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1" r:id="rId5"/>
    <p:sldId id="272" r:id="rId6"/>
    <p:sldId id="300" r:id="rId7"/>
    <p:sldId id="290" r:id="rId8"/>
    <p:sldId id="296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294" r:id="rId17"/>
  </p:sldIdLst>
  <p:sldSz cx="12192000" cy="6858000"/>
  <p:notesSz cx="6797675" cy="9926638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81F"/>
    <a:srgbClr val="96628C"/>
    <a:srgbClr val="0E2D69"/>
    <a:srgbClr val="234A9B"/>
    <a:srgbClr val="E61F3D"/>
    <a:srgbClr val="D9D9D9"/>
    <a:srgbClr val="029C63"/>
    <a:srgbClr val="11A0D7"/>
    <a:srgbClr val="FFD746"/>
    <a:srgbClr val="CD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722"/>
  </p:normalViewPr>
  <p:slideViewPr>
    <p:cSldViewPr snapToGrid="0" snapToObjects="1">
      <p:cViewPr varScale="1">
        <p:scale>
          <a:sx n="117" d="100"/>
          <a:sy n="117" d="100"/>
        </p:scale>
        <p:origin x="-108" y="-102"/>
      </p:cViewPr>
      <p:guideLst>
        <p:guide orient="horz" pos="3952"/>
        <p:guide orient="horz" pos="913"/>
        <p:guide pos="325"/>
        <p:guide pos="1209"/>
        <p:guide pos="2955"/>
        <p:guide pos="2071"/>
        <p:guide pos="3840"/>
        <p:guide pos="4702"/>
        <p:guide pos="5586"/>
        <p:guide pos="7333"/>
        <p:guide pos="64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Aksenov\Dropbox\&#1052;&#1048;&#1069;&#1052;%20&#1085;&#1072;&#1091;&#1082;&#1072;\&#1087;&#1091;&#1073;&#1083;&#1080;&#1082;&#1072;&#1094;&#1080;&#1080;%20&#1052;&#1048;&#1069;&#1052;\2023\&#1052;&#1048;&#1069;&#1052;_22_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WoS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198</c:v>
                </c:pt>
                <c:pt idx="1">
                  <c:v>202</c:v>
                </c:pt>
                <c:pt idx="2">
                  <c:v>150</c:v>
                </c:pt>
                <c:pt idx="3">
                  <c:v>140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B4-4459-B0B9-0FBC943583D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Scopus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221</c:v>
                </c:pt>
                <c:pt idx="1">
                  <c:v>220</c:v>
                </c:pt>
                <c:pt idx="2">
                  <c:v>192</c:v>
                </c:pt>
                <c:pt idx="3">
                  <c:v>174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B4-4459-B0B9-0FBC943583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3"/>
        <c:overlap val="-5"/>
        <c:axId val="76711424"/>
        <c:axId val="124579776"/>
      </c:barChart>
      <c:catAx>
        <c:axId val="76711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579776"/>
        <c:crosses val="autoZero"/>
        <c:auto val="1"/>
        <c:lblAlgn val="ctr"/>
        <c:lblOffset val="100"/>
        <c:noMultiLvlLbl val="0"/>
      </c:catAx>
      <c:valAx>
        <c:axId val="124579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671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1B4B-26E4-4418-BEE4-8B5ABAAE11E6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1223D-65E8-4E78-8AED-EF7D76B7A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974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x-none" smtClean="0"/>
              <a:t>10.06.2024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xmlns="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xmlns="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xmlns="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xmlns="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xmlns="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xmlns="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xmlns="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xmlns="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xmlns="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xmlns="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xmlns="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xmlns="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xmlns="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xmlns="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xmlns="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xmlns="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xmlns="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xmlns="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xmlns="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xmlns="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xmlns="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xmlns="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xmlns="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xmlns="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xmlns="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xmlns="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xmlns="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xmlns="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xmlns="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xmlns="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xmlns="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xmlns="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xmlns="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xmlns="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xmlns="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xmlns="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xmlns="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xmlns="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xmlns="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xmlns="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xmlns="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xmlns="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xmlns="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xmlns="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xmlns="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xmlns="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xmlns="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x-none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xmlns="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xmlns="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xmlns="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xmlns="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xmlns="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xmlns="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xmlns="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xmlns="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xmlns="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xmlns="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xmlns="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xmlns="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xmlns="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xmlns="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xmlns="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xmlns="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xmlns="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xmlns="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xmlns="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xmlns="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xmlns="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xmlns="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xmlns="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xmlns="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xmlns="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xmlns="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xmlns="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xmlns="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xmlns="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xmlns="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xmlns="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xmlns="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xmlns="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xmlns="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xmlns="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xmlns="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xmlns="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xmlns="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xmlns="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xmlns="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xmlns="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xmlns="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xmlns="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xmlns="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xmlns="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xmlns="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xmlns="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xmlns="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xmlns="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xmlns="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xmlns="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xmlns="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xmlns="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xmlns="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xmlns="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xmlns="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xmlns="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xmlns="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xmlns="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xmlns="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xmlns="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xmlns="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xmlns="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xmlns="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xmlns="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xmlns="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xmlns="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xmlns="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xmlns="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x-none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xmlns="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xmlns="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xmlns="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xmlns="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xmlns="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xmlns="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xmlns="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xmlns="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xmlns="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xmlns="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x-none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xmlns="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xmlns="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x-none" smtClean="0"/>
              <a:t>10.06.2024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 </a:t>
            </a:r>
            <a:r>
              <a:rPr lang="ru-RU" dirty="0"/>
              <a:t>научной деятельности МИЭМ НИУ ВШЭ</a:t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smtClean="0"/>
              <a:t>2023-2024 гг.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Московский институт электроники и математики им А.Н. Тихонова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Заседание </a:t>
            </a:r>
            <a:br>
              <a:rPr lang="ru-RU" dirty="0" smtClean="0"/>
            </a:br>
            <a:r>
              <a:rPr lang="ru-RU" dirty="0" smtClean="0"/>
              <a:t>Ученого совета МИЭМ НИУ ВШЭ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 smtClean="0"/>
              <a:t>Москва</a:t>
            </a:r>
          </a:p>
          <a:p>
            <a:r>
              <a:rPr lang="ru-RU" dirty="0" smtClean="0"/>
              <a:t>04.06.2024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Аксенов Сергей Алексеевич, к.т.н., </a:t>
            </a:r>
            <a:br>
              <a:rPr lang="ru-RU" dirty="0" smtClean="0"/>
            </a:br>
            <a:r>
              <a:rPr lang="ru-RU" dirty="0" smtClean="0"/>
              <a:t>заместитель директора по научной работе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447791"/>
            <a:ext cx="7810519" cy="436276"/>
          </a:xfrm>
        </p:spPr>
        <p:txBody>
          <a:bodyPr/>
          <a:lstStyle/>
          <a:p>
            <a:r>
              <a:rPr lang="ru-RU" dirty="0"/>
              <a:t>Научные направления в развитии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2143898"/>
            <a:ext cx="4820184" cy="4418948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Беспроводные технологии и телекоммуникации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/>
              <a:t>Прикладная электроника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Безопасность </a:t>
            </a:r>
            <a:r>
              <a:rPr lang="ru-RU" sz="1600" dirty="0" err="1">
                <a:solidFill>
                  <a:schemeClr val="bg1">
                    <a:lumMod val="50000"/>
                  </a:schemeClr>
                </a:solidFill>
              </a:rPr>
              <a:t>киберфизических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 систем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Моделирование классических и квантовых систем и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2022-2023 </a:t>
            </a:r>
            <a:r>
              <a:rPr lang="ru-RU" dirty="0" smtClean="0"/>
              <a:t>гг</a:t>
            </a:r>
            <a:r>
              <a:rPr lang="ru-RU" dirty="0"/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sp>
        <p:nvSpPr>
          <p:cNvPr id="12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2346" y="2143897"/>
            <a:ext cx="5554362" cy="3317381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Ключевые подразделения</a:t>
            </a:r>
          </a:p>
          <a:p>
            <a:endParaRPr lang="ru-RU" sz="1600" b="1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Центр прикладной </a:t>
            </a:r>
            <a:r>
              <a:rPr lang="ru-RU" sz="1600" dirty="0" smtClean="0"/>
              <a:t>электроники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НУЛ квантовой </a:t>
            </a:r>
            <a:r>
              <a:rPr lang="ru-RU" sz="1600" dirty="0" err="1"/>
              <a:t>наноэлектроники</a:t>
            </a:r>
            <a:endParaRPr lang="ru-RU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ЗЛ с Башкирским государственным педагогическим университетом им. М. </a:t>
            </a:r>
            <a:r>
              <a:rPr lang="ru-RU" sz="1600" dirty="0" err="1"/>
              <a:t>Акмуллы</a:t>
            </a:r>
            <a:endParaRPr lang="ru-RU" sz="16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цифровых двойников РЭА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/>
          </a:p>
          <a:p>
            <a:pPr>
              <a:spcBef>
                <a:spcPts val="600"/>
              </a:spcBef>
            </a:pPr>
            <a:endParaRPr lang="ru-RU" sz="1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90438" y="4114190"/>
            <a:ext cx="5483307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Проекты 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2025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Квантовые </a:t>
            </a: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устройства и технологии нового поколения</a:t>
            </a:r>
            <a:b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</a:br>
            <a:r>
              <a:rPr lang="ru-RU" sz="1400" b="1" i="1" dirty="0">
                <a:solidFill>
                  <a:srgbClr val="0E2D69"/>
                </a:solidFill>
                <a:latin typeface="HSE Sans" panose="02000000000000000000" pitchFamily="2" charset="0"/>
              </a:rPr>
              <a:t>- Арутюнов К.Ю</a:t>
            </a:r>
            <a:r>
              <a:rPr lang="ru-RU" sz="1400" b="1" i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.</a:t>
            </a:r>
            <a:endParaRPr lang="ru-RU" sz="1400" b="1" i="1" dirty="0">
              <a:solidFill>
                <a:srgbClr val="0E2D69"/>
              </a:solidFill>
              <a:latin typeface="HSE Sans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Методы </a:t>
            </a: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и средства разработки и внедрения цифровых двойников для электронного 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машиностроения</a:t>
            </a:r>
            <a:b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</a:br>
            <a:r>
              <a:rPr lang="ru-RU" sz="1400" b="1" i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- Петросянц К.О.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0E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00776" y="1411797"/>
            <a:ext cx="0" cy="5179925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27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447791"/>
            <a:ext cx="7810519" cy="436276"/>
          </a:xfrm>
        </p:spPr>
        <p:txBody>
          <a:bodyPr/>
          <a:lstStyle/>
          <a:p>
            <a:r>
              <a:rPr lang="ru-RU" dirty="0"/>
              <a:t>Научные направления в развитии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2143898"/>
            <a:ext cx="4820184" cy="4418948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Беспроводные технологии и телекоммуникации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Прикладная электроника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Безопасность </a:t>
            </a:r>
            <a:r>
              <a:rPr lang="ru-RU" sz="1600" b="1" dirty="0" err="1"/>
              <a:t>киберфизических</a:t>
            </a:r>
            <a:r>
              <a:rPr lang="ru-RU" sz="1600" b="1" dirty="0"/>
              <a:t> систем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Моделирование классических и квантовых систем и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2022-2023 </a:t>
            </a:r>
            <a:r>
              <a:rPr lang="ru-RU" dirty="0" smtClean="0"/>
              <a:t>гг</a:t>
            </a:r>
            <a:r>
              <a:rPr lang="ru-RU" dirty="0"/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sp>
        <p:nvSpPr>
          <p:cNvPr id="12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2344" y="2143898"/>
            <a:ext cx="5554362" cy="1760838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Ключевые подразделения</a:t>
            </a:r>
          </a:p>
          <a:p>
            <a:endParaRPr lang="ru-RU" sz="1600" b="1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Департамент </a:t>
            </a:r>
            <a:r>
              <a:rPr lang="ru-RU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кибербезопасности</a:t>
            </a:r>
            <a:endParaRPr lang="ru-RU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Кафедра компьютерной безопасности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Кафедра информационной безопасности киберфизических систем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Базовая кафедра ГК </a:t>
            </a:r>
            <a:r>
              <a:rPr lang="en-US" sz="1600" dirty="0" err="1" smtClean="0"/>
              <a:t>InfoWatch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100776" y="1411797"/>
            <a:ext cx="0" cy="5179925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90438" y="4114190"/>
            <a:ext cx="5483307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Проекты 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2025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Разработка научно-технологических основ сетей связи нового поколения на базе методов </a:t>
            </a:r>
            <a:r>
              <a:rPr lang="ru-RU" sz="1400" b="1" dirty="0" err="1" smtClean="0">
                <a:solidFill>
                  <a:srgbClr val="0E2D69"/>
                </a:solidFill>
                <a:latin typeface="HSE Sans" panose="02000000000000000000" pitchFamily="2" charset="0"/>
              </a:rPr>
              <a:t>постквантовой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 криптографии, генерации и дистанционной смены квантовых ключей в реальном масштабе времени</a:t>
            </a:r>
            <a:b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</a:br>
            <a:r>
              <a:rPr lang="ru-RU" sz="1400" b="1" i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- Крук Е.А.</a:t>
            </a:r>
          </a:p>
        </p:txBody>
      </p:sp>
    </p:spTree>
    <p:extLst>
      <p:ext uri="{BB962C8B-B14F-4D97-AF65-F5344CB8AC3E}">
        <p14:creationId xmlns:p14="http://schemas.microsoft.com/office/powerpoint/2010/main" val="58966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447791"/>
            <a:ext cx="7810519" cy="436276"/>
          </a:xfrm>
        </p:spPr>
        <p:txBody>
          <a:bodyPr/>
          <a:lstStyle/>
          <a:p>
            <a:r>
              <a:rPr lang="ru-RU" dirty="0"/>
              <a:t>Научные направления в развитии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2143898"/>
            <a:ext cx="4820184" cy="4418948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Беспроводные технологии и телекоммуникации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Прикладная электроника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Безопасность </a:t>
            </a:r>
            <a:r>
              <a:rPr lang="ru-RU" sz="1600" dirty="0" err="1">
                <a:solidFill>
                  <a:schemeClr val="bg1">
                    <a:lumMod val="50000"/>
                  </a:schemeClr>
                </a:solidFill>
              </a:rPr>
              <a:t>киберфизических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 систем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/>
              <a:t>Моделирование классических и квантовых систем</a:t>
            </a:r>
            <a:r>
              <a:rPr lang="en-US" sz="1600" b="1" dirty="0" smtClean="0"/>
              <a:t> </a:t>
            </a:r>
            <a:r>
              <a:rPr lang="ru-RU" sz="1600" b="1" dirty="0" smtClean="0"/>
              <a:t>и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2022-2023 </a:t>
            </a:r>
            <a:r>
              <a:rPr lang="ru-RU" dirty="0" smtClean="0"/>
              <a:t>гг</a:t>
            </a:r>
            <a:r>
              <a:rPr lang="ru-RU" dirty="0"/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sp>
        <p:nvSpPr>
          <p:cNvPr id="12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2344" y="2143897"/>
            <a:ext cx="5554362" cy="3493228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Ключевые подразделения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Институт перспективных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материалов и технологий</a:t>
            </a:r>
            <a:endParaRPr lang="ru-RU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Международная лаборатория атомистического моделирования и многомасштабного анализа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Центр квантовых </a:t>
            </a:r>
            <a:r>
              <a:rPr lang="ru-RU" sz="1600" dirty="0" err="1" smtClean="0"/>
              <a:t>метаматериалов</a:t>
            </a:r>
            <a:endParaRPr lang="ru-RU" sz="1600" dirty="0" smtClean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Лаборатория «Математические методы естествознания»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УИЛ функциональной безопасности космических аппаратов и систем</a:t>
            </a:r>
          </a:p>
          <a:p>
            <a:pPr lvl="1">
              <a:spcBef>
                <a:spcPts val="600"/>
              </a:spcBef>
            </a:pPr>
            <a:endParaRPr lang="ru-RU" sz="16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Лаборатория вычислительной физики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Лаборатория динамических систем и приложений</a:t>
            </a:r>
            <a:endParaRPr lang="ru-RU" sz="16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100776" y="1411797"/>
            <a:ext cx="0" cy="5179925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90438" y="4114190"/>
            <a:ext cx="56103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Проекты 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2025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Разработка и применение математических и вычислительных методов исследования классических и квантовых систем на основе суперкомпьютерных 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технологий </a:t>
            </a:r>
            <a:r>
              <a:rPr lang="ru-RU" sz="1400" b="1" i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- Вагов А.В.</a:t>
            </a:r>
            <a:endParaRPr lang="ru-RU" sz="1400" b="1" i="1" dirty="0">
              <a:solidFill>
                <a:srgbClr val="0E2D69"/>
              </a:solidFill>
              <a:latin typeface="HSE Sans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Суперкомпьютерное моделирование и методы ИИ в актуальных задачах физики и сложных 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систем </a:t>
            </a:r>
            <a:r>
              <a:rPr lang="ru-RU" sz="1400" b="1" i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- Щур Л.Н.</a:t>
            </a:r>
            <a:endParaRPr lang="ru-RU" sz="1400" b="1" i="1" dirty="0">
              <a:solidFill>
                <a:srgbClr val="0E2D69"/>
              </a:solidFill>
              <a:latin typeface="HSE Sans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Качественная теория многомерных систем и современные методы для компьютерного моделирования задач 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естествознания </a:t>
            </a:r>
            <a:r>
              <a:rPr lang="ru-RU" sz="1400" b="1" i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- Казаков А.О.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0E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50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 решения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2"/>
            <a:ext cx="5245561" cy="4183183"/>
          </a:xfrm>
        </p:spPr>
        <p:txBody>
          <a:bodyPr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Принять к сведению информацию о научной деятельности </a:t>
            </a:r>
            <a:r>
              <a:rPr lang="ru-RU" sz="1600" dirty="0" smtClean="0"/>
              <a:t>МИЭМ </a:t>
            </a:r>
            <a:r>
              <a:rPr lang="ru-RU" sz="1600" dirty="0"/>
              <a:t>НИУ ВШЭ в </a:t>
            </a:r>
            <a:r>
              <a:rPr lang="ru-RU" sz="1600" dirty="0" smtClean="0"/>
              <a:t>2023-2024 гг.</a:t>
            </a:r>
            <a:endParaRPr lang="ru-RU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b="1" dirty="0" smtClean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b="1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</a:t>
            </a:r>
            <a:r>
              <a:rPr lang="ru-RU" dirty="0" smtClean="0"/>
              <a:t>2023-2024 </a:t>
            </a:r>
            <a:r>
              <a:rPr lang="ru-RU" dirty="0"/>
              <a:t>гг.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sp>
        <p:nvSpPr>
          <p:cNvPr id="8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 txBox="1">
            <a:spLocks/>
          </p:cNvSpPr>
          <p:nvPr/>
        </p:nvSpPr>
        <p:spPr>
          <a:xfrm>
            <a:off x="6042660" y="3368030"/>
            <a:ext cx="5989320" cy="77702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/>
              <a:t>Благодарю за внимание!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9" name="Текст 5">
            <a:extLst>
              <a:ext uri="{FF2B5EF4-FFF2-40B4-BE49-F238E27FC236}">
                <a16:creationId xmlns:a16="http://schemas.microsoft.com/office/drawing/2014/main" xmlns="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52167" y="6225539"/>
            <a:ext cx="7704553" cy="605459"/>
          </a:xfrm>
        </p:spPr>
        <p:txBody>
          <a:bodyPr/>
          <a:lstStyle/>
          <a:p>
            <a:pPr algn="r"/>
            <a:r>
              <a:rPr lang="ru-RU" sz="1200" dirty="0" smtClean="0"/>
              <a:t>Аксенов Сергей Алексеевич, к.т.н., </a:t>
            </a:r>
            <a:br>
              <a:rPr lang="ru-RU" sz="1200" dirty="0" smtClean="0"/>
            </a:br>
            <a:r>
              <a:rPr lang="ru-RU" sz="1200" dirty="0" smtClean="0"/>
              <a:t>заместитель директора по научной работе</a:t>
            </a:r>
            <a:endParaRPr lang="ru-RU" sz="1200" dirty="0"/>
          </a:p>
        </p:txBody>
      </p:sp>
      <p:pic>
        <p:nvPicPr>
          <p:cNvPr id="8197" name="Picture 5" descr="Где и как задать вопрос администрации сайта?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992" y="4566428"/>
            <a:ext cx="2148850" cy="148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8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Научные лаборатории </a:t>
            </a:r>
            <a:br>
              <a:rPr lang="ru-RU" dirty="0" smtClean="0"/>
            </a:br>
            <a:r>
              <a:rPr lang="ru-RU" dirty="0" smtClean="0"/>
              <a:t>МИЭМ НИУ ВШЭ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2"/>
            <a:ext cx="5245561" cy="4183183"/>
          </a:xfrm>
        </p:spPr>
        <p:txBody>
          <a:bodyPr>
            <a:noAutofit/>
          </a:bodyPr>
          <a:lstStyle/>
          <a:p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 лаборатории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Международная лаборатория атомистического моделирования и многомасштабного анализа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FF0000"/>
                </a:solidFill>
              </a:rPr>
              <a:t>Международная лаборатория вычислительной и статистической </a:t>
            </a:r>
            <a:r>
              <a:rPr lang="ru-RU" sz="1400" dirty="0" err="1" smtClean="0">
                <a:solidFill>
                  <a:srgbClr val="FF0000"/>
                </a:solidFill>
              </a:rPr>
              <a:t>геномики</a:t>
            </a:r>
            <a:endParaRPr lang="ru-RU" sz="14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Лаборатория физики элементарных частиц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 с Институтом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ядерной физики им. Г.И.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Будкера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Сибирского отделения РАН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Центр </a:t>
            </a:r>
            <a:r>
              <a:rPr lang="ru-RU" dirty="0"/>
              <a:t>квантовых </a:t>
            </a:r>
            <a:r>
              <a:rPr lang="ru-RU" dirty="0" err="1" smtClean="0"/>
              <a:t>метаматериалов</a:t>
            </a:r>
            <a:endParaRPr lang="ru-RU" dirty="0" smtClean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</a:t>
            </a:r>
            <a:r>
              <a:rPr lang="ru-RU" dirty="0" smtClean="0"/>
              <a:t>2023-2024 гг</a:t>
            </a:r>
            <a:r>
              <a:rPr lang="ru-RU" dirty="0"/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sp>
        <p:nvSpPr>
          <p:cNvPr id="11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59892" y="1839528"/>
            <a:ext cx="5567018" cy="4847650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Научно-учебные и научно-исследовательские лаборатории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/>
              <a:t>НУЛ </a:t>
            </a:r>
            <a:r>
              <a:rPr lang="ru-RU" sz="1400" dirty="0"/>
              <a:t>квантовой </a:t>
            </a:r>
            <a:r>
              <a:rPr lang="ru-RU" sz="1400" dirty="0" err="1" smtClean="0"/>
              <a:t>наноэлектроники</a:t>
            </a:r>
            <a:endParaRPr lang="ru-RU" sz="1400" dirty="0" smtClean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/>
              <a:t>ЗЛ </a:t>
            </a:r>
            <a:r>
              <a:rPr lang="ru-RU" sz="1400" dirty="0"/>
              <a:t>с </a:t>
            </a:r>
            <a:r>
              <a:rPr lang="ru-RU" sz="1400" dirty="0" smtClean="0"/>
              <a:t>Башкирским государственным педагогическим университетом </a:t>
            </a:r>
            <a:r>
              <a:rPr lang="ru-RU" sz="1400" dirty="0"/>
              <a:t>им. М. </a:t>
            </a:r>
            <a:r>
              <a:rPr lang="ru-RU" sz="1400" dirty="0" err="1"/>
              <a:t>Акмуллы</a:t>
            </a:r>
            <a:endParaRPr lang="ru-RU" sz="14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/>
              <a:t>НУЛ телекоммуникационных систем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/>
              <a:t>Научная лаборатория Интернета вещей и </a:t>
            </a:r>
            <a:r>
              <a:rPr lang="ru-RU" sz="1400" dirty="0" err="1"/>
              <a:t>киберфизических</a:t>
            </a:r>
            <a:r>
              <a:rPr lang="ru-RU" sz="1400" dirty="0"/>
              <a:t> </a:t>
            </a:r>
            <a:r>
              <a:rPr lang="ru-RU" sz="1400" dirty="0" smtClean="0"/>
              <a:t>систем</a:t>
            </a:r>
            <a:endParaRPr lang="ru-RU" sz="14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FF0000"/>
                </a:solidFill>
              </a:rPr>
              <a:t>ЗЛ с Тамбовским государственным техническим университетом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/>
              <a:t>МЛ с кампусом НИУ ВШЭ в Санкт-Петербурге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/>
              <a:t>УИЛ </a:t>
            </a:r>
            <a:r>
              <a:rPr lang="ru-RU" sz="1400" dirty="0"/>
              <a:t>функциональной безопасности космических аппаратов и систем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/>
              <a:t>Лаборатория «Математические методы естествознания</a:t>
            </a:r>
            <a:r>
              <a:rPr lang="ru-RU" sz="1400" dirty="0" smtClean="0"/>
              <a:t>»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/>
              <a:t>Центр прикладной электроники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/>
              <a:t>Лаборатория вычислительной физики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Институтом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химии растворов им. Г.А. </a:t>
            </a:r>
            <a:r>
              <a:rPr lang="ru-RU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Крестова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РАН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/>
              <a:t>Лаборатория динамических систем и приложений</a:t>
            </a:r>
            <a:endParaRPr lang="ru-RU" sz="1400" dirty="0"/>
          </a:p>
        </p:txBody>
      </p:sp>
      <p:sp>
        <p:nvSpPr>
          <p:cNvPr id="16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5121446"/>
            <a:ext cx="5364426" cy="1528125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Проекты ЦФИ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Евсютин О.О., Новые </a:t>
            </a:r>
            <a:r>
              <a:rPr lang="ru-RU" sz="1400" dirty="0"/>
              <a:t>методы защиты данных в </a:t>
            </a:r>
            <a:r>
              <a:rPr lang="ru-RU" sz="1400" dirty="0" err="1"/>
              <a:t>киберфизических</a:t>
            </a:r>
            <a:r>
              <a:rPr lang="ru-RU" sz="1400" dirty="0"/>
              <a:t> </a:t>
            </a:r>
            <a:r>
              <a:rPr lang="ru-RU" sz="1400" dirty="0" smtClean="0"/>
              <a:t>системах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Романов А.Ю., Исследование </a:t>
            </a:r>
            <a:r>
              <a:rPr lang="ru-RU" sz="1400" dirty="0"/>
              <a:t>новых перспективных топологий и методов маршрутизации для применения в сетях на </a:t>
            </a:r>
            <a:r>
              <a:rPr lang="ru-RU" sz="1400" dirty="0" smtClean="0"/>
              <a:t>кристалле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4357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Публикационная активность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39862" y="2684176"/>
            <a:ext cx="690130" cy="245003"/>
          </a:xfrm>
        </p:spPr>
        <p:txBody>
          <a:bodyPr>
            <a:noAutofit/>
          </a:bodyPr>
          <a:lstStyle/>
          <a:p>
            <a:pPr marL="0" lvl="1">
              <a:spcBef>
                <a:spcPts val="0"/>
              </a:spcBef>
              <a:spcAft>
                <a:spcPts val="600"/>
              </a:spcAft>
            </a:pPr>
            <a:r>
              <a:rPr lang="en-US" b="1" dirty="0" smtClean="0"/>
              <a:t>Q1 / Q2</a:t>
            </a:r>
            <a:endParaRPr lang="ru-RU" b="1" dirty="0" smtClean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</a:t>
            </a:r>
            <a:r>
              <a:rPr lang="ru-RU" dirty="0" smtClean="0"/>
              <a:t>2023-2024 </a:t>
            </a:r>
            <a:r>
              <a:rPr lang="ru-RU" dirty="0"/>
              <a:t>гг.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7221852"/>
              </p:ext>
            </p:extLst>
          </p:nvPr>
        </p:nvGraphicFramePr>
        <p:xfrm>
          <a:off x="6090834" y="2572718"/>
          <a:ext cx="5672786" cy="4024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3">
                <a:extLst>
                  <a:ext uri="{FF2B5EF4-FFF2-40B4-BE49-F238E27FC236}">
                    <a16:creationId xmlns:a16="http://schemas.microsoft.com/office/drawing/2014/main" xmlns="" id="{53356540-7218-FF4B-B6BC-5BD291A372E2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>
              <a:xfrm>
                <a:off x="738297" y="2407404"/>
                <a:ext cx="5360731" cy="4307842"/>
              </a:xfrm>
            </p:spPr>
            <p:txBody>
              <a:bodyPr>
                <a:noAutofit/>
              </a:bodyPr>
              <a:lstStyle/>
              <a:p>
                <a:pPr marL="0"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ru-RU" dirty="0" smtClean="0">
                    <a:solidFill>
                      <a:schemeClr val="bg2">
                        <a:lumMod val="10000"/>
                      </a:schemeClr>
                    </a:solidFill>
                  </a:rPr>
                  <a:t>Статьи в высокорейтинговых журналах:</a:t>
                </a:r>
                <a:endParaRPr lang="en-US" dirty="0" smtClean="0">
                  <a:solidFill>
                    <a:schemeClr val="bg2">
                      <a:lumMod val="10000"/>
                    </a:schemeClr>
                  </a:solidFill>
                </a:endParaRPr>
              </a:p>
              <a:p>
                <a:pPr marL="266700" lvl="1" indent="-266700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E</a:t>
                </a:r>
                <a:r>
                  <a:rPr lang="en-US" dirty="0"/>
                  <a:t>. Khorov, A. </a:t>
                </a:r>
                <a:r>
                  <a:rPr lang="en-US" dirty="0" err="1"/>
                  <a:t>Krasilov</a:t>
                </a:r>
                <a:r>
                  <a:rPr lang="en-US" dirty="0"/>
                  <a:t>, M. </a:t>
                </a:r>
                <a:r>
                  <a:rPr lang="en-US" dirty="0" err="1"/>
                  <a:t>Susloparov</a:t>
                </a:r>
                <a:r>
                  <a:rPr lang="en-US" dirty="0"/>
                  <a:t> and L. Kong, </a:t>
                </a:r>
                <a:r>
                  <a:rPr lang="en-US" dirty="0" smtClean="0"/>
                  <a:t>Boosting </a:t>
                </a:r>
                <a:r>
                  <a:rPr lang="en-US" dirty="0"/>
                  <a:t>TCP &amp; QUIC Performance in </a:t>
                </a:r>
                <a:r>
                  <a:rPr lang="en-US" dirty="0" err="1"/>
                  <a:t>mmWave</a:t>
                </a:r>
                <a:r>
                  <a:rPr lang="en-US" dirty="0"/>
                  <a:t>, Terahertz, and </a:t>
                </a:r>
                <a:r>
                  <a:rPr lang="en-US" dirty="0" err="1"/>
                  <a:t>Lightwave</a:t>
                </a:r>
                <a:r>
                  <a:rPr lang="en-US" dirty="0"/>
                  <a:t> Wireless Networks: A </a:t>
                </a:r>
                <a:r>
                  <a:rPr lang="en-US" dirty="0" smtClean="0"/>
                  <a:t>Survey</a:t>
                </a:r>
                <a:r>
                  <a:rPr lang="en-US" dirty="0"/>
                  <a:t> </a:t>
                </a:r>
                <a:r>
                  <a:rPr lang="en-US" dirty="0" smtClean="0"/>
                  <a:t>//</a:t>
                </a:r>
                <a:r>
                  <a:rPr lang="en-US" b="1" dirty="0" smtClean="0"/>
                  <a:t> </a:t>
                </a:r>
                <a:r>
                  <a:rPr lang="en-US" b="1" dirty="0"/>
                  <a:t>IEEE Communications Surveys &amp; Tutorials</a:t>
                </a:r>
                <a:r>
                  <a:rPr lang="en-US" dirty="0" smtClean="0"/>
                  <a:t>, (</a:t>
                </a:r>
                <a:r>
                  <a:rPr lang="en-US" b="1" dirty="0" smtClean="0"/>
                  <a:t>IF 35.6</a:t>
                </a:r>
                <a:r>
                  <a:rPr lang="en-US" dirty="0" smtClean="0"/>
                  <a:t>), </a:t>
                </a:r>
                <a:r>
                  <a:rPr lang="en-US" dirty="0"/>
                  <a:t>vol. 25, no. 4, </a:t>
                </a:r>
                <a:r>
                  <a:rPr lang="en-US" dirty="0" smtClean="0"/>
                  <a:t>2023. (</a:t>
                </a:r>
                <a:r>
                  <a:rPr lang="en-US" b="1" dirty="0" smtClean="0"/>
                  <a:t>k=0.38</a:t>
                </a:r>
                <a:r>
                  <a:rPr lang="en-US" dirty="0" smtClean="0"/>
                  <a:t>)</a:t>
                </a:r>
                <a:endParaRPr lang="en-US" dirty="0"/>
              </a:p>
              <a:p>
                <a:pPr marL="266700" lvl="1" indent="-266700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ru-RU" dirty="0" err="1"/>
                  <a:t>Лю</a:t>
                </a:r>
                <a:r>
                  <a:rPr lang="ru-RU" dirty="0"/>
                  <a:t> </a:t>
                </a:r>
                <a:r>
                  <a:rPr lang="ru-RU" dirty="0" err="1" smtClean="0"/>
                  <a:t>Дунюй</a:t>
                </a:r>
                <a:r>
                  <a:rPr lang="en-US" dirty="0" smtClean="0"/>
                  <a:t> </a:t>
                </a:r>
                <a:r>
                  <a:rPr lang="ru-RU" dirty="0" smtClean="0"/>
                  <a:t>– </a:t>
                </a:r>
                <a:r>
                  <a:rPr lang="en-US" dirty="0" err="1"/>
                  <a:t>Rui</a:t>
                </a:r>
                <a:r>
                  <a:rPr lang="en-US" dirty="0"/>
                  <a:t> Zhao, </a:t>
                </a:r>
                <a:r>
                  <a:rPr lang="en-US" dirty="0" smtClean="0"/>
                  <a:t>et. al., Modulating </a:t>
                </a:r>
                <a:r>
                  <a:rPr lang="en-US" dirty="0"/>
                  <a:t>the electronic structure of </a:t>
                </a:r>
                <a:r>
                  <a:rPr lang="en-US" dirty="0" err="1"/>
                  <a:t>NiFe</a:t>
                </a:r>
                <a:r>
                  <a:rPr lang="en-US" dirty="0"/>
                  <a:t> hydroxide by </a:t>
                </a:r>
                <a:r>
                  <a:rPr lang="en-US" dirty="0" err="1"/>
                  <a:t>Zr</a:t>
                </a:r>
                <a:r>
                  <a:rPr lang="en-US" dirty="0"/>
                  <a:t> doping enables industrial-grade current densities for water </a:t>
                </a:r>
                <a:r>
                  <a:rPr lang="en-US" dirty="0" smtClean="0"/>
                  <a:t>oxidation // </a:t>
                </a:r>
                <a:r>
                  <a:rPr lang="en-US" b="1" dirty="0" smtClean="0"/>
                  <a:t>Applied </a:t>
                </a:r>
                <a:r>
                  <a:rPr lang="en-US" b="1" dirty="0"/>
                  <a:t>Catalysis B: Environmental</a:t>
                </a:r>
                <a:r>
                  <a:rPr lang="en-US" dirty="0" smtClean="0"/>
                  <a:t>, (</a:t>
                </a:r>
                <a:r>
                  <a:rPr lang="en-US" dirty="0"/>
                  <a:t>IF </a:t>
                </a:r>
                <a:r>
                  <a:rPr lang="en-US" b="1" dirty="0"/>
                  <a:t>22.1</a:t>
                </a:r>
                <a:r>
                  <a:rPr lang="en-US" dirty="0" smtClean="0"/>
                  <a:t>), </a:t>
                </a:r>
                <a:br>
                  <a:rPr lang="en-US" dirty="0" smtClean="0"/>
                </a:br>
                <a:r>
                  <a:rPr lang="en-US" dirty="0" smtClean="0"/>
                  <a:t>vol. 338, 2023. (</a:t>
                </a:r>
                <a:r>
                  <a:rPr lang="en-US" b="1" dirty="0" smtClean="0"/>
                  <a:t>k=0.09</a:t>
                </a:r>
                <a:r>
                  <a:rPr lang="en-US" dirty="0" smtClean="0"/>
                  <a:t>)</a:t>
                </a:r>
                <a:endParaRPr lang="en-US" dirty="0"/>
              </a:p>
              <a:p>
                <a:pPr marL="266700" lvl="1" indent="-266700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ru-RU" dirty="0" err="1" smtClean="0"/>
                  <a:t>Лю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Дунюй</a:t>
                </a:r>
                <a:r>
                  <a:rPr lang="en-US" dirty="0" smtClean="0"/>
                  <a:t>, </a:t>
                </a:r>
                <a:r>
                  <a:rPr lang="ru-RU" dirty="0" smtClean="0"/>
                  <a:t>А.С. Васенко</a:t>
                </a:r>
                <a:r>
                  <a:rPr lang="en-US" dirty="0" smtClean="0"/>
                  <a:t> </a:t>
                </a:r>
                <a:r>
                  <a:rPr lang="ru-RU" dirty="0"/>
                  <a:t>–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</a:t>
                </a:r>
                <a:r>
                  <a:rPr lang="en-US" dirty="0"/>
                  <a:t>Wang, et. al., Isolated Metalloid Tellurium Atomic Cluster on Nitrogen-Doped Carbon </a:t>
                </a:r>
                <a:r>
                  <a:rPr lang="en-US" dirty="0" err="1"/>
                  <a:t>Nanosheet</a:t>
                </a:r>
                <a:r>
                  <a:rPr lang="en-US" dirty="0"/>
                  <a:t> for High-Capacity Rechargeable Lithium-CO2 </a:t>
                </a:r>
                <a:r>
                  <a:rPr lang="en-US" dirty="0" smtClean="0"/>
                  <a:t>Battery</a:t>
                </a:r>
                <a:r>
                  <a:rPr lang="ru-RU" dirty="0" smtClean="0"/>
                  <a:t> </a:t>
                </a:r>
                <a:r>
                  <a:rPr lang="en-US" dirty="0"/>
                  <a:t>//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b="1" dirty="0" smtClean="0"/>
                  <a:t>Advanced Science </a:t>
                </a:r>
                <a:r>
                  <a:rPr lang="en-US" dirty="0" smtClean="0"/>
                  <a:t>(IF </a:t>
                </a:r>
                <a:r>
                  <a:rPr lang="en-US" b="1" dirty="0" smtClean="0"/>
                  <a:t>15.1</a:t>
                </a:r>
                <a:r>
                  <a:rPr lang="en-US" dirty="0" smtClean="0"/>
                  <a:t>), vol.10</a:t>
                </a:r>
                <a:r>
                  <a:rPr lang="en-US" dirty="0"/>
                  <a:t>, </a:t>
                </a:r>
                <a:r>
                  <a:rPr lang="en-US" dirty="0" smtClean="0"/>
                  <a:t>7, 2023. (</a:t>
                </a:r>
                <a:r>
                  <a:rPr lang="en-US" b="1" dirty="0" smtClean="0"/>
                  <a:t>k=0.18</a:t>
                </a:r>
                <a:r>
                  <a:rPr lang="en-US" dirty="0" smtClean="0"/>
                  <a:t>)</a:t>
                </a:r>
              </a:p>
              <a:p>
                <a:pPr marL="0"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ru-RU" dirty="0" smtClean="0">
                    <a:solidFill>
                      <a:schemeClr val="bg2">
                        <a:lumMod val="10000"/>
                      </a:schemeClr>
                    </a:solidFill>
                  </a:rPr>
                  <a:t>Фракционный коэффициент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</a:rPr>
                  <a:t> (</a:t>
                </a:r>
                <a:r>
                  <a:rPr lang="en-US" i="1" dirty="0" smtClean="0">
                    <a:solidFill>
                      <a:schemeClr val="bg2">
                        <a:lumMod val="10000"/>
                      </a:schemeClr>
                    </a:solidFill>
                  </a:rPr>
                  <a:t>k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</a:rPr>
                  <a:t>):</a:t>
                </a:r>
              </a:p>
              <a:p>
                <a:pPr marL="0" lvl="1"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ru-RU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ru-RU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  <a:p>
                <a:pPr marL="0" lvl="1">
                  <a:spcBef>
                    <a:spcPts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</a:rPr>
                  <a:t> – </a:t>
                </a:r>
                <a:r>
                  <a:rPr lang="ru-RU" dirty="0" smtClean="0">
                    <a:solidFill>
                      <a:schemeClr val="bg2">
                        <a:lumMod val="10000"/>
                      </a:schemeClr>
                    </a:solidFill>
                  </a:rPr>
                  <a:t>количество авторов статьи,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ru-RU" dirty="0" smtClean="0">
                    <a:solidFill>
                      <a:schemeClr val="bg2">
                        <a:lumMod val="10000"/>
                      </a:schemeClr>
                    </a:solidFill>
                  </a:rPr>
                  <a:t> – множество авторов с </a:t>
                </a:r>
                <a:r>
                  <a:rPr lang="ru-RU" dirty="0" err="1" smtClean="0">
                    <a:solidFill>
                      <a:schemeClr val="bg2">
                        <a:lumMod val="10000"/>
                      </a:schemeClr>
                    </a:solidFill>
                  </a:rPr>
                  <a:t>аффилиацией</a:t>
                </a:r>
                <a:r>
                  <a:rPr lang="ru-RU" dirty="0" smtClean="0">
                    <a:solidFill>
                      <a:schemeClr val="bg2">
                        <a:lumMod val="10000"/>
                      </a:schemeClr>
                    </a:solidFill>
                  </a:rPr>
                  <a:t> НИУ ВШЭ,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chemeClr val="bg2">
                        <a:lumMod val="10000"/>
                      </a:schemeClr>
                    </a:solidFill>
                  </a:rPr>
                  <a:t> – </a:t>
                </a:r>
                <a:r>
                  <a:rPr lang="ru-RU" dirty="0" smtClean="0">
                    <a:solidFill>
                      <a:schemeClr val="bg2">
                        <a:lumMod val="10000"/>
                      </a:schemeClr>
                    </a:solidFill>
                  </a:rPr>
                  <a:t>количество </a:t>
                </a:r>
                <a:r>
                  <a:rPr lang="ru-RU" dirty="0" err="1" smtClean="0">
                    <a:solidFill>
                      <a:schemeClr val="bg2">
                        <a:lumMod val="10000"/>
                      </a:schemeClr>
                    </a:solidFill>
                  </a:rPr>
                  <a:t>аффилиаций</a:t>
                </a:r>
                <a:r>
                  <a:rPr lang="ru-RU" dirty="0" smtClean="0">
                    <a:solidFill>
                      <a:schemeClr val="bg2">
                        <a:lumMod val="10000"/>
                      </a:schemeClr>
                    </a:solidFill>
                  </a:rPr>
                  <a:t> автора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</a:rPr>
                  <a:t>.</a:t>
                </a:r>
                <a:endParaRPr lang="ru-RU" dirty="0" smtClean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Текст 3">
                <a:extLst>
                  <a:ext uri="{FF2B5EF4-FFF2-40B4-BE49-F238E27FC236}">
                    <a16:creationId xmlns:a16="http://schemas.microsoft.com/office/drawing/2014/main" id="{53356540-7218-FF4B-B6BC-5BD291A372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xfrm>
                <a:off x="738297" y="2407404"/>
                <a:ext cx="5360731" cy="4307842"/>
              </a:xfrm>
              <a:blipFill>
                <a:blip r:embed="rId4"/>
                <a:stretch>
                  <a:fillRect l="-1820" t="-1273" r="-2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996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447790"/>
            <a:ext cx="7377421" cy="777025"/>
          </a:xfrm>
        </p:spPr>
        <p:txBody>
          <a:bodyPr>
            <a:normAutofit/>
          </a:bodyPr>
          <a:lstStyle/>
          <a:p>
            <a:r>
              <a:rPr lang="ru-RU" dirty="0"/>
              <a:t>Организация научных конференций и семинаров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2"/>
            <a:ext cx="5736180" cy="4183183"/>
          </a:xfrm>
        </p:spPr>
        <p:txBody>
          <a:bodyPr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 smtClean="0"/>
              <a:t>XVIII </a:t>
            </a:r>
            <a:r>
              <a:rPr lang="en-US" sz="1500" dirty="0"/>
              <a:t>International Symposium Problems of Redundancy in Information and Control </a:t>
            </a:r>
            <a:r>
              <a:rPr lang="en-US" sz="1500" dirty="0" smtClean="0"/>
              <a:t>Systems</a:t>
            </a:r>
            <a:br>
              <a:rPr lang="en-US" sz="1500" dirty="0" smtClean="0"/>
            </a:br>
            <a:r>
              <a:rPr lang="en-US" sz="1500" dirty="0" smtClean="0"/>
              <a:t>(</a:t>
            </a:r>
            <a:r>
              <a:rPr lang="ru-RU" sz="1500" dirty="0" smtClean="0"/>
              <a:t>23</a:t>
            </a:r>
            <a:r>
              <a:rPr lang="en-US" sz="1500" dirty="0" smtClean="0"/>
              <a:t> </a:t>
            </a:r>
            <a:r>
              <a:rPr lang="ru-RU" sz="1500" dirty="0" smtClean="0"/>
              <a:t>– 27 октября 2023)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/>
              <a:t>Ежегодная межвузовская научно-техническая конференция студентов, аспирантов и молодых специалистов имени </a:t>
            </a:r>
            <a:r>
              <a:rPr lang="ru-RU" sz="1500" dirty="0" err="1"/>
              <a:t>Е.В.Арменского</a:t>
            </a:r>
            <a:r>
              <a:rPr lang="ru-RU" sz="1500" dirty="0"/>
              <a:t/>
            </a:r>
            <a:br>
              <a:rPr lang="ru-RU" sz="1500" dirty="0"/>
            </a:br>
            <a:r>
              <a:rPr lang="ru-RU" sz="1500" dirty="0" smtClean="0"/>
              <a:t>(09 – 16 апреля 2024)</a:t>
            </a:r>
            <a:endParaRPr lang="en-US" sz="1500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/>
              <a:t>Всероссийская конференция АСИМПТОТИЧЕСКИЕ МЕТОДЫ В МАТЕМАТИЧЕСКОЙ ФИЗИКЕ посвященная памяти Виктора Павловича </a:t>
            </a:r>
            <a:r>
              <a:rPr lang="ru-RU" sz="1500" dirty="0" smtClean="0"/>
              <a:t>Маслова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(</a:t>
            </a:r>
            <a:r>
              <a:rPr lang="ru-RU" sz="1500" dirty="0" smtClean="0"/>
              <a:t>17-19 июня</a:t>
            </a:r>
            <a:r>
              <a:rPr lang="en-US" sz="1500" dirty="0" smtClean="0"/>
              <a:t> 2024)</a:t>
            </a:r>
            <a:endParaRPr lang="ru-RU" sz="1500" dirty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500" dirty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5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</a:t>
            </a:r>
            <a:r>
              <a:rPr lang="ru-RU" dirty="0" smtClean="0"/>
              <a:t>2023-2024 </a:t>
            </a:r>
            <a:r>
              <a:rPr lang="ru-RU" dirty="0"/>
              <a:t>гг.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pic>
        <p:nvPicPr>
          <p:cNvPr id="1026" name="Picture 2" descr="Научно-практическая конференция: что это такое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809" y="2379662"/>
            <a:ext cx="4684928" cy="351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3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</a:t>
            </a:r>
            <a:r>
              <a:rPr lang="ru-RU" dirty="0" smtClean="0"/>
              <a:t>2023-2024 </a:t>
            </a:r>
            <a:r>
              <a:rPr lang="ru-RU" dirty="0"/>
              <a:t>гг.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sp>
        <p:nvSpPr>
          <p:cNvPr id="10" name="Заголовок 3">
            <a:extLst>
              <a:ext uri="{FF2B5EF4-FFF2-40B4-BE49-F238E27FC236}">
                <a16:creationId xmlns:a16="http://schemas.microsoft.com/office/drawing/2014/main" xmlns="" id="{C7D49100-ECF5-A24F-9537-3BD16DFCC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447790"/>
            <a:ext cx="11057955" cy="777025"/>
          </a:xfrm>
        </p:spPr>
        <p:txBody>
          <a:bodyPr/>
          <a:lstStyle/>
          <a:p>
            <a:r>
              <a:rPr lang="ru-RU" dirty="0" smtClean="0"/>
              <a:t>Проектные группы</a:t>
            </a:r>
            <a:endParaRPr lang="ru-RU" dirty="0"/>
          </a:p>
        </p:txBody>
      </p:sp>
      <p:sp>
        <p:nvSpPr>
          <p:cNvPr id="12" name="Текст 4">
            <a:extLst>
              <a:ext uri="{FF2B5EF4-FFF2-40B4-BE49-F238E27FC236}">
                <a16:creationId xmlns:a16="http://schemas.microsoft.com/office/drawing/2014/main" xmlns="" id="{9B7E5D6A-C1E4-8943-BE6A-9D9537FCC2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156460"/>
            <a:ext cx="11057971" cy="4434840"/>
          </a:xfrm>
        </p:spPr>
        <p:txBody>
          <a:bodyPr numCol="2">
            <a:noAutofit/>
          </a:bodyPr>
          <a:lstStyle/>
          <a:p>
            <a:r>
              <a:rPr lang="ru-RU" b="1" dirty="0" smtClean="0"/>
              <a:t>В 2024 году выполняется 4</a:t>
            </a:r>
            <a:r>
              <a:rPr lang="ru-RU" dirty="0" smtClean="0"/>
              <a:t> проекта</a:t>
            </a:r>
            <a:r>
              <a:rPr lang="ru-RU" b="1" dirty="0" smtClean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Исследование методов </a:t>
            </a:r>
            <a:r>
              <a:rPr lang="ru-RU" dirty="0" err="1"/>
              <a:t>постквантовой</a:t>
            </a:r>
            <a:r>
              <a:rPr lang="ru-RU" dirty="0"/>
              <a:t> криптографии (криптография, основанная на кодах, исправляющих ошибки) и скрытые вычисления. Руководитель: </a:t>
            </a:r>
            <a:r>
              <a:rPr lang="ru-RU" dirty="0" err="1"/>
              <a:t>Байдин</a:t>
            </a:r>
            <a:r>
              <a:rPr lang="ru-RU" dirty="0"/>
              <a:t> Георгий </a:t>
            </a:r>
            <a:r>
              <a:rPr lang="ru-RU" dirty="0" smtClean="0"/>
              <a:t>Сергеевич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Создание среды разработки компьютерных игр “</a:t>
            </a:r>
            <a:r>
              <a:rPr lang="ru-RU" dirty="0" err="1"/>
              <a:t>Claw</a:t>
            </a:r>
            <a:r>
              <a:rPr lang="ru-RU" dirty="0"/>
              <a:t> </a:t>
            </a:r>
            <a:r>
              <a:rPr lang="ru-RU" dirty="0" err="1"/>
              <a:t>Engine</a:t>
            </a:r>
            <a:r>
              <a:rPr lang="ru-RU" dirty="0"/>
              <a:t>” с использованием алгоритмов генерации игровых объектов и машинного </a:t>
            </a:r>
            <a:r>
              <a:rPr lang="ru-RU" dirty="0" smtClean="0"/>
              <a:t>обучения. </a:t>
            </a:r>
            <a:br>
              <a:rPr lang="ru-RU" dirty="0" smtClean="0"/>
            </a:br>
            <a:r>
              <a:rPr lang="ru-RU" dirty="0" smtClean="0"/>
              <a:t>Руководитель</a:t>
            </a:r>
            <a:r>
              <a:rPr lang="ru-RU" dirty="0"/>
              <a:t>: Семичаснов Илья </a:t>
            </a:r>
            <a:r>
              <a:rPr lang="ru-RU" dirty="0" smtClean="0"/>
              <a:t>Владимирович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Исследование методов повышения помехозащищенности систем мобильной связи 4G/5G/6G, </a:t>
            </a:r>
            <a:r>
              <a:rPr lang="ru-RU" dirty="0" err="1"/>
              <a:t>Wi-Fi</a:t>
            </a:r>
            <a:r>
              <a:rPr lang="ru-RU" dirty="0"/>
              <a:t>, </a:t>
            </a:r>
            <a:r>
              <a:rPr lang="ru-RU" dirty="0" err="1"/>
              <a:t>IoT</a:t>
            </a:r>
            <a:r>
              <a:rPr lang="ru-RU" dirty="0"/>
              <a:t> с помощью сигнально-кодовых конструкций для сложных каналов в соответствии со Стратегией Развития Телекоммуникационной Отрасли </a:t>
            </a:r>
            <a:r>
              <a:rPr lang="ru-RU" dirty="0" smtClean="0"/>
              <a:t>2035.</a:t>
            </a:r>
            <a:br>
              <a:rPr lang="ru-RU" dirty="0" smtClean="0"/>
            </a:br>
            <a:r>
              <a:rPr lang="ru-RU" dirty="0" smtClean="0"/>
              <a:t>Руководитель</a:t>
            </a:r>
            <a:r>
              <a:rPr lang="ru-RU" dirty="0"/>
              <a:t>: </a:t>
            </a:r>
            <a:r>
              <a:rPr lang="ru-RU" dirty="0" smtClean="0"/>
              <a:t>Портной Сергей Львович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Формирование </a:t>
            </a:r>
            <a:r>
              <a:rPr lang="ru-RU" dirty="0"/>
              <a:t>единой корпоративной информационно-событийной среды в рамках создания Центра корпоративных коммуникаций МИЭМ НИУ </a:t>
            </a:r>
            <a:r>
              <a:rPr lang="ru-RU" dirty="0" smtClean="0"/>
              <a:t>ВШЭ</a:t>
            </a:r>
            <a:br>
              <a:rPr lang="ru-RU" dirty="0" smtClean="0"/>
            </a:br>
            <a:r>
              <a:rPr lang="ru-RU" dirty="0" smtClean="0"/>
              <a:t>Руководитель</a:t>
            </a:r>
            <a:r>
              <a:rPr lang="ru-RU" dirty="0"/>
              <a:t>: Мыслюк Олег Викторович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8666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</a:t>
            </a:r>
            <a:r>
              <a:rPr lang="ru-RU" dirty="0" smtClean="0"/>
              <a:t>2023-2024 </a:t>
            </a:r>
            <a:r>
              <a:rPr lang="ru-RU" dirty="0"/>
              <a:t>гг.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sp>
        <p:nvSpPr>
          <p:cNvPr id="10" name="Заголовок 3">
            <a:extLst>
              <a:ext uri="{FF2B5EF4-FFF2-40B4-BE49-F238E27FC236}">
                <a16:creationId xmlns:a16="http://schemas.microsoft.com/office/drawing/2014/main" xmlns="" id="{C7D49100-ECF5-A24F-9537-3BD16DFCC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93" y="1477050"/>
            <a:ext cx="11057955" cy="777025"/>
          </a:xfrm>
        </p:spPr>
        <p:txBody>
          <a:bodyPr/>
          <a:lstStyle/>
          <a:p>
            <a:r>
              <a:rPr lang="ru-RU" dirty="0" smtClean="0"/>
              <a:t>Научно-исследовательские работы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2"/>
          </p:nvPr>
        </p:nvSpPr>
        <p:spPr>
          <a:xfrm>
            <a:off x="585896" y="2137615"/>
            <a:ext cx="11004878" cy="419003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/>
              <a:t>Разработка </a:t>
            </a:r>
            <a:r>
              <a:rPr lang="ru-RU" sz="1400" b="1" dirty="0"/>
              <a:t>технологий и устройств квантовых коммуникаций для магистральных линий большой </a:t>
            </a:r>
            <a:r>
              <a:rPr lang="ru-RU" sz="1400" b="1" dirty="0" smtClean="0"/>
              <a:t>протяженности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- ООО «РЖД»</a:t>
            </a:r>
            <a:br>
              <a:rPr lang="ru-RU" sz="1400" dirty="0" smtClean="0"/>
            </a:br>
            <a:r>
              <a:rPr lang="ru-RU" sz="1400" dirty="0" smtClean="0"/>
              <a:t>Нефедов С.И.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/>
              <a:t>Разработка поверхностных ионных ловушек для масштабируемого квантового компьютера. Исследование возможности интегрального исполнения волоконного интерфейса на поверхностной ловушке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- ООО «МЦКТ</a:t>
            </a:r>
            <a:r>
              <a:rPr lang="ru-RU" sz="1400" dirty="0" smtClean="0"/>
              <a:t>»</a:t>
            </a:r>
            <a:br>
              <a:rPr lang="ru-RU" sz="1400" dirty="0" smtClean="0"/>
            </a:br>
            <a:r>
              <a:rPr lang="ru-RU" sz="1400" dirty="0" smtClean="0"/>
              <a:t>Гольцман Г.Н.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/>
              <a:t>Разработка и внедрение модифицированных </a:t>
            </a:r>
            <a:r>
              <a:rPr lang="ru-RU" sz="1400" b="1" dirty="0" smtClean="0"/>
              <a:t>SPICE-моделей </a:t>
            </a:r>
            <a:r>
              <a:rPr lang="ru-RU" sz="1400" b="1" dirty="0"/>
              <a:t>и программно-аппаратных средств для экстракции их параметров для компонентов </a:t>
            </a:r>
            <a:r>
              <a:rPr lang="ru-RU" sz="1400" b="1" dirty="0" smtClean="0"/>
              <a:t>ИС и </a:t>
            </a:r>
            <a:r>
              <a:rPr lang="ru-RU" sz="1400" b="1" dirty="0"/>
              <a:t>полупроводниковых приборов гражданского и специального </a:t>
            </a:r>
            <a:r>
              <a:rPr lang="ru-RU" sz="1400" b="1" dirty="0" smtClean="0"/>
              <a:t>назначений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</a:t>
            </a:r>
            <a:r>
              <a:rPr lang="ru-RU" sz="1400" dirty="0"/>
              <a:t>ФГУП  «ВНИИА</a:t>
            </a:r>
            <a:r>
              <a:rPr lang="ru-RU" sz="1400" dirty="0" smtClean="0"/>
              <a:t>», РНФ</a:t>
            </a:r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/>
              <a:t>РНФ в 2024 году</a:t>
            </a:r>
            <a:r>
              <a:rPr lang="ru-RU" sz="1400" dirty="0"/>
              <a:t>: Будков Ю.А. (2024 - 2026), Кучерявый Е.А.(2024 - 2026), Арутюнов К.Ю. (2023 - 2026), </a:t>
            </a:r>
            <a:r>
              <a:rPr lang="ru-RU" sz="1400" dirty="0" smtClean="0"/>
              <a:t>Гайдученко </a:t>
            </a:r>
            <a:r>
              <a:rPr lang="ru-RU" sz="1400" dirty="0"/>
              <a:t>И.А. (2023-2026), Красилов А.Н. (2021-2024</a:t>
            </a:r>
            <a:r>
              <a:rPr lang="ru-RU" sz="1400" dirty="0" smtClean="0"/>
              <a:t>), Евсютин О.О. (2021-2024), Белова М.В. (2019-2024)</a:t>
            </a:r>
            <a:endParaRPr lang="ru-RU" sz="1400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84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</a:t>
            </a:r>
            <a:r>
              <a:rPr lang="ru-RU" dirty="0" smtClean="0"/>
              <a:t>2023-2024 </a:t>
            </a:r>
            <a:r>
              <a:rPr lang="ru-RU" dirty="0"/>
              <a:t>гг.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sp>
        <p:nvSpPr>
          <p:cNvPr id="10" name="Заголовок 3">
            <a:extLst>
              <a:ext uri="{FF2B5EF4-FFF2-40B4-BE49-F238E27FC236}">
                <a16:creationId xmlns:a16="http://schemas.microsoft.com/office/drawing/2014/main" xmlns="" id="{C7D49100-ECF5-A24F-9537-3BD16DFCC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93" y="1477050"/>
            <a:ext cx="11057955" cy="777025"/>
          </a:xfrm>
        </p:spPr>
        <p:txBody>
          <a:bodyPr/>
          <a:lstStyle/>
          <a:p>
            <a:r>
              <a:rPr lang="ru-RU" dirty="0" smtClean="0"/>
              <a:t>Научно-исследовательские работы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2"/>
          </p:nvPr>
        </p:nvSpPr>
        <p:spPr>
          <a:xfrm>
            <a:off x="585896" y="2137615"/>
            <a:ext cx="11004878" cy="419003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/>
              <a:t>Разработка </a:t>
            </a:r>
            <a:r>
              <a:rPr lang="ru-RU" sz="1400" b="1" dirty="0"/>
              <a:t>технологий и устройств квантовых коммуникаций для магистральных линий большой </a:t>
            </a:r>
            <a:r>
              <a:rPr lang="ru-RU" sz="1400" b="1" dirty="0" smtClean="0"/>
              <a:t>протяженности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- ООО «РЖД»</a:t>
            </a:r>
            <a:br>
              <a:rPr lang="ru-RU" sz="1400" dirty="0" smtClean="0"/>
            </a:br>
            <a:r>
              <a:rPr lang="ru-RU" sz="1400" dirty="0" smtClean="0"/>
              <a:t>Нефедов С.И.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/>
              <a:t>Разработка поверхностных ионных ловушек для масштабируемого квантового компьютера. Исследование возможности интегрального исполнения волоконного интерфейса на поверхностной ловушке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- ООО «МЦКТ</a:t>
            </a:r>
            <a:r>
              <a:rPr lang="ru-RU" sz="1400" dirty="0" smtClean="0"/>
              <a:t>»</a:t>
            </a:r>
            <a:br>
              <a:rPr lang="ru-RU" sz="1400" dirty="0" smtClean="0"/>
            </a:br>
            <a:r>
              <a:rPr lang="ru-RU" sz="1400" dirty="0" smtClean="0"/>
              <a:t>Гольцман Г.Н.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/>
              <a:t>Разработка и внедрение модифицированных </a:t>
            </a:r>
            <a:r>
              <a:rPr lang="ru-RU" sz="1400" b="1" dirty="0" smtClean="0"/>
              <a:t>SPICE-моделей </a:t>
            </a:r>
            <a:r>
              <a:rPr lang="ru-RU" sz="1400" b="1" dirty="0"/>
              <a:t>и программно-аппаратных средств для экстракции их параметров для компонентов </a:t>
            </a:r>
            <a:r>
              <a:rPr lang="ru-RU" sz="1400" b="1" dirty="0" smtClean="0"/>
              <a:t>ИС и </a:t>
            </a:r>
            <a:r>
              <a:rPr lang="ru-RU" sz="1400" b="1" dirty="0"/>
              <a:t>полупроводниковых приборов гражданского и специального </a:t>
            </a:r>
            <a:r>
              <a:rPr lang="ru-RU" sz="1400" b="1" dirty="0" smtClean="0"/>
              <a:t>назначений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</a:t>
            </a:r>
            <a:r>
              <a:rPr lang="ru-RU" sz="1400" dirty="0"/>
              <a:t>ФГУП  «ВНИИА</a:t>
            </a:r>
            <a:r>
              <a:rPr lang="ru-RU" sz="1400" dirty="0" smtClean="0"/>
              <a:t>», РНФ</a:t>
            </a:r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/>
              <a:t>РНФ в 2024 году</a:t>
            </a:r>
            <a:r>
              <a:rPr lang="ru-RU" sz="1400" dirty="0"/>
              <a:t>: Будков Ю.А. (2024 - 2026), Кучерявый Е.А.(2024 - 2026), Арутюнов К.Ю. (2023 - 2026), </a:t>
            </a:r>
            <a:r>
              <a:rPr lang="ru-RU" sz="1400" dirty="0" smtClean="0"/>
              <a:t>Гайдученко </a:t>
            </a:r>
            <a:r>
              <a:rPr lang="ru-RU" sz="1400" dirty="0"/>
              <a:t>И.А. (2023-2026), Красилов А.Н. (2021-2024</a:t>
            </a:r>
            <a:r>
              <a:rPr lang="ru-RU" sz="1400" dirty="0" smtClean="0"/>
              <a:t>), Евсютин О.О. (2021-2024), Белова М.В. (2019-2024)</a:t>
            </a:r>
            <a:endParaRPr lang="ru-RU" sz="1400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074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447791"/>
            <a:ext cx="7810519" cy="436276"/>
          </a:xfrm>
        </p:spPr>
        <p:txBody>
          <a:bodyPr/>
          <a:lstStyle/>
          <a:p>
            <a:r>
              <a:rPr lang="ru-RU" dirty="0" smtClean="0"/>
              <a:t>Научные направления в развитии 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2143898"/>
            <a:ext cx="4820184" cy="195236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Беспроводные технологии и телекоммуникации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Прикладная электроника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Безопасность </a:t>
            </a:r>
            <a:r>
              <a:rPr lang="ru-RU" sz="1600" dirty="0" err="1"/>
              <a:t>киберфизических</a:t>
            </a:r>
            <a:r>
              <a:rPr lang="ru-RU" sz="1600" dirty="0"/>
              <a:t> систем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Моделирование классических и квантовых систем и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2022-2023 </a:t>
            </a:r>
            <a:r>
              <a:rPr lang="ru-RU" dirty="0" smtClean="0"/>
              <a:t>гг</a:t>
            </a:r>
            <a:r>
              <a:rPr lang="ru-RU" dirty="0"/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47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447791"/>
            <a:ext cx="7810519" cy="436276"/>
          </a:xfrm>
        </p:spPr>
        <p:txBody>
          <a:bodyPr/>
          <a:lstStyle/>
          <a:p>
            <a:r>
              <a:rPr lang="ru-RU" dirty="0"/>
              <a:t>Научные направления в развитии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8" y="2143898"/>
            <a:ext cx="4820184" cy="195236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/>
              <a:t>Беспроводные технологии и телекоммуникации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Прикладная электроника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Безопасность </a:t>
            </a:r>
            <a:r>
              <a:rPr lang="ru-RU" sz="1600" dirty="0" err="1">
                <a:solidFill>
                  <a:schemeClr val="bg1">
                    <a:lumMod val="50000"/>
                  </a:schemeClr>
                </a:solidFill>
              </a:rPr>
              <a:t>киберфизических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 систем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Моделирование классических и квантовых систем и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Московский институт электроники и математики им А.Н. Тихонова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О научной деятельности МИЭМ НИУ ВШЭ в 2022-2023 </a:t>
            </a:r>
            <a:r>
              <a:rPr lang="ru-RU" dirty="0" smtClean="0"/>
              <a:t>гг</a:t>
            </a:r>
            <a:r>
              <a:rPr lang="ru-RU" dirty="0"/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43" y="536707"/>
            <a:ext cx="1205926" cy="296588"/>
          </a:xfrm>
          <a:prstGeom prst="rect">
            <a:avLst/>
          </a:prstGeom>
        </p:spPr>
      </p:pic>
      <p:sp>
        <p:nvSpPr>
          <p:cNvPr id="11" name="Текст 3">
            <a:extLst>
              <a:ext uri="{FF2B5EF4-FFF2-40B4-BE49-F238E27FC236}">
                <a16:creationId xmlns:a16="http://schemas.microsoft.com/office/drawing/2014/main" xmlns="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1688" y="2143898"/>
            <a:ext cx="5554362" cy="4518159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Ключевые подразделения</a:t>
            </a:r>
          </a:p>
          <a:p>
            <a:endParaRPr lang="ru-RU" sz="1600" b="1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Институт перспективных технологий связи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НУЛ телекоммуникационных </a:t>
            </a:r>
            <a:r>
              <a:rPr lang="ru-RU" sz="1600" dirty="0" smtClean="0">
                <a:solidFill>
                  <a:schemeClr val="tx1"/>
                </a:solidFill>
              </a:rPr>
              <a:t>систем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2857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Научная лаборатория Интернета вещей </a:t>
            </a:r>
            <a:r>
              <a:rPr lang="ru-RU" sz="1600" dirty="0" smtClean="0"/>
              <a:t>и киберфизических систем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МЛ с кампусом НИУ ВШЭ в </a:t>
            </a:r>
            <a:r>
              <a:rPr lang="ru-RU" sz="1600" dirty="0" smtClean="0"/>
              <a:t>Санкт-Петербурге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Базовая кафедра квантовой оптики и телекоммуникаций ЗАО “</a:t>
            </a:r>
            <a:r>
              <a:rPr lang="ru-RU" sz="1600" dirty="0" err="1">
                <a:solidFill>
                  <a:schemeClr val="tx1"/>
                </a:solidFill>
              </a:rPr>
              <a:t>Сконтел</a:t>
            </a:r>
            <a:r>
              <a:rPr lang="ru-RU" sz="1600" dirty="0" smtClean="0">
                <a:solidFill>
                  <a:schemeClr val="tx1"/>
                </a:solidFill>
              </a:rPr>
              <a:t>”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0438" y="4114190"/>
            <a:ext cx="548330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Проекты 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2025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Разработка</a:t>
            </a:r>
            <a:r>
              <a:rPr lang="ru-RU" sz="1400" b="1" dirty="0">
                <a:solidFill>
                  <a:srgbClr val="0E2D69"/>
                </a:solidFill>
                <a:latin typeface="HSE Sans" panose="02000000000000000000" pitchFamily="2" charset="0"/>
              </a:rPr>
              <a:t>, формализация и анализ моделей реконфигурируемых интеллектуальных поверхностей (RIS) для сетей связи </a:t>
            </a:r>
            <a: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6G</a:t>
            </a:r>
            <a:br>
              <a:rPr lang="ru-RU" sz="1400" b="1" dirty="0" smtClean="0">
                <a:solidFill>
                  <a:srgbClr val="0E2D69"/>
                </a:solidFill>
                <a:latin typeface="HSE Sans" panose="02000000000000000000" pitchFamily="2" charset="0"/>
              </a:rPr>
            </a:br>
            <a:r>
              <a:rPr lang="ru-RU" sz="1400" b="1" i="1" dirty="0" smtClean="0">
                <a:solidFill>
                  <a:srgbClr val="0E2D69"/>
                </a:solidFill>
                <a:latin typeface="HSE Sans" panose="02000000000000000000" pitchFamily="2" charset="0"/>
              </a:rPr>
              <a:t>- Кучерявый Е.А.</a:t>
            </a:r>
            <a:endParaRPr lang="ru-RU" sz="1400" b="1" i="1" dirty="0">
              <a:solidFill>
                <a:srgbClr val="0E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100776" y="1411797"/>
            <a:ext cx="0" cy="5179925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83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3DAF31-D8A6-49A0-9A5D-8B2EA5B1C511}">
  <ds:schemaRefs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e96afe77-3acb-4328-97fc-408e1bde3ecd"/>
    <ds:schemaRef ds:uri="9875bd71-cde8-496c-a136-433f55d5e6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8140</TotalTime>
  <Words>932</Words>
  <Application>Microsoft Office PowerPoint</Application>
  <PresentationFormat>Произвольный</PresentationFormat>
  <Paragraphs>159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О научной деятельности МИЭМ НИУ ВШЭ в 2023-2024 гг.</vt:lpstr>
      <vt:lpstr>Научные лаборатории  МИЭМ НИУ ВШЭ</vt:lpstr>
      <vt:lpstr>Публикационная активность</vt:lpstr>
      <vt:lpstr>Организация научных конференций и семинаров</vt:lpstr>
      <vt:lpstr>Проектные группы</vt:lpstr>
      <vt:lpstr>Научно-исследовательские работы</vt:lpstr>
      <vt:lpstr>Научно-исследовательские работы</vt:lpstr>
      <vt:lpstr>Научные направления в развитии </vt:lpstr>
      <vt:lpstr>Научные направления в развитии </vt:lpstr>
      <vt:lpstr>Научные направления в развитии </vt:lpstr>
      <vt:lpstr>Научные направления в развитии </vt:lpstr>
      <vt:lpstr>Научные направления в развитии </vt:lpstr>
      <vt:lpstr>Проект решения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Пользователь Windows</cp:lastModifiedBy>
  <cp:revision>113</cp:revision>
  <cp:lastPrinted>2023-06-13T08:10:48Z</cp:lastPrinted>
  <dcterms:created xsi:type="dcterms:W3CDTF">2021-11-11T08:52:47Z</dcterms:created>
  <dcterms:modified xsi:type="dcterms:W3CDTF">2024-06-10T09:24:03Z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