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99" r:id="rId3"/>
    <p:sldId id="257" r:id="rId4"/>
    <p:sldId id="264" r:id="rId5"/>
    <p:sldId id="311" r:id="rId6"/>
    <p:sldId id="312" r:id="rId7"/>
    <p:sldId id="266" r:id="rId8"/>
    <p:sldId id="268" r:id="rId9"/>
    <p:sldId id="320" r:id="rId10"/>
    <p:sldId id="272" r:id="rId11"/>
    <p:sldId id="291" r:id="rId12"/>
    <p:sldId id="274" r:id="rId13"/>
    <p:sldId id="301" r:id="rId14"/>
    <p:sldId id="286" r:id="rId15"/>
    <p:sldId id="302" r:id="rId16"/>
    <p:sldId id="310" r:id="rId17"/>
    <p:sldId id="303" r:id="rId18"/>
    <p:sldId id="304" r:id="rId19"/>
    <p:sldId id="305" r:id="rId20"/>
    <p:sldId id="306" r:id="rId21"/>
    <p:sldId id="307" r:id="rId22"/>
    <p:sldId id="308" r:id="rId23"/>
    <p:sldId id="309"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558" y="-10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1044;&#1086;&#1082;&#1091;&#1084;&#1077;&#1085;&#1090;&#1099;\&#1055;&#1088;&#1080;&#1077;&#1084;&#1085;&#1072;&#1103;%20&#1082;&#1072;&#1084;&#1087;&#1072;&#1085;&#1080;&#1103;\2023\&#1040;&#1085;&#1072;&#1083;&#1080;&#1090;&#1080;&#1082;&#1072;_2023_&#1088;&#1072;&#1073;&#1086;&#1095;&#1072;&#11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1044;&#1086;&#1082;&#1091;&#1084;&#1077;&#1085;&#1090;&#1099;\&#1055;&#1088;&#1080;&#1077;&#1084;&#1085;&#1072;&#1103;%20&#1082;&#1072;&#1084;&#1087;&#1072;&#1085;&#1080;&#1103;\2023\&#1040;&#1085;&#1072;&#1083;&#1080;&#1090;&#1080;&#1082;&#1072;_2023_&#1088;&#1072;&#1073;&#1086;&#1095;&#1072;&#11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1044;&#1086;&#1082;&#1091;&#1084;&#1077;&#1085;&#1090;&#1099;\&#1055;&#1088;&#1080;&#1077;&#1084;&#1085;&#1072;&#1103;%20&#1082;&#1072;&#1084;&#1087;&#1072;&#1085;&#1080;&#1103;\2023\&#1040;&#1085;&#1072;&#1083;&#1080;&#1090;&#1080;&#1082;&#1072;_2023_&#1088;&#1072;&#1073;&#1086;&#1095;&#1072;&#11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1044;&#1086;&#1082;&#1091;&#1084;&#1077;&#1085;&#1090;&#1099;\&#1055;&#1088;&#1080;&#1077;&#1084;&#1085;&#1072;&#1103;%20&#1082;&#1072;&#1084;&#1087;&#1072;&#1085;&#1080;&#1103;\2023\&#1040;&#1085;&#1072;&#1083;&#1080;&#1090;&#1080;&#1082;&#1072;_2023_&#1088;&#1072;&#1073;&#1086;&#1095;&#1072;&#11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70401670489931E-2"/>
          <c:y val="7.5573531730758883E-2"/>
          <c:w val="0.95656435482327362"/>
          <c:h val="0.84476022395503148"/>
        </c:manualLayout>
      </c:layout>
      <c:barChart>
        <c:barDir val="col"/>
        <c:grouping val="clustered"/>
        <c:varyColors val="1"/>
        <c:ser>
          <c:idx val="0"/>
          <c:order val="0"/>
          <c:tx>
            <c:strRef>
              <c:f>'Количество заявлений'!$B$1:$B$2</c:f>
              <c:strCache>
                <c:ptCount val="2"/>
                <c:pt idx="0">
                  <c:v>2018</c:v>
                </c:pt>
              </c:strCache>
            </c:strRef>
          </c:tx>
          <c:spPr>
            <a:solidFill>
              <a:schemeClr val="accent1"/>
            </a:solidFill>
            <a:ln>
              <a:noFill/>
            </a:ln>
            <a:effectLst/>
          </c:spPr>
          <c:invertIfNegative val="0"/>
          <c:cat>
            <c:strRef>
              <c:f>'Количество заявлений'!$A$3:$A$7</c:f>
              <c:strCache>
                <c:ptCount val="5"/>
                <c:pt idx="0">
                  <c:v>ИТСС</c:v>
                </c:pt>
                <c:pt idx="1">
                  <c:v>ИВТ</c:v>
                </c:pt>
                <c:pt idx="2">
                  <c:v>ИБ</c:v>
                </c:pt>
                <c:pt idx="3">
                  <c:v>КБ</c:v>
                </c:pt>
                <c:pt idx="4">
                  <c:v>ПМ</c:v>
                </c:pt>
              </c:strCache>
            </c:strRef>
          </c:cat>
          <c:val>
            <c:numRef>
              <c:f>'Количество заявлений'!$B$3:$B$7</c:f>
              <c:numCache>
                <c:formatCode>General</c:formatCode>
                <c:ptCount val="5"/>
                <c:pt idx="0">
                  <c:v>641</c:v>
                </c:pt>
                <c:pt idx="1">
                  <c:v>953</c:v>
                </c:pt>
                <c:pt idx="3">
                  <c:v>479</c:v>
                </c:pt>
                <c:pt idx="4">
                  <c:v>845</c:v>
                </c:pt>
              </c:numCache>
            </c:numRef>
          </c:val>
          <c:extLst xmlns:c16r2="http://schemas.microsoft.com/office/drawing/2015/06/chart">
            <c:ext xmlns:c16="http://schemas.microsoft.com/office/drawing/2014/chart" uri="{C3380CC4-5D6E-409C-BE32-E72D297353CC}">
              <c16:uniqueId val="{00000000-8C10-4B90-9894-786CA8FB11BD}"/>
            </c:ext>
          </c:extLst>
        </c:ser>
        <c:ser>
          <c:idx val="1"/>
          <c:order val="1"/>
          <c:tx>
            <c:strRef>
              <c:f>'Количество заявлений'!$C$1:$C$2</c:f>
              <c:strCache>
                <c:ptCount val="2"/>
                <c:pt idx="0">
                  <c:v>2019</c:v>
                </c:pt>
              </c:strCache>
            </c:strRef>
          </c:tx>
          <c:spPr>
            <a:solidFill>
              <a:schemeClr val="accent2"/>
            </a:solidFill>
            <a:ln>
              <a:noFill/>
            </a:ln>
            <a:effectLst/>
          </c:spPr>
          <c:invertIfNegative val="0"/>
          <c:cat>
            <c:strRef>
              <c:f>'Количество заявлений'!$A$3:$A$7</c:f>
              <c:strCache>
                <c:ptCount val="5"/>
                <c:pt idx="0">
                  <c:v>ИТСС</c:v>
                </c:pt>
                <c:pt idx="1">
                  <c:v>ИВТ</c:v>
                </c:pt>
                <c:pt idx="2">
                  <c:v>ИБ</c:v>
                </c:pt>
                <c:pt idx="3">
                  <c:v>КБ</c:v>
                </c:pt>
                <c:pt idx="4">
                  <c:v>ПМ</c:v>
                </c:pt>
              </c:strCache>
            </c:strRef>
          </c:cat>
          <c:val>
            <c:numRef>
              <c:f>'Количество заявлений'!$C$3:$C$7</c:f>
              <c:numCache>
                <c:formatCode>General</c:formatCode>
                <c:ptCount val="5"/>
                <c:pt idx="0">
                  <c:v>599</c:v>
                </c:pt>
                <c:pt idx="1">
                  <c:v>1093</c:v>
                </c:pt>
                <c:pt idx="2">
                  <c:v>563</c:v>
                </c:pt>
                <c:pt idx="3">
                  <c:v>692</c:v>
                </c:pt>
                <c:pt idx="4">
                  <c:v>892</c:v>
                </c:pt>
              </c:numCache>
            </c:numRef>
          </c:val>
          <c:extLst xmlns:c16r2="http://schemas.microsoft.com/office/drawing/2015/06/chart">
            <c:ext xmlns:c16="http://schemas.microsoft.com/office/drawing/2014/chart" uri="{C3380CC4-5D6E-409C-BE32-E72D297353CC}">
              <c16:uniqueId val="{00000001-8C10-4B90-9894-786CA8FB11BD}"/>
            </c:ext>
          </c:extLst>
        </c:ser>
        <c:ser>
          <c:idx val="2"/>
          <c:order val="2"/>
          <c:tx>
            <c:strRef>
              <c:f>'Количество заявлений'!$D$1:$D$2</c:f>
              <c:strCache>
                <c:ptCount val="2"/>
                <c:pt idx="0">
                  <c:v>2020</c:v>
                </c:pt>
              </c:strCache>
            </c:strRef>
          </c:tx>
          <c:spPr>
            <a:solidFill>
              <a:schemeClr val="accent3"/>
            </a:solidFill>
            <a:ln>
              <a:noFill/>
            </a:ln>
            <a:effectLst/>
          </c:spPr>
          <c:invertIfNegative val="0"/>
          <c:cat>
            <c:strRef>
              <c:f>'Количество заявлений'!$A$3:$A$7</c:f>
              <c:strCache>
                <c:ptCount val="5"/>
                <c:pt idx="0">
                  <c:v>ИТСС</c:v>
                </c:pt>
                <c:pt idx="1">
                  <c:v>ИВТ</c:v>
                </c:pt>
                <c:pt idx="2">
                  <c:v>ИБ</c:v>
                </c:pt>
                <c:pt idx="3">
                  <c:v>КБ</c:v>
                </c:pt>
                <c:pt idx="4">
                  <c:v>ПМ</c:v>
                </c:pt>
              </c:strCache>
            </c:strRef>
          </c:cat>
          <c:val>
            <c:numRef>
              <c:f>'Количество заявлений'!$D$3:$D$7</c:f>
              <c:numCache>
                <c:formatCode>General</c:formatCode>
                <c:ptCount val="5"/>
                <c:pt idx="0">
                  <c:v>544</c:v>
                </c:pt>
                <c:pt idx="1">
                  <c:v>1069</c:v>
                </c:pt>
                <c:pt idx="2">
                  <c:v>649</c:v>
                </c:pt>
                <c:pt idx="3">
                  <c:v>622</c:v>
                </c:pt>
                <c:pt idx="4">
                  <c:v>787</c:v>
                </c:pt>
              </c:numCache>
            </c:numRef>
          </c:val>
          <c:extLst xmlns:c16r2="http://schemas.microsoft.com/office/drawing/2015/06/chart">
            <c:ext xmlns:c16="http://schemas.microsoft.com/office/drawing/2014/chart" uri="{C3380CC4-5D6E-409C-BE32-E72D297353CC}">
              <c16:uniqueId val="{00000002-8C10-4B90-9894-786CA8FB11BD}"/>
            </c:ext>
          </c:extLst>
        </c:ser>
        <c:ser>
          <c:idx val="3"/>
          <c:order val="3"/>
          <c:tx>
            <c:strRef>
              <c:f>'Количество заявлений'!$E$1:$E$2</c:f>
              <c:strCache>
                <c:ptCount val="2"/>
                <c:pt idx="0">
                  <c:v>2021</c:v>
                </c:pt>
              </c:strCache>
            </c:strRef>
          </c:tx>
          <c:spPr>
            <a:solidFill>
              <a:schemeClr val="accent4"/>
            </a:solidFill>
            <a:ln>
              <a:noFill/>
            </a:ln>
            <a:effectLst/>
          </c:spPr>
          <c:invertIfNegative val="0"/>
          <c:cat>
            <c:strRef>
              <c:f>'Количество заявлений'!$A$3:$A$7</c:f>
              <c:strCache>
                <c:ptCount val="5"/>
                <c:pt idx="0">
                  <c:v>ИТСС</c:v>
                </c:pt>
                <c:pt idx="1">
                  <c:v>ИВТ</c:v>
                </c:pt>
                <c:pt idx="2">
                  <c:v>ИБ</c:v>
                </c:pt>
                <c:pt idx="3">
                  <c:v>КБ</c:v>
                </c:pt>
                <c:pt idx="4">
                  <c:v>ПМ</c:v>
                </c:pt>
              </c:strCache>
            </c:strRef>
          </c:cat>
          <c:val>
            <c:numRef>
              <c:f>'Количество заявлений'!$E$3:$E$7</c:f>
              <c:numCache>
                <c:formatCode>General</c:formatCode>
                <c:ptCount val="5"/>
                <c:pt idx="0">
                  <c:v>784</c:v>
                </c:pt>
                <c:pt idx="1">
                  <c:v>2188</c:v>
                </c:pt>
                <c:pt idx="2">
                  <c:v>2297</c:v>
                </c:pt>
                <c:pt idx="3">
                  <c:v>1069</c:v>
                </c:pt>
                <c:pt idx="4">
                  <c:v>1579</c:v>
                </c:pt>
              </c:numCache>
            </c:numRef>
          </c:val>
          <c:extLst xmlns:c16r2="http://schemas.microsoft.com/office/drawing/2015/06/chart">
            <c:ext xmlns:c16="http://schemas.microsoft.com/office/drawing/2014/chart" uri="{C3380CC4-5D6E-409C-BE32-E72D297353CC}">
              <c16:uniqueId val="{00000003-8C10-4B90-9894-786CA8FB11BD}"/>
            </c:ext>
          </c:extLst>
        </c:ser>
        <c:ser>
          <c:idx val="4"/>
          <c:order val="4"/>
          <c:tx>
            <c:strRef>
              <c:f>'Количество заявлений'!$F$1:$F$2</c:f>
              <c:strCache>
                <c:ptCount val="2"/>
                <c:pt idx="0">
                  <c:v>2022</c:v>
                </c:pt>
              </c:strCache>
            </c:strRef>
          </c:tx>
          <c:spPr>
            <a:solidFill>
              <a:schemeClr val="accent5"/>
            </a:solidFill>
            <a:ln>
              <a:noFill/>
            </a:ln>
            <a:effectLst/>
          </c:spPr>
          <c:invertIfNegative val="0"/>
          <c:cat>
            <c:strRef>
              <c:f>'Количество заявлений'!$A$3:$A$7</c:f>
              <c:strCache>
                <c:ptCount val="5"/>
                <c:pt idx="0">
                  <c:v>ИТСС</c:v>
                </c:pt>
                <c:pt idx="1">
                  <c:v>ИВТ</c:v>
                </c:pt>
                <c:pt idx="2">
                  <c:v>ИБ</c:v>
                </c:pt>
                <c:pt idx="3">
                  <c:v>КБ</c:v>
                </c:pt>
                <c:pt idx="4">
                  <c:v>ПМ</c:v>
                </c:pt>
              </c:strCache>
            </c:strRef>
          </c:cat>
          <c:val>
            <c:numRef>
              <c:f>'Количество заявлений'!$F$3:$F$7</c:f>
              <c:numCache>
                <c:formatCode>General</c:formatCode>
                <c:ptCount val="5"/>
                <c:pt idx="0">
                  <c:v>351</c:v>
                </c:pt>
                <c:pt idx="1">
                  <c:v>989</c:v>
                </c:pt>
                <c:pt idx="2">
                  <c:v>1130</c:v>
                </c:pt>
                <c:pt idx="3">
                  <c:v>417</c:v>
                </c:pt>
                <c:pt idx="4">
                  <c:v>565</c:v>
                </c:pt>
              </c:numCache>
            </c:numRef>
          </c:val>
          <c:extLst xmlns:c16r2="http://schemas.microsoft.com/office/drawing/2015/06/chart">
            <c:ext xmlns:c16="http://schemas.microsoft.com/office/drawing/2014/chart" uri="{C3380CC4-5D6E-409C-BE32-E72D297353CC}">
              <c16:uniqueId val="{00000004-8C10-4B90-9894-786CA8FB11BD}"/>
            </c:ext>
          </c:extLst>
        </c:ser>
        <c:ser>
          <c:idx val="5"/>
          <c:order val="5"/>
          <c:tx>
            <c:strRef>
              <c:f>'Количество заявлений'!$G$1:$G$2</c:f>
              <c:strCache>
                <c:ptCount val="2"/>
                <c:pt idx="0">
                  <c:v>2023</c:v>
                </c:pt>
              </c:strCache>
            </c:strRef>
          </c:tx>
          <c:spPr>
            <a:solidFill>
              <a:schemeClr val="accent6"/>
            </a:solidFill>
            <a:ln>
              <a:noFill/>
            </a:ln>
            <a:effectLst/>
          </c:spPr>
          <c:invertIfNegative val="0"/>
          <c:cat>
            <c:strRef>
              <c:f>'Количество заявлений'!$A$3:$A$7</c:f>
              <c:strCache>
                <c:ptCount val="5"/>
                <c:pt idx="0">
                  <c:v>ИТСС</c:v>
                </c:pt>
                <c:pt idx="1">
                  <c:v>ИВТ</c:v>
                </c:pt>
                <c:pt idx="2">
                  <c:v>ИБ</c:v>
                </c:pt>
                <c:pt idx="3">
                  <c:v>КБ</c:v>
                </c:pt>
                <c:pt idx="4">
                  <c:v>ПМ</c:v>
                </c:pt>
              </c:strCache>
            </c:strRef>
          </c:cat>
          <c:val>
            <c:numRef>
              <c:f>'Количество заявлений'!$G$3:$G$7</c:f>
              <c:numCache>
                <c:formatCode>General</c:formatCode>
                <c:ptCount val="5"/>
                <c:pt idx="0">
                  <c:v>1325</c:v>
                </c:pt>
                <c:pt idx="1">
                  <c:v>2927</c:v>
                </c:pt>
                <c:pt idx="2">
                  <c:v>1867</c:v>
                </c:pt>
                <c:pt idx="3">
                  <c:v>653</c:v>
                </c:pt>
                <c:pt idx="4">
                  <c:v>1028</c:v>
                </c:pt>
              </c:numCache>
            </c:numRef>
          </c:val>
          <c:extLst xmlns:c16r2="http://schemas.microsoft.com/office/drawing/2015/06/chart">
            <c:ext xmlns:c16="http://schemas.microsoft.com/office/drawing/2014/chart" uri="{C3380CC4-5D6E-409C-BE32-E72D297353CC}">
              <c16:uniqueId val="{00000005-8C10-4B90-9894-786CA8FB11BD}"/>
            </c:ext>
          </c:extLst>
        </c:ser>
        <c:dLbls>
          <c:showLegendKey val="0"/>
          <c:showVal val="0"/>
          <c:showCatName val="0"/>
          <c:showSerName val="0"/>
          <c:showPercent val="0"/>
          <c:showBubbleSize val="0"/>
        </c:dLbls>
        <c:gapWidth val="219"/>
        <c:overlap val="-27"/>
        <c:axId val="90370560"/>
        <c:axId val="84190336"/>
      </c:barChart>
      <c:catAx>
        <c:axId val="90370560"/>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txPr>
        <c:crossAx val="84190336"/>
        <c:crosses val="autoZero"/>
        <c:auto val="1"/>
        <c:lblAlgn val="ctr"/>
        <c:lblOffset val="100"/>
        <c:noMultiLvlLbl val="1"/>
      </c:catAx>
      <c:valAx>
        <c:axId val="84190336"/>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txPr>
        <c:crossAx val="90370560"/>
        <c:crosses val="autoZero"/>
        <c:crossBetween val="between"/>
      </c:valAx>
      <c:spPr>
        <a:noFill/>
        <a:ln>
          <a:noFill/>
        </a:ln>
        <a:effectLst/>
      </c:spPr>
    </c:plotArea>
    <c:legend>
      <c:legendPos val="b"/>
      <c:layout>
        <c:manualLayout>
          <c:xMode val="edge"/>
          <c:yMode val="edge"/>
          <c:x val="0.35101704698981989"/>
          <c:y val="1.2519375859149874E-3"/>
          <c:w val="0.33806757380310476"/>
          <c:h val="4.6027145635611048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1"/>
  </c:chart>
  <c:spPr>
    <a:noFill/>
    <a:ln>
      <a:noFill/>
    </a:ln>
    <a:effectLst/>
  </c:spPr>
  <c:txPr>
    <a:bodyPr/>
    <a:lstStyle/>
    <a:p>
      <a:pPr>
        <a:defRPr sz="2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БВИ!$H$9</c:f>
              <c:strCache>
                <c:ptCount val="1"/>
                <c:pt idx="0">
                  <c:v>2021</c:v>
                </c:pt>
              </c:strCache>
            </c:strRef>
          </c:tx>
          <c:spPr>
            <a:solidFill>
              <a:srgbClr val="0365C0"/>
            </a:solidFill>
            <a:ln>
              <a:noFill/>
            </a:ln>
            <a:effectLst/>
          </c:spPr>
          <c:invertIfNegative val="1"/>
          <c:dLbls>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БВИ!$A$15:$A$16</c:f>
              <c:strCache>
                <c:ptCount val="2"/>
                <c:pt idx="0">
                  <c:v>Общее кол-во БВИ</c:v>
                </c:pt>
                <c:pt idx="1">
                  <c:v>Общее кол-во ПиП РСОШ</c:v>
                </c:pt>
              </c:strCache>
            </c:strRef>
          </c:cat>
          <c:val>
            <c:numRef>
              <c:f>БВИ!$H$15:$H$16</c:f>
              <c:numCache>
                <c:formatCode>General</c:formatCode>
                <c:ptCount val="2"/>
                <c:pt idx="0">
                  <c:v>183</c:v>
                </c:pt>
                <c:pt idx="1">
                  <c:v>5166</c:v>
                </c:pt>
              </c:numCache>
            </c:numRef>
          </c:val>
          <c:extLst xmlns:c16r2="http://schemas.microsoft.com/office/drawing/2015/06/chart">
            <c:ext xmlns:c16="http://schemas.microsoft.com/office/drawing/2014/chart" uri="{C3380CC4-5D6E-409C-BE32-E72D297353CC}">
              <c16:uniqueId val="{00000000-5EB0-4E93-BCEB-F8F072B1562A}"/>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1"/>
          <c:order val="1"/>
          <c:tx>
            <c:strRef>
              <c:f>БВИ!$I$9</c:f>
              <c:strCache>
                <c:ptCount val="1"/>
                <c:pt idx="0">
                  <c:v>2022</c:v>
                </c:pt>
              </c:strCache>
            </c:strRef>
          </c:tx>
          <c:spPr>
            <a:solidFill>
              <a:srgbClr val="00882B"/>
            </a:solidFill>
            <a:ln>
              <a:noFill/>
            </a:ln>
            <a:effectLst/>
          </c:spPr>
          <c:invertIfNegative val="1"/>
          <c:dLbls>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БВИ!$A$15:$A$16</c:f>
              <c:strCache>
                <c:ptCount val="2"/>
                <c:pt idx="0">
                  <c:v>Общее кол-во БВИ</c:v>
                </c:pt>
                <c:pt idx="1">
                  <c:v>Общее кол-во ПиП РСОШ</c:v>
                </c:pt>
              </c:strCache>
            </c:strRef>
          </c:cat>
          <c:val>
            <c:numRef>
              <c:f>БВИ!$I$15:$I$16</c:f>
              <c:numCache>
                <c:formatCode>General</c:formatCode>
                <c:ptCount val="2"/>
                <c:pt idx="0">
                  <c:v>146</c:v>
                </c:pt>
                <c:pt idx="1">
                  <c:v>5376</c:v>
                </c:pt>
              </c:numCache>
            </c:numRef>
          </c:val>
          <c:extLst xmlns:c16r2="http://schemas.microsoft.com/office/drawing/2015/06/chart">
            <c:ext xmlns:c16="http://schemas.microsoft.com/office/drawing/2014/chart" uri="{C3380CC4-5D6E-409C-BE32-E72D297353CC}">
              <c16:uniqueId val="{00000001-5EB0-4E93-BCEB-F8F072B1562A}"/>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2"/>
          <c:order val="2"/>
          <c:tx>
            <c:strRef>
              <c:f>БВИ!$J$9</c:f>
              <c:strCache>
                <c:ptCount val="1"/>
                <c:pt idx="0">
                  <c:v>2023</c:v>
                </c:pt>
              </c:strCache>
            </c:strRef>
          </c:tx>
          <c:spPr>
            <a:solidFill>
              <a:srgbClr val="DCBD23"/>
            </a:solidFill>
            <a:ln>
              <a:noFill/>
            </a:ln>
            <a:effectLst/>
          </c:spPr>
          <c:invertIfNegative val="1"/>
          <c:dLbls>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БВИ!$A$15:$A$16</c:f>
              <c:strCache>
                <c:ptCount val="2"/>
                <c:pt idx="0">
                  <c:v>Общее кол-во БВИ</c:v>
                </c:pt>
                <c:pt idx="1">
                  <c:v>Общее кол-во ПиП РСОШ</c:v>
                </c:pt>
              </c:strCache>
            </c:strRef>
          </c:cat>
          <c:val>
            <c:numRef>
              <c:f>БВИ!$J$15:$J$16</c:f>
              <c:numCache>
                <c:formatCode>General</c:formatCode>
                <c:ptCount val="2"/>
                <c:pt idx="0">
                  <c:v>132</c:v>
                </c:pt>
                <c:pt idx="1">
                  <c:v>4432</c:v>
                </c:pt>
              </c:numCache>
            </c:numRef>
          </c:val>
          <c:extLst xmlns:c16r2="http://schemas.microsoft.com/office/drawing/2015/06/chart">
            <c:ext xmlns:c16="http://schemas.microsoft.com/office/drawing/2014/chart" uri="{C3380CC4-5D6E-409C-BE32-E72D297353CC}">
              <c16:uniqueId val="{00000002-5EB0-4E93-BCEB-F8F072B1562A}"/>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dLbls>
          <c:dLblPos val="outEnd"/>
          <c:showLegendKey val="0"/>
          <c:showVal val="1"/>
          <c:showCatName val="0"/>
          <c:showSerName val="0"/>
          <c:showPercent val="0"/>
          <c:showBubbleSize val="0"/>
        </c:dLbls>
        <c:gapWidth val="444"/>
        <c:overlap val="-90"/>
        <c:axId val="90494464"/>
        <c:axId val="84193216"/>
      </c:barChart>
      <c:catAx>
        <c:axId val="90494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cap="all" baseline="0">
                    <a:solidFill>
                      <a:schemeClr val="tx1">
                        <a:lumMod val="65000"/>
                        <a:lumOff val="35000"/>
                      </a:schemeClr>
                    </a:solidFill>
                    <a:latin typeface="+mn-lt"/>
                    <a:ea typeface="+mn-ea"/>
                    <a:cs typeface="+mn-cs"/>
                  </a:defRPr>
                </a:pP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cap="all" spc="120" normalizeH="0" baseline="0">
                <a:solidFill>
                  <a:schemeClr val="tx1">
                    <a:lumMod val="65000"/>
                    <a:lumOff val="35000"/>
                  </a:schemeClr>
                </a:solidFill>
                <a:latin typeface="+mn-lt"/>
                <a:ea typeface="+mn-ea"/>
                <a:cs typeface="+mn-cs"/>
              </a:defRPr>
            </a:pPr>
            <a:endParaRPr lang="ru-RU"/>
          </a:p>
        </c:txPr>
        <c:crossAx val="84193216"/>
        <c:crosses val="autoZero"/>
        <c:auto val="1"/>
        <c:lblAlgn val="ctr"/>
        <c:lblOffset val="100"/>
        <c:noMultiLvlLbl val="1"/>
      </c:catAx>
      <c:valAx>
        <c:axId val="84193216"/>
        <c:scaling>
          <c:orientation val="minMax"/>
        </c:scaling>
        <c:delete val="1"/>
        <c:axPos val="l"/>
        <c:title>
          <c:tx>
            <c:rich>
              <a:bodyPr rot="-5400000" spcFirstLastPara="1" vertOverflow="ellipsis" vert="horz" wrap="square" anchor="ctr" anchorCtr="1"/>
              <a:lstStyle/>
              <a:p>
                <a:pPr>
                  <a:defRPr sz="2800" b="0" i="0" u="none" strike="noStrike" kern="1200" cap="all" baseline="0">
                    <a:solidFill>
                      <a:schemeClr val="tx1">
                        <a:lumMod val="65000"/>
                        <a:lumOff val="35000"/>
                      </a:schemeClr>
                    </a:solidFill>
                    <a:latin typeface="+mn-lt"/>
                    <a:ea typeface="+mn-ea"/>
                    <a:cs typeface="+mn-cs"/>
                  </a:defRPr>
                </a:pPr>
                <a:endParaRPr lang="ru-RU"/>
              </a:p>
            </c:rich>
          </c:tx>
          <c:layout/>
          <c:overlay val="0"/>
          <c:spPr>
            <a:noFill/>
            <a:ln>
              <a:noFill/>
            </a:ln>
            <a:effectLst/>
          </c:spPr>
        </c:title>
        <c:numFmt formatCode="General" sourceLinked="1"/>
        <c:majorTickMark val="none"/>
        <c:minorTickMark val="none"/>
        <c:tickLblPos val="nextTo"/>
        <c:crossAx val="904944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1"/>
  </c:chart>
  <c:spPr>
    <a:noFill/>
    <a:ln>
      <a:noFill/>
    </a:ln>
    <a:effectLst/>
  </c:spPr>
  <c:txPr>
    <a:bodyPr/>
    <a:lstStyle/>
    <a:p>
      <a:pPr>
        <a:defRPr sz="2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БВИ!$F$9</c:f>
              <c:strCache>
                <c:ptCount val="1"/>
                <c:pt idx="0">
                  <c:v>2019</c:v>
                </c:pt>
              </c:strCache>
            </c:strRef>
          </c:tx>
          <c:spPr>
            <a:solidFill>
              <a:srgbClr val="0365C0"/>
            </a:solidFill>
            <a:ln>
              <a:noFill/>
            </a:ln>
            <a:effectLst/>
          </c:spPr>
          <c:invertIfNegative val="1"/>
          <c:dLbls>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БВИ!$A$10:$A$14</c:f>
              <c:strCache>
                <c:ptCount val="5"/>
                <c:pt idx="0">
                  <c:v>КБ</c:v>
                </c:pt>
                <c:pt idx="1">
                  <c:v>ПМ</c:v>
                </c:pt>
                <c:pt idx="2">
                  <c:v>ИВТ</c:v>
                </c:pt>
                <c:pt idx="3">
                  <c:v>ИТСС</c:v>
                </c:pt>
                <c:pt idx="4">
                  <c:v>ИБ</c:v>
                </c:pt>
              </c:strCache>
            </c:strRef>
          </c:cat>
          <c:val>
            <c:numRef>
              <c:f>БВИ!$F$10:$F$14</c:f>
              <c:numCache>
                <c:formatCode>General</c:formatCode>
                <c:ptCount val="5"/>
                <c:pt idx="0">
                  <c:v>18</c:v>
                </c:pt>
                <c:pt idx="1">
                  <c:v>47</c:v>
                </c:pt>
                <c:pt idx="2">
                  <c:v>23</c:v>
                </c:pt>
                <c:pt idx="3">
                  <c:v>2</c:v>
                </c:pt>
                <c:pt idx="4">
                  <c:v>23</c:v>
                </c:pt>
              </c:numCache>
            </c:numRef>
          </c:val>
          <c:extLst xmlns:c16r2="http://schemas.microsoft.com/office/drawing/2015/06/chart">
            <c:ext xmlns:c16="http://schemas.microsoft.com/office/drawing/2014/chart" uri="{C3380CC4-5D6E-409C-BE32-E72D297353CC}">
              <c16:uniqueId val="{00000000-E9FF-4516-B9A2-8B1A1CC1AB09}"/>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1"/>
          <c:order val="1"/>
          <c:tx>
            <c:strRef>
              <c:f>БВИ!$G$9</c:f>
              <c:strCache>
                <c:ptCount val="1"/>
                <c:pt idx="0">
                  <c:v>2020</c:v>
                </c:pt>
              </c:strCache>
            </c:strRef>
          </c:tx>
          <c:spPr>
            <a:solidFill>
              <a:srgbClr val="00882B"/>
            </a:solidFill>
            <a:ln>
              <a:noFill/>
            </a:ln>
            <a:effectLst/>
          </c:spPr>
          <c:invertIfNegative val="1"/>
          <c:dLbls>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БВИ!$A$10:$A$14</c:f>
              <c:strCache>
                <c:ptCount val="5"/>
                <c:pt idx="0">
                  <c:v>КБ</c:v>
                </c:pt>
                <c:pt idx="1">
                  <c:v>ПМ</c:v>
                </c:pt>
                <c:pt idx="2">
                  <c:v>ИВТ</c:v>
                </c:pt>
                <c:pt idx="3">
                  <c:v>ИТСС</c:v>
                </c:pt>
                <c:pt idx="4">
                  <c:v>ИБ</c:v>
                </c:pt>
              </c:strCache>
            </c:strRef>
          </c:cat>
          <c:val>
            <c:numRef>
              <c:f>БВИ!$G$10:$G$14</c:f>
              <c:numCache>
                <c:formatCode>General</c:formatCode>
                <c:ptCount val="5"/>
                <c:pt idx="0">
                  <c:v>9</c:v>
                </c:pt>
                <c:pt idx="1">
                  <c:v>23</c:v>
                </c:pt>
                <c:pt idx="2">
                  <c:v>18</c:v>
                </c:pt>
                <c:pt idx="3">
                  <c:v>0</c:v>
                </c:pt>
                <c:pt idx="4">
                  <c:v>9</c:v>
                </c:pt>
              </c:numCache>
            </c:numRef>
          </c:val>
          <c:extLst xmlns:c16r2="http://schemas.microsoft.com/office/drawing/2015/06/chart">
            <c:ext xmlns:c16="http://schemas.microsoft.com/office/drawing/2014/chart" uri="{C3380CC4-5D6E-409C-BE32-E72D297353CC}">
              <c16:uniqueId val="{00000001-E9FF-4516-B9A2-8B1A1CC1AB09}"/>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2"/>
          <c:order val="2"/>
          <c:tx>
            <c:strRef>
              <c:f>БВИ!$H$9</c:f>
              <c:strCache>
                <c:ptCount val="1"/>
                <c:pt idx="0">
                  <c:v>2021</c:v>
                </c:pt>
              </c:strCache>
            </c:strRef>
          </c:tx>
          <c:spPr>
            <a:solidFill>
              <a:srgbClr val="DCBD23"/>
            </a:solidFill>
            <a:ln>
              <a:noFill/>
            </a:ln>
            <a:effectLst/>
          </c:spPr>
          <c:invertIfNegative val="1"/>
          <c:dLbls>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БВИ!$A$10:$A$14</c:f>
              <c:strCache>
                <c:ptCount val="5"/>
                <c:pt idx="0">
                  <c:v>КБ</c:v>
                </c:pt>
                <c:pt idx="1">
                  <c:v>ПМ</c:v>
                </c:pt>
                <c:pt idx="2">
                  <c:v>ИВТ</c:v>
                </c:pt>
                <c:pt idx="3">
                  <c:v>ИТСС</c:v>
                </c:pt>
                <c:pt idx="4">
                  <c:v>ИБ</c:v>
                </c:pt>
              </c:strCache>
            </c:strRef>
          </c:cat>
          <c:val>
            <c:numRef>
              <c:f>БВИ!$H$10:$H$14</c:f>
              <c:numCache>
                <c:formatCode>General</c:formatCode>
                <c:ptCount val="5"/>
                <c:pt idx="0">
                  <c:v>21</c:v>
                </c:pt>
                <c:pt idx="1">
                  <c:v>79</c:v>
                </c:pt>
                <c:pt idx="2">
                  <c:v>39</c:v>
                </c:pt>
                <c:pt idx="3">
                  <c:v>3</c:v>
                </c:pt>
                <c:pt idx="4">
                  <c:v>41</c:v>
                </c:pt>
              </c:numCache>
            </c:numRef>
          </c:val>
          <c:extLst xmlns:c16r2="http://schemas.microsoft.com/office/drawing/2015/06/chart">
            <c:ext xmlns:c16="http://schemas.microsoft.com/office/drawing/2014/chart" uri="{C3380CC4-5D6E-409C-BE32-E72D297353CC}">
              <c16:uniqueId val="{00000002-E9FF-4516-B9A2-8B1A1CC1AB09}"/>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3"/>
          <c:order val="3"/>
          <c:tx>
            <c:strRef>
              <c:f>БВИ!$I$9</c:f>
              <c:strCache>
                <c:ptCount val="1"/>
                <c:pt idx="0">
                  <c:v>2022</c:v>
                </c:pt>
              </c:strCache>
            </c:strRef>
          </c:tx>
          <c:spPr>
            <a:solidFill>
              <a:srgbClr val="DE6A10"/>
            </a:solidFill>
            <a:ln>
              <a:noFill/>
            </a:ln>
            <a:effectLst/>
          </c:spPr>
          <c:invertIfNegative val="1"/>
          <c:dLbls>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БВИ!$A$10:$A$14</c:f>
              <c:strCache>
                <c:ptCount val="5"/>
                <c:pt idx="0">
                  <c:v>КБ</c:v>
                </c:pt>
                <c:pt idx="1">
                  <c:v>ПМ</c:v>
                </c:pt>
                <c:pt idx="2">
                  <c:v>ИВТ</c:v>
                </c:pt>
                <c:pt idx="3">
                  <c:v>ИТСС</c:v>
                </c:pt>
                <c:pt idx="4">
                  <c:v>ИБ</c:v>
                </c:pt>
              </c:strCache>
            </c:strRef>
          </c:cat>
          <c:val>
            <c:numRef>
              <c:f>БВИ!$I$10:$I$14</c:f>
              <c:numCache>
                <c:formatCode>General</c:formatCode>
                <c:ptCount val="5"/>
                <c:pt idx="0">
                  <c:v>14</c:v>
                </c:pt>
                <c:pt idx="1">
                  <c:v>55</c:v>
                </c:pt>
                <c:pt idx="2">
                  <c:v>32</c:v>
                </c:pt>
                <c:pt idx="3">
                  <c:v>7</c:v>
                </c:pt>
                <c:pt idx="4">
                  <c:v>38</c:v>
                </c:pt>
              </c:numCache>
            </c:numRef>
          </c:val>
          <c:extLst xmlns:c16r2="http://schemas.microsoft.com/office/drawing/2015/06/chart">
            <c:ext xmlns:c16="http://schemas.microsoft.com/office/drawing/2014/chart" uri="{C3380CC4-5D6E-409C-BE32-E72D297353CC}">
              <c16:uniqueId val="{00000003-E9FF-4516-B9A2-8B1A1CC1AB09}"/>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4"/>
          <c:order val="4"/>
          <c:tx>
            <c:strRef>
              <c:f>БВИ!$J$9</c:f>
              <c:strCache>
                <c:ptCount val="1"/>
                <c:pt idx="0">
                  <c:v>2023</c:v>
                </c:pt>
              </c:strCache>
            </c:strRef>
          </c:tx>
          <c:spPr>
            <a:solidFill>
              <a:srgbClr val="C82506"/>
            </a:solidFill>
            <a:ln>
              <a:noFill/>
            </a:ln>
            <a:effectLst/>
          </c:spPr>
          <c:invertIfNegative val="1"/>
          <c:dLbls>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БВИ!$A$10:$A$14</c:f>
              <c:strCache>
                <c:ptCount val="5"/>
                <c:pt idx="0">
                  <c:v>КБ</c:v>
                </c:pt>
                <c:pt idx="1">
                  <c:v>ПМ</c:v>
                </c:pt>
                <c:pt idx="2">
                  <c:v>ИВТ</c:v>
                </c:pt>
                <c:pt idx="3">
                  <c:v>ИТСС</c:v>
                </c:pt>
                <c:pt idx="4">
                  <c:v>ИБ</c:v>
                </c:pt>
              </c:strCache>
            </c:strRef>
          </c:cat>
          <c:val>
            <c:numRef>
              <c:f>БВИ!$J$10:$J$14</c:f>
              <c:numCache>
                <c:formatCode>General</c:formatCode>
                <c:ptCount val="5"/>
                <c:pt idx="0">
                  <c:v>8</c:v>
                </c:pt>
                <c:pt idx="1">
                  <c:v>49</c:v>
                </c:pt>
                <c:pt idx="2">
                  <c:v>48</c:v>
                </c:pt>
                <c:pt idx="3">
                  <c:v>2</c:v>
                </c:pt>
                <c:pt idx="4">
                  <c:v>25</c:v>
                </c:pt>
              </c:numCache>
            </c:numRef>
          </c:val>
          <c:extLst xmlns:c16r2="http://schemas.microsoft.com/office/drawing/2015/06/chart">
            <c:ext xmlns:c16="http://schemas.microsoft.com/office/drawing/2014/chart" uri="{C3380CC4-5D6E-409C-BE32-E72D297353CC}">
              <c16:uniqueId val="{00000004-E9FF-4516-B9A2-8B1A1CC1AB09}"/>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dLbls>
          <c:dLblPos val="outEnd"/>
          <c:showLegendKey val="0"/>
          <c:showVal val="1"/>
          <c:showCatName val="0"/>
          <c:showSerName val="0"/>
          <c:showPercent val="0"/>
          <c:showBubbleSize val="0"/>
        </c:dLbls>
        <c:gapWidth val="444"/>
        <c:overlap val="-90"/>
        <c:axId val="90556928"/>
        <c:axId val="84196096"/>
      </c:barChart>
      <c:catAx>
        <c:axId val="90556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cap="all" baseline="0">
                    <a:solidFill>
                      <a:schemeClr val="tx1">
                        <a:lumMod val="65000"/>
                        <a:lumOff val="35000"/>
                      </a:schemeClr>
                    </a:solidFill>
                    <a:latin typeface="+mn-lt"/>
                    <a:ea typeface="+mn-ea"/>
                    <a:cs typeface="+mn-cs"/>
                  </a:defRPr>
                </a:pP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cap="all" spc="120" normalizeH="0" baseline="0">
                <a:solidFill>
                  <a:schemeClr val="tx1">
                    <a:lumMod val="65000"/>
                    <a:lumOff val="35000"/>
                  </a:schemeClr>
                </a:solidFill>
                <a:latin typeface="+mn-lt"/>
                <a:ea typeface="+mn-ea"/>
                <a:cs typeface="+mn-cs"/>
              </a:defRPr>
            </a:pPr>
            <a:endParaRPr lang="ru-RU"/>
          </a:p>
        </c:txPr>
        <c:crossAx val="84196096"/>
        <c:crosses val="autoZero"/>
        <c:auto val="1"/>
        <c:lblAlgn val="ctr"/>
        <c:lblOffset val="100"/>
        <c:noMultiLvlLbl val="1"/>
      </c:catAx>
      <c:valAx>
        <c:axId val="84196096"/>
        <c:scaling>
          <c:orientation val="minMax"/>
        </c:scaling>
        <c:delete val="1"/>
        <c:axPos val="l"/>
        <c:title>
          <c:tx>
            <c:rich>
              <a:bodyPr rot="-5400000" spcFirstLastPara="1" vertOverflow="ellipsis" vert="horz" wrap="square" anchor="ctr" anchorCtr="1"/>
              <a:lstStyle/>
              <a:p>
                <a:pPr>
                  <a:defRPr sz="2800" b="0" i="0" u="none" strike="noStrike" kern="1200" cap="all" baseline="0">
                    <a:solidFill>
                      <a:schemeClr val="tx1">
                        <a:lumMod val="65000"/>
                        <a:lumOff val="35000"/>
                      </a:schemeClr>
                    </a:solidFill>
                    <a:latin typeface="+mn-lt"/>
                    <a:ea typeface="+mn-ea"/>
                    <a:cs typeface="+mn-cs"/>
                  </a:defRPr>
                </a:pPr>
                <a:endParaRPr lang="ru-RU"/>
              </a:p>
            </c:rich>
          </c:tx>
          <c:layout/>
          <c:overlay val="0"/>
          <c:spPr>
            <a:noFill/>
            <a:ln>
              <a:noFill/>
            </a:ln>
            <a:effectLst/>
          </c:spPr>
        </c:title>
        <c:numFmt formatCode="General" sourceLinked="1"/>
        <c:majorTickMark val="none"/>
        <c:minorTickMark val="none"/>
        <c:tickLblPos val="nextTo"/>
        <c:crossAx val="905569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1"/>
  </c:chart>
  <c:spPr>
    <a:noFill/>
    <a:ln>
      <a:noFill/>
    </a:ln>
    <a:effectLst/>
  </c:spPr>
  <c:txPr>
    <a:bodyPr/>
    <a:lstStyle/>
    <a:p>
      <a:pPr>
        <a:defRPr sz="2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0365C0"/>
            </a:solidFill>
            <a:ln>
              <a:noFill/>
            </a:ln>
            <a:effectLst/>
          </c:spPr>
          <c:invertIfNegative val="1"/>
          <c:dLbls>
            <c:spPr>
              <a:noFill/>
              <a:ln>
                <a:noFill/>
              </a:ln>
              <a:effectLst/>
            </c:spPr>
            <c:txPr>
              <a:bodyPr rot="-540000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Коммерция_итог!$B$17:$F$17</c:f>
              <c:numCache>
                <c:formatCode>General</c:formatCode>
                <c:ptCount val="5"/>
                <c:pt idx="0">
                  <c:v>36</c:v>
                </c:pt>
                <c:pt idx="1">
                  <c:v>35</c:v>
                </c:pt>
                <c:pt idx="2">
                  <c:v>41</c:v>
                </c:pt>
                <c:pt idx="3">
                  <c:v>8</c:v>
                </c:pt>
                <c:pt idx="4">
                  <c:v>16</c:v>
                </c:pt>
              </c:numCache>
            </c:numRef>
          </c:val>
          <c:extLst xmlns:c16r2="http://schemas.microsoft.com/office/drawing/2015/06/chart">
            <c:ext xmlns:c16="http://schemas.microsoft.com/office/drawing/2014/chart" uri="{C3380CC4-5D6E-409C-BE32-E72D297353CC}">
              <c16:uniqueId val="{00000000-72CA-4A21-80CA-3050578C88F2}"/>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1"/>
          <c:order val="1"/>
          <c:spPr>
            <a:solidFill>
              <a:srgbClr val="00882B"/>
            </a:solidFill>
            <a:ln>
              <a:noFill/>
            </a:ln>
            <a:effectLst/>
          </c:spPr>
          <c:invertIfNegative val="1"/>
          <c:dLbls>
            <c:spPr>
              <a:noFill/>
              <a:ln>
                <a:noFill/>
              </a:ln>
              <a:effectLst/>
            </c:spPr>
            <c:txPr>
              <a:bodyPr rot="-540000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Коммерция_итог!$B$18:$F$18</c:f>
              <c:numCache>
                <c:formatCode>General</c:formatCode>
                <c:ptCount val="5"/>
                <c:pt idx="0">
                  <c:v>101</c:v>
                </c:pt>
                <c:pt idx="1">
                  <c:v>42</c:v>
                </c:pt>
                <c:pt idx="2">
                  <c:v>39</c:v>
                </c:pt>
                <c:pt idx="3">
                  <c:v>8</c:v>
                </c:pt>
                <c:pt idx="4">
                  <c:v>20</c:v>
                </c:pt>
              </c:numCache>
            </c:numRef>
          </c:val>
          <c:extLst xmlns:c16r2="http://schemas.microsoft.com/office/drawing/2015/06/chart">
            <c:ext xmlns:c16="http://schemas.microsoft.com/office/drawing/2014/chart" uri="{C3380CC4-5D6E-409C-BE32-E72D297353CC}">
              <c16:uniqueId val="{00000001-72CA-4A21-80CA-3050578C88F2}"/>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2"/>
          <c:order val="2"/>
          <c:spPr>
            <a:solidFill>
              <a:srgbClr val="DCBD23"/>
            </a:solidFill>
            <a:ln>
              <a:noFill/>
            </a:ln>
            <a:effectLst/>
          </c:spPr>
          <c:invertIfNegative val="1"/>
          <c:dLbls>
            <c:spPr>
              <a:noFill/>
              <a:ln>
                <a:noFill/>
              </a:ln>
              <a:effectLst/>
            </c:spPr>
            <c:txPr>
              <a:bodyPr rot="-540000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Коммерция_итог!$B$19:$F$19</c:f>
              <c:numCache>
                <c:formatCode>General</c:formatCode>
                <c:ptCount val="5"/>
                <c:pt idx="0">
                  <c:v>51</c:v>
                </c:pt>
                <c:pt idx="1">
                  <c:v>59</c:v>
                </c:pt>
                <c:pt idx="2">
                  <c:v>49</c:v>
                </c:pt>
                <c:pt idx="3">
                  <c:v>11</c:v>
                </c:pt>
                <c:pt idx="4">
                  <c:v>113</c:v>
                </c:pt>
              </c:numCache>
            </c:numRef>
          </c:val>
          <c:extLst xmlns:c16r2="http://schemas.microsoft.com/office/drawing/2015/06/chart">
            <c:ext xmlns:c16="http://schemas.microsoft.com/office/drawing/2014/chart" uri="{C3380CC4-5D6E-409C-BE32-E72D297353CC}">
              <c16:uniqueId val="{00000002-72CA-4A21-80CA-3050578C88F2}"/>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3"/>
          <c:order val="3"/>
          <c:spPr>
            <a:solidFill>
              <a:srgbClr val="DE6A10"/>
            </a:solidFill>
            <a:ln>
              <a:noFill/>
            </a:ln>
            <a:effectLst/>
          </c:spPr>
          <c:invertIfNegative val="1"/>
          <c:dLbls>
            <c:spPr>
              <a:noFill/>
              <a:ln>
                <a:noFill/>
              </a:ln>
              <a:effectLst/>
            </c:spPr>
            <c:txPr>
              <a:bodyPr rot="-540000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Коммерция_итог!$B$20:$F$20</c:f>
              <c:numCache>
                <c:formatCode>General</c:formatCode>
                <c:ptCount val="5"/>
                <c:pt idx="0">
                  <c:v>35</c:v>
                </c:pt>
                <c:pt idx="1">
                  <c:v>19</c:v>
                </c:pt>
                <c:pt idx="2">
                  <c:v>15</c:v>
                </c:pt>
                <c:pt idx="3">
                  <c:v>0</c:v>
                </c:pt>
                <c:pt idx="4">
                  <c:v>82</c:v>
                </c:pt>
              </c:numCache>
            </c:numRef>
          </c:val>
          <c:extLst xmlns:c16r2="http://schemas.microsoft.com/office/drawing/2015/06/chart">
            <c:ext xmlns:c16="http://schemas.microsoft.com/office/drawing/2014/chart" uri="{C3380CC4-5D6E-409C-BE32-E72D297353CC}">
              <c16:uniqueId val="{00000003-72CA-4A21-80CA-3050578C88F2}"/>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4"/>
          <c:order val="4"/>
          <c:spPr>
            <a:solidFill>
              <a:srgbClr val="C82506"/>
            </a:solidFill>
            <a:ln>
              <a:noFill/>
            </a:ln>
            <a:effectLst/>
          </c:spPr>
          <c:invertIfNegative val="1"/>
          <c:dLbls>
            <c:spPr>
              <a:noFill/>
              <a:ln>
                <a:noFill/>
              </a:ln>
              <a:effectLst/>
            </c:spPr>
            <c:txPr>
              <a:bodyPr rot="-540000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Коммерция_итог!$B$21:$F$21</c:f>
              <c:numCache>
                <c:formatCode>General</c:formatCode>
                <c:ptCount val="5"/>
                <c:pt idx="0">
                  <c:v>15</c:v>
                </c:pt>
                <c:pt idx="1">
                  <c:v>15</c:v>
                </c:pt>
                <c:pt idx="2">
                  <c:v>140</c:v>
                </c:pt>
                <c:pt idx="3">
                  <c:v>13</c:v>
                </c:pt>
                <c:pt idx="4">
                  <c:v>50</c:v>
                </c:pt>
              </c:numCache>
            </c:numRef>
          </c:val>
          <c:extLst xmlns:c16r2="http://schemas.microsoft.com/office/drawing/2015/06/chart">
            <c:ext xmlns:c16="http://schemas.microsoft.com/office/drawing/2014/chart" uri="{C3380CC4-5D6E-409C-BE32-E72D297353CC}">
              <c16:uniqueId val="{00000004-72CA-4A21-80CA-3050578C88F2}"/>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dLbls>
          <c:dLblPos val="outEnd"/>
          <c:showLegendKey val="0"/>
          <c:showVal val="1"/>
          <c:showCatName val="0"/>
          <c:showSerName val="0"/>
          <c:showPercent val="0"/>
          <c:showBubbleSize val="0"/>
        </c:dLbls>
        <c:gapWidth val="444"/>
        <c:overlap val="-90"/>
        <c:axId val="96088576"/>
        <c:axId val="88567168"/>
      </c:barChart>
      <c:catAx>
        <c:axId val="960885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cap="all" baseline="0">
                    <a:solidFill>
                      <a:schemeClr val="tx1">
                        <a:lumMod val="65000"/>
                        <a:lumOff val="35000"/>
                      </a:schemeClr>
                    </a:solidFill>
                    <a:latin typeface="+mn-lt"/>
                    <a:ea typeface="+mn-ea"/>
                    <a:cs typeface="+mn-cs"/>
                  </a:defRPr>
                </a:pP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cap="all" spc="120" normalizeH="0" baseline="0">
                <a:solidFill>
                  <a:schemeClr val="tx1">
                    <a:lumMod val="65000"/>
                    <a:lumOff val="35000"/>
                  </a:schemeClr>
                </a:solidFill>
                <a:latin typeface="+mn-lt"/>
                <a:ea typeface="+mn-ea"/>
                <a:cs typeface="+mn-cs"/>
              </a:defRPr>
            </a:pPr>
            <a:endParaRPr lang="ru-RU"/>
          </a:p>
        </c:txPr>
        <c:crossAx val="88567168"/>
        <c:crosses val="autoZero"/>
        <c:auto val="1"/>
        <c:lblAlgn val="ctr"/>
        <c:lblOffset val="100"/>
        <c:noMultiLvlLbl val="1"/>
      </c:catAx>
      <c:valAx>
        <c:axId val="88567168"/>
        <c:scaling>
          <c:orientation val="minMax"/>
        </c:scaling>
        <c:delete val="1"/>
        <c:axPos val="l"/>
        <c:title>
          <c:tx>
            <c:rich>
              <a:bodyPr rot="-5400000" spcFirstLastPara="1" vertOverflow="ellipsis" vert="horz" wrap="square" anchor="ctr" anchorCtr="1"/>
              <a:lstStyle/>
              <a:p>
                <a:pPr>
                  <a:defRPr sz="2800" b="0" i="0" u="none" strike="noStrike" kern="1200" cap="all" baseline="0">
                    <a:solidFill>
                      <a:schemeClr val="tx1">
                        <a:lumMod val="65000"/>
                        <a:lumOff val="35000"/>
                      </a:schemeClr>
                    </a:solidFill>
                    <a:latin typeface="+mn-lt"/>
                    <a:ea typeface="+mn-ea"/>
                    <a:cs typeface="+mn-cs"/>
                  </a:defRPr>
                </a:pPr>
                <a:endParaRPr lang="ru-RU"/>
              </a:p>
            </c:rich>
          </c:tx>
          <c:layout/>
          <c:overlay val="0"/>
          <c:spPr>
            <a:noFill/>
            <a:ln>
              <a:noFill/>
            </a:ln>
            <a:effectLst/>
          </c:spPr>
        </c:title>
        <c:numFmt formatCode="General" sourceLinked="1"/>
        <c:majorTickMark val="none"/>
        <c:minorTickMark val="none"/>
        <c:tickLblPos val="nextTo"/>
        <c:crossAx val="96088576"/>
        <c:crosses val="autoZero"/>
        <c:crossBetween val="between"/>
      </c:valAx>
      <c:spPr>
        <a:noFill/>
        <a:ln>
          <a:noFill/>
        </a:ln>
        <a:effectLst/>
      </c:spPr>
    </c:plotArea>
    <c:plotVisOnly val="1"/>
    <c:dispBlanksAs val="zero"/>
    <c:showDLblsOverMax val="1"/>
  </c:chart>
  <c:spPr>
    <a:noFill/>
    <a:ln>
      <a:noFill/>
    </a:ln>
    <a:effectLst/>
  </c:spPr>
  <c:txPr>
    <a:bodyPr/>
    <a:lstStyle/>
    <a:p>
      <a:pPr>
        <a:defRPr sz="2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9443425"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Итоги нового набора в бакалавриат и магистратуру 2023/2024 уч. года</a:t>
            </a:r>
          </a:p>
        </p:txBody>
      </p:sp>
      <p:sp>
        <p:nvSpPr>
          <p:cNvPr id="53" name="Очень крутой подзаголовок презентации"/>
          <p:cNvSpPr txBox="1"/>
          <p:nvPr/>
        </p:nvSpPr>
        <p:spPr>
          <a:xfrm>
            <a:off x="7116914" y="8929563"/>
            <a:ext cx="12491909"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err="1"/>
              <a:t>Абрамешин</a:t>
            </a:r>
            <a:r>
              <a:rPr lang="ru-RU" dirty="0"/>
              <a:t> А.Е. заместитель директора МИЭМ НИУ ВШЭ</a:t>
            </a:r>
          </a:p>
        </p:txBody>
      </p:sp>
      <p:sp>
        <p:nvSpPr>
          <p:cNvPr id="54" name="Название подразделения,  лаборатории, факультета и т.д."/>
          <p:cNvSpPr txBox="1"/>
          <p:nvPr/>
        </p:nvSpPr>
        <p:spPr>
          <a:xfrm>
            <a:off x="7116915" y="1847447"/>
            <a:ext cx="15084197" cy="7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a:t>Московский институт электроники и математики им. </a:t>
            </a:r>
            <a:r>
              <a:rPr lang="ru-RU" dirty="0" err="1"/>
              <a:t>А.Н.Тихонова</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a:t>
            </a:r>
            <a:r>
              <a:rPr lang="ru-RU" dirty="0"/>
              <a:t>23</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
        <p:nvSpPr>
          <p:cNvPr id="2" name="Номер слайда 1">
            <a:extLst>
              <a:ext uri="{FF2B5EF4-FFF2-40B4-BE49-F238E27FC236}">
                <a16:creationId xmlns:a16="http://schemas.microsoft.com/office/drawing/2014/main" xmlns="" id="{45D6CE47-EFCC-4E50-9BA7-F1BB88012CDD}"/>
              </a:ext>
            </a:extLst>
          </p:cNvPr>
          <p:cNvSpPr>
            <a:spLocks noGrp="1"/>
          </p:cNvSpPr>
          <p:nvPr>
            <p:ph type="sldNum" sz="quarter" idx="2"/>
          </p:nvPr>
        </p:nvSpPr>
        <p:spPr/>
        <p:txBody>
          <a:bodyPr/>
          <a:lstStyle/>
          <a:p>
            <a:fld id="{86CB4B4D-7CA3-9044-876B-883B54F8677D}" type="slidenum">
              <a:rPr lang="ru-RU" smtClean="0"/>
              <a:t>1</a:t>
            </a:fld>
            <a:endParaRPr lang="ru-RU"/>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586180"/>
            <a:ext cx="20020493" cy="1628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Работа с партнерскими школами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xmlns="" id="{8767AF97-3CE4-41FE-BBD1-E21AB20EDC0D}"/>
              </a:ext>
            </a:extLst>
          </p:cNvPr>
          <p:cNvSpPr>
            <a:spLocks noGrp="1"/>
          </p:cNvSpPr>
          <p:nvPr>
            <p:ph type="sldNum" sz="quarter" idx="2"/>
          </p:nvPr>
        </p:nvSpPr>
        <p:spPr/>
        <p:txBody>
          <a:bodyPr/>
          <a:lstStyle/>
          <a:p>
            <a:fld id="{86CB4B4D-7CA3-9044-876B-883B54F8677D}" type="slidenum">
              <a:rPr lang="ru-RU" smtClean="0"/>
              <a:t>10</a:t>
            </a:fld>
            <a:endParaRPr lang="ru-RU"/>
          </a:p>
        </p:txBody>
      </p:sp>
      <p:graphicFrame>
        <p:nvGraphicFramePr>
          <p:cNvPr id="2" name="Таблица 1">
            <a:extLst>
              <a:ext uri="{FF2B5EF4-FFF2-40B4-BE49-F238E27FC236}">
                <a16:creationId xmlns:a16="http://schemas.microsoft.com/office/drawing/2014/main" xmlns="" id="{20CD21A3-93D4-43CD-B6D1-5AE58A90AEE8}"/>
              </a:ext>
            </a:extLst>
          </p:cNvPr>
          <p:cNvGraphicFramePr>
            <a:graphicFrameLocks noGrp="1"/>
          </p:cNvGraphicFramePr>
          <p:nvPr>
            <p:extLst>
              <p:ext uri="{D42A27DB-BD31-4B8C-83A1-F6EECF244321}">
                <p14:modId xmlns:p14="http://schemas.microsoft.com/office/powerpoint/2010/main" val="2004928070"/>
              </p:ext>
            </p:extLst>
          </p:nvPr>
        </p:nvGraphicFramePr>
        <p:xfrm>
          <a:off x="1201065" y="3401616"/>
          <a:ext cx="21504555" cy="6840748"/>
        </p:xfrm>
        <a:graphic>
          <a:graphicData uri="http://schemas.openxmlformats.org/drawingml/2006/table">
            <a:tbl>
              <a:tblPr firstRow="1" firstCol="1">
                <a:tableStyleId>{3C2FFA5D-87B4-456A-9821-1D502468CF0F}</a:tableStyleId>
              </a:tblPr>
              <a:tblGrid>
                <a:gridCol w="7364575">
                  <a:extLst>
                    <a:ext uri="{9D8B030D-6E8A-4147-A177-3AD203B41FA5}">
                      <a16:colId xmlns:a16="http://schemas.microsoft.com/office/drawing/2014/main" xmlns="" val="3737690717"/>
                    </a:ext>
                  </a:extLst>
                </a:gridCol>
                <a:gridCol w="1413998">
                  <a:extLst>
                    <a:ext uri="{9D8B030D-6E8A-4147-A177-3AD203B41FA5}">
                      <a16:colId xmlns:a16="http://schemas.microsoft.com/office/drawing/2014/main" xmlns="" val="2028555672"/>
                    </a:ext>
                  </a:extLst>
                </a:gridCol>
                <a:gridCol w="1413998">
                  <a:extLst>
                    <a:ext uri="{9D8B030D-6E8A-4147-A177-3AD203B41FA5}">
                      <a16:colId xmlns:a16="http://schemas.microsoft.com/office/drawing/2014/main" xmlns="" val="2449496269"/>
                    </a:ext>
                  </a:extLst>
                </a:gridCol>
                <a:gridCol w="1413998">
                  <a:extLst>
                    <a:ext uri="{9D8B030D-6E8A-4147-A177-3AD203B41FA5}">
                      <a16:colId xmlns:a16="http://schemas.microsoft.com/office/drawing/2014/main" xmlns="" val="178208363"/>
                    </a:ext>
                  </a:extLst>
                </a:gridCol>
                <a:gridCol w="1413998">
                  <a:extLst>
                    <a:ext uri="{9D8B030D-6E8A-4147-A177-3AD203B41FA5}">
                      <a16:colId xmlns:a16="http://schemas.microsoft.com/office/drawing/2014/main" xmlns="" val="659513824"/>
                    </a:ext>
                  </a:extLst>
                </a:gridCol>
                <a:gridCol w="1413998">
                  <a:extLst>
                    <a:ext uri="{9D8B030D-6E8A-4147-A177-3AD203B41FA5}">
                      <a16:colId xmlns:a16="http://schemas.microsoft.com/office/drawing/2014/main" xmlns="" val="3077258858"/>
                    </a:ext>
                  </a:extLst>
                </a:gridCol>
                <a:gridCol w="1413998">
                  <a:extLst>
                    <a:ext uri="{9D8B030D-6E8A-4147-A177-3AD203B41FA5}">
                      <a16:colId xmlns:a16="http://schemas.microsoft.com/office/drawing/2014/main" xmlns="" val="1657071869"/>
                    </a:ext>
                  </a:extLst>
                </a:gridCol>
                <a:gridCol w="1413998">
                  <a:extLst>
                    <a:ext uri="{9D8B030D-6E8A-4147-A177-3AD203B41FA5}">
                      <a16:colId xmlns:a16="http://schemas.microsoft.com/office/drawing/2014/main" xmlns="" val="3831291291"/>
                    </a:ext>
                  </a:extLst>
                </a:gridCol>
                <a:gridCol w="1413998">
                  <a:extLst>
                    <a:ext uri="{9D8B030D-6E8A-4147-A177-3AD203B41FA5}">
                      <a16:colId xmlns:a16="http://schemas.microsoft.com/office/drawing/2014/main" xmlns="" val="3339040960"/>
                    </a:ext>
                  </a:extLst>
                </a:gridCol>
                <a:gridCol w="1413998">
                  <a:extLst>
                    <a:ext uri="{9D8B030D-6E8A-4147-A177-3AD203B41FA5}">
                      <a16:colId xmlns:a16="http://schemas.microsoft.com/office/drawing/2014/main" xmlns="" val="817421654"/>
                    </a:ext>
                  </a:extLst>
                </a:gridCol>
                <a:gridCol w="1413998">
                  <a:extLst>
                    <a:ext uri="{9D8B030D-6E8A-4147-A177-3AD203B41FA5}">
                      <a16:colId xmlns:a16="http://schemas.microsoft.com/office/drawing/2014/main" xmlns="" val="38084994"/>
                    </a:ext>
                  </a:extLst>
                </a:gridCol>
              </a:tblGrid>
              <a:tr h="966207">
                <a:tc>
                  <a:txBody>
                    <a:bodyPr/>
                    <a:lstStyle/>
                    <a:p>
                      <a:pPr algn="ctr" fontAlgn="ctr"/>
                      <a:endParaRPr lang="ru-RU" sz="3600" b="1" i="0" u="none" strike="noStrike" dirty="0">
                        <a:solidFill>
                          <a:srgbClr val="000000"/>
                        </a:solidFill>
                        <a:effectLst/>
                        <a:latin typeface="Arial" panose="020B0604020202020204" pitchFamily="34" charset="0"/>
                      </a:endParaRPr>
                    </a:p>
                  </a:txBody>
                  <a:tcPr marL="9525" marR="9525" marT="9525" marB="0" anchor="ctr"/>
                </a:tc>
                <a:tc gridSpan="5">
                  <a:txBody>
                    <a:bodyPr/>
                    <a:lstStyle/>
                    <a:p>
                      <a:pPr algn="ctr" fontAlgn="ctr"/>
                      <a:r>
                        <a:rPr lang="ru-RU" sz="3600" u="none" strike="noStrike">
                          <a:effectLst/>
                        </a:rPr>
                        <a:t>БЮДЖЕТ</a:t>
                      </a:r>
                      <a:endParaRPr lang="ru-RU" sz="36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3600" u="none" strike="noStrike" dirty="0">
                          <a:effectLst/>
                        </a:rPr>
                        <a:t>КОММЕРЧЕСКОЕ</a:t>
                      </a:r>
                      <a:endParaRPr lang="ru-RU" sz="36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402555183"/>
                  </a:ext>
                </a:extLst>
              </a:tr>
              <a:tr h="1004856">
                <a:tc>
                  <a:txBody>
                    <a:bodyPr/>
                    <a:lstStyle/>
                    <a:p>
                      <a:pPr algn="l" fontAlgn="ctr"/>
                      <a:r>
                        <a:rPr lang="ru-RU" sz="3600" b="1" i="0" u="none" strike="noStrike" dirty="0">
                          <a:solidFill>
                            <a:srgbClr val="000000"/>
                          </a:solidFill>
                          <a:effectLst/>
                          <a:latin typeface="+mn-lt"/>
                        </a:rPr>
                        <a:t>Образовательная программа</a:t>
                      </a:r>
                    </a:p>
                  </a:txBody>
                  <a:tcPr marL="9525" marR="9525" marT="9525" marB="0" anchor="ct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tc>
                <a:extLst>
                  <a:ext uri="{0D108BD9-81ED-4DB2-BD59-A6C34878D82A}">
                    <a16:rowId xmlns:a16="http://schemas.microsoft.com/office/drawing/2014/main" xmlns="" val="2019022295"/>
                  </a:ext>
                </a:extLst>
              </a:tr>
              <a:tr h="811614">
                <a:tc>
                  <a:txBody>
                    <a:bodyPr/>
                    <a:lstStyle/>
                    <a:p>
                      <a:pPr algn="l" fontAlgn="ctr"/>
                      <a:r>
                        <a:rPr lang="ru-RU" sz="3600" u="none" strike="noStrike">
                          <a:effectLst/>
                          <a:latin typeface="+mn-lt"/>
                        </a:rPr>
                        <a:t>Принято</a:t>
                      </a:r>
                      <a:endParaRPr lang="ru-RU" sz="3600" b="1" i="0" u="none" strike="noStrike">
                        <a:solidFill>
                          <a:srgbClr val="000000"/>
                        </a:solidFill>
                        <a:effectLst/>
                        <a:latin typeface="+mn-lt"/>
                      </a:endParaRPr>
                    </a:p>
                  </a:txBody>
                  <a:tcPr marL="9525" marR="9525" marT="9525" marB="0" anchor="ctr"/>
                </a:tc>
                <a:tc>
                  <a:txBody>
                    <a:bodyPr/>
                    <a:lstStyle/>
                    <a:p>
                      <a:pPr algn="ctr" rtl="0" fontAlgn="ctr"/>
                      <a:r>
                        <a:rPr lang="ru-RU" sz="4000" b="1" u="none" strike="noStrike" dirty="0">
                          <a:effectLst/>
                          <a:latin typeface="+mn-lt"/>
                        </a:rPr>
                        <a:t>30</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21</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45</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57</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i="0" u="none" strike="noStrike" dirty="0">
                          <a:solidFill>
                            <a:schemeClr val="tx1"/>
                          </a:solidFill>
                          <a:effectLst/>
                          <a:latin typeface="+mn-lt"/>
                        </a:rPr>
                        <a:t>30</a:t>
                      </a:r>
                    </a:p>
                  </a:txBody>
                  <a:tcPr marL="9525" marR="9525" marT="9525" marB="0" anchor="ctr"/>
                </a:tc>
                <a:tc>
                  <a:txBody>
                    <a:bodyPr/>
                    <a:lstStyle/>
                    <a:p>
                      <a:pPr algn="ctr" rtl="0" fontAlgn="ctr"/>
                      <a:r>
                        <a:rPr lang="ru-RU" sz="4000" b="1" u="none" strike="noStrike" dirty="0">
                          <a:effectLst/>
                          <a:latin typeface="+mn-lt"/>
                        </a:rPr>
                        <a:t>35</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10</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11</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112</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i="0" u="none" strike="noStrike" dirty="0">
                          <a:solidFill>
                            <a:schemeClr val="tx1"/>
                          </a:solidFill>
                          <a:effectLst/>
                          <a:latin typeface="+mn-lt"/>
                        </a:rPr>
                        <a:t>9</a:t>
                      </a:r>
                    </a:p>
                  </a:txBody>
                  <a:tcPr marL="9525" marR="9525" marT="9525" marB="0" anchor="ctr"/>
                </a:tc>
                <a:extLst>
                  <a:ext uri="{0D108BD9-81ED-4DB2-BD59-A6C34878D82A}">
                    <a16:rowId xmlns:a16="http://schemas.microsoft.com/office/drawing/2014/main" xmlns="" val="3468011898"/>
                  </a:ext>
                </a:extLst>
              </a:tr>
              <a:tr h="1623228">
                <a:tc>
                  <a:txBody>
                    <a:bodyPr/>
                    <a:lstStyle/>
                    <a:p>
                      <a:pPr algn="l" fontAlgn="ctr"/>
                      <a:r>
                        <a:rPr lang="ru-RU" sz="3600" u="none" strike="noStrike">
                          <a:effectLst/>
                          <a:latin typeface="+mn-lt"/>
                        </a:rPr>
                        <a:t>Процент из школ-партнеров относительно поступивших из МСК</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u="none" strike="noStrike" dirty="0">
                          <a:effectLst/>
                        </a:rPr>
                        <a:t>64%</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58%</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66,5%</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62%</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60%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59%</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50%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70%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70%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60%</a:t>
                      </a:r>
                      <a:endParaRPr lang="ru-RU"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451813851"/>
                  </a:ext>
                </a:extLst>
              </a:tr>
              <a:tr h="2434843">
                <a:tc>
                  <a:txBody>
                    <a:bodyPr/>
                    <a:lstStyle/>
                    <a:p>
                      <a:pPr algn="l" fontAlgn="ctr"/>
                      <a:r>
                        <a:rPr lang="ru-RU" sz="3600" u="none" strike="noStrike" dirty="0">
                          <a:effectLst/>
                          <a:latin typeface="+mn-lt"/>
                        </a:rPr>
                        <a:t>Процент из школ-партнеров относительно поступивших из регионов</a:t>
                      </a:r>
                      <a:endParaRPr lang="ru-RU" sz="3600" b="1" i="0" u="none" strike="noStrike" dirty="0">
                        <a:solidFill>
                          <a:srgbClr val="000000"/>
                        </a:solidFill>
                        <a:effectLst/>
                        <a:latin typeface="+mn-lt"/>
                      </a:endParaRPr>
                    </a:p>
                  </a:txBody>
                  <a:tcPr marL="9525" marR="9525" marT="9525" marB="0" anchor="ctr"/>
                </a:tc>
                <a:tc>
                  <a:txBody>
                    <a:bodyPr/>
                    <a:lstStyle/>
                    <a:p>
                      <a:pPr algn="ctr" fontAlgn="ctr"/>
                      <a:r>
                        <a:rPr lang="ru-RU" sz="3600" u="none" strike="noStrike" dirty="0">
                          <a:effectLst/>
                        </a:rPr>
                        <a:t>20%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13%</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12%</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25%</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6%</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8%</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7%</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25%</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0" i="0" u="none" strike="noStrike" dirty="0">
                          <a:solidFill>
                            <a:srgbClr val="000000"/>
                          </a:solidFill>
                          <a:effectLst/>
                          <a:latin typeface="+mn-lt"/>
                        </a:rPr>
                        <a:t>30%</a:t>
                      </a:r>
                    </a:p>
                  </a:txBody>
                  <a:tcPr marL="9525" marR="9525" marT="9525" marB="0" anchor="ctr"/>
                </a:tc>
                <a:extLst>
                  <a:ext uri="{0D108BD9-81ED-4DB2-BD59-A6C34878D82A}">
                    <a16:rowId xmlns:a16="http://schemas.microsoft.com/office/drawing/2014/main" xmlns="" val="2570839670"/>
                  </a:ext>
                </a:extLst>
              </a:tr>
            </a:tbl>
          </a:graphicData>
        </a:graphic>
      </p:graphicFrame>
    </p:spTree>
    <p:extLst>
      <p:ext uri="{BB962C8B-B14F-4D97-AF65-F5344CB8AC3E}">
        <p14:creationId xmlns:p14="http://schemas.microsoft.com/office/powerpoint/2010/main" val="35072777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Линия">
            <a:extLst>
              <a:ext uri="{FF2B5EF4-FFF2-40B4-BE49-F238E27FC236}">
                <a16:creationId xmlns:a16="http://schemas.microsoft.com/office/drawing/2014/main" xmlns="" id="{1CAAF023-42E1-4991-AEF2-15A0A5F7FC04}"/>
              </a:ext>
            </a:extLst>
          </p:cNvPr>
          <p:cNvSpPr>
            <a:spLocks noChangeShapeType="1"/>
          </p:cNvSpPr>
          <p:nvPr/>
        </p:nvSpPr>
        <p:spPr bwMode="auto">
          <a:xfrm flipV="1">
            <a:off x="1266645" y="2121045"/>
            <a:ext cx="20069077" cy="118463"/>
          </a:xfrm>
          <a:prstGeom prst="line">
            <a:avLst/>
          </a:prstGeom>
          <a:noFill/>
          <a:ln w="12700">
            <a:solidFill>
              <a:schemeClr val="accent1">
                <a:lumMod val="50000"/>
              </a:schemeClr>
            </a:solidFill>
            <a:miter lim="400000"/>
            <a:headEnd/>
            <a:tailEnd/>
          </a:ln>
          <a:extLst>
            <a:ext uri="{909E8E84-426E-40DD-AFC4-6F175D3DCCD1}">
              <a14:hiddenFill xmlns:a14="http://schemas.microsoft.com/office/drawing/2010/main">
                <a:noFill/>
              </a14:hiddenFill>
            </a:ext>
          </a:extLst>
        </p:spPr>
        <p:txBody>
          <a:bodyPr lIns="142869" tIns="142869" rIns="142869" bIns="142869" anchor="ctr"/>
          <a:lstStyle/>
          <a:p>
            <a:pPr defTabSz="821502"/>
            <a:endParaRPr lang="ru-RU" sz="3600" dirty="0">
              <a:latin typeface="+mn-lt"/>
              <a:cs typeface="Aharoni" panose="02010803020104030203" pitchFamily="2" charset="-79"/>
            </a:endParaRPr>
          </a:p>
        </p:txBody>
      </p:sp>
      <p:pic>
        <p:nvPicPr>
          <p:cNvPr id="8" name="Изображение" descr="Изображение">
            <a:extLst>
              <a:ext uri="{FF2B5EF4-FFF2-40B4-BE49-F238E27FC236}">
                <a16:creationId xmlns:a16="http://schemas.microsoft.com/office/drawing/2014/main" xmlns="" id="{E9617948-F8DE-47D6-81C3-3056CABEE6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645" y="520898"/>
            <a:ext cx="1196940" cy="12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Номер слайда 8">
            <a:extLst>
              <a:ext uri="{FF2B5EF4-FFF2-40B4-BE49-F238E27FC236}">
                <a16:creationId xmlns:a16="http://schemas.microsoft.com/office/drawing/2014/main" xmlns="" id="{0DC36661-9585-4DA3-ACF2-944A0540923F}"/>
              </a:ext>
            </a:extLst>
          </p:cNvPr>
          <p:cNvSpPr>
            <a:spLocks noGrp="1"/>
          </p:cNvSpPr>
          <p:nvPr>
            <p:ph type="sldNum" sz="quarter" idx="2"/>
          </p:nvPr>
        </p:nvSpPr>
        <p:spPr>
          <a:xfrm>
            <a:off x="11918807" y="13010560"/>
            <a:ext cx="522579" cy="656590"/>
          </a:xfrm>
        </p:spPr>
        <p:txBody>
          <a:bodyPr/>
          <a:lstStyle/>
          <a:p>
            <a:pPr defTabSz="821502"/>
            <a:fld id="{86CB4B4D-7CA3-9044-876B-883B54F8677D}" type="slidenum">
              <a:rPr lang="ru-RU" sz="3600" smtClean="0">
                <a:latin typeface="+mn-lt"/>
                <a:cs typeface="Aharoni" panose="02010803020104030203" pitchFamily="2" charset="-79"/>
              </a:rPr>
              <a:pPr defTabSz="821502"/>
              <a:t>11</a:t>
            </a:fld>
            <a:endParaRPr lang="ru-RU" sz="3600" dirty="0">
              <a:latin typeface="+mn-lt"/>
              <a:cs typeface="Aharoni" panose="02010803020104030203" pitchFamily="2" charset="-79"/>
            </a:endParaRPr>
          </a:p>
        </p:txBody>
      </p:sp>
      <p:sp>
        <p:nvSpPr>
          <p:cNvPr id="12" name="Rectangle 3">
            <a:extLst>
              <a:ext uri="{FF2B5EF4-FFF2-40B4-BE49-F238E27FC236}">
                <a16:creationId xmlns:a16="http://schemas.microsoft.com/office/drawing/2014/main" xmlns="" id="{6CDD19A0-11B9-F319-359D-1247C6212C0D}"/>
              </a:ext>
            </a:extLst>
          </p:cNvPr>
          <p:cNvSpPr/>
          <p:nvPr/>
        </p:nvSpPr>
        <p:spPr>
          <a:xfrm>
            <a:off x="16428742" y="2293197"/>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5</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ВЫСШИЙ ПИЛОТАЖ</a:t>
            </a:r>
            <a:endParaRPr lang="en-US" sz="3600" dirty="0">
              <a:solidFill>
                <a:schemeClr val="tx1"/>
              </a:solidFill>
              <a:ea typeface="Bebas Neue" charset="0"/>
              <a:cs typeface="Aharoni" panose="02010803020104030203" pitchFamily="2" charset="-79"/>
            </a:endParaRPr>
          </a:p>
          <a:p>
            <a:pPr>
              <a:lnSpc>
                <a:spcPct val="80000"/>
              </a:lnSpc>
            </a:pPr>
            <a:endParaRPr lang="ru-RU" sz="3600" b="1" dirty="0">
              <a:solidFill>
                <a:srgbClr val="243064"/>
              </a:solidFill>
              <a:ea typeface="Source Sans Pro" charset="0"/>
              <a:cs typeface="Aharoni" panose="02010803020104030203" pitchFamily="2" charset="-79"/>
            </a:endParaRPr>
          </a:p>
          <a:p>
            <a:pPr>
              <a:lnSpc>
                <a:spcPct val="80000"/>
              </a:lnSpc>
            </a:pPr>
            <a:r>
              <a:rPr lang="ru-RU" sz="3600" b="1" dirty="0">
                <a:solidFill>
                  <a:srgbClr val="243064"/>
                </a:solidFill>
                <a:ea typeface="Source Sans Pro" charset="0"/>
                <a:cs typeface="Aharoni" panose="02010803020104030203" pitchFamily="2" charset="-79"/>
              </a:rPr>
              <a:t>КОНКУРС</a:t>
            </a:r>
            <a:endParaRPr lang="en-US" sz="3600" b="1" dirty="0">
              <a:solidFill>
                <a:srgbClr val="243064"/>
              </a:solidFill>
              <a:ea typeface="Source Sans Pro" charset="0"/>
              <a:cs typeface="Aharoni" panose="02010803020104030203" pitchFamily="2" charset="-79"/>
            </a:endParaRPr>
          </a:p>
        </p:txBody>
      </p:sp>
      <p:sp>
        <p:nvSpPr>
          <p:cNvPr id="13" name="Rectangle 4">
            <a:extLst>
              <a:ext uri="{FF2B5EF4-FFF2-40B4-BE49-F238E27FC236}">
                <a16:creationId xmlns:a16="http://schemas.microsoft.com/office/drawing/2014/main" xmlns="" id="{478EB593-1029-74F1-092A-0163D26788DB}"/>
              </a:ext>
            </a:extLst>
          </p:cNvPr>
          <p:cNvSpPr/>
          <p:nvPr/>
        </p:nvSpPr>
        <p:spPr>
          <a:xfrm>
            <a:off x="16397541" y="9023487"/>
            <a:ext cx="3509453" cy="338475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15</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ИНТЕРНЕТ-ШКОЛА</a:t>
            </a:r>
            <a:endParaRPr lang="en-US" sz="3600" dirty="0">
              <a:solidFill>
                <a:schemeClr val="tx1"/>
              </a:solidFill>
              <a:ea typeface="Bebas Neue" charset="0"/>
              <a:cs typeface="Aharoni" panose="02010803020104030203" pitchFamily="2" charset="-79"/>
            </a:endParaRPr>
          </a:p>
          <a:p>
            <a:pPr>
              <a:lnSpc>
                <a:spcPct val="80000"/>
              </a:lnSpc>
            </a:pPr>
            <a:endParaRPr lang="ru-RU" sz="3600" b="1" dirty="0">
              <a:solidFill>
                <a:srgbClr val="243064"/>
              </a:solidFill>
              <a:ea typeface="Source Sans Pro" charset="0"/>
              <a:cs typeface="Aharoni" panose="02010803020104030203" pitchFamily="2" charset="-79"/>
            </a:endParaRPr>
          </a:p>
          <a:p>
            <a:pPr>
              <a:lnSpc>
                <a:spcPct val="80000"/>
              </a:lnSpc>
            </a:pPr>
            <a:r>
              <a:rPr lang="ru-RU" sz="3200" b="1" dirty="0">
                <a:solidFill>
                  <a:srgbClr val="243064"/>
                </a:solidFill>
                <a:ea typeface="Source Sans Pro" charset="0"/>
                <a:cs typeface="Aharoni" panose="02010803020104030203" pitchFamily="2" charset="-79"/>
              </a:rPr>
              <a:t>ИНЖЕНЕРНЫХ НАУК</a:t>
            </a:r>
            <a:endParaRPr lang="en-US" sz="3200" b="1" dirty="0">
              <a:solidFill>
                <a:srgbClr val="243064"/>
              </a:solidFill>
              <a:ea typeface="Source Sans Pro" charset="0"/>
              <a:cs typeface="Aharoni" panose="02010803020104030203" pitchFamily="2" charset="-79"/>
            </a:endParaRPr>
          </a:p>
        </p:txBody>
      </p:sp>
      <p:sp>
        <p:nvSpPr>
          <p:cNvPr id="14" name="Rectangle 5">
            <a:extLst>
              <a:ext uri="{FF2B5EF4-FFF2-40B4-BE49-F238E27FC236}">
                <a16:creationId xmlns:a16="http://schemas.microsoft.com/office/drawing/2014/main" xmlns="" id="{D2C69B25-87C7-9DA9-9E91-03344CE24FFD}"/>
              </a:ext>
            </a:extLst>
          </p:cNvPr>
          <p:cNvSpPr/>
          <p:nvPr/>
        </p:nvSpPr>
        <p:spPr>
          <a:xfrm>
            <a:off x="5828926" y="2294201"/>
            <a:ext cx="3509455" cy="336234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2</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rgbClr val="222222"/>
                </a:solidFill>
                <a:ea typeface="Bebas Neue" charset="0"/>
                <a:cs typeface="Aharoni" panose="02010803020104030203" pitchFamily="2" charset="-79"/>
              </a:rPr>
              <a:t>ОЛИМПИАДА </a:t>
            </a:r>
          </a:p>
          <a:p>
            <a:pPr>
              <a:lnSpc>
                <a:spcPct val="80000"/>
              </a:lnSpc>
            </a:pPr>
            <a:endParaRPr lang="ru-RU" sz="3600" b="1" dirty="0">
              <a:solidFill>
                <a:srgbClr val="002060"/>
              </a:solidFill>
              <a:ea typeface="Bebas Neue" charset="0"/>
              <a:cs typeface="Aharoni" panose="02010803020104030203" pitchFamily="2" charset="-79"/>
            </a:endParaRPr>
          </a:p>
          <a:p>
            <a:pPr>
              <a:lnSpc>
                <a:spcPct val="80000"/>
              </a:lnSpc>
            </a:pPr>
            <a:r>
              <a:rPr lang="ru-RU" sz="3600" b="1" dirty="0">
                <a:solidFill>
                  <a:srgbClr val="002060"/>
                </a:solidFill>
                <a:ea typeface="Bebas Neue" charset="0"/>
                <a:cs typeface="Aharoni" panose="02010803020104030203" pitchFamily="2" charset="-79"/>
              </a:rPr>
              <a:t>НТО</a:t>
            </a:r>
            <a:endParaRPr lang="en-US" sz="3600" b="1" dirty="0">
              <a:solidFill>
                <a:srgbClr val="002060"/>
              </a:solidFill>
              <a:ea typeface="Bebas Neue" charset="0"/>
              <a:cs typeface="Aharoni" panose="02010803020104030203" pitchFamily="2" charset="-79"/>
            </a:endParaRPr>
          </a:p>
        </p:txBody>
      </p:sp>
      <p:sp>
        <p:nvSpPr>
          <p:cNvPr id="15" name="Rectangle 6">
            <a:extLst>
              <a:ext uri="{FF2B5EF4-FFF2-40B4-BE49-F238E27FC236}">
                <a16:creationId xmlns:a16="http://schemas.microsoft.com/office/drawing/2014/main" xmlns="" id="{91A1AD46-6382-1B59-E03B-C2E324387017}"/>
              </a:ext>
            </a:extLst>
          </p:cNvPr>
          <p:cNvSpPr/>
          <p:nvPr/>
        </p:nvSpPr>
        <p:spPr>
          <a:xfrm>
            <a:off x="2317495" y="2293197"/>
            <a:ext cx="3509456" cy="3363350"/>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a:t>
            </a:r>
            <a:endParaRPr lang="en-US" sz="3600" dirty="0">
              <a:solidFill>
                <a:srgbClr val="FF0000"/>
              </a:solidFill>
              <a:ea typeface="Source Sans Pro" charset="0"/>
              <a:cs typeface="Aharoni" panose="02010803020104030203" pitchFamily="2" charset="-79"/>
            </a:endParaRPr>
          </a:p>
          <a:p>
            <a:pPr>
              <a:lnSpc>
                <a:spcPts val="3500"/>
              </a:lnSpc>
            </a:pPr>
            <a:r>
              <a:rPr lang="ru-RU" sz="3600" dirty="0">
                <a:solidFill>
                  <a:schemeClr val="tx1"/>
                </a:solidFill>
                <a:ea typeface="Bebas Neue" charset="0"/>
                <a:cs typeface="Aharoni" panose="02010803020104030203" pitchFamily="2" charset="-79"/>
              </a:rPr>
              <a:t>ВЫСШАЯ ПРОБА</a:t>
            </a:r>
            <a:endParaRPr lang="en-US" sz="3600" dirty="0">
              <a:solidFill>
                <a:schemeClr val="tx1"/>
              </a:solidFill>
              <a:ea typeface="Bebas Neue" charset="0"/>
              <a:cs typeface="Aharoni" panose="02010803020104030203" pitchFamily="2" charset="-79"/>
            </a:endParaRPr>
          </a:p>
          <a:p>
            <a:pPr>
              <a:lnSpc>
                <a:spcPct val="80000"/>
              </a:lnSpc>
            </a:pPr>
            <a:endParaRPr lang="ru-RU" sz="3600" b="1" dirty="0">
              <a:solidFill>
                <a:srgbClr val="243064"/>
              </a:solidFill>
              <a:ea typeface="Source Sans Pro" charset="0"/>
              <a:cs typeface="Aharoni" panose="02010803020104030203" pitchFamily="2" charset="-79"/>
            </a:endParaRPr>
          </a:p>
          <a:p>
            <a:pPr>
              <a:lnSpc>
                <a:spcPct val="80000"/>
              </a:lnSpc>
            </a:pPr>
            <a:r>
              <a:rPr lang="ru-RU" sz="3600" b="1" dirty="0">
                <a:solidFill>
                  <a:srgbClr val="243064"/>
                </a:solidFill>
                <a:ea typeface="Source Sans Pro" charset="0"/>
                <a:cs typeface="Aharoni" panose="02010803020104030203" pitchFamily="2" charset="-79"/>
              </a:rPr>
              <a:t>ОЛИМПИАДА</a:t>
            </a:r>
            <a:endParaRPr lang="en-US" sz="3600" b="1" dirty="0">
              <a:solidFill>
                <a:srgbClr val="243064"/>
              </a:solidFill>
              <a:ea typeface="Source Sans Pro" charset="0"/>
              <a:cs typeface="Aharoni" panose="02010803020104030203" pitchFamily="2" charset="-79"/>
            </a:endParaRPr>
          </a:p>
        </p:txBody>
      </p:sp>
      <p:sp>
        <p:nvSpPr>
          <p:cNvPr id="17" name="Rectangle 2">
            <a:extLst>
              <a:ext uri="{FF2B5EF4-FFF2-40B4-BE49-F238E27FC236}">
                <a16:creationId xmlns:a16="http://schemas.microsoft.com/office/drawing/2014/main" xmlns="" id="{CA991C94-2B18-21EA-E2A3-10E7767BC698}"/>
              </a:ext>
            </a:extLst>
          </p:cNvPr>
          <p:cNvSpPr/>
          <p:nvPr/>
        </p:nvSpPr>
        <p:spPr>
          <a:xfrm>
            <a:off x="2317494" y="5666398"/>
            <a:ext cx="3509455" cy="336334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6</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ИНЖЕНЕРНЫЕ КЛАССЫ</a:t>
            </a:r>
          </a:p>
        </p:txBody>
      </p:sp>
      <p:sp>
        <p:nvSpPr>
          <p:cNvPr id="20" name="Rectangle 4">
            <a:extLst>
              <a:ext uri="{FF2B5EF4-FFF2-40B4-BE49-F238E27FC236}">
                <a16:creationId xmlns:a16="http://schemas.microsoft.com/office/drawing/2014/main" xmlns="" id="{92C97A75-2878-B62A-569D-D41F393B140C}"/>
              </a:ext>
            </a:extLst>
          </p:cNvPr>
          <p:cNvSpPr/>
          <p:nvPr/>
        </p:nvSpPr>
        <p:spPr>
          <a:xfrm>
            <a:off x="9362013" y="2281639"/>
            <a:ext cx="3509455" cy="338475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3</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МОСКОВСКАЯ ПРЕДПРОФ</a:t>
            </a:r>
            <a:r>
              <a:rPr lang="en-US" sz="3600" dirty="0">
                <a:solidFill>
                  <a:schemeClr val="tx1"/>
                </a:solidFill>
                <a:ea typeface="Bebas Neue" charset="0"/>
                <a:cs typeface="Aharoni" panose="02010803020104030203" pitchFamily="2" charset="-79"/>
              </a:rPr>
              <a:t>.</a:t>
            </a:r>
          </a:p>
          <a:p>
            <a:pPr>
              <a:lnSpc>
                <a:spcPct val="80000"/>
              </a:lnSpc>
            </a:pPr>
            <a:r>
              <a:rPr lang="ru-RU" sz="3600" dirty="0">
                <a:solidFill>
                  <a:schemeClr val="tx1"/>
                </a:solidFill>
                <a:ea typeface="Bebas Neue" charset="0"/>
                <a:cs typeface="Aharoni" panose="02010803020104030203" pitchFamily="2" charset="-79"/>
              </a:rPr>
              <a:t>ОЛИМПИАДА ШКОЛЬНИКОВ</a:t>
            </a:r>
          </a:p>
          <a:p>
            <a:pPr>
              <a:lnSpc>
                <a:spcPct val="80000"/>
              </a:lnSpc>
              <a:spcBef>
                <a:spcPts val="600"/>
              </a:spcBef>
            </a:pPr>
            <a:r>
              <a:rPr lang="ru-RU" sz="2800" b="1" dirty="0">
                <a:solidFill>
                  <a:srgbClr val="002060"/>
                </a:solidFill>
                <a:ea typeface="Bebas Neue" charset="0"/>
                <a:cs typeface="Aharoni" panose="02010803020104030203" pitchFamily="2" charset="-79"/>
              </a:rPr>
              <a:t>ИК-ПРОФИЛЬ</a:t>
            </a:r>
          </a:p>
          <a:p>
            <a:pPr>
              <a:lnSpc>
                <a:spcPct val="80000"/>
              </a:lnSpc>
            </a:pPr>
            <a:endParaRPr lang="en-US" sz="3600" dirty="0">
              <a:solidFill>
                <a:schemeClr val="tx1"/>
              </a:solidFill>
              <a:ea typeface="Bebas Neue" charset="0"/>
              <a:cs typeface="Aharoni" panose="02010803020104030203" pitchFamily="2" charset="-79"/>
            </a:endParaRPr>
          </a:p>
        </p:txBody>
      </p:sp>
      <p:sp>
        <p:nvSpPr>
          <p:cNvPr id="21" name="Rectangle 4">
            <a:extLst>
              <a:ext uri="{FF2B5EF4-FFF2-40B4-BE49-F238E27FC236}">
                <a16:creationId xmlns:a16="http://schemas.microsoft.com/office/drawing/2014/main" xmlns="" id="{B891DD3A-844B-AA74-6F90-67AD52EAD2DF}"/>
              </a:ext>
            </a:extLst>
          </p:cNvPr>
          <p:cNvSpPr/>
          <p:nvPr/>
        </p:nvSpPr>
        <p:spPr>
          <a:xfrm>
            <a:off x="12902108" y="5656547"/>
            <a:ext cx="3502443" cy="3363348"/>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9</a:t>
            </a:r>
            <a:endParaRPr lang="en-US" sz="3600" dirty="0">
              <a:solidFill>
                <a:srgbClr val="FF0000"/>
              </a:solidFill>
              <a:ea typeface="Source Sans Pro" charset="0"/>
              <a:cs typeface="Aharoni" panose="02010803020104030203" pitchFamily="2" charset="-79"/>
            </a:endParaRPr>
          </a:p>
          <a:p>
            <a:pPr>
              <a:lnSpc>
                <a:spcPct val="80000"/>
              </a:lnSpc>
              <a:spcAft>
                <a:spcPts val="600"/>
              </a:spcAft>
            </a:pPr>
            <a:r>
              <a:rPr lang="ru-RU" sz="3600" dirty="0">
                <a:solidFill>
                  <a:schemeClr val="tx1"/>
                </a:solidFill>
                <a:ea typeface="Bebas Neue" charset="0"/>
                <a:cs typeface="Aharoni" panose="02010803020104030203" pitchFamily="2" charset="-79"/>
              </a:rPr>
              <a:t>НАУЧНО-ТЕХНИЧЕСКИЙ КОНКУРС «ИНТЭРА»</a:t>
            </a:r>
          </a:p>
          <a:p>
            <a:pPr>
              <a:lnSpc>
                <a:spcPct val="80000"/>
              </a:lnSpc>
              <a:spcAft>
                <a:spcPts val="600"/>
              </a:spcAft>
            </a:pPr>
            <a:r>
              <a:rPr lang="ru-RU" sz="2400" b="1" dirty="0">
                <a:solidFill>
                  <a:srgbClr val="243064"/>
                </a:solidFill>
                <a:ea typeface="Bebas Neue" charset="0"/>
                <a:cs typeface="Aharoni" panose="02010803020104030203" pitchFamily="2" charset="-79"/>
              </a:rPr>
              <a:t>СПУТНИКОСТРОЕНИЕ</a:t>
            </a:r>
          </a:p>
          <a:p>
            <a:pPr>
              <a:lnSpc>
                <a:spcPct val="80000"/>
              </a:lnSpc>
              <a:spcAft>
                <a:spcPts val="600"/>
              </a:spcAft>
            </a:pPr>
            <a:endParaRPr lang="en-US" sz="3600" dirty="0">
              <a:solidFill>
                <a:schemeClr val="tx1"/>
              </a:solidFill>
              <a:ea typeface="Bebas Neue" charset="0"/>
              <a:cs typeface="Aharoni" panose="02010803020104030203" pitchFamily="2" charset="-79"/>
            </a:endParaRPr>
          </a:p>
        </p:txBody>
      </p:sp>
      <p:sp>
        <p:nvSpPr>
          <p:cNvPr id="23" name="Очень крутой заголовок…">
            <a:extLst>
              <a:ext uri="{FF2B5EF4-FFF2-40B4-BE49-F238E27FC236}">
                <a16:creationId xmlns:a16="http://schemas.microsoft.com/office/drawing/2014/main" xmlns="" id="{405F9741-6ACE-296A-2781-B86964B409DF}"/>
              </a:ext>
            </a:extLst>
          </p:cNvPr>
          <p:cNvSpPr txBox="1"/>
          <p:nvPr/>
        </p:nvSpPr>
        <p:spPr>
          <a:xfrm>
            <a:off x="2616323" y="479939"/>
            <a:ext cx="20020493" cy="1512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Направления работы со школьниками</a:t>
            </a:r>
          </a:p>
        </p:txBody>
      </p:sp>
      <p:sp>
        <p:nvSpPr>
          <p:cNvPr id="24" name="Rectangle 2">
            <a:extLst>
              <a:ext uri="{FF2B5EF4-FFF2-40B4-BE49-F238E27FC236}">
                <a16:creationId xmlns:a16="http://schemas.microsoft.com/office/drawing/2014/main" xmlns="" id="{C139C629-3A1E-C0CE-41C1-1E47DE7D1BF5}"/>
              </a:ext>
            </a:extLst>
          </p:cNvPr>
          <p:cNvSpPr/>
          <p:nvPr/>
        </p:nvSpPr>
        <p:spPr>
          <a:xfrm>
            <a:off x="5852558" y="5666966"/>
            <a:ext cx="3509455" cy="336334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7</a:t>
            </a:r>
            <a:endParaRPr lang="en-US" sz="3600" dirty="0">
              <a:solidFill>
                <a:srgbClr val="FF0000"/>
              </a:solidFill>
              <a:ea typeface="Source Sans Pro" charset="0"/>
              <a:cs typeface="Aharoni" panose="02010803020104030203" pitchFamily="2" charset="-79"/>
            </a:endParaRPr>
          </a:p>
          <a:p>
            <a:pPr>
              <a:lnSpc>
                <a:spcPct val="80000"/>
              </a:lnSpc>
            </a:pPr>
            <a:r>
              <a:rPr lang="en-US" sz="3600" dirty="0">
                <a:solidFill>
                  <a:schemeClr val="tx1"/>
                </a:solidFill>
                <a:ea typeface="Bebas Neue" charset="0"/>
                <a:cs typeface="Aharoni" panose="02010803020104030203" pitchFamily="2" charset="-79"/>
              </a:rPr>
              <a:t>IT –</a:t>
            </a:r>
            <a:r>
              <a:rPr lang="ru-RU" sz="3600" dirty="0">
                <a:solidFill>
                  <a:schemeClr val="tx1"/>
                </a:solidFill>
                <a:ea typeface="Bebas Neue" charset="0"/>
                <a:cs typeface="Aharoni" panose="02010803020104030203" pitchFamily="2" charset="-79"/>
              </a:rPr>
              <a:t> КЛАССЫ</a:t>
            </a:r>
          </a:p>
          <a:p>
            <a:pPr>
              <a:lnSpc>
                <a:spcPct val="80000"/>
              </a:lnSpc>
            </a:pPr>
            <a:endParaRPr lang="ru-RU" sz="3600" dirty="0">
              <a:solidFill>
                <a:schemeClr val="tx1"/>
              </a:solidFill>
              <a:ea typeface="Bebas Neue" charset="0"/>
              <a:cs typeface="Aharoni" panose="02010803020104030203" pitchFamily="2" charset="-79"/>
            </a:endParaRPr>
          </a:p>
          <a:p>
            <a:pPr>
              <a:lnSpc>
                <a:spcPct val="80000"/>
              </a:lnSpc>
            </a:pPr>
            <a:r>
              <a:rPr lang="en-US" sz="3600" dirty="0">
                <a:solidFill>
                  <a:schemeClr val="tx1"/>
                </a:solidFill>
                <a:ea typeface="Bebas Neue" charset="0"/>
                <a:cs typeface="Aharoni" panose="02010803020104030203" pitchFamily="2" charset="-79"/>
              </a:rPr>
              <a:t>IT-</a:t>
            </a:r>
            <a:r>
              <a:rPr lang="ru-RU" sz="3600" dirty="0">
                <a:solidFill>
                  <a:schemeClr val="tx1"/>
                </a:solidFill>
                <a:ea typeface="Bebas Neue" charset="0"/>
                <a:cs typeface="Aharoni" panose="02010803020104030203" pitchFamily="2" charset="-79"/>
              </a:rPr>
              <a:t>ВЕРТИКАЛЬ (7 класс)</a:t>
            </a:r>
          </a:p>
        </p:txBody>
      </p:sp>
      <p:sp>
        <p:nvSpPr>
          <p:cNvPr id="25" name="Rectangle 2">
            <a:extLst>
              <a:ext uri="{FF2B5EF4-FFF2-40B4-BE49-F238E27FC236}">
                <a16:creationId xmlns:a16="http://schemas.microsoft.com/office/drawing/2014/main" xmlns="" id="{C630A412-DA6B-0846-092B-741D5C45AA3D}"/>
              </a:ext>
            </a:extLst>
          </p:cNvPr>
          <p:cNvSpPr/>
          <p:nvPr/>
        </p:nvSpPr>
        <p:spPr>
          <a:xfrm>
            <a:off x="9387622" y="5656547"/>
            <a:ext cx="3509455" cy="336334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en-US" sz="3600" dirty="0">
                <a:solidFill>
                  <a:srgbClr val="FF0000"/>
                </a:solidFill>
                <a:ea typeface="linea-basic-10" charset="0"/>
                <a:cs typeface="Aharoni" panose="02010803020104030203" pitchFamily="2" charset="-79"/>
              </a:rPr>
              <a:t>8</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КОСМИЧЕСКИЕ КЛАССЫ</a:t>
            </a:r>
          </a:p>
        </p:txBody>
      </p:sp>
      <p:sp>
        <p:nvSpPr>
          <p:cNvPr id="26" name="Rectangle 4">
            <a:extLst>
              <a:ext uri="{FF2B5EF4-FFF2-40B4-BE49-F238E27FC236}">
                <a16:creationId xmlns:a16="http://schemas.microsoft.com/office/drawing/2014/main" xmlns="" id="{0D4CC6A2-6798-DDAB-E722-CB611E3C927F}"/>
              </a:ext>
            </a:extLst>
          </p:cNvPr>
          <p:cNvSpPr/>
          <p:nvPr/>
        </p:nvSpPr>
        <p:spPr>
          <a:xfrm>
            <a:off x="16404551" y="5677958"/>
            <a:ext cx="3502443" cy="3363348"/>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10</a:t>
            </a:r>
            <a:endParaRPr lang="en-US" sz="3600" dirty="0">
              <a:solidFill>
                <a:srgbClr val="FF0000"/>
              </a:solidFill>
              <a:ea typeface="Source Sans Pro" charset="0"/>
              <a:cs typeface="Aharoni" panose="02010803020104030203" pitchFamily="2" charset="-79"/>
            </a:endParaRPr>
          </a:p>
          <a:p>
            <a:pPr>
              <a:lnSpc>
                <a:spcPct val="80000"/>
              </a:lnSpc>
              <a:spcAft>
                <a:spcPts val="600"/>
              </a:spcAft>
            </a:pPr>
            <a:r>
              <a:rPr lang="ru-RU" sz="3600" dirty="0">
                <a:solidFill>
                  <a:schemeClr val="tx1"/>
                </a:solidFill>
                <a:ea typeface="Bebas Neue" charset="0"/>
                <a:cs typeface="Aharoni" panose="02010803020104030203" pitchFamily="2" charset="-79"/>
              </a:rPr>
              <a:t>ПРОГРАММА </a:t>
            </a:r>
            <a:r>
              <a:rPr lang="en-US" sz="3600" dirty="0">
                <a:solidFill>
                  <a:schemeClr val="tx1"/>
                </a:solidFill>
                <a:ea typeface="Bebas Neue" charset="0"/>
                <a:cs typeface="Aharoni" panose="02010803020104030203" pitchFamily="2" charset="-79"/>
              </a:rPr>
              <a:t>“</a:t>
            </a:r>
            <a:r>
              <a:rPr lang="ru-RU" sz="3600" dirty="0">
                <a:solidFill>
                  <a:schemeClr val="tx1"/>
                </a:solidFill>
                <a:ea typeface="Bebas Neue" charset="0"/>
                <a:cs typeface="Aharoni" panose="02010803020104030203" pitchFamily="2" charset="-79"/>
              </a:rPr>
              <a:t>ДЕЖУРНЫЙ ПО ПЛАНЕТЕ</a:t>
            </a:r>
            <a:r>
              <a:rPr lang="en-US" sz="3600" dirty="0">
                <a:solidFill>
                  <a:schemeClr val="tx1"/>
                </a:solidFill>
                <a:ea typeface="Bebas Neue" charset="0"/>
                <a:cs typeface="Aharoni" panose="02010803020104030203" pitchFamily="2" charset="-79"/>
              </a:rPr>
              <a:t>”</a:t>
            </a:r>
            <a:endParaRPr lang="ru-RU" sz="3600" dirty="0">
              <a:solidFill>
                <a:schemeClr val="tx1"/>
              </a:solidFill>
              <a:ea typeface="Bebas Neue" charset="0"/>
              <a:cs typeface="Aharoni" panose="02010803020104030203" pitchFamily="2" charset="-79"/>
            </a:endParaRPr>
          </a:p>
          <a:p>
            <a:pPr>
              <a:lnSpc>
                <a:spcPct val="80000"/>
              </a:lnSpc>
            </a:pPr>
            <a:r>
              <a:rPr lang="ru-RU" sz="2400" b="1" dirty="0">
                <a:solidFill>
                  <a:srgbClr val="243064"/>
                </a:solidFill>
                <a:ea typeface="Bebas Neue" charset="0"/>
                <a:cs typeface="Aharoni" panose="02010803020104030203" pitchFamily="2" charset="-79"/>
              </a:rPr>
              <a:t>ТЕХНОЛОГИЧЕСКИЕ</a:t>
            </a:r>
          </a:p>
          <a:p>
            <a:pPr>
              <a:lnSpc>
                <a:spcPct val="80000"/>
              </a:lnSpc>
            </a:pPr>
            <a:r>
              <a:rPr lang="ru-RU" sz="2400" b="1" dirty="0">
                <a:solidFill>
                  <a:srgbClr val="243064"/>
                </a:solidFill>
                <a:ea typeface="Bebas Neue" charset="0"/>
                <a:cs typeface="Aharoni" panose="02010803020104030203" pitchFamily="2" charset="-79"/>
              </a:rPr>
              <a:t>КОНКУРСЫ ДЛЯ ШКОЛЬНИКОВ</a:t>
            </a:r>
            <a:endParaRPr lang="en-US" sz="2400" b="1" dirty="0">
              <a:solidFill>
                <a:schemeClr val="tx1"/>
              </a:solidFill>
              <a:ea typeface="Bebas Neue" charset="0"/>
              <a:cs typeface="Aharoni" panose="02010803020104030203" pitchFamily="2" charset="-79"/>
            </a:endParaRPr>
          </a:p>
        </p:txBody>
      </p:sp>
      <p:sp>
        <p:nvSpPr>
          <p:cNvPr id="27" name="Rectangle 3">
            <a:extLst>
              <a:ext uri="{FF2B5EF4-FFF2-40B4-BE49-F238E27FC236}">
                <a16:creationId xmlns:a16="http://schemas.microsoft.com/office/drawing/2014/main" xmlns="" id="{24C98EE2-85FE-52BC-94A4-6C09A95363F8}"/>
              </a:ext>
            </a:extLst>
          </p:cNvPr>
          <p:cNvSpPr/>
          <p:nvPr/>
        </p:nvSpPr>
        <p:spPr>
          <a:xfrm>
            <a:off x="2343104" y="9029747"/>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11</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ИНТЕЛЛЕКТУАЛЬНЫЙ</a:t>
            </a:r>
          </a:p>
          <a:p>
            <a:pPr>
              <a:lnSpc>
                <a:spcPct val="80000"/>
              </a:lnSpc>
            </a:pPr>
            <a:r>
              <a:rPr lang="ru-RU" sz="3600" dirty="0">
                <a:solidFill>
                  <a:schemeClr val="tx1"/>
                </a:solidFill>
                <a:ea typeface="Bebas Neue" charset="0"/>
                <a:cs typeface="Aharoni" panose="02010803020104030203" pitchFamily="2" charset="-79"/>
              </a:rPr>
              <a:t>МЕГАПОЛИС. ПОТЕНЦИАЛ</a:t>
            </a:r>
          </a:p>
          <a:p>
            <a:pPr>
              <a:lnSpc>
                <a:spcPct val="80000"/>
              </a:lnSpc>
            </a:pPr>
            <a:endParaRPr lang="ru-RU" sz="3600" dirty="0">
              <a:solidFill>
                <a:schemeClr val="tx1"/>
              </a:solidFill>
              <a:ea typeface="Bebas Neue" charset="0"/>
              <a:cs typeface="Aharoni" panose="02010803020104030203" pitchFamily="2" charset="-79"/>
            </a:endParaRPr>
          </a:p>
          <a:p>
            <a:pPr>
              <a:lnSpc>
                <a:spcPct val="80000"/>
              </a:lnSpc>
            </a:pPr>
            <a:r>
              <a:rPr lang="ru-RU" sz="3600" b="1" dirty="0">
                <a:solidFill>
                  <a:srgbClr val="243064"/>
                </a:solidFill>
                <a:ea typeface="Source Sans Pro" charset="0"/>
                <a:cs typeface="Aharoni" panose="02010803020104030203" pitchFamily="2" charset="-79"/>
              </a:rPr>
              <a:t>КОНКУРС</a:t>
            </a:r>
            <a:endParaRPr lang="en-US" sz="3600" b="1" dirty="0">
              <a:solidFill>
                <a:srgbClr val="243064"/>
              </a:solidFill>
              <a:ea typeface="Source Sans Pro" charset="0"/>
              <a:cs typeface="Aharoni" panose="02010803020104030203" pitchFamily="2" charset="-79"/>
            </a:endParaRPr>
          </a:p>
        </p:txBody>
      </p:sp>
      <p:sp>
        <p:nvSpPr>
          <p:cNvPr id="29" name="Rectangle 3">
            <a:extLst>
              <a:ext uri="{FF2B5EF4-FFF2-40B4-BE49-F238E27FC236}">
                <a16:creationId xmlns:a16="http://schemas.microsoft.com/office/drawing/2014/main" xmlns="" id="{57E1C23D-444D-C2EA-691E-8AFCC2056FC2}"/>
              </a:ext>
            </a:extLst>
          </p:cNvPr>
          <p:cNvSpPr/>
          <p:nvPr/>
        </p:nvSpPr>
        <p:spPr>
          <a:xfrm>
            <a:off x="5858373" y="9055217"/>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12</a:t>
            </a:r>
            <a:endParaRPr lang="en-US" sz="3600" dirty="0">
              <a:solidFill>
                <a:srgbClr val="FF0000"/>
              </a:solidFill>
              <a:ea typeface="Source Sans Pro" charset="0"/>
              <a:cs typeface="Aharoni" panose="02010803020104030203" pitchFamily="2" charset="-79"/>
            </a:endParaRPr>
          </a:p>
          <a:p>
            <a:pPr>
              <a:lnSpc>
                <a:spcPct val="80000"/>
              </a:lnSpc>
            </a:pPr>
            <a:r>
              <a:rPr lang="ru-RU" sz="3200" dirty="0">
                <a:solidFill>
                  <a:schemeClr val="tx1"/>
                </a:solidFill>
                <a:ea typeface="Bebas Neue" charset="0"/>
                <a:cs typeface="Aharoni" panose="02010803020104030203" pitchFamily="2" charset="-79"/>
              </a:rPr>
              <a:t>ОТКРЫТАЯ НАУЧНО</a:t>
            </a:r>
          </a:p>
          <a:p>
            <a:pPr>
              <a:lnSpc>
                <a:spcPct val="80000"/>
              </a:lnSpc>
            </a:pPr>
            <a:r>
              <a:rPr lang="ru-RU" sz="3200" dirty="0">
                <a:solidFill>
                  <a:schemeClr val="tx1"/>
                </a:solidFill>
                <a:ea typeface="Bebas Neue" charset="0"/>
                <a:cs typeface="Aharoni" panose="02010803020104030203" pitchFamily="2" charset="-79"/>
              </a:rPr>
              <a:t>ПРАКТИЧЕСКАЯ </a:t>
            </a:r>
            <a:r>
              <a:rPr lang="ru-RU" sz="3200" b="1" dirty="0">
                <a:solidFill>
                  <a:srgbClr val="002060"/>
                </a:solidFill>
                <a:ea typeface="Bebas Neue" charset="0"/>
                <a:cs typeface="Aharoni" panose="02010803020104030203" pitchFamily="2" charset="-79"/>
              </a:rPr>
              <a:t>КОНФЕРЕНЦИЯ</a:t>
            </a:r>
          </a:p>
          <a:p>
            <a:pPr>
              <a:lnSpc>
                <a:spcPct val="80000"/>
              </a:lnSpc>
            </a:pPr>
            <a:r>
              <a:rPr lang="ru-RU" sz="3200" dirty="0">
                <a:solidFill>
                  <a:schemeClr val="tx1"/>
                </a:solidFill>
                <a:ea typeface="Bebas Neue" charset="0"/>
                <a:cs typeface="Aharoni" panose="02010803020104030203" pitchFamily="2" charset="-79"/>
              </a:rPr>
              <a:t>«ИНЖЕНЕРЫ БУДУЩЕГО» </a:t>
            </a:r>
          </a:p>
        </p:txBody>
      </p:sp>
      <p:sp>
        <p:nvSpPr>
          <p:cNvPr id="30" name="Rectangle 3">
            <a:extLst>
              <a:ext uri="{FF2B5EF4-FFF2-40B4-BE49-F238E27FC236}">
                <a16:creationId xmlns:a16="http://schemas.microsoft.com/office/drawing/2014/main" xmlns="" id="{778B0A04-B9DE-7AFB-1D1C-809000374A76}"/>
              </a:ext>
            </a:extLst>
          </p:cNvPr>
          <p:cNvSpPr/>
          <p:nvPr/>
        </p:nvSpPr>
        <p:spPr>
          <a:xfrm>
            <a:off x="9392654" y="9041305"/>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13</a:t>
            </a:r>
            <a:endParaRPr lang="en-US" sz="3600" dirty="0">
              <a:solidFill>
                <a:srgbClr val="FF0000"/>
              </a:solidFill>
              <a:ea typeface="Source Sans Pro" charset="0"/>
              <a:cs typeface="Aharoni" panose="02010803020104030203" pitchFamily="2" charset="-79"/>
            </a:endParaRPr>
          </a:p>
          <a:p>
            <a:pPr>
              <a:lnSpc>
                <a:spcPct val="80000"/>
              </a:lnSpc>
            </a:pPr>
            <a:r>
              <a:rPr lang="ru-RU" sz="3600" b="1" dirty="0">
                <a:solidFill>
                  <a:srgbClr val="002060"/>
                </a:solidFill>
                <a:ea typeface="Bebas Neue" charset="0"/>
                <a:cs typeface="Aharoni" panose="02010803020104030203" pitchFamily="2" charset="-79"/>
              </a:rPr>
              <a:t>КОНФЕРЕНЦИЯ</a:t>
            </a:r>
            <a:r>
              <a:rPr lang="ru-RU" sz="3600" dirty="0">
                <a:solidFill>
                  <a:srgbClr val="002060"/>
                </a:solidFill>
                <a:ea typeface="Bebas Neue" charset="0"/>
                <a:cs typeface="Aharoni" panose="02010803020104030203" pitchFamily="2" charset="-79"/>
              </a:rPr>
              <a:t> </a:t>
            </a:r>
            <a:r>
              <a:rPr lang="ru-RU" sz="3200" dirty="0">
                <a:solidFill>
                  <a:schemeClr val="tx1"/>
                </a:solidFill>
                <a:ea typeface="Bebas Neue" charset="0"/>
                <a:cs typeface="Aharoni" panose="02010803020104030203" pitchFamily="2" charset="-79"/>
              </a:rPr>
              <a:t>«КУРЧАТОВСКИЙ</a:t>
            </a:r>
          </a:p>
          <a:p>
            <a:pPr>
              <a:lnSpc>
                <a:spcPct val="80000"/>
              </a:lnSpc>
            </a:pPr>
            <a:r>
              <a:rPr lang="ru-RU" sz="3200" dirty="0">
                <a:solidFill>
                  <a:schemeClr val="tx1"/>
                </a:solidFill>
                <a:ea typeface="Bebas Neue" charset="0"/>
                <a:cs typeface="Aharoni" panose="02010803020104030203" pitchFamily="2" charset="-79"/>
              </a:rPr>
              <a:t>ПРОЕКТ ОТ ЗНАНИЙ К ПРАКТИКЕ, ОТ ПРАКТИКИ К РЕЗУЛЬТАТУ»</a:t>
            </a:r>
            <a:endParaRPr lang="en-US" sz="3200" b="1" dirty="0">
              <a:solidFill>
                <a:srgbClr val="243064"/>
              </a:solidFill>
              <a:ea typeface="Source Sans Pro" charset="0"/>
              <a:cs typeface="Aharoni" panose="02010803020104030203" pitchFamily="2" charset="-79"/>
            </a:endParaRPr>
          </a:p>
        </p:txBody>
      </p:sp>
      <p:sp>
        <p:nvSpPr>
          <p:cNvPr id="31" name="Rectangle 3">
            <a:extLst>
              <a:ext uri="{FF2B5EF4-FFF2-40B4-BE49-F238E27FC236}">
                <a16:creationId xmlns:a16="http://schemas.microsoft.com/office/drawing/2014/main" xmlns="" id="{F9D004BE-2FFD-141C-1112-330E4D038F77}"/>
              </a:ext>
            </a:extLst>
          </p:cNvPr>
          <p:cNvSpPr/>
          <p:nvPr/>
        </p:nvSpPr>
        <p:spPr>
          <a:xfrm>
            <a:off x="12902108" y="9039051"/>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14</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ЕЖЕГОДНАЯ НАУЧНАЯ </a:t>
            </a:r>
            <a:r>
              <a:rPr lang="ru-RU" sz="3600" b="1" dirty="0">
                <a:solidFill>
                  <a:srgbClr val="002060"/>
                </a:solidFill>
                <a:ea typeface="Bebas Neue" charset="0"/>
                <a:cs typeface="Aharoni" panose="02010803020104030203" pitchFamily="2" charset="-79"/>
              </a:rPr>
              <a:t>КОНФЕРЕНЦИЯ ИМ. Е.В. АРМЕНСКОГО</a:t>
            </a:r>
            <a:endParaRPr lang="en-US" sz="3600" b="1" dirty="0">
              <a:solidFill>
                <a:srgbClr val="002060"/>
              </a:solidFill>
              <a:ea typeface="Source Sans Pro" charset="0"/>
              <a:cs typeface="Aharoni" panose="02010803020104030203" pitchFamily="2" charset="-79"/>
            </a:endParaRPr>
          </a:p>
        </p:txBody>
      </p:sp>
      <p:sp>
        <p:nvSpPr>
          <p:cNvPr id="2" name="Rectangle 4">
            <a:extLst>
              <a:ext uri="{FF2B5EF4-FFF2-40B4-BE49-F238E27FC236}">
                <a16:creationId xmlns:a16="http://schemas.microsoft.com/office/drawing/2014/main" xmlns="" id="{E537C96C-0593-49E9-7938-99136E2752FA}"/>
              </a:ext>
            </a:extLst>
          </p:cNvPr>
          <p:cNvSpPr/>
          <p:nvPr/>
        </p:nvSpPr>
        <p:spPr>
          <a:xfrm>
            <a:off x="12898601" y="2293197"/>
            <a:ext cx="3509455" cy="338475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4</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МОСКОВСКАЯ ПРЕДПРОФ</a:t>
            </a:r>
            <a:r>
              <a:rPr lang="en-US" sz="3600" dirty="0">
                <a:solidFill>
                  <a:schemeClr val="tx1"/>
                </a:solidFill>
                <a:ea typeface="Bebas Neue" charset="0"/>
                <a:cs typeface="Aharoni" panose="02010803020104030203" pitchFamily="2" charset="-79"/>
              </a:rPr>
              <a:t>.</a:t>
            </a:r>
          </a:p>
          <a:p>
            <a:pPr>
              <a:lnSpc>
                <a:spcPct val="80000"/>
              </a:lnSpc>
            </a:pPr>
            <a:r>
              <a:rPr lang="ru-RU" sz="3600" dirty="0">
                <a:solidFill>
                  <a:schemeClr val="tx1"/>
                </a:solidFill>
                <a:ea typeface="Bebas Neue" charset="0"/>
                <a:cs typeface="Aharoni" panose="02010803020104030203" pitchFamily="2" charset="-79"/>
              </a:rPr>
              <a:t>ОЛИМПИАДА ШКОЛЬНИКОВ</a:t>
            </a:r>
          </a:p>
          <a:p>
            <a:pPr>
              <a:lnSpc>
                <a:spcPct val="80000"/>
              </a:lnSpc>
              <a:spcBef>
                <a:spcPts val="600"/>
              </a:spcBef>
            </a:pPr>
            <a:r>
              <a:rPr lang="ru-RU" sz="2700" b="1" dirty="0">
                <a:solidFill>
                  <a:srgbClr val="002060"/>
                </a:solidFill>
                <a:ea typeface="Bebas Neue" charset="0"/>
                <a:cs typeface="Aharoni" panose="02010803020104030203" pitchFamily="2" charset="-79"/>
              </a:rPr>
              <a:t>АЭРОКОСМИЧЕСКИЙ ПРОФИЛЬ</a:t>
            </a:r>
          </a:p>
          <a:p>
            <a:pPr>
              <a:lnSpc>
                <a:spcPct val="80000"/>
              </a:lnSpc>
            </a:pPr>
            <a:endParaRPr lang="en-US" sz="3600" dirty="0">
              <a:solidFill>
                <a:schemeClr val="tx1"/>
              </a:solidFill>
              <a:ea typeface="Bebas Neue" charset="0"/>
              <a:cs typeface="Aharoni" panose="02010803020104030203" pitchFamily="2" charset="-79"/>
            </a:endParaRPr>
          </a:p>
        </p:txBody>
      </p:sp>
    </p:spTree>
    <p:extLst>
      <p:ext uri="{BB962C8B-B14F-4D97-AF65-F5344CB8AC3E}">
        <p14:creationId xmlns:p14="http://schemas.microsoft.com/office/powerpoint/2010/main" val="34043558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ppt_x"/>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4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ppt_x"/>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12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ppt_x"/>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500" fill="hold"/>
                                        <p:tgtEl>
                                          <p:spTgt spid="17"/>
                                        </p:tgtEl>
                                        <p:attrNameLst>
                                          <p:attrName>ppt_x</p:attrName>
                                        </p:attrNameLst>
                                      </p:cBhvr>
                                      <p:tavLst>
                                        <p:tav tm="0">
                                          <p:val>
                                            <p:strVal val="#ppt_x"/>
                                          </p:val>
                                        </p:tav>
                                        <p:tav tm="100000">
                                          <p:val>
                                            <p:strVal val="#ppt_x"/>
                                          </p:val>
                                        </p:tav>
                                      </p:tavLst>
                                    </p:anim>
                                    <p:anim calcmode="lin" valueType="num">
                                      <p:cBhvr additive="base">
                                        <p:cTn id="24" dur="1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2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500" fill="hold"/>
                                        <p:tgtEl>
                                          <p:spTgt spid="20"/>
                                        </p:tgtEl>
                                        <p:attrNameLst>
                                          <p:attrName>ppt_x</p:attrName>
                                        </p:attrNameLst>
                                      </p:cBhvr>
                                      <p:tavLst>
                                        <p:tav tm="0">
                                          <p:val>
                                            <p:strVal val="#ppt_x"/>
                                          </p:val>
                                        </p:tav>
                                        <p:tav tm="100000">
                                          <p:val>
                                            <p:strVal val="#ppt_x"/>
                                          </p:val>
                                        </p:tav>
                                      </p:tavLst>
                                    </p:anim>
                                    <p:anim calcmode="lin" valueType="num">
                                      <p:cBhvr additive="base">
                                        <p:cTn id="28" dur="1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500" fill="hold"/>
                                        <p:tgtEl>
                                          <p:spTgt spid="21"/>
                                        </p:tgtEl>
                                        <p:attrNameLst>
                                          <p:attrName>ppt_x</p:attrName>
                                        </p:attrNameLst>
                                      </p:cBhvr>
                                      <p:tavLst>
                                        <p:tav tm="0">
                                          <p:val>
                                            <p:strVal val="#ppt_x"/>
                                          </p:val>
                                        </p:tav>
                                        <p:tav tm="100000">
                                          <p:val>
                                            <p:strVal val="#ppt_x"/>
                                          </p:val>
                                        </p:tav>
                                      </p:tavLst>
                                    </p:anim>
                                    <p:anim calcmode="lin" valueType="num">
                                      <p:cBhvr additive="base">
                                        <p:cTn id="32" dur="1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500" fill="hold"/>
                                        <p:tgtEl>
                                          <p:spTgt spid="24"/>
                                        </p:tgtEl>
                                        <p:attrNameLst>
                                          <p:attrName>ppt_x</p:attrName>
                                        </p:attrNameLst>
                                      </p:cBhvr>
                                      <p:tavLst>
                                        <p:tav tm="0">
                                          <p:val>
                                            <p:strVal val="#ppt_x"/>
                                          </p:val>
                                        </p:tav>
                                        <p:tav tm="100000">
                                          <p:val>
                                            <p:strVal val="#ppt_x"/>
                                          </p:val>
                                        </p:tav>
                                      </p:tavLst>
                                    </p:anim>
                                    <p:anim calcmode="lin" valueType="num">
                                      <p:cBhvr additive="base">
                                        <p:cTn id="36" dur="1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500" fill="hold"/>
                                        <p:tgtEl>
                                          <p:spTgt spid="25"/>
                                        </p:tgtEl>
                                        <p:attrNameLst>
                                          <p:attrName>ppt_x</p:attrName>
                                        </p:attrNameLst>
                                      </p:cBhvr>
                                      <p:tavLst>
                                        <p:tav tm="0">
                                          <p:val>
                                            <p:strVal val="#ppt_x"/>
                                          </p:val>
                                        </p:tav>
                                        <p:tav tm="100000">
                                          <p:val>
                                            <p:strVal val="#ppt_x"/>
                                          </p:val>
                                        </p:tav>
                                      </p:tavLst>
                                    </p:anim>
                                    <p:anim calcmode="lin" valueType="num">
                                      <p:cBhvr additive="base">
                                        <p:cTn id="40" dur="1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2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500" fill="hold"/>
                                        <p:tgtEl>
                                          <p:spTgt spid="26"/>
                                        </p:tgtEl>
                                        <p:attrNameLst>
                                          <p:attrName>ppt_x</p:attrName>
                                        </p:attrNameLst>
                                      </p:cBhvr>
                                      <p:tavLst>
                                        <p:tav tm="0">
                                          <p:val>
                                            <p:strVal val="#ppt_x"/>
                                          </p:val>
                                        </p:tav>
                                        <p:tav tm="100000">
                                          <p:val>
                                            <p:strVal val="#ppt_x"/>
                                          </p:val>
                                        </p:tav>
                                      </p:tavLst>
                                    </p:anim>
                                    <p:anim calcmode="lin" valueType="num">
                                      <p:cBhvr additive="base">
                                        <p:cTn id="44" dur="1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0" nodeType="withEffect">
                                  <p:stCondLst>
                                    <p:cond delay="10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500" fill="hold"/>
                                        <p:tgtEl>
                                          <p:spTgt spid="27"/>
                                        </p:tgtEl>
                                        <p:attrNameLst>
                                          <p:attrName>ppt_x</p:attrName>
                                        </p:attrNameLst>
                                      </p:cBhvr>
                                      <p:tavLst>
                                        <p:tav tm="0">
                                          <p:val>
                                            <p:strVal val="#ppt_x"/>
                                          </p:val>
                                        </p:tav>
                                        <p:tav tm="100000">
                                          <p:val>
                                            <p:strVal val="#ppt_x"/>
                                          </p:val>
                                        </p:tav>
                                      </p:tavLst>
                                    </p:anim>
                                    <p:anim calcmode="lin" valueType="num">
                                      <p:cBhvr additive="base">
                                        <p:cTn id="48" dur="1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accel="50000" decel="50000" fill="hold" grpId="0" nodeType="withEffect">
                                  <p:stCondLst>
                                    <p:cond delay="100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1500" fill="hold"/>
                                        <p:tgtEl>
                                          <p:spTgt spid="29"/>
                                        </p:tgtEl>
                                        <p:attrNameLst>
                                          <p:attrName>ppt_x</p:attrName>
                                        </p:attrNameLst>
                                      </p:cBhvr>
                                      <p:tavLst>
                                        <p:tav tm="0">
                                          <p:val>
                                            <p:strVal val="#ppt_x"/>
                                          </p:val>
                                        </p:tav>
                                        <p:tav tm="100000">
                                          <p:val>
                                            <p:strVal val="#ppt_x"/>
                                          </p:val>
                                        </p:tav>
                                      </p:tavLst>
                                    </p:anim>
                                    <p:anim calcmode="lin" valueType="num">
                                      <p:cBhvr additive="base">
                                        <p:cTn id="52" dur="1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accel="50000" decel="50000" fill="hold" grpId="0" nodeType="withEffect">
                                  <p:stCondLst>
                                    <p:cond delay="100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1500" fill="hold"/>
                                        <p:tgtEl>
                                          <p:spTgt spid="30"/>
                                        </p:tgtEl>
                                        <p:attrNameLst>
                                          <p:attrName>ppt_x</p:attrName>
                                        </p:attrNameLst>
                                      </p:cBhvr>
                                      <p:tavLst>
                                        <p:tav tm="0">
                                          <p:val>
                                            <p:strVal val="#ppt_x"/>
                                          </p:val>
                                        </p:tav>
                                        <p:tav tm="100000">
                                          <p:val>
                                            <p:strVal val="#ppt_x"/>
                                          </p:val>
                                        </p:tav>
                                      </p:tavLst>
                                    </p:anim>
                                    <p:anim calcmode="lin" valueType="num">
                                      <p:cBhvr additive="base">
                                        <p:cTn id="56" dur="1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accel="50000" decel="50000" fill="hold" grpId="0" nodeType="withEffect">
                                  <p:stCondLst>
                                    <p:cond delay="100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500" fill="hold"/>
                                        <p:tgtEl>
                                          <p:spTgt spid="31"/>
                                        </p:tgtEl>
                                        <p:attrNameLst>
                                          <p:attrName>ppt_x</p:attrName>
                                        </p:attrNameLst>
                                      </p:cBhvr>
                                      <p:tavLst>
                                        <p:tav tm="0">
                                          <p:val>
                                            <p:strVal val="#ppt_x"/>
                                          </p:val>
                                        </p:tav>
                                        <p:tav tm="100000">
                                          <p:val>
                                            <p:strVal val="#ppt_x"/>
                                          </p:val>
                                        </p:tav>
                                      </p:tavLst>
                                    </p:anim>
                                    <p:anim calcmode="lin" valueType="num">
                                      <p:cBhvr additive="base">
                                        <p:cTn id="60" dur="15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accel="50000" decel="50000" fill="hold" grpId="0" nodeType="withEffect">
                                  <p:stCondLst>
                                    <p:cond delay="20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1500" fill="hold"/>
                                        <p:tgtEl>
                                          <p:spTgt spid="2"/>
                                        </p:tgtEl>
                                        <p:attrNameLst>
                                          <p:attrName>ppt_x</p:attrName>
                                        </p:attrNameLst>
                                      </p:cBhvr>
                                      <p:tavLst>
                                        <p:tav tm="0">
                                          <p:val>
                                            <p:strVal val="#ppt_x"/>
                                          </p:val>
                                        </p:tav>
                                        <p:tav tm="100000">
                                          <p:val>
                                            <p:strVal val="#ppt_x"/>
                                          </p:val>
                                        </p:tav>
                                      </p:tavLst>
                                    </p:anim>
                                    <p:anim calcmode="lin" valueType="num">
                                      <p:cBhvr additive="base">
                                        <p:cTn id="64"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20" grpId="0" animBg="1"/>
      <p:bldP spid="21" grpId="0" animBg="1"/>
      <p:bldP spid="24" grpId="0" animBg="1"/>
      <p:bldP spid="25" grpId="0" animBg="1"/>
      <p:bldP spid="26" grpId="0" animBg="1"/>
      <p:bldP spid="27" grpId="0" animBg="1"/>
      <p:bldP spid="29" grpId="0" animBg="1"/>
      <p:bldP spid="30" grpId="0" animBg="1"/>
      <p:bldP spid="3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54970" y="0"/>
            <a:ext cx="20020493" cy="1628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Выполнение плана приема В </a:t>
            </a:r>
          </a:p>
          <a:p>
            <a:pPr algn="l">
              <a:defRPr sz="7000" b="1" cap="all">
                <a:solidFill>
                  <a:srgbClr val="253957"/>
                </a:solidFill>
                <a:latin typeface="+mn-lt"/>
                <a:ea typeface="+mn-ea"/>
                <a:cs typeface="+mn-cs"/>
                <a:sym typeface="Arial Narrow"/>
              </a:defRPr>
            </a:pPr>
            <a:r>
              <a:rPr lang="ru-RU" dirty="0"/>
              <a:t>Магистратуру МИЭМ</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xmlns="" id="{8767AF97-3CE4-41FE-BBD1-E21AB20EDC0D}"/>
              </a:ext>
            </a:extLst>
          </p:cNvPr>
          <p:cNvSpPr>
            <a:spLocks noGrp="1"/>
          </p:cNvSpPr>
          <p:nvPr>
            <p:ph type="sldNum" sz="quarter" idx="2"/>
          </p:nvPr>
        </p:nvSpPr>
        <p:spPr/>
        <p:txBody>
          <a:bodyPr/>
          <a:lstStyle/>
          <a:p>
            <a:fld id="{86CB4B4D-7CA3-9044-876B-883B54F8677D}" type="slidenum">
              <a:rPr lang="ru-RU" smtClean="0"/>
              <a:t>12</a:t>
            </a:fld>
            <a:endParaRPr lang="ru-RU"/>
          </a:p>
        </p:txBody>
      </p:sp>
      <p:graphicFrame>
        <p:nvGraphicFramePr>
          <p:cNvPr id="3" name="Таблица 2">
            <a:extLst>
              <a:ext uri="{FF2B5EF4-FFF2-40B4-BE49-F238E27FC236}">
                <a16:creationId xmlns:a16="http://schemas.microsoft.com/office/drawing/2014/main" xmlns="" id="{61C973BE-C804-A09A-3976-9735CD008250}"/>
              </a:ext>
            </a:extLst>
          </p:cNvPr>
          <p:cNvGraphicFramePr>
            <a:graphicFrameLocks noGrp="1"/>
          </p:cNvGraphicFramePr>
          <p:nvPr>
            <p:extLst>
              <p:ext uri="{D42A27DB-BD31-4B8C-83A1-F6EECF244321}">
                <p14:modId xmlns:p14="http://schemas.microsoft.com/office/powerpoint/2010/main" val="2289565709"/>
              </p:ext>
            </p:extLst>
          </p:nvPr>
        </p:nvGraphicFramePr>
        <p:xfrm>
          <a:off x="1201065" y="2643364"/>
          <a:ext cx="21506375" cy="8391100"/>
        </p:xfrm>
        <a:graphic>
          <a:graphicData uri="http://schemas.openxmlformats.org/drawingml/2006/table">
            <a:tbl>
              <a:tblPr firstRow="1" firstCol="1"/>
              <a:tblGrid>
                <a:gridCol w="2139378">
                  <a:extLst>
                    <a:ext uri="{9D8B030D-6E8A-4147-A177-3AD203B41FA5}">
                      <a16:colId xmlns:a16="http://schemas.microsoft.com/office/drawing/2014/main" xmlns="" val="360739010"/>
                    </a:ext>
                  </a:extLst>
                </a:gridCol>
                <a:gridCol w="1489769">
                  <a:extLst>
                    <a:ext uri="{9D8B030D-6E8A-4147-A177-3AD203B41FA5}">
                      <a16:colId xmlns:a16="http://schemas.microsoft.com/office/drawing/2014/main" xmlns="" val="907174244"/>
                    </a:ext>
                  </a:extLst>
                </a:gridCol>
                <a:gridCol w="1489769">
                  <a:extLst>
                    <a:ext uri="{9D8B030D-6E8A-4147-A177-3AD203B41FA5}">
                      <a16:colId xmlns:a16="http://schemas.microsoft.com/office/drawing/2014/main" xmlns="" val="1561925066"/>
                    </a:ext>
                  </a:extLst>
                </a:gridCol>
                <a:gridCol w="1489769">
                  <a:extLst>
                    <a:ext uri="{9D8B030D-6E8A-4147-A177-3AD203B41FA5}">
                      <a16:colId xmlns:a16="http://schemas.microsoft.com/office/drawing/2014/main" xmlns="" val="367106302"/>
                    </a:ext>
                  </a:extLst>
                </a:gridCol>
                <a:gridCol w="1489769">
                  <a:extLst>
                    <a:ext uri="{9D8B030D-6E8A-4147-A177-3AD203B41FA5}">
                      <a16:colId xmlns:a16="http://schemas.microsoft.com/office/drawing/2014/main" xmlns="" val="816069403"/>
                    </a:ext>
                  </a:extLst>
                </a:gridCol>
                <a:gridCol w="1489769">
                  <a:extLst>
                    <a:ext uri="{9D8B030D-6E8A-4147-A177-3AD203B41FA5}">
                      <a16:colId xmlns:a16="http://schemas.microsoft.com/office/drawing/2014/main" xmlns="" val="1312703966"/>
                    </a:ext>
                  </a:extLst>
                </a:gridCol>
                <a:gridCol w="1489769">
                  <a:extLst>
                    <a:ext uri="{9D8B030D-6E8A-4147-A177-3AD203B41FA5}">
                      <a16:colId xmlns:a16="http://schemas.microsoft.com/office/drawing/2014/main" xmlns="" val="3177158610"/>
                    </a:ext>
                  </a:extLst>
                </a:gridCol>
                <a:gridCol w="1489769">
                  <a:extLst>
                    <a:ext uri="{9D8B030D-6E8A-4147-A177-3AD203B41FA5}">
                      <a16:colId xmlns:a16="http://schemas.microsoft.com/office/drawing/2014/main" xmlns="" val="405980982"/>
                    </a:ext>
                  </a:extLst>
                </a:gridCol>
                <a:gridCol w="1489769">
                  <a:extLst>
                    <a:ext uri="{9D8B030D-6E8A-4147-A177-3AD203B41FA5}">
                      <a16:colId xmlns:a16="http://schemas.microsoft.com/office/drawing/2014/main" xmlns="" val="827020417"/>
                    </a:ext>
                  </a:extLst>
                </a:gridCol>
                <a:gridCol w="1489769">
                  <a:extLst>
                    <a:ext uri="{9D8B030D-6E8A-4147-A177-3AD203B41FA5}">
                      <a16:colId xmlns:a16="http://schemas.microsoft.com/office/drawing/2014/main" xmlns="" val="2030982321"/>
                    </a:ext>
                  </a:extLst>
                </a:gridCol>
                <a:gridCol w="1489769">
                  <a:extLst>
                    <a:ext uri="{9D8B030D-6E8A-4147-A177-3AD203B41FA5}">
                      <a16:colId xmlns:a16="http://schemas.microsoft.com/office/drawing/2014/main" xmlns="" val="224454383"/>
                    </a:ext>
                  </a:extLst>
                </a:gridCol>
                <a:gridCol w="1489769">
                  <a:extLst>
                    <a:ext uri="{9D8B030D-6E8A-4147-A177-3AD203B41FA5}">
                      <a16:colId xmlns:a16="http://schemas.microsoft.com/office/drawing/2014/main" xmlns="" val="123714354"/>
                    </a:ext>
                  </a:extLst>
                </a:gridCol>
                <a:gridCol w="1489769">
                  <a:extLst>
                    <a:ext uri="{9D8B030D-6E8A-4147-A177-3AD203B41FA5}">
                      <a16:colId xmlns:a16="http://schemas.microsoft.com/office/drawing/2014/main" xmlns="" val="2124975677"/>
                    </a:ext>
                  </a:extLst>
                </a:gridCol>
                <a:gridCol w="1489769">
                  <a:extLst>
                    <a:ext uri="{9D8B030D-6E8A-4147-A177-3AD203B41FA5}">
                      <a16:colId xmlns:a16="http://schemas.microsoft.com/office/drawing/2014/main" xmlns="" val="2898637877"/>
                    </a:ext>
                  </a:extLst>
                </a:gridCol>
              </a:tblGrid>
              <a:tr h="1716062">
                <a:tc gridSpan="14">
                  <a:txBody>
                    <a:bodyPr/>
                    <a:lstStyle/>
                    <a:p>
                      <a:pPr algn="ctr" rtl="0" fontAlgn="ctr"/>
                      <a:r>
                        <a:rPr lang="ru-RU" sz="4000" b="1" i="0" u="none" strike="noStrike" dirty="0">
                          <a:solidFill>
                            <a:srgbClr val="FFFFFF"/>
                          </a:solidFill>
                          <a:effectLst/>
                          <a:latin typeface="Arial" panose="020B0604020202020204" pitchFamily="34" charset="0"/>
                          <a:cs typeface="Arial" panose="020B0604020202020204" pitchFamily="34" charset="0"/>
                        </a:rPr>
                        <a:t>Образовательные программы магистратуры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5C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900851003"/>
                  </a:ext>
                </a:extLst>
              </a:tr>
              <a:tr h="1135917">
                <a:tc rowSpan="3">
                  <a:txBody>
                    <a:bodyPr/>
                    <a:lstStyle/>
                    <a:p>
                      <a:pPr algn="ctr" rtl="0" fontAlgn="ctr"/>
                      <a:r>
                        <a:rPr lang="ru-RU" sz="4000" b="1" i="0" u="none" strike="noStrike">
                          <a:solidFill>
                            <a:srgbClr val="FFFFFF"/>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8CCE"/>
                    </a:solidFill>
                  </a:tcPr>
                </a:tc>
                <a:tc gridSpan="6">
                  <a:txBody>
                    <a:bodyPr/>
                    <a:lstStyle/>
                    <a:p>
                      <a:pPr algn="ctr" rtl="0" fontAlgn="ctr"/>
                      <a:r>
                        <a:rPr lang="ru-RU" sz="4000" b="0" i="0" u="none" strike="noStrike">
                          <a:solidFill>
                            <a:srgbClr val="000000"/>
                          </a:solidFill>
                          <a:effectLst/>
                          <a:latin typeface="Arial" panose="020B0604020202020204" pitchFamily="34" charset="0"/>
                          <a:cs typeface="Arial" panose="020B0604020202020204" pitchFamily="34" charset="0"/>
                        </a:rPr>
                        <a:t>Бюджет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7">
                  <a:txBody>
                    <a:bodyPr/>
                    <a:lstStyle/>
                    <a:p>
                      <a:pPr algn="ctr" rtl="0" fontAlgn="ctr"/>
                      <a:r>
                        <a:rPr lang="ru-RU" sz="4000" b="0" i="0" u="none" strike="noStrike">
                          <a:solidFill>
                            <a:srgbClr val="000000"/>
                          </a:solidFill>
                          <a:effectLst/>
                          <a:latin typeface="Arial" panose="020B0604020202020204" pitchFamily="34" charset="0"/>
                          <a:cs typeface="Arial" panose="020B0604020202020204" pitchFamily="34" charset="0"/>
                        </a:rPr>
                        <a:t>Коммерция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626295240"/>
                  </a:ext>
                </a:extLst>
              </a:tr>
              <a:tr h="1190182">
                <a:tc vMerge="1">
                  <a:txBody>
                    <a:bodyPr/>
                    <a:lstStyle/>
                    <a:p>
                      <a:endParaRPr lang="ru-RU"/>
                    </a:p>
                  </a:txBody>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ПЭФ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КСИС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САМТ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ПМИИ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ИВКС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ИБКС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ПЭФ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КСИС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САМТ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ПМИИ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ИВКС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3200" b="0" i="0" u="none" strike="noStrike">
                          <a:solidFill>
                            <a:srgbClr val="000000"/>
                          </a:solidFill>
                          <a:effectLst/>
                          <a:latin typeface="Arial" panose="020B0604020202020204" pitchFamily="34" charset="0"/>
                          <a:cs typeface="Arial" panose="020B0604020202020204" pitchFamily="34" charset="0"/>
                        </a:rPr>
                        <a:t>ИБКС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3200" b="0" i="0" u="none" strike="noStrike" dirty="0">
                          <a:solidFill>
                            <a:srgbClr val="000000"/>
                          </a:solidFill>
                          <a:effectLst/>
                          <a:latin typeface="Arial" panose="020B0604020202020204" pitchFamily="34" charset="0"/>
                          <a:cs typeface="Arial" panose="020B0604020202020204" pitchFamily="34" charset="0"/>
                        </a:rPr>
                        <a:t>КИБЕРБЕЗ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xmlns="" val="2345419339"/>
                  </a:ext>
                </a:extLst>
              </a:tr>
              <a:tr h="113591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3200" b="0" i="0" u="none" strike="noStrike" dirty="0">
                          <a:solidFill>
                            <a:srgbClr val="000000"/>
                          </a:solidFill>
                          <a:effectLst/>
                          <a:latin typeface="Arial" panose="020B0604020202020204" pitchFamily="34" charset="0"/>
                          <a:cs typeface="Arial" panose="020B0604020202020204" pitchFamily="34" charset="0"/>
                        </a:rPr>
                        <a:t>(</a:t>
                      </a:r>
                      <a:r>
                        <a:rPr lang="en-US" sz="3200" b="0" i="0" u="none" strike="noStrike" dirty="0">
                          <a:solidFill>
                            <a:srgbClr val="000000"/>
                          </a:solidFill>
                          <a:effectLst/>
                          <a:latin typeface="Arial" panose="020B0604020202020204" pitchFamily="34" charset="0"/>
                          <a:cs typeface="Arial" panose="020B0604020202020204" pitchFamily="34" charset="0"/>
                        </a:rPr>
                        <a:t>online</a:t>
                      </a:r>
                      <a:r>
                        <a:rPr lang="ru-RU" sz="32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3289556757"/>
                  </a:ext>
                </a:extLst>
              </a:tr>
              <a:tr h="1135917">
                <a:tc>
                  <a:txBody>
                    <a:bodyPr/>
                    <a:lstStyle/>
                    <a:p>
                      <a:pPr algn="ctr" rtl="0" fontAlgn="ctr"/>
                      <a:r>
                        <a:rPr lang="ru-RU" sz="4000" b="1" i="0" u="none" strike="noStrike">
                          <a:solidFill>
                            <a:srgbClr val="FFFFFF"/>
                          </a:solidFill>
                          <a:effectLst/>
                          <a:latin typeface="Arial" panose="020B0604020202020204" pitchFamily="34" charset="0"/>
                          <a:cs typeface="Arial" panose="020B0604020202020204" pitchFamily="34" charset="0"/>
                        </a:rPr>
                        <a:t>План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8CCE"/>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8849172"/>
                  </a:ext>
                </a:extLst>
              </a:tr>
              <a:tr h="2077105">
                <a:tc>
                  <a:txBody>
                    <a:bodyPr/>
                    <a:lstStyle/>
                    <a:p>
                      <a:pPr algn="ctr" rtl="0" fontAlgn="ctr"/>
                      <a:r>
                        <a:rPr lang="ru-RU" sz="4000" b="1" i="0" u="none" strike="noStrike">
                          <a:solidFill>
                            <a:srgbClr val="FFFFFF"/>
                          </a:solidFill>
                          <a:effectLst/>
                          <a:latin typeface="Arial" panose="020B0604020202020204" pitchFamily="34" charset="0"/>
                          <a:cs typeface="Arial" panose="020B0604020202020204" pitchFamily="34" charset="0"/>
                        </a:rPr>
                        <a:t>Реализация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8CCE"/>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ru-RU" sz="4000" b="1" i="0" u="none" strike="noStrike" dirty="0">
                          <a:solidFill>
                            <a:srgbClr val="000000"/>
                          </a:solidFill>
                          <a:effectLst/>
                          <a:latin typeface="Arial" panose="020B0604020202020204" pitchFamily="34" charset="0"/>
                          <a:cs typeface="Arial" panose="020B060402020202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462306116"/>
                  </a:ext>
                </a:extLst>
              </a:tr>
            </a:tbl>
          </a:graphicData>
        </a:graphic>
      </p:graphicFrame>
    </p:spTree>
    <p:extLst>
      <p:ext uri="{BB962C8B-B14F-4D97-AF65-F5344CB8AC3E}">
        <p14:creationId xmlns:p14="http://schemas.microsoft.com/office/powerpoint/2010/main" val="122516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727681"/>
            <a:ext cx="21506373" cy="10402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spcAft>
                <a:spcPts val="600"/>
              </a:spcAft>
              <a:buFont typeface="Arial" panose="020B0604020202020204" pitchFamily="34" charset="0"/>
              <a:buChar char="•"/>
            </a:pPr>
            <a:r>
              <a:rPr lang="ru-RU" dirty="0">
                <a:solidFill>
                  <a:srgbClr val="002060"/>
                </a:solidFill>
                <a:latin typeface="+mn-lt"/>
              </a:rPr>
              <a:t>В 202</a:t>
            </a:r>
            <a:r>
              <a:rPr lang="en-US" dirty="0">
                <a:solidFill>
                  <a:srgbClr val="002060"/>
                </a:solidFill>
                <a:latin typeface="+mn-lt"/>
              </a:rPr>
              <a:t>3</a:t>
            </a:r>
            <a:r>
              <a:rPr lang="ru-RU" dirty="0">
                <a:solidFill>
                  <a:srgbClr val="002060"/>
                </a:solidFill>
                <a:latin typeface="+mn-lt"/>
              </a:rPr>
              <a:t> году на ОП МИЭМ поступило </a:t>
            </a:r>
            <a:r>
              <a:rPr lang="en-US" b="1" dirty="0">
                <a:solidFill>
                  <a:srgbClr val="002060"/>
                </a:solidFill>
                <a:latin typeface="+mn-lt"/>
              </a:rPr>
              <a:t>9</a:t>
            </a:r>
            <a:r>
              <a:rPr lang="ru-RU" b="1" dirty="0">
                <a:solidFill>
                  <a:srgbClr val="002060"/>
                </a:solidFill>
                <a:latin typeface="+mn-lt"/>
              </a:rPr>
              <a:t> победителей и призеров Всероссийской олимпиады школьников.</a:t>
            </a:r>
          </a:p>
          <a:p>
            <a:pPr marL="685800" indent="-685800" algn="just">
              <a:spcAft>
                <a:spcPts val="600"/>
              </a:spcAft>
              <a:buFont typeface="Arial" panose="020B0604020202020204" pitchFamily="34" charset="0"/>
              <a:buChar char="•"/>
            </a:pPr>
            <a:r>
              <a:rPr lang="en-US" b="1" dirty="0">
                <a:solidFill>
                  <a:srgbClr val="002060"/>
                </a:solidFill>
                <a:latin typeface="+mn-lt"/>
              </a:rPr>
              <a:t>2</a:t>
            </a:r>
            <a:r>
              <a:rPr lang="ru-RU" b="1" dirty="0">
                <a:solidFill>
                  <a:srgbClr val="002060"/>
                </a:solidFill>
                <a:latin typeface="+mn-lt"/>
              </a:rPr>
              <a:t>5% </a:t>
            </a:r>
            <a:r>
              <a:rPr lang="ru-RU" dirty="0">
                <a:solidFill>
                  <a:srgbClr val="002060"/>
                </a:solidFill>
                <a:latin typeface="+mn-lt"/>
              </a:rPr>
              <a:t>победителей и призеров предпрофессиональной олимпиады школьников 2023 года поступили на ОП МИЭМ по БВИ (из числа подтвердивших БВИ результатами ЕГЭ).</a:t>
            </a:r>
            <a:endParaRPr lang="en-US" dirty="0">
              <a:solidFill>
                <a:srgbClr val="002060"/>
              </a:solidFill>
              <a:latin typeface="+mn-lt"/>
            </a:endParaRPr>
          </a:p>
          <a:p>
            <a:pPr marL="685800" indent="-685800" algn="just">
              <a:spcAft>
                <a:spcPts val="600"/>
              </a:spcAft>
              <a:buFont typeface="Arial" panose="020B0604020202020204" pitchFamily="34" charset="0"/>
              <a:buChar char="•"/>
            </a:pPr>
            <a:r>
              <a:rPr lang="en-US" b="1" dirty="0">
                <a:solidFill>
                  <a:srgbClr val="002060"/>
                </a:solidFill>
                <a:latin typeface="+mn-lt"/>
              </a:rPr>
              <a:t>30</a:t>
            </a:r>
            <a:r>
              <a:rPr lang="ru-RU" b="1" dirty="0">
                <a:solidFill>
                  <a:srgbClr val="002060"/>
                </a:solidFill>
                <a:latin typeface="+mn-lt"/>
              </a:rPr>
              <a:t>% </a:t>
            </a:r>
            <a:r>
              <a:rPr lang="ru-RU" dirty="0">
                <a:solidFill>
                  <a:srgbClr val="002060"/>
                </a:solidFill>
                <a:latin typeface="+mn-lt"/>
              </a:rPr>
              <a:t>победителей и призеров олимпиады </a:t>
            </a:r>
            <a:r>
              <a:rPr lang="en-US" dirty="0">
                <a:solidFill>
                  <a:srgbClr val="002060"/>
                </a:solidFill>
                <a:latin typeface="+mn-lt"/>
              </a:rPr>
              <a:t>“</a:t>
            </a:r>
            <a:r>
              <a:rPr lang="ru-RU" dirty="0">
                <a:solidFill>
                  <a:srgbClr val="002060"/>
                </a:solidFill>
                <a:latin typeface="+mn-lt"/>
              </a:rPr>
              <a:t>Высшая проба</a:t>
            </a:r>
            <a:r>
              <a:rPr lang="en-US" dirty="0">
                <a:solidFill>
                  <a:srgbClr val="002060"/>
                </a:solidFill>
                <a:latin typeface="+mn-lt"/>
              </a:rPr>
              <a:t>” </a:t>
            </a:r>
            <a:r>
              <a:rPr lang="ru-RU" dirty="0">
                <a:solidFill>
                  <a:srgbClr val="002060"/>
                </a:solidFill>
                <a:latin typeface="+mn-lt"/>
              </a:rPr>
              <a:t>по профилю </a:t>
            </a:r>
            <a:r>
              <a:rPr lang="en-US" dirty="0">
                <a:solidFill>
                  <a:srgbClr val="002060"/>
                </a:solidFill>
                <a:latin typeface="+mn-lt"/>
              </a:rPr>
              <a:t>“</a:t>
            </a:r>
            <a:r>
              <a:rPr lang="ru-RU" dirty="0">
                <a:solidFill>
                  <a:srgbClr val="002060"/>
                </a:solidFill>
                <a:latin typeface="+mn-lt"/>
              </a:rPr>
              <a:t>Инженерные науки</a:t>
            </a:r>
            <a:r>
              <a:rPr lang="en-US" dirty="0">
                <a:solidFill>
                  <a:srgbClr val="002060"/>
                </a:solidFill>
                <a:latin typeface="+mn-lt"/>
              </a:rPr>
              <a:t>”</a:t>
            </a:r>
            <a:r>
              <a:rPr lang="ru-RU" dirty="0">
                <a:solidFill>
                  <a:srgbClr val="002060"/>
                </a:solidFill>
                <a:latin typeface="+mn-lt"/>
              </a:rPr>
              <a:t> 2023 года поступили на ОП МИЭМ по БВИ (из числа подтвердивших БВИ результатами ЕГЭ).</a:t>
            </a:r>
            <a:endParaRPr lang="ru-RU" b="1" dirty="0">
              <a:solidFill>
                <a:srgbClr val="002060"/>
              </a:solidFill>
              <a:latin typeface="+mn-lt"/>
            </a:endParaRPr>
          </a:p>
          <a:p>
            <a:pPr marL="685800" indent="-685800" algn="just">
              <a:spcAft>
                <a:spcPts val="600"/>
              </a:spcAft>
              <a:buFont typeface="Arial" panose="020B0604020202020204" pitchFamily="34" charset="0"/>
              <a:buChar char="•"/>
            </a:pPr>
            <a:r>
              <a:rPr lang="ru-RU" dirty="0">
                <a:solidFill>
                  <a:srgbClr val="002060"/>
                </a:solidFill>
                <a:latin typeface="+mn-lt"/>
              </a:rPr>
              <a:t>В </a:t>
            </a:r>
            <a:r>
              <a:rPr lang="en-US" dirty="0">
                <a:solidFill>
                  <a:srgbClr val="002060"/>
                </a:solidFill>
                <a:latin typeface="+mn-lt"/>
              </a:rPr>
              <a:t>2023 </a:t>
            </a:r>
            <a:r>
              <a:rPr lang="ru-RU" dirty="0">
                <a:solidFill>
                  <a:srgbClr val="002060"/>
                </a:solidFill>
                <a:latin typeface="+mn-lt"/>
              </a:rPr>
              <a:t>году на ОП МИЭМ поступило </a:t>
            </a:r>
            <a:r>
              <a:rPr lang="en-US" b="1" dirty="0">
                <a:solidFill>
                  <a:srgbClr val="002060"/>
                </a:solidFill>
                <a:latin typeface="+mn-lt"/>
              </a:rPr>
              <a:t>4</a:t>
            </a:r>
            <a:r>
              <a:rPr lang="ru-RU" b="1" dirty="0">
                <a:solidFill>
                  <a:srgbClr val="002060"/>
                </a:solidFill>
                <a:latin typeface="+mn-lt"/>
              </a:rPr>
              <a:t> победителя и призера Национальной технологической олимпиады.</a:t>
            </a:r>
            <a:endParaRPr lang="en-US" b="1" dirty="0">
              <a:solidFill>
                <a:srgbClr val="002060"/>
              </a:solidFill>
              <a:latin typeface="+mn-lt"/>
            </a:endParaRPr>
          </a:p>
          <a:p>
            <a:pPr marL="685800" indent="-685800" algn="just">
              <a:spcAft>
                <a:spcPts val="600"/>
              </a:spcAft>
              <a:buFont typeface="Arial" panose="020B0604020202020204" pitchFamily="34" charset="0"/>
              <a:buChar char="•"/>
            </a:pPr>
            <a:r>
              <a:rPr lang="ru-RU" dirty="0">
                <a:solidFill>
                  <a:srgbClr val="002060"/>
                </a:solidFill>
                <a:latin typeface="+mn-lt"/>
              </a:rPr>
              <a:t>Количество заявлений на образовательную программу </a:t>
            </a:r>
            <a:r>
              <a:rPr lang="en-US" dirty="0">
                <a:solidFill>
                  <a:srgbClr val="002060"/>
                </a:solidFill>
                <a:latin typeface="+mn-lt"/>
              </a:rPr>
              <a:t>“</a:t>
            </a:r>
            <a:r>
              <a:rPr lang="ru-RU" dirty="0">
                <a:solidFill>
                  <a:srgbClr val="002060"/>
                </a:solidFill>
                <a:latin typeface="+mn-lt"/>
              </a:rPr>
              <a:t>Информатика и вычислительная техника</a:t>
            </a:r>
            <a:r>
              <a:rPr lang="en-US" dirty="0">
                <a:solidFill>
                  <a:srgbClr val="002060"/>
                </a:solidFill>
                <a:latin typeface="+mn-lt"/>
              </a:rPr>
              <a:t>” </a:t>
            </a:r>
            <a:r>
              <a:rPr lang="ru-RU" dirty="0">
                <a:solidFill>
                  <a:srgbClr val="002060"/>
                </a:solidFill>
                <a:latin typeface="+mn-lt"/>
              </a:rPr>
              <a:t>стало </a:t>
            </a:r>
            <a:r>
              <a:rPr lang="ru-RU" b="1" dirty="0">
                <a:solidFill>
                  <a:srgbClr val="002060"/>
                </a:solidFill>
                <a:latin typeface="+mn-lt"/>
              </a:rPr>
              <a:t>рекордным в НИУ ВШЭ: 3000 заявлений.</a:t>
            </a:r>
            <a:endParaRPr lang="ru-RU" dirty="0">
              <a:solidFill>
                <a:srgbClr val="002060"/>
              </a:solidFill>
              <a:latin typeface="+mn-lt"/>
            </a:endParaRPr>
          </a:p>
          <a:p>
            <a:pPr marL="685800" indent="-685800" algn="just">
              <a:spcAft>
                <a:spcPts val="600"/>
              </a:spcAf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endParaRPr lang="ru-RU" b="1"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13</a:t>
            </a:fld>
            <a:endParaRPr lang="ru-RU"/>
          </a:p>
        </p:txBody>
      </p:sp>
    </p:spTree>
    <p:extLst>
      <p:ext uri="{BB962C8B-B14F-4D97-AF65-F5344CB8AC3E}">
        <p14:creationId xmlns:p14="http://schemas.microsoft.com/office/powerpoint/2010/main" val="27584814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2214561"/>
            <a:ext cx="21506373" cy="11124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spcAft>
                <a:spcPts val="600"/>
              </a:spcAft>
              <a:buFont typeface="Arial" panose="020B0604020202020204" pitchFamily="34" charset="0"/>
              <a:buChar char="•"/>
            </a:pPr>
            <a:r>
              <a:rPr lang="ru-RU" b="1" dirty="0">
                <a:solidFill>
                  <a:srgbClr val="002060"/>
                </a:solidFill>
                <a:latin typeface="+mn-lt"/>
              </a:rPr>
              <a:t>План приема на бюджетные места выполнен с разрешенным превышением КЦП </a:t>
            </a:r>
            <a:r>
              <a:rPr lang="ru-RU" dirty="0">
                <a:solidFill>
                  <a:srgbClr val="002060"/>
                </a:solidFill>
                <a:latin typeface="+mn-lt"/>
              </a:rPr>
              <a:t>по всем образовательным программам бакалавриата, специалитета и магистратуры МИЭМ.</a:t>
            </a:r>
          </a:p>
          <a:p>
            <a:pPr marL="685800" indent="-685800" algn="just">
              <a:spcAft>
                <a:spcPts val="600"/>
              </a:spcAft>
              <a:buFont typeface="Arial" panose="020B0604020202020204" pitchFamily="34" charset="0"/>
              <a:buChar char="•"/>
            </a:pPr>
            <a:r>
              <a:rPr lang="ru-RU" b="1" dirty="0">
                <a:solidFill>
                  <a:srgbClr val="002060"/>
                </a:solidFill>
                <a:latin typeface="+mn-lt"/>
              </a:rPr>
              <a:t>Проходной балл</a:t>
            </a:r>
            <a:r>
              <a:rPr lang="ru-RU" dirty="0">
                <a:solidFill>
                  <a:srgbClr val="002060"/>
                </a:solidFill>
                <a:latin typeface="+mn-lt"/>
              </a:rPr>
              <a:t> при поступлении на программы бакалавриата и специалитета МИЭМ </a:t>
            </a:r>
            <a:r>
              <a:rPr lang="ru-RU" b="1" dirty="0">
                <a:solidFill>
                  <a:srgbClr val="002060"/>
                </a:solidFill>
                <a:latin typeface="+mn-lt"/>
              </a:rPr>
              <a:t>в среднем вырос на 10%</a:t>
            </a:r>
            <a:r>
              <a:rPr lang="ru-RU" dirty="0">
                <a:solidFill>
                  <a:srgbClr val="002060"/>
                </a:solidFill>
                <a:latin typeface="+mn-lt"/>
              </a:rPr>
              <a:t> относительно прошлого года. Самый существенный рост проходного балла зафиксировали на программах «Инфокоммуникационные технологии и системы связи» (</a:t>
            </a:r>
            <a:r>
              <a:rPr lang="ru-RU" b="1" dirty="0">
                <a:solidFill>
                  <a:srgbClr val="002060"/>
                </a:solidFill>
                <a:latin typeface="+mn-lt"/>
              </a:rPr>
              <a:t>+50</a:t>
            </a:r>
            <a:r>
              <a:rPr lang="ru-RU" dirty="0">
                <a:solidFill>
                  <a:srgbClr val="002060"/>
                </a:solidFill>
                <a:latin typeface="+mn-lt"/>
              </a:rPr>
              <a:t>), «Информатика и вычислительная техника» (</a:t>
            </a:r>
            <a:r>
              <a:rPr lang="ru-RU" b="1" dirty="0">
                <a:solidFill>
                  <a:srgbClr val="002060"/>
                </a:solidFill>
                <a:latin typeface="+mn-lt"/>
              </a:rPr>
              <a:t>+23</a:t>
            </a:r>
            <a:r>
              <a:rPr lang="ru-RU" dirty="0">
                <a:solidFill>
                  <a:srgbClr val="002060"/>
                </a:solidFill>
                <a:latin typeface="+mn-lt"/>
              </a:rPr>
              <a:t>)</a:t>
            </a:r>
            <a:endParaRPr lang="ru-RU" b="1" dirty="0">
              <a:solidFill>
                <a:srgbClr val="002060"/>
              </a:solidFill>
              <a:latin typeface="+mn-lt"/>
            </a:endParaRPr>
          </a:p>
          <a:p>
            <a:pPr marL="685800" indent="-685800" algn="just">
              <a:spcAft>
                <a:spcPts val="600"/>
              </a:spcAft>
              <a:buFont typeface="Arial" panose="020B0604020202020204" pitchFamily="34" charset="0"/>
              <a:buChar char="•"/>
            </a:pPr>
            <a:r>
              <a:rPr lang="ru-RU" b="1" dirty="0">
                <a:solidFill>
                  <a:srgbClr val="002060"/>
                </a:solidFill>
                <a:latin typeface="+mn-lt"/>
              </a:rPr>
              <a:t>Средний балл по ЕГЭ </a:t>
            </a:r>
            <a:r>
              <a:rPr lang="ru-RU" dirty="0">
                <a:solidFill>
                  <a:srgbClr val="002060"/>
                </a:solidFill>
                <a:latin typeface="+mn-lt"/>
              </a:rPr>
              <a:t>поступивших на образовательные программы бакалавриата и специалитета МИЭМ </a:t>
            </a:r>
            <a:r>
              <a:rPr lang="ru-RU" b="1" dirty="0">
                <a:solidFill>
                  <a:srgbClr val="002060"/>
                </a:solidFill>
                <a:latin typeface="+mn-lt"/>
              </a:rPr>
              <a:t>увеличился</a:t>
            </a:r>
            <a:r>
              <a:rPr lang="en-US" b="1" dirty="0">
                <a:solidFill>
                  <a:srgbClr val="002060"/>
                </a:solidFill>
                <a:latin typeface="+mn-lt"/>
              </a:rPr>
              <a:t> </a:t>
            </a:r>
            <a:r>
              <a:rPr lang="ru-RU" b="1" dirty="0">
                <a:solidFill>
                  <a:srgbClr val="002060"/>
                </a:solidFill>
                <a:latin typeface="+mn-lt"/>
              </a:rPr>
              <a:t>на 1</a:t>
            </a:r>
            <a:r>
              <a:rPr lang="en-US" b="1" dirty="0">
                <a:solidFill>
                  <a:srgbClr val="002060"/>
                </a:solidFill>
                <a:latin typeface="+mn-lt"/>
              </a:rPr>
              <a:t>2</a:t>
            </a:r>
            <a:r>
              <a:rPr lang="ru-RU" b="1" dirty="0">
                <a:solidFill>
                  <a:srgbClr val="002060"/>
                </a:solidFill>
                <a:latin typeface="+mn-lt"/>
              </a:rPr>
              <a:t>%.</a:t>
            </a:r>
          </a:p>
          <a:p>
            <a:pPr marL="685800" indent="-685800" algn="just">
              <a:spcAft>
                <a:spcPts val="600"/>
              </a:spcAft>
              <a:buFont typeface="Arial" panose="020B0604020202020204" pitchFamily="34" charset="0"/>
              <a:buChar char="•"/>
            </a:pPr>
            <a:r>
              <a:rPr lang="ru-RU" b="1" dirty="0">
                <a:solidFill>
                  <a:srgbClr val="002060"/>
                </a:solidFill>
                <a:latin typeface="+mn-lt"/>
              </a:rPr>
              <a:t>Перевыполнен план набора на платные места</a:t>
            </a:r>
            <a:r>
              <a:rPr lang="en-US" b="1" dirty="0">
                <a:solidFill>
                  <a:srgbClr val="002060"/>
                </a:solidFill>
                <a:latin typeface="+mn-lt"/>
              </a:rPr>
              <a:t> </a:t>
            </a:r>
            <a:r>
              <a:rPr lang="ru-RU" dirty="0">
                <a:solidFill>
                  <a:srgbClr val="002060"/>
                </a:solidFill>
                <a:latin typeface="+mn-lt"/>
              </a:rPr>
              <a:t>по программам бакалавриата, специалитета МИЭМ</a:t>
            </a:r>
            <a:r>
              <a:rPr lang="en-US" b="1" dirty="0">
                <a:solidFill>
                  <a:srgbClr val="002060"/>
                </a:solidFill>
                <a:latin typeface="+mn-lt"/>
              </a:rPr>
              <a:t> </a:t>
            </a:r>
            <a:r>
              <a:rPr lang="ru-RU" b="1" dirty="0">
                <a:solidFill>
                  <a:srgbClr val="002060"/>
                </a:solidFill>
                <a:latin typeface="+mn-lt"/>
              </a:rPr>
              <a:t>на 30%.</a:t>
            </a:r>
            <a:endParaRPr lang="en-US" b="1" dirty="0">
              <a:solidFill>
                <a:srgbClr val="002060"/>
              </a:solidFill>
              <a:latin typeface="+mn-lt"/>
            </a:endParaRPr>
          </a:p>
          <a:p>
            <a:pPr marL="685800" indent="-685800" algn="just">
              <a:spcAft>
                <a:spcPts val="600"/>
              </a:spcAft>
              <a:buFont typeface="Arial" panose="020B0604020202020204" pitchFamily="34" charset="0"/>
              <a:buChar char="•"/>
            </a:pPr>
            <a:r>
              <a:rPr lang="ru-RU" b="1" dirty="0">
                <a:solidFill>
                  <a:srgbClr val="002060"/>
                </a:solidFill>
                <a:latin typeface="+mn-lt"/>
              </a:rPr>
              <a:t>Проходной балл </a:t>
            </a:r>
            <a:r>
              <a:rPr lang="ru-RU" dirty="0">
                <a:solidFill>
                  <a:srgbClr val="002060"/>
                </a:solidFill>
                <a:latin typeface="+mn-lt"/>
              </a:rPr>
              <a:t>при поступлении на программы магистратуры </a:t>
            </a:r>
            <a:r>
              <a:rPr lang="ru-RU" b="1" dirty="0">
                <a:solidFill>
                  <a:srgbClr val="002060"/>
                </a:solidFill>
                <a:latin typeface="+mn-lt"/>
              </a:rPr>
              <a:t>в среднем вырос на 60%.</a:t>
            </a:r>
          </a:p>
          <a:p>
            <a:pPr marL="685800" indent="-685800" algn="just">
              <a:buFont typeface="Arial" panose="020B0604020202020204" pitchFamily="34" charset="0"/>
              <a:buChar char="•"/>
            </a:pPr>
            <a:endParaRPr lang="ru-RU" b="1"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14</a:t>
            </a:fld>
            <a:endParaRPr lang="ru-RU"/>
          </a:p>
        </p:txBody>
      </p:sp>
    </p:spTree>
    <p:extLst>
      <p:ext uri="{BB962C8B-B14F-4D97-AF65-F5344CB8AC3E}">
        <p14:creationId xmlns:p14="http://schemas.microsoft.com/office/powerpoint/2010/main" val="10783891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15</a:t>
            </a:fld>
            <a:endParaRPr lang="ru-RU"/>
          </a:p>
        </p:txBody>
      </p:sp>
      <p:sp>
        <p:nvSpPr>
          <p:cNvPr id="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xmlns="" id="{93FEDD69-1909-6F9A-7C7C-26096B780F7A}"/>
              </a:ext>
            </a:extLst>
          </p:cNvPr>
          <p:cNvSpPr txBox="1"/>
          <p:nvPr/>
        </p:nvSpPr>
        <p:spPr>
          <a:xfrm>
            <a:off x="1182627" y="2214561"/>
            <a:ext cx="21506373" cy="11124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just">
              <a:spcAft>
                <a:spcPts val="600"/>
              </a:spcAft>
            </a:pPr>
            <a:r>
              <a:rPr lang="ru-RU" b="1" dirty="0">
                <a:solidFill>
                  <a:srgbClr val="002060"/>
                </a:solidFill>
                <a:latin typeface="+mn-lt"/>
              </a:rPr>
              <a:t>Количество бюджетных и платных мест в 2024 году</a:t>
            </a:r>
          </a:p>
          <a:p>
            <a:pPr algn="just">
              <a:spcAft>
                <a:spcPts val="600"/>
              </a:spcAft>
            </a:pPr>
            <a:endParaRPr lang="ru-RU" b="1" dirty="0">
              <a:solidFill>
                <a:srgbClr val="002060"/>
              </a:solidFill>
              <a:latin typeface="+mn-lt"/>
            </a:endParaRPr>
          </a:p>
          <a:p>
            <a:pPr marL="685800" indent="-685800" algn="just">
              <a:spcAft>
                <a:spcPts val="600"/>
              </a:spcAft>
              <a:buFont typeface="Arial" panose="020B0604020202020204" pitchFamily="34" charset="0"/>
              <a:buChar char="•"/>
            </a:pPr>
            <a:r>
              <a:rPr lang="ru-RU" dirty="0">
                <a:solidFill>
                  <a:srgbClr val="002060"/>
                </a:solidFill>
                <a:latin typeface="+mn-lt"/>
              </a:rPr>
              <a:t>Информация о количестве бюджетных мест будет размещена на сайте НИУ ВШЭ после проведения публичного конкурса Минобрнауки России по установлению (распределению) контрольных цифр приема. </a:t>
            </a:r>
          </a:p>
          <a:p>
            <a:pPr marL="685800" indent="-685800" algn="just">
              <a:spcAft>
                <a:spcPts val="600"/>
              </a:spcAft>
              <a:buFont typeface="Arial" panose="020B0604020202020204" pitchFamily="34" charset="0"/>
              <a:buChar char="•"/>
            </a:pPr>
            <a:r>
              <a:rPr lang="ru-RU" dirty="0">
                <a:solidFill>
                  <a:srgbClr val="002060"/>
                </a:solidFill>
                <a:latin typeface="+mn-lt"/>
              </a:rPr>
              <a:t>В соответствии с постановлением Правительства Российской Федерации от 10.06.2023 № 964 публичный конкурс по установлению (распределению) контрольных цифр приема проводится </a:t>
            </a:r>
            <a:r>
              <a:rPr lang="ru-RU" b="1" dirty="0">
                <a:solidFill>
                  <a:srgbClr val="002060"/>
                </a:solidFill>
                <a:latin typeface="+mn-lt"/>
              </a:rPr>
              <a:t>до 31.12.2023</a:t>
            </a:r>
            <a:r>
              <a:rPr lang="ru-RU" dirty="0">
                <a:solidFill>
                  <a:srgbClr val="002060"/>
                </a:solidFill>
                <a:latin typeface="+mn-lt"/>
              </a:rPr>
              <a:t>.</a:t>
            </a:r>
          </a:p>
          <a:p>
            <a:pPr marL="685800" indent="-685800" algn="just">
              <a:spcAft>
                <a:spcPts val="600"/>
              </a:spcAft>
              <a:buFont typeface="Arial" panose="020B0604020202020204" pitchFamily="34" charset="0"/>
              <a:buChar char="•"/>
            </a:pPr>
            <a:r>
              <a:rPr lang="ru-RU" dirty="0">
                <a:solidFill>
                  <a:srgbClr val="002060"/>
                </a:solidFill>
                <a:latin typeface="+mn-lt"/>
              </a:rPr>
              <a:t>Информация о количестве платных мест подлежит размещению на официальном сайте университета не позднее чем за 5 месяцев до начала зачисления на места по договорам об оказании платных образовательных услуг.</a:t>
            </a:r>
          </a:p>
        </p:txBody>
      </p:sp>
    </p:spTree>
    <p:extLst>
      <p:ext uri="{BB962C8B-B14F-4D97-AF65-F5344CB8AC3E}">
        <p14:creationId xmlns:p14="http://schemas.microsoft.com/office/powerpoint/2010/main" val="669874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16</a:t>
            </a:fld>
            <a:endParaRPr lang="ru-RU"/>
          </a:p>
        </p:txBody>
      </p:sp>
      <p:pic>
        <p:nvPicPr>
          <p:cNvPr id="4" name="Рисунок 3">
            <a:extLst>
              <a:ext uri="{FF2B5EF4-FFF2-40B4-BE49-F238E27FC236}">
                <a16:creationId xmlns:a16="http://schemas.microsoft.com/office/drawing/2014/main" xmlns="" id="{C9FC7D9D-282A-B153-EB6B-8DB43700AED9}"/>
              </a:ext>
            </a:extLst>
          </p:cNvPr>
          <p:cNvPicPr>
            <a:picLocks noChangeAspect="1"/>
          </p:cNvPicPr>
          <p:nvPr/>
        </p:nvPicPr>
        <p:blipFill>
          <a:blip r:embed="rId3"/>
          <a:stretch>
            <a:fillRect/>
          </a:stretch>
        </p:blipFill>
        <p:spPr>
          <a:xfrm>
            <a:off x="1201064" y="2769114"/>
            <a:ext cx="21144063" cy="10381544"/>
          </a:xfrm>
          <a:prstGeom prst="rect">
            <a:avLst/>
          </a:prstGeom>
        </p:spPr>
      </p:pic>
    </p:spTree>
    <p:extLst>
      <p:ext uri="{BB962C8B-B14F-4D97-AF65-F5344CB8AC3E}">
        <p14:creationId xmlns:p14="http://schemas.microsoft.com/office/powerpoint/2010/main" val="21590167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17</a:t>
            </a:fld>
            <a:endParaRPr lang="ru-RU"/>
          </a:p>
        </p:txBody>
      </p:sp>
      <p:pic>
        <p:nvPicPr>
          <p:cNvPr id="5" name="Рисунок 4">
            <a:extLst>
              <a:ext uri="{FF2B5EF4-FFF2-40B4-BE49-F238E27FC236}">
                <a16:creationId xmlns:a16="http://schemas.microsoft.com/office/drawing/2014/main" xmlns="" id="{8187DD2C-9B05-4EFB-A097-8528BBBB3F15}"/>
              </a:ext>
            </a:extLst>
          </p:cNvPr>
          <p:cNvPicPr>
            <a:picLocks noChangeAspect="1"/>
          </p:cNvPicPr>
          <p:nvPr/>
        </p:nvPicPr>
        <p:blipFill>
          <a:blip r:embed="rId3"/>
          <a:stretch>
            <a:fillRect/>
          </a:stretch>
        </p:blipFill>
        <p:spPr>
          <a:xfrm>
            <a:off x="1226606" y="2769114"/>
            <a:ext cx="21480832" cy="10371164"/>
          </a:xfrm>
          <a:prstGeom prst="rect">
            <a:avLst/>
          </a:prstGeom>
        </p:spPr>
      </p:pic>
    </p:spTree>
    <p:extLst>
      <p:ext uri="{BB962C8B-B14F-4D97-AF65-F5344CB8AC3E}">
        <p14:creationId xmlns:p14="http://schemas.microsoft.com/office/powerpoint/2010/main" val="3369632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18</a:t>
            </a:fld>
            <a:endParaRPr lang="ru-RU"/>
          </a:p>
        </p:txBody>
      </p:sp>
      <p:pic>
        <p:nvPicPr>
          <p:cNvPr id="4" name="Рисунок 3">
            <a:extLst>
              <a:ext uri="{FF2B5EF4-FFF2-40B4-BE49-F238E27FC236}">
                <a16:creationId xmlns:a16="http://schemas.microsoft.com/office/drawing/2014/main" xmlns="" id="{4D7D8F5A-8F83-0874-4D48-BE20B72E10B0}"/>
              </a:ext>
            </a:extLst>
          </p:cNvPr>
          <p:cNvPicPr>
            <a:picLocks noChangeAspect="1"/>
          </p:cNvPicPr>
          <p:nvPr/>
        </p:nvPicPr>
        <p:blipFill>
          <a:blip r:embed="rId3"/>
          <a:stretch>
            <a:fillRect/>
          </a:stretch>
        </p:blipFill>
        <p:spPr>
          <a:xfrm>
            <a:off x="1484565" y="2643366"/>
            <a:ext cx="20902498" cy="10332894"/>
          </a:xfrm>
          <a:prstGeom prst="rect">
            <a:avLst/>
          </a:prstGeom>
        </p:spPr>
      </p:pic>
    </p:spTree>
    <p:extLst>
      <p:ext uri="{BB962C8B-B14F-4D97-AF65-F5344CB8AC3E}">
        <p14:creationId xmlns:p14="http://schemas.microsoft.com/office/powerpoint/2010/main" val="10319335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19</a:t>
            </a:fld>
            <a:endParaRPr lang="ru-RU"/>
          </a:p>
        </p:txBody>
      </p:sp>
      <p:pic>
        <p:nvPicPr>
          <p:cNvPr id="5" name="Рисунок 4">
            <a:extLst>
              <a:ext uri="{FF2B5EF4-FFF2-40B4-BE49-F238E27FC236}">
                <a16:creationId xmlns:a16="http://schemas.microsoft.com/office/drawing/2014/main" xmlns="" id="{1BDC8F97-7580-65EA-91B1-6A3772C6AE8C}"/>
              </a:ext>
            </a:extLst>
          </p:cNvPr>
          <p:cNvPicPr>
            <a:picLocks noChangeAspect="1"/>
          </p:cNvPicPr>
          <p:nvPr/>
        </p:nvPicPr>
        <p:blipFill>
          <a:blip r:embed="rId3"/>
          <a:stretch>
            <a:fillRect/>
          </a:stretch>
        </p:blipFill>
        <p:spPr>
          <a:xfrm>
            <a:off x="1226606" y="2643366"/>
            <a:ext cx="21982618" cy="10184955"/>
          </a:xfrm>
          <a:prstGeom prst="rect">
            <a:avLst/>
          </a:prstGeom>
        </p:spPr>
      </p:pic>
    </p:spTree>
    <p:extLst>
      <p:ext uri="{BB962C8B-B14F-4D97-AF65-F5344CB8AC3E}">
        <p14:creationId xmlns:p14="http://schemas.microsoft.com/office/powerpoint/2010/main" val="15062244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1257"/>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ОБЩАЯ КОНКУРСНАЯ СИТУАЦИЯ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6967" y="2767748"/>
            <a:ext cx="21506374" cy="2218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a:t>
            </a:fld>
            <a:endParaRPr lang="ru-RU"/>
          </a:p>
        </p:txBody>
      </p:sp>
      <p:sp>
        <p:nvSpPr>
          <p:cNvPr id="12" name="TextBox 11">
            <a:extLst>
              <a:ext uri="{FF2B5EF4-FFF2-40B4-BE49-F238E27FC236}">
                <a16:creationId xmlns:a16="http://schemas.microsoft.com/office/drawing/2014/main" xmlns="" id="{683D20A6-CAC0-4B4B-8919-CB548E3514EE}"/>
              </a:ext>
            </a:extLst>
          </p:cNvPr>
          <p:cNvSpPr txBox="1"/>
          <p:nvPr/>
        </p:nvSpPr>
        <p:spPr>
          <a:xfrm>
            <a:off x="1260703" y="2767748"/>
            <a:ext cx="22452577" cy="100950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Arial" panose="020B0604020202020204" pitchFamily="34" charset="0"/>
              <a:buChar char="•"/>
            </a:pPr>
            <a:r>
              <a:rPr lang="ru-RU" dirty="0">
                <a:solidFill>
                  <a:srgbClr val="002060"/>
                </a:solidFill>
                <a:latin typeface="+mn-lt"/>
              </a:rPr>
              <a:t>Абитуриенты </a:t>
            </a:r>
            <a:r>
              <a:rPr lang="ru-RU" b="1" dirty="0">
                <a:solidFill>
                  <a:srgbClr val="002060"/>
                </a:solidFill>
                <a:latin typeface="+mn-lt"/>
              </a:rPr>
              <a:t>чуть хуже сдали ЕГЭ по физике</a:t>
            </a:r>
            <a:r>
              <a:rPr lang="ru-RU" dirty="0">
                <a:solidFill>
                  <a:srgbClr val="002060"/>
                </a:solidFill>
                <a:latin typeface="+mn-lt"/>
              </a:rPr>
              <a:t>, </a:t>
            </a:r>
            <a:r>
              <a:rPr lang="ru-RU" b="1" dirty="0">
                <a:solidFill>
                  <a:srgbClr val="002060"/>
                </a:solidFill>
                <a:latin typeface="+mn-lt"/>
              </a:rPr>
              <a:t>средний балл вырос </a:t>
            </a:r>
            <a:r>
              <a:rPr lang="ru-RU" dirty="0">
                <a:solidFill>
                  <a:srgbClr val="002060"/>
                </a:solidFill>
                <a:latin typeface="+mn-lt"/>
              </a:rPr>
              <a:t>с 55,1 до 54,95.</a:t>
            </a:r>
          </a:p>
          <a:p>
            <a:pPr marL="685800" indent="-685800" algn="just">
              <a:buFont typeface="Arial" panose="020B0604020202020204" pitchFamily="34" charset="0"/>
              <a:buChar char="•"/>
            </a:pPr>
            <a:r>
              <a:rPr lang="ru-RU" dirty="0">
                <a:solidFill>
                  <a:srgbClr val="002060"/>
                </a:solidFill>
                <a:latin typeface="+mn-lt"/>
              </a:rPr>
              <a:t>Абитуриенты </a:t>
            </a:r>
            <a:r>
              <a:rPr lang="ru-RU" b="1" dirty="0">
                <a:solidFill>
                  <a:srgbClr val="002060"/>
                </a:solidFill>
                <a:latin typeface="+mn-lt"/>
              </a:rPr>
              <a:t>на том же уровне сдали ЕГЭ по информатике</a:t>
            </a:r>
            <a:r>
              <a:rPr lang="ru-RU" dirty="0">
                <a:solidFill>
                  <a:srgbClr val="002060"/>
                </a:solidFill>
                <a:latin typeface="+mn-lt"/>
              </a:rPr>
              <a:t>, </a:t>
            </a:r>
            <a:r>
              <a:rPr lang="ru-RU" b="1" dirty="0">
                <a:solidFill>
                  <a:srgbClr val="002060"/>
                </a:solidFill>
                <a:latin typeface="+mn-lt"/>
              </a:rPr>
              <a:t>средний балл вырос </a:t>
            </a:r>
            <a:r>
              <a:rPr lang="ru-RU" dirty="0">
                <a:solidFill>
                  <a:srgbClr val="002060"/>
                </a:solidFill>
                <a:latin typeface="+mn-lt"/>
              </a:rPr>
              <a:t>с 59,47 до 59,5.</a:t>
            </a:r>
          </a:p>
          <a:p>
            <a:pPr marL="685800" indent="-685800" algn="just">
              <a:buFont typeface="Arial" panose="020B0604020202020204" pitchFamily="34" charset="0"/>
              <a:buChar char="•"/>
            </a:pPr>
            <a:r>
              <a:rPr lang="ru-RU" dirty="0">
                <a:solidFill>
                  <a:srgbClr val="002060"/>
                </a:solidFill>
                <a:latin typeface="+mn-lt"/>
              </a:rPr>
              <a:t>Абитуриенты </a:t>
            </a:r>
            <a:r>
              <a:rPr lang="ru-RU" b="1" dirty="0">
                <a:solidFill>
                  <a:srgbClr val="002060"/>
                </a:solidFill>
                <a:latin typeface="+mn-lt"/>
              </a:rPr>
              <a:t>хуже сдали ЕГЭ по русскому языку</a:t>
            </a:r>
            <a:r>
              <a:rPr lang="ru-RU" dirty="0">
                <a:solidFill>
                  <a:srgbClr val="002060"/>
                </a:solidFill>
                <a:latin typeface="+mn-lt"/>
              </a:rPr>
              <a:t>, </a:t>
            </a:r>
            <a:r>
              <a:rPr lang="ru-RU" b="1" dirty="0">
                <a:solidFill>
                  <a:srgbClr val="002060"/>
                </a:solidFill>
                <a:latin typeface="+mn-lt"/>
              </a:rPr>
              <a:t>средний балл упал </a:t>
            </a:r>
            <a:r>
              <a:rPr lang="ru-RU" dirty="0">
                <a:solidFill>
                  <a:srgbClr val="002060"/>
                </a:solidFill>
                <a:latin typeface="+mn-lt"/>
              </a:rPr>
              <a:t>с 68,3 до 66,43.</a:t>
            </a:r>
          </a:p>
          <a:p>
            <a:pPr marL="685800" indent="-685800" algn="just">
              <a:buFont typeface="Arial" panose="020B0604020202020204" pitchFamily="34" charset="0"/>
              <a:buChar char="•"/>
            </a:pPr>
            <a:r>
              <a:rPr lang="ru-RU" dirty="0">
                <a:solidFill>
                  <a:srgbClr val="002060"/>
                </a:solidFill>
                <a:latin typeface="+mn-lt"/>
              </a:rPr>
              <a:t>Абитуриенты </a:t>
            </a:r>
            <a:r>
              <a:rPr lang="ru-RU" b="1" dirty="0">
                <a:solidFill>
                  <a:srgbClr val="002060"/>
                </a:solidFill>
                <a:latin typeface="+mn-lt"/>
              </a:rPr>
              <a:t>хуже сдали ЕГЭ по математике</a:t>
            </a:r>
            <a:r>
              <a:rPr lang="ru-RU" dirty="0">
                <a:solidFill>
                  <a:srgbClr val="002060"/>
                </a:solidFill>
                <a:latin typeface="+mn-lt"/>
              </a:rPr>
              <a:t>, </a:t>
            </a:r>
            <a:r>
              <a:rPr lang="ru-RU" b="1" dirty="0">
                <a:solidFill>
                  <a:srgbClr val="002060"/>
                </a:solidFill>
                <a:latin typeface="+mn-lt"/>
              </a:rPr>
              <a:t>средний балл вырос </a:t>
            </a:r>
            <a:r>
              <a:rPr lang="ru-RU" dirty="0">
                <a:solidFill>
                  <a:srgbClr val="002060"/>
                </a:solidFill>
                <a:latin typeface="+mn-lt"/>
              </a:rPr>
              <a:t>с 56,86 до 55,62.</a:t>
            </a:r>
          </a:p>
          <a:p>
            <a:pPr algn="just"/>
            <a:endParaRPr lang="ru-RU"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Средний балл по сумме конкурсных экзаменов (РМФ) </a:t>
            </a:r>
            <a:r>
              <a:rPr lang="ru-RU" b="1" dirty="0">
                <a:solidFill>
                  <a:srgbClr val="002060"/>
                </a:solidFill>
                <a:latin typeface="+mn-lt"/>
              </a:rPr>
              <a:t>упал на 2,26 балла.</a:t>
            </a:r>
          </a:p>
          <a:p>
            <a:pPr marL="685800" indent="-685800" algn="just">
              <a:buFont typeface="Arial" panose="020B0604020202020204" pitchFamily="34" charset="0"/>
              <a:buChar char="•"/>
            </a:pPr>
            <a:r>
              <a:rPr lang="ru-RU" dirty="0">
                <a:solidFill>
                  <a:srgbClr val="002060"/>
                </a:solidFill>
                <a:latin typeface="+mn-lt"/>
              </a:rPr>
              <a:t>Средний балл по сумме конкурсных экзаменов (РМИ) </a:t>
            </a:r>
            <a:r>
              <a:rPr lang="ru-RU" b="1" dirty="0">
                <a:solidFill>
                  <a:srgbClr val="002060"/>
                </a:solidFill>
                <a:latin typeface="+mn-lt"/>
              </a:rPr>
              <a:t>упал на 3,08 балла.</a:t>
            </a:r>
          </a:p>
          <a:p>
            <a:pPr marL="685800" indent="-685800" algn="jus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Из-за ограничений на количество </a:t>
            </a:r>
            <a:r>
              <a:rPr lang="ru-RU" dirty="0" err="1">
                <a:solidFill>
                  <a:srgbClr val="002060"/>
                </a:solidFill>
                <a:latin typeface="+mn-lt"/>
              </a:rPr>
              <a:t>ПиП</a:t>
            </a:r>
            <a:r>
              <a:rPr lang="ru-RU" dirty="0">
                <a:solidFill>
                  <a:srgbClr val="002060"/>
                </a:solidFill>
                <a:latin typeface="+mn-lt"/>
              </a:rPr>
              <a:t> олимпиад в 11 классе (300 ч.) наблюдается </a:t>
            </a:r>
            <a:r>
              <a:rPr lang="ru-RU" b="1" dirty="0">
                <a:solidFill>
                  <a:srgbClr val="002060"/>
                </a:solidFill>
                <a:latin typeface="+mn-lt"/>
              </a:rPr>
              <a:t>снижение общего количество абитуриентов с БВИ</a:t>
            </a:r>
            <a:r>
              <a:rPr lang="ru-RU" dirty="0">
                <a:solidFill>
                  <a:srgbClr val="002060"/>
                </a:solidFill>
                <a:latin typeface="+mn-lt"/>
              </a:rPr>
              <a:t>.</a:t>
            </a:r>
          </a:p>
          <a:p>
            <a:pPr marL="685800" indent="-685800" algn="just">
              <a:buFont typeface="Arial" panose="020B0604020202020204" pitchFamily="34" charset="0"/>
              <a:buChar char="•"/>
            </a:pPr>
            <a:endParaRPr lang="ru-RU" dirty="0">
              <a:solidFill>
                <a:srgbClr val="002060"/>
              </a:solidFill>
              <a:latin typeface="+mn-lt"/>
            </a:endParaRPr>
          </a:p>
        </p:txBody>
      </p:sp>
    </p:spTree>
    <p:extLst>
      <p:ext uri="{BB962C8B-B14F-4D97-AF65-F5344CB8AC3E}">
        <p14:creationId xmlns:p14="http://schemas.microsoft.com/office/powerpoint/2010/main" val="298792955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20</a:t>
            </a:fld>
            <a:endParaRPr lang="ru-RU"/>
          </a:p>
        </p:txBody>
      </p:sp>
      <p:pic>
        <p:nvPicPr>
          <p:cNvPr id="4" name="Рисунок 3">
            <a:extLst>
              <a:ext uri="{FF2B5EF4-FFF2-40B4-BE49-F238E27FC236}">
                <a16:creationId xmlns:a16="http://schemas.microsoft.com/office/drawing/2014/main" xmlns="" id="{E07ADC8C-65CA-C880-C111-BD9875A61541}"/>
              </a:ext>
            </a:extLst>
          </p:cNvPr>
          <p:cNvPicPr>
            <a:picLocks noChangeAspect="1"/>
          </p:cNvPicPr>
          <p:nvPr/>
        </p:nvPicPr>
        <p:blipFill rotWithShape="1">
          <a:blip r:embed="rId3"/>
          <a:srcRect b="12545"/>
          <a:stretch/>
        </p:blipFill>
        <p:spPr>
          <a:xfrm>
            <a:off x="1226606" y="2783921"/>
            <a:ext cx="21838602" cy="9672079"/>
          </a:xfrm>
          <a:prstGeom prst="rect">
            <a:avLst/>
          </a:prstGeom>
        </p:spPr>
      </p:pic>
    </p:spTree>
    <p:extLst>
      <p:ext uri="{BB962C8B-B14F-4D97-AF65-F5344CB8AC3E}">
        <p14:creationId xmlns:p14="http://schemas.microsoft.com/office/powerpoint/2010/main" val="227388718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21</a:t>
            </a:fld>
            <a:endParaRPr lang="ru-RU"/>
          </a:p>
        </p:txBody>
      </p:sp>
      <p:pic>
        <p:nvPicPr>
          <p:cNvPr id="5" name="Рисунок 4">
            <a:extLst>
              <a:ext uri="{FF2B5EF4-FFF2-40B4-BE49-F238E27FC236}">
                <a16:creationId xmlns:a16="http://schemas.microsoft.com/office/drawing/2014/main" xmlns="" id="{A59D59A8-6746-E7BA-C22E-23F26FD17DAF}"/>
              </a:ext>
            </a:extLst>
          </p:cNvPr>
          <p:cNvPicPr>
            <a:picLocks noChangeAspect="1"/>
          </p:cNvPicPr>
          <p:nvPr/>
        </p:nvPicPr>
        <p:blipFill>
          <a:blip r:embed="rId3"/>
          <a:stretch>
            <a:fillRect/>
          </a:stretch>
        </p:blipFill>
        <p:spPr>
          <a:xfrm>
            <a:off x="1201065" y="2419011"/>
            <a:ext cx="21506373" cy="10710809"/>
          </a:xfrm>
          <a:prstGeom prst="rect">
            <a:avLst/>
          </a:prstGeom>
        </p:spPr>
      </p:pic>
    </p:spTree>
    <p:extLst>
      <p:ext uri="{BB962C8B-B14F-4D97-AF65-F5344CB8AC3E}">
        <p14:creationId xmlns:p14="http://schemas.microsoft.com/office/powerpoint/2010/main" val="345082239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22</a:t>
            </a:fld>
            <a:endParaRPr lang="ru-RU"/>
          </a:p>
        </p:txBody>
      </p:sp>
      <p:pic>
        <p:nvPicPr>
          <p:cNvPr id="4" name="Рисунок 3">
            <a:extLst>
              <a:ext uri="{FF2B5EF4-FFF2-40B4-BE49-F238E27FC236}">
                <a16:creationId xmlns:a16="http://schemas.microsoft.com/office/drawing/2014/main" xmlns="" id="{DDAED1AC-AA34-0ECB-F5E5-673DDA57174C}"/>
              </a:ext>
            </a:extLst>
          </p:cNvPr>
          <p:cNvPicPr>
            <a:picLocks noChangeAspect="1"/>
          </p:cNvPicPr>
          <p:nvPr/>
        </p:nvPicPr>
        <p:blipFill>
          <a:blip r:embed="rId3"/>
          <a:stretch>
            <a:fillRect/>
          </a:stretch>
        </p:blipFill>
        <p:spPr>
          <a:xfrm>
            <a:off x="1182627" y="2381938"/>
            <a:ext cx="21506373" cy="10747882"/>
          </a:xfrm>
          <a:prstGeom prst="rect">
            <a:avLst/>
          </a:prstGeom>
        </p:spPr>
      </p:pic>
    </p:spTree>
    <p:extLst>
      <p:ext uri="{BB962C8B-B14F-4D97-AF65-F5344CB8AC3E}">
        <p14:creationId xmlns:p14="http://schemas.microsoft.com/office/powerpoint/2010/main" val="21904432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9891"/>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Правила приема 2024 года</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23</a:t>
            </a:fld>
            <a:endParaRPr lang="ru-RU"/>
          </a:p>
        </p:txBody>
      </p:sp>
      <p:pic>
        <p:nvPicPr>
          <p:cNvPr id="4" name="Рисунок 3">
            <a:extLst>
              <a:ext uri="{FF2B5EF4-FFF2-40B4-BE49-F238E27FC236}">
                <a16:creationId xmlns:a16="http://schemas.microsoft.com/office/drawing/2014/main" xmlns="" id="{73A456E4-3BB4-65AA-7587-9CBDD07F4371}"/>
              </a:ext>
            </a:extLst>
          </p:cNvPr>
          <p:cNvPicPr>
            <a:picLocks noChangeAspect="1"/>
          </p:cNvPicPr>
          <p:nvPr/>
        </p:nvPicPr>
        <p:blipFill>
          <a:blip r:embed="rId3"/>
          <a:stretch>
            <a:fillRect/>
          </a:stretch>
        </p:blipFill>
        <p:spPr>
          <a:xfrm>
            <a:off x="1229596" y="2769113"/>
            <a:ext cx="16363004" cy="5248511"/>
          </a:xfrm>
          <a:prstGeom prst="rect">
            <a:avLst/>
          </a:prstGeom>
        </p:spPr>
      </p:pic>
    </p:spTree>
    <p:extLst>
      <p:ext uri="{BB962C8B-B14F-4D97-AF65-F5344CB8AC3E}">
        <p14:creationId xmlns:p14="http://schemas.microsoft.com/office/powerpoint/2010/main" val="42666466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1257"/>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Консультации</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6967" y="2767748"/>
            <a:ext cx="21506374" cy="2218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3</a:t>
            </a:fld>
            <a:endParaRPr lang="ru-RU"/>
          </a:p>
        </p:txBody>
      </p:sp>
      <p:sp>
        <p:nvSpPr>
          <p:cNvPr id="12" name="TextBox 11">
            <a:extLst>
              <a:ext uri="{FF2B5EF4-FFF2-40B4-BE49-F238E27FC236}">
                <a16:creationId xmlns:a16="http://schemas.microsoft.com/office/drawing/2014/main" xmlns="" id="{683D20A6-CAC0-4B4B-8919-CB548E3514EE}"/>
              </a:ext>
            </a:extLst>
          </p:cNvPr>
          <p:cNvSpPr txBox="1"/>
          <p:nvPr/>
        </p:nvSpPr>
        <p:spPr>
          <a:xfrm>
            <a:off x="1260703" y="2767748"/>
            <a:ext cx="21446735" cy="7017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Arial" panose="020B0604020202020204" pitchFamily="34" charset="0"/>
              <a:buChar char="•"/>
            </a:pPr>
            <a:r>
              <a:rPr lang="ru-RU" dirty="0">
                <a:solidFill>
                  <a:srgbClr val="002060"/>
                </a:solidFill>
                <a:latin typeface="+mn-lt"/>
              </a:rPr>
              <a:t>Приемная кампания проведена в гибридном формате.</a:t>
            </a:r>
          </a:p>
          <a:p>
            <a:pPr marL="685800" indent="-685800" algn="just">
              <a:buFont typeface="Arial" panose="020B0604020202020204" pitchFamily="34" charset="0"/>
              <a:buChar char="•"/>
            </a:pPr>
            <a:r>
              <a:rPr lang="ru-RU" b="1" dirty="0">
                <a:solidFill>
                  <a:srgbClr val="002060"/>
                </a:solidFill>
                <a:latin typeface="+mn-lt"/>
              </a:rPr>
              <a:t>Произведено более 25 онлайн консультаций</a:t>
            </a:r>
            <a:r>
              <a:rPr lang="ru-RU" dirty="0">
                <a:solidFill>
                  <a:srgbClr val="002060"/>
                </a:solidFill>
                <a:latin typeface="+mn-lt"/>
              </a:rPr>
              <a:t> с руководством МИЭМ, академическими руководителями образовательных программ и студентами.</a:t>
            </a:r>
          </a:p>
          <a:p>
            <a:pPr marL="685800" indent="-685800" algn="just">
              <a:buFont typeface="Arial" panose="020B0604020202020204" pitchFamily="34" charset="0"/>
              <a:buChar char="•"/>
            </a:pPr>
            <a:r>
              <a:rPr lang="ru-RU" b="1" dirty="0">
                <a:solidFill>
                  <a:srgbClr val="002060"/>
                </a:solidFill>
                <a:latin typeface="+mn-lt"/>
              </a:rPr>
              <a:t>Произведено более 65 очных консультаций</a:t>
            </a:r>
            <a:r>
              <a:rPr lang="ru-RU" dirty="0">
                <a:solidFill>
                  <a:srgbClr val="002060"/>
                </a:solidFill>
                <a:latin typeface="+mn-lt"/>
              </a:rPr>
              <a:t> с руководством МИЭМ, академическими руководителями образовательных программ и студентами.</a:t>
            </a:r>
            <a:endParaRPr lang="en-US"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Консультации посетили </a:t>
            </a:r>
            <a:r>
              <a:rPr lang="ru-RU" b="1" dirty="0">
                <a:solidFill>
                  <a:srgbClr val="002060"/>
                </a:solidFill>
                <a:latin typeface="+mn-lt"/>
              </a:rPr>
              <a:t>более 1000 абитуриентов и их родителей</a:t>
            </a:r>
            <a:r>
              <a:rPr lang="ru-RU" dirty="0">
                <a:solidFill>
                  <a:srgbClr val="002060"/>
                </a:solidFill>
                <a:latin typeface="+mn-lt"/>
              </a:rPr>
              <a:t>.</a:t>
            </a:r>
          </a:p>
          <a:p>
            <a:pPr marL="685800" indent="-685800" algn="just">
              <a:buFont typeface="Arial" panose="020B0604020202020204" pitchFamily="34" charset="0"/>
              <a:buChar char="•"/>
            </a:pPr>
            <a:r>
              <a:rPr lang="ru-RU" dirty="0">
                <a:solidFill>
                  <a:srgbClr val="002060"/>
                </a:solidFill>
                <a:latin typeface="+mn-lt"/>
              </a:rPr>
              <a:t>Произведен многократный адресный обзвон абитуриентов с целью прогнозирования балла зеленой волны и привлечения абитуриентов на коммерческую форму обучения. Произведено </a:t>
            </a:r>
            <a:r>
              <a:rPr lang="ru-RU" b="1" dirty="0">
                <a:solidFill>
                  <a:srgbClr val="002060"/>
                </a:solidFill>
                <a:latin typeface="+mn-lt"/>
              </a:rPr>
              <a:t>более 4000 звонков</a:t>
            </a:r>
            <a:r>
              <a:rPr lang="ru-RU" dirty="0">
                <a:solidFill>
                  <a:srgbClr val="002060"/>
                </a:solidFill>
                <a:latin typeface="+mn-lt"/>
              </a:rP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00000000-0008-0000-0200-000003000000}"/>
              </a:ext>
            </a:extLst>
          </p:cNvPr>
          <p:cNvGraphicFramePr>
            <a:graphicFrameLocks/>
          </p:cNvGraphicFramePr>
          <p:nvPr>
            <p:extLst>
              <p:ext uri="{D42A27DB-BD31-4B8C-83A1-F6EECF244321}">
                <p14:modId xmlns:p14="http://schemas.microsoft.com/office/powerpoint/2010/main" val="29074102"/>
              </p:ext>
            </p:extLst>
          </p:nvPr>
        </p:nvGraphicFramePr>
        <p:xfrm>
          <a:off x="1226398" y="2692944"/>
          <a:ext cx="21535239" cy="10317607"/>
        </p:xfrm>
        <a:graphic>
          <a:graphicData uri="http://schemas.openxmlformats.org/drawingml/2006/chart">
            <c:chart xmlns:c="http://schemas.openxmlformats.org/drawingml/2006/chart" xmlns:r="http://schemas.openxmlformats.org/officeDocument/2006/relationships" r:id="rId2"/>
          </a:graphicData>
        </a:graphic>
      </p:graphicFrame>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12278" y="586189"/>
            <a:ext cx="20020493" cy="1199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количество заявлений</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549A3C46-219C-4C38-BC09-01E69150BEDE}"/>
              </a:ext>
            </a:extLst>
          </p:cNvPr>
          <p:cNvSpPr>
            <a:spLocks noGrp="1"/>
          </p:cNvSpPr>
          <p:nvPr>
            <p:ph type="sldNum" sz="quarter" idx="2"/>
          </p:nvPr>
        </p:nvSpPr>
        <p:spPr/>
        <p:txBody>
          <a:bodyPr/>
          <a:lstStyle/>
          <a:p>
            <a:fld id="{86CB4B4D-7CA3-9044-876B-883B54F8677D}" type="slidenum">
              <a:rPr lang="ru-RU" smtClean="0"/>
              <a:t>4</a:t>
            </a:fld>
            <a:endParaRPr lang="ru-RU"/>
          </a:p>
        </p:txBody>
      </p:sp>
      <p:sp>
        <p:nvSpPr>
          <p:cNvPr id="3" name="Прямоугольник 2"/>
          <p:cNvSpPr/>
          <p:nvPr/>
        </p:nvSpPr>
        <p:spPr>
          <a:xfrm>
            <a:off x="3020956" y="4121696"/>
            <a:ext cx="2246128" cy="923330"/>
          </a:xfrm>
          <a:prstGeom prst="rect">
            <a:avLst/>
          </a:prstGeom>
        </p:spPr>
        <p:txBody>
          <a:bodyPr wrap="none">
            <a:spAutoFit/>
          </a:bodyPr>
          <a:lstStyle/>
          <a:p>
            <a:r>
              <a:rPr lang="ru-RU" sz="5400" dirty="0">
                <a:latin typeface="Calibri" panose="020F0502020204030204" pitchFamily="34" charset="0"/>
              </a:rPr>
              <a:t>+277%</a:t>
            </a:r>
            <a:r>
              <a:rPr lang="ru-RU" dirty="0"/>
              <a:t> </a:t>
            </a:r>
          </a:p>
        </p:txBody>
      </p:sp>
      <p:sp>
        <p:nvSpPr>
          <p:cNvPr id="6" name="Прямоугольник 5">
            <a:extLst>
              <a:ext uri="{FF2B5EF4-FFF2-40B4-BE49-F238E27FC236}">
                <a16:creationId xmlns:a16="http://schemas.microsoft.com/office/drawing/2014/main" xmlns="" id="{25D139EB-8F67-F298-DC03-BF4A6A66147F}"/>
              </a:ext>
            </a:extLst>
          </p:cNvPr>
          <p:cNvSpPr/>
          <p:nvPr/>
        </p:nvSpPr>
        <p:spPr>
          <a:xfrm>
            <a:off x="7061642" y="4096454"/>
            <a:ext cx="2246128" cy="923330"/>
          </a:xfrm>
          <a:prstGeom prst="rect">
            <a:avLst/>
          </a:prstGeom>
        </p:spPr>
        <p:txBody>
          <a:bodyPr wrap="none">
            <a:spAutoFit/>
          </a:bodyPr>
          <a:lstStyle/>
          <a:p>
            <a:r>
              <a:rPr lang="ru-RU" sz="5400" dirty="0">
                <a:latin typeface="Calibri" panose="020F0502020204030204" pitchFamily="34" charset="0"/>
              </a:rPr>
              <a:t>+196%</a:t>
            </a:r>
            <a:r>
              <a:rPr lang="ru-RU" dirty="0"/>
              <a:t> </a:t>
            </a:r>
          </a:p>
        </p:txBody>
      </p:sp>
      <p:sp>
        <p:nvSpPr>
          <p:cNvPr id="7" name="Прямоугольник 6">
            <a:extLst>
              <a:ext uri="{FF2B5EF4-FFF2-40B4-BE49-F238E27FC236}">
                <a16:creationId xmlns:a16="http://schemas.microsoft.com/office/drawing/2014/main" xmlns="" id="{54E94390-E313-4B3F-A33A-540E84BC4AC4}"/>
              </a:ext>
            </a:extLst>
          </p:cNvPr>
          <p:cNvSpPr/>
          <p:nvPr/>
        </p:nvSpPr>
        <p:spPr>
          <a:xfrm>
            <a:off x="11774988" y="4151263"/>
            <a:ext cx="1895071" cy="923330"/>
          </a:xfrm>
          <a:prstGeom prst="rect">
            <a:avLst/>
          </a:prstGeom>
        </p:spPr>
        <p:txBody>
          <a:bodyPr wrap="none">
            <a:spAutoFit/>
          </a:bodyPr>
          <a:lstStyle/>
          <a:p>
            <a:r>
              <a:rPr lang="ru-RU" sz="5400" dirty="0">
                <a:latin typeface="Calibri" panose="020F0502020204030204" pitchFamily="34" charset="0"/>
              </a:rPr>
              <a:t>+65%</a:t>
            </a:r>
            <a:r>
              <a:rPr lang="ru-RU" dirty="0"/>
              <a:t> </a:t>
            </a:r>
          </a:p>
        </p:txBody>
      </p:sp>
      <p:sp>
        <p:nvSpPr>
          <p:cNvPr id="13" name="Прямоугольник 12">
            <a:extLst>
              <a:ext uri="{FF2B5EF4-FFF2-40B4-BE49-F238E27FC236}">
                <a16:creationId xmlns:a16="http://schemas.microsoft.com/office/drawing/2014/main" xmlns="" id="{2391F742-F09D-758E-B074-8F5ADB8188DD}"/>
              </a:ext>
            </a:extLst>
          </p:cNvPr>
          <p:cNvSpPr/>
          <p:nvPr/>
        </p:nvSpPr>
        <p:spPr>
          <a:xfrm>
            <a:off x="15468923" y="4113941"/>
            <a:ext cx="1895071" cy="923330"/>
          </a:xfrm>
          <a:prstGeom prst="rect">
            <a:avLst/>
          </a:prstGeom>
        </p:spPr>
        <p:txBody>
          <a:bodyPr wrap="none">
            <a:spAutoFit/>
          </a:bodyPr>
          <a:lstStyle/>
          <a:p>
            <a:r>
              <a:rPr lang="ru-RU" sz="5400" dirty="0">
                <a:latin typeface="Calibri" panose="020F0502020204030204" pitchFamily="34" charset="0"/>
              </a:rPr>
              <a:t>+57%</a:t>
            </a:r>
            <a:r>
              <a:rPr lang="ru-RU" dirty="0"/>
              <a:t> </a:t>
            </a:r>
          </a:p>
        </p:txBody>
      </p:sp>
      <p:sp>
        <p:nvSpPr>
          <p:cNvPr id="14" name="Прямоугольник 13">
            <a:extLst>
              <a:ext uri="{FF2B5EF4-FFF2-40B4-BE49-F238E27FC236}">
                <a16:creationId xmlns:a16="http://schemas.microsoft.com/office/drawing/2014/main" xmlns="" id="{45DCDCE9-3D7A-768F-0A0E-D8ACD1EBA655}"/>
              </a:ext>
            </a:extLst>
          </p:cNvPr>
          <p:cNvSpPr/>
          <p:nvPr/>
        </p:nvSpPr>
        <p:spPr>
          <a:xfrm>
            <a:off x="19807145" y="4096454"/>
            <a:ext cx="1895071" cy="923330"/>
          </a:xfrm>
          <a:prstGeom prst="rect">
            <a:avLst/>
          </a:prstGeom>
        </p:spPr>
        <p:txBody>
          <a:bodyPr wrap="none">
            <a:spAutoFit/>
          </a:bodyPr>
          <a:lstStyle/>
          <a:p>
            <a:r>
              <a:rPr lang="ru-RU" sz="5400" dirty="0">
                <a:latin typeface="Calibri" panose="020F0502020204030204" pitchFamily="34" charset="0"/>
              </a:rPr>
              <a:t>+82%</a:t>
            </a:r>
            <a:r>
              <a:rPr lang="ru-RU" dirty="0"/>
              <a:t> </a:t>
            </a:r>
          </a:p>
        </p:txBody>
      </p:sp>
    </p:spTree>
    <p:extLst>
      <p:ext uri="{BB962C8B-B14F-4D97-AF65-F5344CB8AC3E}">
        <p14:creationId xmlns:p14="http://schemas.microsoft.com/office/powerpoint/2010/main" val="8105521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7">
            <a:extLst>
              <a:ext uri="{FF2B5EF4-FFF2-40B4-BE49-F238E27FC236}">
                <a16:creationId xmlns:a16="http://schemas.microsoft.com/office/drawing/2014/main" xmlns="" id="{97659D19-A830-4EA2-9B23-98DC17238B2C}"/>
              </a:ext>
            </a:extLst>
          </p:cNvPr>
          <p:cNvGraphicFramePr>
            <a:graphicFrameLocks/>
          </p:cNvGraphicFramePr>
          <p:nvPr>
            <p:extLst>
              <p:ext uri="{D42A27DB-BD31-4B8C-83A1-F6EECF244321}">
                <p14:modId xmlns:p14="http://schemas.microsoft.com/office/powerpoint/2010/main" val="44769262"/>
              </p:ext>
            </p:extLst>
          </p:nvPr>
        </p:nvGraphicFramePr>
        <p:xfrm>
          <a:off x="1213102" y="2643366"/>
          <a:ext cx="21506373" cy="10047282"/>
        </p:xfrm>
        <a:graphic>
          <a:graphicData uri="http://schemas.openxmlformats.org/drawingml/2006/chart">
            <c:chart xmlns:c="http://schemas.openxmlformats.org/drawingml/2006/chart" xmlns:r="http://schemas.openxmlformats.org/officeDocument/2006/relationships" r:id="rId2"/>
          </a:graphicData>
        </a:graphic>
      </p:graphicFrame>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5" y="-13602"/>
            <a:ext cx="20020493" cy="222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КОЛИЧЕСТВА ПОБЕДИТЕЛЕЙ И ПРИЗЕРОВ ОЛИМПИАД (МИЭМ И ПИП РСОШ)</a:t>
            </a: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549A3C46-219C-4C38-BC09-01E69150BEDE}"/>
              </a:ext>
            </a:extLst>
          </p:cNvPr>
          <p:cNvSpPr>
            <a:spLocks noGrp="1"/>
          </p:cNvSpPr>
          <p:nvPr>
            <p:ph type="sldNum" sz="quarter" idx="2"/>
          </p:nvPr>
        </p:nvSpPr>
        <p:spPr/>
        <p:txBody>
          <a:bodyPr/>
          <a:lstStyle/>
          <a:p>
            <a:fld id="{86CB4B4D-7CA3-9044-876B-883B54F8677D}" type="slidenum">
              <a:rPr lang="ru-RU" smtClean="0"/>
              <a:t>5</a:t>
            </a:fld>
            <a:endParaRPr lang="ru-RU"/>
          </a:p>
        </p:txBody>
      </p:sp>
      <p:sp>
        <p:nvSpPr>
          <p:cNvPr id="10" name="Прямоугольник 9">
            <a:extLst>
              <a:ext uri="{FF2B5EF4-FFF2-40B4-BE49-F238E27FC236}">
                <a16:creationId xmlns:a16="http://schemas.microsoft.com/office/drawing/2014/main" xmlns="" id="{C01BECD7-6587-AC87-E32F-84481888AB0B}"/>
              </a:ext>
            </a:extLst>
          </p:cNvPr>
          <p:cNvSpPr/>
          <p:nvPr/>
        </p:nvSpPr>
        <p:spPr>
          <a:xfrm>
            <a:off x="6215336" y="8586192"/>
            <a:ext cx="1762022" cy="923330"/>
          </a:xfrm>
          <a:prstGeom prst="rect">
            <a:avLst/>
          </a:prstGeom>
        </p:spPr>
        <p:txBody>
          <a:bodyPr wrap="none">
            <a:spAutoFit/>
          </a:bodyPr>
          <a:lstStyle/>
          <a:p>
            <a:r>
              <a:rPr lang="en-US" sz="5400" dirty="0">
                <a:latin typeface="Calibri" panose="020F0502020204030204" pitchFamily="34" charset="0"/>
              </a:rPr>
              <a:t>-</a:t>
            </a:r>
            <a:r>
              <a:rPr lang="ru-RU" sz="5400" dirty="0">
                <a:latin typeface="Calibri" panose="020F0502020204030204" pitchFamily="34" charset="0"/>
              </a:rPr>
              <a:t>10%</a:t>
            </a:r>
            <a:r>
              <a:rPr lang="ru-RU" dirty="0"/>
              <a:t> </a:t>
            </a:r>
          </a:p>
        </p:txBody>
      </p:sp>
      <p:sp>
        <p:nvSpPr>
          <p:cNvPr id="19" name="Прямоугольник 18">
            <a:extLst>
              <a:ext uri="{FF2B5EF4-FFF2-40B4-BE49-F238E27FC236}">
                <a16:creationId xmlns:a16="http://schemas.microsoft.com/office/drawing/2014/main" xmlns="" id="{9E147A34-40BE-1CE2-5FE0-521B64DC50B4}"/>
              </a:ext>
            </a:extLst>
          </p:cNvPr>
          <p:cNvSpPr/>
          <p:nvPr/>
        </p:nvSpPr>
        <p:spPr>
          <a:xfrm>
            <a:off x="18672720" y="3688584"/>
            <a:ext cx="1762022" cy="923330"/>
          </a:xfrm>
          <a:prstGeom prst="rect">
            <a:avLst/>
          </a:prstGeom>
        </p:spPr>
        <p:txBody>
          <a:bodyPr wrap="none">
            <a:spAutoFit/>
          </a:bodyPr>
          <a:lstStyle/>
          <a:p>
            <a:r>
              <a:rPr lang="en-US" sz="5400" dirty="0">
                <a:latin typeface="Calibri" panose="020F0502020204030204" pitchFamily="34" charset="0"/>
              </a:rPr>
              <a:t>-</a:t>
            </a:r>
            <a:r>
              <a:rPr lang="ru-RU" sz="5400" dirty="0">
                <a:latin typeface="Calibri" panose="020F0502020204030204" pitchFamily="34" charset="0"/>
              </a:rPr>
              <a:t>18%</a:t>
            </a:r>
            <a:r>
              <a:rPr lang="ru-RU" dirty="0"/>
              <a:t> </a:t>
            </a:r>
          </a:p>
        </p:txBody>
      </p:sp>
    </p:spTree>
    <p:extLst>
      <p:ext uri="{BB962C8B-B14F-4D97-AF65-F5344CB8AC3E}">
        <p14:creationId xmlns:p14="http://schemas.microsoft.com/office/powerpoint/2010/main" val="18333068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5" y="-13601"/>
            <a:ext cx="20020493" cy="1199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КОЛИЧЕСТВА ПОБЕДИТЕЛЕЙ И ПРИЗЕРОВ ОЛИМПИАД (ПО ОП МИЭМ)</a:t>
            </a:r>
          </a:p>
        </p:txBody>
      </p:sp>
      <p:sp>
        <p:nvSpPr>
          <p:cNvPr id="2" name="Номер слайда 1">
            <a:extLst>
              <a:ext uri="{FF2B5EF4-FFF2-40B4-BE49-F238E27FC236}">
                <a16:creationId xmlns:a16="http://schemas.microsoft.com/office/drawing/2014/main" xmlns="" id="{549A3C46-219C-4C38-BC09-01E69150BEDE}"/>
              </a:ext>
            </a:extLst>
          </p:cNvPr>
          <p:cNvSpPr>
            <a:spLocks noGrp="1"/>
          </p:cNvSpPr>
          <p:nvPr>
            <p:ph type="sldNum" sz="quarter" idx="2"/>
          </p:nvPr>
        </p:nvSpPr>
        <p:spPr/>
        <p:txBody>
          <a:bodyPr/>
          <a:lstStyle/>
          <a:p>
            <a:fld id="{86CB4B4D-7CA3-9044-876B-883B54F8677D}" type="slidenum">
              <a:rPr lang="ru-RU" smtClean="0"/>
              <a:t>6</a:t>
            </a:fld>
            <a:endParaRPr lang="ru-RU"/>
          </a:p>
        </p:txBody>
      </p:sp>
      <p:graphicFrame>
        <p:nvGraphicFramePr>
          <p:cNvPr id="9" name="Chart 7">
            <a:extLst>
              <a:ext uri="{FF2B5EF4-FFF2-40B4-BE49-F238E27FC236}">
                <a16:creationId xmlns:a16="http://schemas.microsoft.com/office/drawing/2014/main" xmlns="" id="{00000000-0008-0000-0700-000007000000}"/>
              </a:ext>
            </a:extLst>
          </p:cNvPr>
          <p:cNvGraphicFramePr>
            <a:graphicFrameLocks/>
          </p:cNvGraphicFramePr>
          <p:nvPr/>
        </p:nvGraphicFramePr>
        <p:xfrm>
          <a:off x="1201065" y="2643366"/>
          <a:ext cx="21506373" cy="10119287"/>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a:extLst>
              <a:ext uri="{FF2B5EF4-FFF2-40B4-BE49-F238E27FC236}">
                <a16:creationId xmlns:a16="http://schemas.microsoft.com/office/drawing/2014/main" xmlns="" id="{C01BECD7-6587-AC87-E32F-84481888AB0B}"/>
              </a:ext>
            </a:extLst>
          </p:cNvPr>
          <p:cNvSpPr/>
          <p:nvPr/>
        </p:nvSpPr>
        <p:spPr>
          <a:xfrm>
            <a:off x="3162314" y="3468862"/>
            <a:ext cx="1762021" cy="923330"/>
          </a:xfrm>
          <a:prstGeom prst="rect">
            <a:avLst/>
          </a:prstGeom>
        </p:spPr>
        <p:txBody>
          <a:bodyPr wrap="none">
            <a:spAutoFit/>
          </a:bodyPr>
          <a:lstStyle/>
          <a:p>
            <a:r>
              <a:rPr lang="en-US" sz="5400" dirty="0">
                <a:latin typeface="Calibri" panose="020F0502020204030204" pitchFamily="34" charset="0"/>
              </a:rPr>
              <a:t>-43</a:t>
            </a:r>
            <a:r>
              <a:rPr lang="ru-RU" sz="5400" dirty="0">
                <a:latin typeface="Calibri" panose="020F0502020204030204" pitchFamily="34" charset="0"/>
              </a:rPr>
              <a:t>%</a:t>
            </a:r>
            <a:r>
              <a:rPr lang="ru-RU" dirty="0"/>
              <a:t> </a:t>
            </a:r>
          </a:p>
        </p:txBody>
      </p:sp>
      <p:sp>
        <p:nvSpPr>
          <p:cNvPr id="11" name="Прямоугольник 10">
            <a:extLst>
              <a:ext uri="{FF2B5EF4-FFF2-40B4-BE49-F238E27FC236}">
                <a16:creationId xmlns:a16="http://schemas.microsoft.com/office/drawing/2014/main" xmlns="" id="{FA997C33-713D-9362-9AEF-7F2C902EE5A0}"/>
              </a:ext>
            </a:extLst>
          </p:cNvPr>
          <p:cNvSpPr/>
          <p:nvPr/>
        </p:nvSpPr>
        <p:spPr>
          <a:xfrm>
            <a:off x="7105461" y="2620039"/>
            <a:ext cx="1762022" cy="923330"/>
          </a:xfrm>
          <a:prstGeom prst="rect">
            <a:avLst/>
          </a:prstGeom>
        </p:spPr>
        <p:txBody>
          <a:bodyPr wrap="none">
            <a:spAutoFit/>
          </a:bodyPr>
          <a:lstStyle/>
          <a:p>
            <a:r>
              <a:rPr lang="en-US" sz="5400" dirty="0">
                <a:latin typeface="Calibri" panose="020F0502020204030204" pitchFamily="34" charset="0"/>
              </a:rPr>
              <a:t>-11</a:t>
            </a:r>
            <a:r>
              <a:rPr lang="ru-RU" sz="5400" dirty="0">
                <a:latin typeface="Calibri" panose="020F0502020204030204" pitchFamily="34" charset="0"/>
              </a:rPr>
              <a:t>%</a:t>
            </a:r>
            <a:r>
              <a:rPr lang="ru-RU" dirty="0"/>
              <a:t> </a:t>
            </a:r>
          </a:p>
        </p:txBody>
      </p:sp>
      <p:sp>
        <p:nvSpPr>
          <p:cNvPr id="12" name="Прямоугольник 11">
            <a:extLst>
              <a:ext uri="{FF2B5EF4-FFF2-40B4-BE49-F238E27FC236}">
                <a16:creationId xmlns:a16="http://schemas.microsoft.com/office/drawing/2014/main" xmlns="" id="{138B0BC3-FFD3-AC85-0678-A5BCBC30F4AA}"/>
              </a:ext>
            </a:extLst>
          </p:cNvPr>
          <p:cNvSpPr/>
          <p:nvPr/>
        </p:nvSpPr>
        <p:spPr>
          <a:xfrm>
            <a:off x="11244465" y="3543369"/>
            <a:ext cx="1895071" cy="923330"/>
          </a:xfrm>
          <a:prstGeom prst="rect">
            <a:avLst/>
          </a:prstGeom>
        </p:spPr>
        <p:txBody>
          <a:bodyPr wrap="none">
            <a:spAutoFit/>
          </a:bodyPr>
          <a:lstStyle/>
          <a:p>
            <a:r>
              <a:rPr lang="ru-RU" sz="5400" dirty="0">
                <a:latin typeface="Calibri" panose="020F0502020204030204" pitchFamily="34" charset="0"/>
              </a:rPr>
              <a:t>+</a:t>
            </a:r>
            <a:r>
              <a:rPr lang="en-US" sz="5400" dirty="0">
                <a:latin typeface="Calibri" panose="020F0502020204030204" pitchFamily="34" charset="0"/>
              </a:rPr>
              <a:t>50</a:t>
            </a:r>
            <a:r>
              <a:rPr lang="ru-RU" sz="5400" dirty="0">
                <a:latin typeface="Calibri" panose="020F0502020204030204" pitchFamily="34" charset="0"/>
              </a:rPr>
              <a:t>%</a:t>
            </a:r>
            <a:r>
              <a:rPr lang="ru-RU" dirty="0"/>
              <a:t> </a:t>
            </a:r>
          </a:p>
        </p:txBody>
      </p:sp>
      <p:sp>
        <p:nvSpPr>
          <p:cNvPr id="15" name="Прямоугольник 14">
            <a:extLst>
              <a:ext uri="{FF2B5EF4-FFF2-40B4-BE49-F238E27FC236}">
                <a16:creationId xmlns:a16="http://schemas.microsoft.com/office/drawing/2014/main" xmlns="" id="{FCC81759-4D35-B19E-C210-C069637A02B4}"/>
              </a:ext>
            </a:extLst>
          </p:cNvPr>
          <p:cNvSpPr/>
          <p:nvPr/>
        </p:nvSpPr>
        <p:spPr>
          <a:xfrm>
            <a:off x="15516517" y="3543369"/>
            <a:ext cx="1762022" cy="923330"/>
          </a:xfrm>
          <a:prstGeom prst="rect">
            <a:avLst/>
          </a:prstGeom>
        </p:spPr>
        <p:txBody>
          <a:bodyPr wrap="none">
            <a:spAutoFit/>
          </a:bodyPr>
          <a:lstStyle/>
          <a:p>
            <a:r>
              <a:rPr lang="en-US" sz="5400" dirty="0">
                <a:latin typeface="Calibri" panose="020F0502020204030204" pitchFamily="34" charset="0"/>
              </a:rPr>
              <a:t>-71</a:t>
            </a:r>
            <a:r>
              <a:rPr lang="ru-RU" sz="5400" dirty="0">
                <a:latin typeface="Calibri" panose="020F0502020204030204" pitchFamily="34" charset="0"/>
              </a:rPr>
              <a:t>%</a:t>
            </a:r>
            <a:r>
              <a:rPr lang="ru-RU" dirty="0"/>
              <a:t> </a:t>
            </a:r>
          </a:p>
        </p:txBody>
      </p:sp>
      <p:sp>
        <p:nvSpPr>
          <p:cNvPr id="16" name="Прямоугольник 15">
            <a:extLst>
              <a:ext uri="{FF2B5EF4-FFF2-40B4-BE49-F238E27FC236}">
                <a16:creationId xmlns:a16="http://schemas.microsoft.com/office/drawing/2014/main" xmlns="" id="{AF555264-AE43-C247-0815-D1BF9125B3EA}"/>
              </a:ext>
            </a:extLst>
          </p:cNvPr>
          <p:cNvSpPr/>
          <p:nvPr/>
        </p:nvSpPr>
        <p:spPr>
          <a:xfrm>
            <a:off x="19722045" y="3471126"/>
            <a:ext cx="1762022" cy="923330"/>
          </a:xfrm>
          <a:prstGeom prst="rect">
            <a:avLst/>
          </a:prstGeom>
        </p:spPr>
        <p:txBody>
          <a:bodyPr wrap="none">
            <a:spAutoFit/>
          </a:bodyPr>
          <a:lstStyle/>
          <a:p>
            <a:r>
              <a:rPr lang="en-US" sz="5400" dirty="0">
                <a:latin typeface="Calibri" panose="020F0502020204030204" pitchFamily="34" charset="0"/>
              </a:rPr>
              <a:t>-34</a:t>
            </a:r>
            <a:r>
              <a:rPr lang="ru-RU" sz="5400" dirty="0">
                <a:latin typeface="Calibri" panose="020F0502020204030204" pitchFamily="34" charset="0"/>
              </a:rPr>
              <a:t>%</a:t>
            </a:r>
            <a:r>
              <a:rPr lang="ru-RU" dirty="0"/>
              <a:t> </a:t>
            </a:r>
          </a:p>
        </p:txBody>
      </p:sp>
    </p:spTree>
    <p:extLst>
      <p:ext uri="{BB962C8B-B14F-4D97-AF65-F5344CB8AC3E}">
        <p14:creationId xmlns:p14="http://schemas.microsoft.com/office/powerpoint/2010/main" val="21045566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00265" y="4418"/>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Выполнение плана приема В </a:t>
            </a:r>
            <a:endParaRPr lang="en-US" dirty="0"/>
          </a:p>
          <a:p>
            <a:pPr algn="l">
              <a:defRPr sz="7000" b="1" cap="all">
                <a:solidFill>
                  <a:srgbClr val="253957"/>
                </a:solidFill>
                <a:latin typeface="+mn-lt"/>
                <a:ea typeface="+mn-ea"/>
                <a:cs typeface="+mn-cs"/>
                <a:sym typeface="Arial Narrow"/>
              </a:defRPr>
            </a:pPr>
            <a:r>
              <a:rPr lang="ru-RU" dirty="0"/>
              <a:t>БАКАЛАВРИАТ И СПЕЦИАЛИТЕТ МИЭМ</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4" name="Номер слайда 3">
            <a:extLst>
              <a:ext uri="{FF2B5EF4-FFF2-40B4-BE49-F238E27FC236}">
                <a16:creationId xmlns:a16="http://schemas.microsoft.com/office/drawing/2014/main" xmlns="" id="{44915DE2-5042-47ED-91C6-0343B226B1F6}"/>
              </a:ext>
            </a:extLst>
          </p:cNvPr>
          <p:cNvSpPr>
            <a:spLocks noGrp="1"/>
          </p:cNvSpPr>
          <p:nvPr>
            <p:ph type="sldNum" sz="quarter" idx="2"/>
          </p:nvPr>
        </p:nvSpPr>
        <p:spPr/>
        <p:txBody>
          <a:bodyPr/>
          <a:lstStyle/>
          <a:p>
            <a:fld id="{86CB4B4D-7CA3-9044-876B-883B54F8677D}" type="slidenum">
              <a:rPr lang="ru-RU" smtClean="0"/>
              <a:t>7</a:t>
            </a:fld>
            <a:endParaRPr lang="ru-RU"/>
          </a:p>
        </p:txBody>
      </p:sp>
      <p:graphicFrame>
        <p:nvGraphicFramePr>
          <p:cNvPr id="5" name="Таблица 4">
            <a:extLst>
              <a:ext uri="{FF2B5EF4-FFF2-40B4-BE49-F238E27FC236}">
                <a16:creationId xmlns:a16="http://schemas.microsoft.com/office/drawing/2014/main" xmlns="" id="{99AEFFF5-C38A-7BC0-08E5-42D891F083E7}"/>
              </a:ext>
            </a:extLst>
          </p:cNvPr>
          <p:cNvGraphicFramePr>
            <a:graphicFrameLocks noGrp="1"/>
          </p:cNvGraphicFramePr>
          <p:nvPr>
            <p:extLst>
              <p:ext uri="{D42A27DB-BD31-4B8C-83A1-F6EECF244321}">
                <p14:modId xmlns:p14="http://schemas.microsoft.com/office/powerpoint/2010/main" val="3542861649"/>
              </p:ext>
            </p:extLst>
          </p:nvPr>
        </p:nvGraphicFramePr>
        <p:xfrm>
          <a:off x="1275220" y="3329607"/>
          <a:ext cx="21432222" cy="8136905"/>
        </p:xfrm>
        <a:graphic>
          <a:graphicData uri="http://schemas.openxmlformats.org/drawingml/2006/table">
            <a:tbl>
              <a:tblPr firstRow="1" firstCol="1"/>
              <a:tblGrid>
                <a:gridCol w="2691362">
                  <a:extLst>
                    <a:ext uri="{9D8B030D-6E8A-4147-A177-3AD203B41FA5}">
                      <a16:colId xmlns:a16="http://schemas.microsoft.com/office/drawing/2014/main" xmlns="" val="3732507001"/>
                    </a:ext>
                  </a:extLst>
                </a:gridCol>
                <a:gridCol w="1874086">
                  <a:extLst>
                    <a:ext uri="{9D8B030D-6E8A-4147-A177-3AD203B41FA5}">
                      <a16:colId xmlns:a16="http://schemas.microsoft.com/office/drawing/2014/main" xmlns="" val="1955349630"/>
                    </a:ext>
                  </a:extLst>
                </a:gridCol>
                <a:gridCol w="1874086">
                  <a:extLst>
                    <a:ext uri="{9D8B030D-6E8A-4147-A177-3AD203B41FA5}">
                      <a16:colId xmlns:a16="http://schemas.microsoft.com/office/drawing/2014/main" xmlns="" val="1588297970"/>
                    </a:ext>
                  </a:extLst>
                </a:gridCol>
                <a:gridCol w="1874086">
                  <a:extLst>
                    <a:ext uri="{9D8B030D-6E8A-4147-A177-3AD203B41FA5}">
                      <a16:colId xmlns:a16="http://schemas.microsoft.com/office/drawing/2014/main" xmlns="" val="3237390606"/>
                    </a:ext>
                  </a:extLst>
                </a:gridCol>
                <a:gridCol w="1874086">
                  <a:extLst>
                    <a:ext uri="{9D8B030D-6E8A-4147-A177-3AD203B41FA5}">
                      <a16:colId xmlns:a16="http://schemas.microsoft.com/office/drawing/2014/main" xmlns="" val="4124997098"/>
                    </a:ext>
                  </a:extLst>
                </a:gridCol>
                <a:gridCol w="1874086">
                  <a:extLst>
                    <a:ext uri="{9D8B030D-6E8A-4147-A177-3AD203B41FA5}">
                      <a16:colId xmlns:a16="http://schemas.microsoft.com/office/drawing/2014/main" xmlns="" val="3774302344"/>
                    </a:ext>
                  </a:extLst>
                </a:gridCol>
                <a:gridCol w="1874086">
                  <a:extLst>
                    <a:ext uri="{9D8B030D-6E8A-4147-A177-3AD203B41FA5}">
                      <a16:colId xmlns:a16="http://schemas.microsoft.com/office/drawing/2014/main" xmlns="" val="2434683648"/>
                    </a:ext>
                  </a:extLst>
                </a:gridCol>
                <a:gridCol w="1874086">
                  <a:extLst>
                    <a:ext uri="{9D8B030D-6E8A-4147-A177-3AD203B41FA5}">
                      <a16:colId xmlns:a16="http://schemas.microsoft.com/office/drawing/2014/main" xmlns="" val="2093801758"/>
                    </a:ext>
                  </a:extLst>
                </a:gridCol>
                <a:gridCol w="1874086">
                  <a:extLst>
                    <a:ext uri="{9D8B030D-6E8A-4147-A177-3AD203B41FA5}">
                      <a16:colId xmlns:a16="http://schemas.microsoft.com/office/drawing/2014/main" xmlns="" val="4052940957"/>
                    </a:ext>
                  </a:extLst>
                </a:gridCol>
                <a:gridCol w="1874086">
                  <a:extLst>
                    <a:ext uri="{9D8B030D-6E8A-4147-A177-3AD203B41FA5}">
                      <a16:colId xmlns:a16="http://schemas.microsoft.com/office/drawing/2014/main" xmlns="" val="3165001411"/>
                    </a:ext>
                  </a:extLst>
                </a:gridCol>
                <a:gridCol w="1874086">
                  <a:extLst>
                    <a:ext uri="{9D8B030D-6E8A-4147-A177-3AD203B41FA5}">
                      <a16:colId xmlns:a16="http://schemas.microsoft.com/office/drawing/2014/main" xmlns="" val="4078594263"/>
                    </a:ext>
                  </a:extLst>
                </a:gridCol>
              </a:tblGrid>
              <a:tr h="1670583">
                <a:tc rowSpan="2">
                  <a:txBody>
                    <a:bodyPr/>
                    <a:lstStyle/>
                    <a:p>
                      <a:pPr algn="ctr" rtl="0" fontAlgn="ctr"/>
                      <a:r>
                        <a:rPr lang="ru-RU" sz="4400" b="1" i="0" u="none" strike="noStrike">
                          <a:solidFill>
                            <a:srgbClr val="FFFFFF"/>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5C0"/>
                    </a:solidFill>
                  </a:tcPr>
                </a:tc>
                <a:tc gridSpan="5">
                  <a:txBody>
                    <a:bodyPr/>
                    <a:lstStyle/>
                    <a:p>
                      <a:pPr algn="ctr" rtl="0" fontAlgn="ctr"/>
                      <a:r>
                        <a:rPr lang="ru-RU" sz="4400" b="1" i="0" u="none" strike="noStrike">
                          <a:solidFill>
                            <a:srgbClr val="FFFFFF"/>
                          </a:solidFill>
                          <a:effectLst/>
                          <a:latin typeface="Arial" panose="020B0604020202020204" pitchFamily="34" charset="0"/>
                        </a:rPr>
                        <a:t>Бюджет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5C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rtl="0" fontAlgn="ctr"/>
                      <a:r>
                        <a:rPr lang="ru-RU" sz="4400" b="1" i="0" u="none" strike="noStrike">
                          <a:solidFill>
                            <a:srgbClr val="FFFFFF"/>
                          </a:solidFill>
                          <a:effectLst/>
                          <a:latin typeface="Arial" panose="020B0604020202020204" pitchFamily="34" charset="0"/>
                        </a:rPr>
                        <a:t>Коммерция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5C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74081691"/>
                  </a:ext>
                </a:extLst>
              </a:tr>
              <a:tr h="1670583">
                <a:tc vMerge="1">
                  <a:txBody>
                    <a:bodyPr/>
                    <a:lstStyle/>
                    <a:p>
                      <a:endParaRPr lang="ru-RU"/>
                    </a:p>
                  </a:txBody>
                  <a:tcPr/>
                </a:tc>
                <a:tc>
                  <a:txBody>
                    <a:bodyPr/>
                    <a:lstStyle/>
                    <a:p>
                      <a:pPr algn="ctr" rtl="0" fontAlgn="ctr"/>
                      <a:r>
                        <a:rPr lang="ru-RU" sz="4400" b="0" i="0" u="none" strike="noStrike">
                          <a:solidFill>
                            <a:srgbClr val="000000"/>
                          </a:solidFill>
                          <a:effectLst/>
                          <a:latin typeface="Arial" panose="020B0604020202020204" pitchFamily="34" charset="0"/>
                        </a:rPr>
                        <a:t>ИБ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КБ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ПМ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ИВТ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ИТСС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ИБ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КБ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ПМ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ИВТ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4400" b="0" i="0" u="none" strike="noStrike">
                          <a:solidFill>
                            <a:srgbClr val="000000"/>
                          </a:solidFill>
                          <a:effectLst/>
                          <a:latin typeface="Arial" panose="020B0604020202020204" pitchFamily="34" charset="0"/>
                        </a:rPr>
                        <a:t>ИТСС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3978209457"/>
                  </a:ext>
                </a:extLst>
              </a:tr>
              <a:tr h="1670583">
                <a:tc>
                  <a:txBody>
                    <a:bodyPr/>
                    <a:lstStyle/>
                    <a:p>
                      <a:pPr algn="ctr" rtl="0" fontAlgn="ctr"/>
                      <a:r>
                        <a:rPr lang="ru-RU" sz="4400" b="1" i="0" u="none" strike="noStrike">
                          <a:solidFill>
                            <a:srgbClr val="FFFFFF"/>
                          </a:solidFill>
                          <a:effectLst/>
                          <a:latin typeface="Arial" panose="020B0604020202020204" pitchFamily="34" charset="0"/>
                        </a:rPr>
                        <a:t>План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8CCE"/>
                    </a:solidFill>
                  </a:tcPr>
                </a:tc>
                <a:tc>
                  <a:txBody>
                    <a:bodyPr/>
                    <a:lstStyle/>
                    <a:p>
                      <a:pPr algn="ctr" rtl="0" fontAlgn="ctr"/>
                      <a:r>
                        <a:rPr lang="ru-RU" sz="4400" b="1" i="0" u="none" strike="noStrike">
                          <a:solidFill>
                            <a:srgbClr val="000000"/>
                          </a:solidFill>
                          <a:effectLst/>
                          <a:latin typeface="Arial" panose="020B0604020202020204" pitchFamily="34" charset="0"/>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2897339"/>
                  </a:ext>
                </a:extLst>
              </a:tr>
              <a:tr h="3125156">
                <a:tc>
                  <a:txBody>
                    <a:bodyPr/>
                    <a:lstStyle/>
                    <a:p>
                      <a:pPr algn="ctr" rtl="0" fontAlgn="ctr"/>
                      <a:r>
                        <a:rPr lang="ru-RU" sz="4400" b="1" i="0" u="none" strike="noStrike">
                          <a:solidFill>
                            <a:srgbClr val="FFFFFF"/>
                          </a:solidFill>
                          <a:effectLst/>
                          <a:latin typeface="Arial" panose="020B0604020202020204" pitchFamily="34" charset="0"/>
                        </a:rPr>
                        <a:t>Реализация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8CCE"/>
                    </a:solidFill>
                  </a:tcPr>
                </a:tc>
                <a:tc>
                  <a:txBody>
                    <a:bodyPr/>
                    <a:lstStyle/>
                    <a:p>
                      <a:pPr algn="ctr" rtl="0" fontAlgn="ctr"/>
                      <a:r>
                        <a:rPr lang="ru-RU" sz="4400" b="1" i="0" u="none" strike="noStrike">
                          <a:solidFill>
                            <a:srgbClr val="000000"/>
                          </a:solidFill>
                          <a:effectLst/>
                          <a:latin typeface="Arial" panose="020B0604020202020204" pitchFamily="34" charset="0"/>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135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4400" b="1" i="0" u="none" strike="noStrike" dirty="0">
                          <a:solidFill>
                            <a:srgbClr val="000000"/>
                          </a:solidFill>
                          <a:effectLst/>
                          <a:latin typeface="Arial" panose="020B060402020202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355957"/>
                  </a:ext>
                </a:extLst>
              </a:tr>
            </a:tbl>
          </a:graphicData>
        </a:graphic>
      </p:graphicFrame>
    </p:spTree>
    <p:extLst>
      <p:ext uri="{BB962C8B-B14F-4D97-AF65-F5344CB8AC3E}">
        <p14:creationId xmlns:p14="http://schemas.microsoft.com/office/powerpoint/2010/main" val="17846176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5" y="586180"/>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проходного балла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Номер слайда 2">
            <a:extLst>
              <a:ext uri="{FF2B5EF4-FFF2-40B4-BE49-F238E27FC236}">
                <a16:creationId xmlns:a16="http://schemas.microsoft.com/office/drawing/2014/main" xmlns="" id="{74F8EC89-221E-4A72-8C89-989C8239EE1F}"/>
              </a:ext>
            </a:extLst>
          </p:cNvPr>
          <p:cNvSpPr>
            <a:spLocks noGrp="1"/>
          </p:cNvSpPr>
          <p:nvPr>
            <p:ph type="sldNum" sz="quarter" idx="2"/>
          </p:nvPr>
        </p:nvSpPr>
        <p:spPr/>
        <p:txBody>
          <a:bodyPr/>
          <a:lstStyle/>
          <a:p>
            <a:fld id="{86CB4B4D-7CA3-9044-876B-883B54F8677D}" type="slidenum">
              <a:rPr lang="ru-RU" smtClean="0"/>
              <a:t>8</a:t>
            </a:fld>
            <a:endParaRPr lang="ru-RU"/>
          </a:p>
        </p:txBody>
      </p:sp>
      <p:graphicFrame>
        <p:nvGraphicFramePr>
          <p:cNvPr id="4" name="Таблица 3">
            <a:extLst>
              <a:ext uri="{FF2B5EF4-FFF2-40B4-BE49-F238E27FC236}">
                <a16:creationId xmlns:a16="http://schemas.microsoft.com/office/drawing/2014/main" xmlns="" id="{DFEFC84E-6153-2698-C577-46D70A195B33}"/>
              </a:ext>
            </a:extLst>
          </p:cNvPr>
          <p:cNvGraphicFramePr>
            <a:graphicFrameLocks noGrp="1"/>
          </p:cNvGraphicFramePr>
          <p:nvPr>
            <p:extLst>
              <p:ext uri="{D42A27DB-BD31-4B8C-83A1-F6EECF244321}">
                <p14:modId xmlns:p14="http://schemas.microsoft.com/office/powerpoint/2010/main" val="41165526"/>
              </p:ext>
            </p:extLst>
          </p:nvPr>
        </p:nvGraphicFramePr>
        <p:xfrm>
          <a:off x="1226606" y="2671358"/>
          <a:ext cx="21480829" cy="8363106"/>
        </p:xfrm>
        <a:graphic>
          <a:graphicData uri="http://schemas.openxmlformats.org/drawingml/2006/table">
            <a:tbl>
              <a:tblPr/>
              <a:tblGrid>
                <a:gridCol w="3123933">
                  <a:extLst>
                    <a:ext uri="{9D8B030D-6E8A-4147-A177-3AD203B41FA5}">
                      <a16:colId xmlns:a16="http://schemas.microsoft.com/office/drawing/2014/main" xmlns="" val="3638747106"/>
                    </a:ext>
                  </a:extLst>
                </a:gridCol>
                <a:gridCol w="2267126">
                  <a:extLst>
                    <a:ext uri="{9D8B030D-6E8A-4147-A177-3AD203B41FA5}">
                      <a16:colId xmlns:a16="http://schemas.microsoft.com/office/drawing/2014/main" xmlns="" val="508763527"/>
                    </a:ext>
                  </a:extLst>
                </a:gridCol>
                <a:gridCol w="2267126">
                  <a:extLst>
                    <a:ext uri="{9D8B030D-6E8A-4147-A177-3AD203B41FA5}">
                      <a16:colId xmlns:a16="http://schemas.microsoft.com/office/drawing/2014/main" xmlns="" val="2661166054"/>
                    </a:ext>
                  </a:extLst>
                </a:gridCol>
                <a:gridCol w="2267126">
                  <a:extLst>
                    <a:ext uri="{9D8B030D-6E8A-4147-A177-3AD203B41FA5}">
                      <a16:colId xmlns:a16="http://schemas.microsoft.com/office/drawing/2014/main" xmlns="" val="3127966326"/>
                    </a:ext>
                  </a:extLst>
                </a:gridCol>
                <a:gridCol w="2267126">
                  <a:extLst>
                    <a:ext uri="{9D8B030D-6E8A-4147-A177-3AD203B41FA5}">
                      <a16:colId xmlns:a16="http://schemas.microsoft.com/office/drawing/2014/main" xmlns="" val="2594349451"/>
                    </a:ext>
                  </a:extLst>
                </a:gridCol>
                <a:gridCol w="2267126">
                  <a:extLst>
                    <a:ext uri="{9D8B030D-6E8A-4147-A177-3AD203B41FA5}">
                      <a16:colId xmlns:a16="http://schemas.microsoft.com/office/drawing/2014/main" xmlns="" val="297420474"/>
                    </a:ext>
                  </a:extLst>
                </a:gridCol>
                <a:gridCol w="2267126">
                  <a:extLst>
                    <a:ext uri="{9D8B030D-6E8A-4147-A177-3AD203B41FA5}">
                      <a16:colId xmlns:a16="http://schemas.microsoft.com/office/drawing/2014/main" xmlns="" val="3402385379"/>
                    </a:ext>
                  </a:extLst>
                </a:gridCol>
                <a:gridCol w="2267126">
                  <a:extLst>
                    <a:ext uri="{9D8B030D-6E8A-4147-A177-3AD203B41FA5}">
                      <a16:colId xmlns:a16="http://schemas.microsoft.com/office/drawing/2014/main" xmlns="" val="2180771286"/>
                    </a:ext>
                  </a:extLst>
                </a:gridCol>
                <a:gridCol w="2487014">
                  <a:extLst>
                    <a:ext uri="{9D8B030D-6E8A-4147-A177-3AD203B41FA5}">
                      <a16:colId xmlns:a16="http://schemas.microsoft.com/office/drawing/2014/main" xmlns="" val="2545246395"/>
                    </a:ext>
                  </a:extLst>
                </a:gridCol>
              </a:tblGrid>
              <a:tr h="3852956">
                <a:tc>
                  <a:txBody>
                    <a:bodyPr/>
                    <a:lstStyle/>
                    <a:p>
                      <a:pPr algn="ctr" rtl="0" fontAlgn="t"/>
                      <a:r>
                        <a:rPr lang="ru-RU" sz="4400" b="1" i="0" u="none" strike="noStrike" dirty="0">
                          <a:solidFill>
                            <a:srgbClr val="FFFFFF"/>
                          </a:solidFill>
                          <a:effectLst/>
                          <a:latin typeface="Arial Narrow" panose="020B0606020202030204"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tc>
                  <a:txBody>
                    <a:bodyPr/>
                    <a:lstStyle/>
                    <a:p>
                      <a:pPr algn="ctr" rtl="0" fontAlgn="ctr"/>
                      <a:r>
                        <a:rPr lang="ru-RU" sz="4400" b="1" i="0" u="none" strike="noStrike">
                          <a:solidFill>
                            <a:srgbClr val="FFFFFF"/>
                          </a:solidFill>
                          <a:effectLst/>
                          <a:latin typeface="Arial Narrow" panose="020B0606020202030204" pitchFamily="34" charset="0"/>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tc>
                  <a:txBody>
                    <a:bodyPr/>
                    <a:lstStyle/>
                    <a:p>
                      <a:pPr algn="ctr" rtl="0" fontAlgn="ctr"/>
                      <a:r>
                        <a:rPr lang="ru-RU" sz="4400" b="1" i="0" u="none" strike="noStrike">
                          <a:solidFill>
                            <a:srgbClr val="FFFFFF"/>
                          </a:solidFill>
                          <a:effectLst/>
                          <a:latin typeface="Arial Narrow" panose="020B0606020202030204" pitchFamily="34" charset="0"/>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tc>
                  <a:txBody>
                    <a:bodyPr/>
                    <a:lstStyle/>
                    <a:p>
                      <a:pPr algn="ctr" rtl="0" fontAlgn="ctr"/>
                      <a:r>
                        <a:rPr lang="ru-RU" sz="4400" b="1" i="0" u="none" strike="noStrike" dirty="0">
                          <a:solidFill>
                            <a:srgbClr val="FFFFFF"/>
                          </a:solidFill>
                          <a:effectLst/>
                          <a:latin typeface="Arial Narrow" panose="020B0606020202030204" pitchFamily="34" charset="0"/>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tc>
                  <a:txBody>
                    <a:bodyPr/>
                    <a:lstStyle/>
                    <a:p>
                      <a:pPr algn="ctr" rtl="0" fontAlgn="ctr"/>
                      <a:r>
                        <a:rPr lang="ru-RU" sz="4400" b="1" i="0" u="none" strike="noStrike">
                          <a:solidFill>
                            <a:srgbClr val="FFFFFF"/>
                          </a:solidFill>
                          <a:effectLst/>
                          <a:latin typeface="Arial Narrow" panose="020B0606020202030204" pitchFamily="34" charset="0"/>
                        </a:rPr>
                        <a:t>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tc>
                  <a:txBody>
                    <a:bodyPr/>
                    <a:lstStyle/>
                    <a:p>
                      <a:pPr algn="ctr" rtl="0" fontAlgn="ctr"/>
                      <a:r>
                        <a:rPr lang="ru-RU" sz="4400" b="1" i="0" u="none" strike="noStrike" dirty="0">
                          <a:solidFill>
                            <a:srgbClr val="FFFFFF"/>
                          </a:solidFill>
                          <a:effectLst/>
                          <a:latin typeface="Arial Narrow" panose="020B0606020202030204" pitchFamily="34" charset="0"/>
                        </a:rPr>
                        <a:t> 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tc>
                  <a:txBody>
                    <a:bodyPr/>
                    <a:lstStyle/>
                    <a:p>
                      <a:pPr algn="ctr" rtl="0" fontAlgn="ctr"/>
                      <a:r>
                        <a:rPr lang="ru-RU" sz="4400" b="1" i="0" u="none" strike="noStrike" dirty="0">
                          <a:solidFill>
                            <a:srgbClr val="FFFFFF"/>
                          </a:solidFill>
                          <a:effectLst/>
                          <a:latin typeface="Arial Narrow" panose="020B0606020202030204" pitchFamily="34" charset="0"/>
                        </a:rPr>
                        <a:t>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tc>
                  <a:txBody>
                    <a:bodyPr/>
                    <a:lstStyle/>
                    <a:p>
                      <a:pPr algn="ctr" rtl="0" fontAlgn="ctr"/>
                      <a:r>
                        <a:rPr lang="ru-RU" sz="4400" b="1" i="0" u="none" strike="noStrike" dirty="0">
                          <a:solidFill>
                            <a:srgbClr val="FFFFFF"/>
                          </a:solidFill>
                          <a:effectLst/>
                          <a:latin typeface="Arial Narrow" panose="020B0606020202030204" pitchFamily="34" charset="0"/>
                        </a:rPr>
                        <a:t>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tc>
                  <a:txBody>
                    <a:bodyPr/>
                    <a:lstStyle/>
                    <a:p>
                      <a:pPr algn="ctr" rtl="0" fontAlgn="ctr"/>
                      <a:r>
                        <a:rPr lang="ru-RU" sz="4400" b="1" i="0" u="none" strike="noStrike" dirty="0">
                          <a:solidFill>
                            <a:srgbClr val="FFFFFF"/>
                          </a:solidFill>
                          <a:effectLst/>
                          <a:latin typeface="Arial Narrow" panose="020B0606020202030204" pitchFamily="34" charset="0"/>
                        </a:rPr>
                        <a:t>Прирост 2022/2023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5C0"/>
                    </a:solidFill>
                  </a:tcPr>
                </a:tc>
                <a:extLst>
                  <a:ext uri="{0D108BD9-81ED-4DB2-BD59-A6C34878D82A}">
                    <a16:rowId xmlns:a16="http://schemas.microsoft.com/office/drawing/2014/main" xmlns="" val="515505674"/>
                  </a:ext>
                </a:extLst>
              </a:tr>
              <a:tr h="902030">
                <a:tc>
                  <a:txBody>
                    <a:bodyPr/>
                    <a:lstStyle/>
                    <a:p>
                      <a:pPr algn="ctr" rtl="0" fontAlgn="ctr"/>
                      <a:r>
                        <a:rPr lang="ru-RU" sz="4400" b="1" i="0" u="none" strike="noStrike">
                          <a:solidFill>
                            <a:srgbClr val="000000"/>
                          </a:solidFill>
                          <a:effectLst/>
                          <a:latin typeface="Arial Narrow" panose="020B0606020202030204" pitchFamily="34" charset="0"/>
                        </a:rPr>
                        <a:t>КБ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dirty="0">
                          <a:solidFill>
                            <a:srgbClr val="000000"/>
                          </a:solidFill>
                          <a:effectLst/>
                          <a:latin typeface="Arial Narrow" panose="020B0606020202030204" pitchFamily="34" charset="0"/>
                        </a:rPr>
                        <a:t>27</a:t>
                      </a:r>
                      <a:r>
                        <a:rPr lang="en-US" sz="4400" b="0" i="0" u="none" strike="noStrike" dirty="0">
                          <a:solidFill>
                            <a:srgbClr val="000000"/>
                          </a:solidFill>
                          <a:effectLst/>
                          <a:latin typeface="Arial Narrow" panose="020B0606020202030204" pitchFamily="34" charset="0"/>
                        </a:rPr>
                        <a:t>3</a:t>
                      </a:r>
                      <a:endParaRPr lang="ru-RU" sz="4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4400" b="1" i="0" u="none" strike="noStrike" dirty="0">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6276343"/>
                  </a:ext>
                </a:extLst>
              </a:tr>
              <a:tr h="902030">
                <a:tc>
                  <a:txBody>
                    <a:bodyPr/>
                    <a:lstStyle/>
                    <a:p>
                      <a:pPr algn="ctr" rtl="0" fontAlgn="ctr"/>
                      <a:r>
                        <a:rPr lang="ru-RU" sz="4400" b="1" i="0" u="none" strike="noStrike">
                          <a:solidFill>
                            <a:srgbClr val="000000"/>
                          </a:solidFill>
                          <a:effectLst/>
                          <a:latin typeface="Arial Narrow" panose="020B0606020202030204" pitchFamily="34" charset="0"/>
                        </a:rPr>
                        <a:t>ПМ</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4400" b="1" i="0" u="none" strike="noStrike" dirty="0">
                          <a:solidFill>
                            <a:srgbClr val="000000"/>
                          </a:solidFill>
                          <a:effectLst/>
                          <a:latin typeface="Arial Narrow" panose="020B060602020203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22168300"/>
                  </a:ext>
                </a:extLst>
              </a:tr>
              <a:tr h="902030">
                <a:tc>
                  <a:txBody>
                    <a:bodyPr/>
                    <a:lstStyle/>
                    <a:p>
                      <a:pPr algn="ctr" rtl="0" fontAlgn="ctr"/>
                      <a:r>
                        <a:rPr lang="ru-RU" sz="4400" b="1" i="0" u="none" strike="noStrike">
                          <a:solidFill>
                            <a:srgbClr val="000000"/>
                          </a:solidFill>
                          <a:effectLst/>
                          <a:latin typeface="Arial Narrow" panose="020B0606020202030204" pitchFamily="34" charset="0"/>
                        </a:rPr>
                        <a:t>ИВТ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4400" b="1" i="0" u="none" strike="noStrike" dirty="0">
                          <a:solidFill>
                            <a:srgbClr val="000000"/>
                          </a:solidFill>
                          <a:effectLst/>
                          <a:latin typeface="Arial Narrow" panose="020B060602020203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88993776"/>
                  </a:ext>
                </a:extLst>
              </a:tr>
              <a:tr h="902030">
                <a:tc>
                  <a:txBody>
                    <a:bodyPr/>
                    <a:lstStyle/>
                    <a:p>
                      <a:pPr algn="ctr" rtl="0" fontAlgn="ctr"/>
                      <a:r>
                        <a:rPr lang="ru-RU" sz="4400" b="1" i="0" u="none" strike="noStrike">
                          <a:solidFill>
                            <a:srgbClr val="000000"/>
                          </a:solidFill>
                          <a:effectLst/>
                          <a:latin typeface="Arial Narrow" panose="020B0606020202030204" pitchFamily="34" charset="0"/>
                        </a:rPr>
                        <a:t>ИТСС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4400" b="1" i="0" u="none" strike="noStrike" dirty="0">
                          <a:solidFill>
                            <a:srgbClr val="000000"/>
                          </a:solidFill>
                          <a:effectLst/>
                          <a:latin typeface="Arial Narrow" panose="020B060602020203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4474716"/>
                  </a:ext>
                </a:extLst>
              </a:tr>
              <a:tr h="902030">
                <a:tc>
                  <a:txBody>
                    <a:bodyPr/>
                    <a:lstStyle/>
                    <a:p>
                      <a:pPr algn="ctr" rtl="0" fontAlgn="ctr"/>
                      <a:r>
                        <a:rPr lang="ru-RU" sz="4400" b="1" i="0" u="none" strike="noStrike">
                          <a:solidFill>
                            <a:srgbClr val="000000"/>
                          </a:solidFill>
                          <a:effectLst/>
                          <a:latin typeface="Arial Narrow" panose="020B0606020202030204" pitchFamily="34" charset="0"/>
                        </a:rPr>
                        <a:t>ИБ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ru-RU" sz="4400" b="0"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ru-RU" sz="4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dirty="0">
                          <a:solidFill>
                            <a:srgbClr val="000000"/>
                          </a:solidFill>
                          <a:effectLst/>
                          <a:latin typeface="Arial Narrow" panose="020B0606020202030204" pitchFamily="34" charset="0"/>
                        </a:rPr>
                        <a:t>253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a:solidFill>
                            <a:srgbClr val="000000"/>
                          </a:solidFill>
                          <a:effectLst/>
                          <a:latin typeface="Arial Narrow" panose="020B0606020202030204" pitchFamily="34" charset="0"/>
                        </a:rPr>
                        <a:t>270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400" b="0" i="0" u="none" strike="noStrike" dirty="0">
                          <a:solidFill>
                            <a:srgbClr val="000000"/>
                          </a:solidFill>
                          <a:effectLst/>
                          <a:latin typeface="Arial Narrow" panose="020B0606020202030204" pitchFamily="34" charset="0"/>
                        </a:rPr>
                        <a:t>283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4400" b="1" i="0" u="none" strike="noStrike" dirty="0">
                          <a:solidFill>
                            <a:srgbClr val="000000"/>
                          </a:solidFill>
                          <a:effectLst/>
                          <a:latin typeface="Arial Narrow" panose="020B060602020203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8156391"/>
                  </a:ext>
                </a:extLst>
              </a:tr>
            </a:tbl>
          </a:graphicData>
        </a:graphic>
      </p:graphicFrame>
    </p:spTree>
    <p:extLst>
      <p:ext uri="{BB962C8B-B14F-4D97-AF65-F5344CB8AC3E}">
        <p14:creationId xmlns:p14="http://schemas.microsoft.com/office/powerpoint/2010/main" val="31848308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19520" y="-16935"/>
            <a:ext cx="20020493" cy="1512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КОЛИЧЕСТВА СТУДЕНТОВ КОММЕРЧЕСКОЙ ФОРМЫ ОБУЧЕНИЯ</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Номер слайда 2">
            <a:extLst>
              <a:ext uri="{FF2B5EF4-FFF2-40B4-BE49-F238E27FC236}">
                <a16:creationId xmlns:a16="http://schemas.microsoft.com/office/drawing/2014/main" xmlns="" id="{74F8EC89-221E-4A72-8C89-989C8239EE1F}"/>
              </a:ext>
            </a:extLst>
          </p:cNvPr>
          <p:cNvSpPr>
            <a:spLocks noGrp="1"/>
          </p:cNvSpPr>
          <p:nvPr>
            <p:ph type="sldNum" sz="quarter" idx="2"/>
          </p:nvPr>
        </p:nvSpPr>
        <p:spPr/>
        <p:txBody>
          <a:bodyPr/>
          <a:lstStyle/>
          <a:p>
            <a:fld id="{86CB4B4D-7CA3-9044-876B-883B54F8677D}" type="slidenum">
              <a:rPr lang="ru-RU" smtClean="0"/>
              <a:t>9</a:t>
            </a:fld>
            <a:endParaRPr lang="ru-RU"/>
          </a:p>
        </p:txBody>
      </p:sp>
      <p:graphicFrame>
        <p:nvGraphicFramePr>
          <p:cNvPr id="2" name="Chart 8">
            <a:extLst>
              <a:ext uri="{FF2B5EF4-FFF2-40B4-BE49-F238E27FC236}">
                <a16:creationId xmlns:a16="http://schemas.microsoft.com/office/drawing/2014/main" xmlns="" id="{00000000-0008-0000-0800-000008000000}"/>
              </a:ext>
            </a:extLst>
          </p:cNvPr>
          <p:cNvGraphicFramePr>
            <a:graphicFrameLocks/>
          </p:cNvGraphicFramePr>
          <p:nvPr>
            <p:extLst>
              <p:ext uri="{D42A27DB-BD31-4B8C-83A1-F6EECF244321}">
                <p14:modId xmlns:p14="http://schemas.microsoft.com/office/powerpoint/2010/main" val="1781427268"/>
              </p:ext>
            </p:extLst>
          </p:nvPr>
        </p:nvGraphicFramePr>
        <p:xfrm>
          <a:off x="1200160" y="2857007"/>
          <a:ext cx="22225088" cy="10037331"/>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a:extLst>
              <a:ext uri="{FF2B5EF4-FFF2-40B4-BE49-F238E27FC236}">
                <a16:creationId xmlns:a16="http://schemas.microsoft.com/office/drawing/2014/main" xmlns="" id="{23707053-6260-1137-7098-90BA7DCF883C}"/>
              </a:ext>
            </a:extLst>
          </p:cNvPr>
          <p:cNvSpPr/>
          <p:nvPr/>
        </p:nvSpPr>
        <p:spPr>
          <a:xfrm>
            <a:off x="3118991" y="3329608"/>
            <a:ext cx="1762022" cy="923330"/>
          </a:xfrm>
          <a:prstGeom prst="rect">
            <a:avLst/>
          </a:prstGeom>
        </p:spPr>
        <p:txBody>
          <a:bodyPr wrap="none">
            <a:spAutoFit/>
          </a:bodyPr>
          <a:lstStyle/>
          <a:p>
            <a:r>
              <a:rPr lang="en-US" sz="5400" dirty="0">
                <a:latin typeface="Calibri" panose="020F0502020204030204" pitchFamily="34" charset="0"/>
              </a:rPr>
              <a:t>-63</a:t>
            </a:r>
            <a:r>
              <a:rPr lang="ru-RU" sz="5400" dirty="0">
                <a:latin typeface="Calibri" panose="020F0502020204030204" pitchFamily="34" charset="0"/>
              </a:rPr>
              <a:t>%</a:t>
            </a:r>
            <a:r>
              <a:rPr lang="ru-RU" dirty="0"/>
              <a:t> </a:t>
            </a:r>
          </a:p>
        </p:txBody>
      </p:sp>
      <p:sp>
        <p:nvSpPr>
          <p:cNvPr id="6" name="Прямоугольник 5">
            <a:extLst>
              <a:ext uri="{FF2B5EF4-FFF2-40B4-BE49-F238E27FC236}">
                <a16:creationId xmlns:a16="http://schemas.microsoft.com/office/drawing/2014/main" xmlns="" id="{2388FB9A-669F-61A7-090B-62D2ECB2A271}"/>
              </a:ext>
            </a:extLst>
          </p:cNvPr>
          <p:cNvSpPr/>
          <p:nvPr/>
        </p:nvSpPr>
        <p:spPr>
          <a:xfrm>
            <a:off x="7439471" y="3322979"/>
            <a:ext cx="1762022" cy="923330"/>
          </a:xfrm>
          <a:prstGeom prst="rect">
            <a:avLst/>
          </a:prstGeom>
        </p:spPr>
        <p:txBody>
          <a:bodyPr wrap="none">
            <a:spAutoFit/>
          </a:bodyPr>
          <a:lstStyle/>
          <a:p>
            <a:r>
              <a:rPr lang="en-US" sz="5400" dirty="0">
                <a:latin typeface="Calibri" panose="020F0502020204030204" pitchFamily="34" charset="0"/>
              </a:rPr>
              <a:t>-11</a:t>
            </a:r>
            <a:r>
              <a:rPr lang="ru-RU" sz="5400" dirty="0">
                <a:latin typeface="Calibri" panose="020F0502020204030204" pitchFamily="34" charset="0"/>
              </a:rPr>
              <a:t>%</a:t>
            </a:r>
            <a:r>
              <a:rPr lang="ru-RU" dirty="0"/>
              <a:t> </a:t>
            </a:r>
          </a:p>
        </p:txBody>
      </p:sp>
      <p:sp>
        <p:nvSpPr>
          <p:cNvPr id="7" name="Прямоугольник 6">
            <a:extLst>
              <a:ext uri="{FF2B5EF4-FFF2-40B4-BE49-F238E27FC236}">
                <a16:creationId xmlns:a16="http://schemas.microsoft.com/office/drawing/2014/main" xmlns="" id="{6B4A1C83-2EA3-22F8-62D3-EE4E81527FA3}"/>
              </a:ext>
            </a:extLst>
          </p:cNvPr>
          <p:cNvSpPr/>
          <p:nvPr/>
        </p:nvSpPr>
        <p:spPr>
          <a:xfrm>
            <a:off x="11307262" y="3205099"/>
            <a:ext cx="2246128" cy="923330"/>
          </a:xfrm>
          <a:prstGeom prst="rect">
            <a:avLst/>
          </a:prstGeom>
        </p:spPr>
        <p:txBody>
          <a:bodyPr wrap="none">
            <a:spAutoFit/>
          </a:bodyPr>
          <a:lstStyle/>
          <a:p>
            <a:r>
              <a:rPr lang="en-US" sz="5400" dirty="0">
                <a:latin typeface="Calibri" panose="020F0502020204030204" pitchFamily="34" charset="0"/>
              </a:rPr>
              <a:t>+933</a:t>
            </a:r>
            <a:r>
              <a:rPr lang="ru-RU" sz="5400" dirty="0">
                <a:latin typeface="Calibri" panose="020F0502020204030204" pitchFamily="34" charset="0"/>
              </a:rPr>
              <a:t>%</a:t>
            </a:r>
            <a:r>
              <a:rPr lang="ru-RU" dirty="0"/>
              <a:t> </a:t>
            </a:r>
          </a:p>
        </p:txBody>
      </p:sp>
      <p:sp>
        <p:nvSpPr>
          <p:cNvPr id="8" name="Прямоугольник 7">
            <a:extLst>
              <a:ext uri="{FF2B5EF4-FFF2-40B4-BE49-F238E27FC236}">
                <a16:creationId xmlns:a16="http://schemas.microsoft.com/office/drawing/2014/main" xmlns="" id="{C167BFC6-3633-5EBC-4FC0-93FE500FE980}"/>
              </a:ext>
            </a:extLst>
          </p:cNvPr>
          <p:cNvSpPr/>
          <p:nvPr/>
        </p:nvSpPr>
        <p:spPr>
          <a:xfrm>
            <a:off x="15590843" y="3217925"/>
            <a:ext cx="2597186" cy="923330"/>
          </a:xfrm>
          <a:prstGeom prst="rect">
            <a:avLst/>
          </a:prstGeom>
        </p:spPr>
        <p:txBody>
          <a:bodyPr wrap="none">
            <a:spAutoFit/>
          </a:bodyPr>
          <a:lstStyle/>
          <a:p>
            <a:r>
              <a:rPr lang="en-US" sz="5400" dirty="0">
                <a:latin typeface="Calibri" panose="020F0502020204030204" pitchFamily="34" charset="0"/>
              </a:rPr>
              <a:t>+1300</a:t>
            </a:r>
            <a:r>
              <a:rPr lang="ru-RU" sz="5400" dirty="0">
                <a:latin typeface="Calibri" panose="020F0502020204030204" pitchFamily="34" charset="0"/>
              </a:rPr>
              <a:t>%</a:t>
            </a:r>
            <a:r>
              <a:rPr lang="ru-RU" dirty="0"/>
              <a:t> </a:t>
            </a:r>
          </a:p>
        </p:txBody>
      </p:sp>
      <p:sp>
        <p:nvSpPr>
          <p:cNvPr id="9" name="Прямоугольник 8">
            <a:extLst>
              <a:ext uri="{FF2B5EF4-FFF2-40B4-BE49-F238E27FC236}">
                <a16:creationId xmlns:a16="http://schemas.microsoft.com/office/drawing/2014/main" xmlns="" id="{0924DBF3-E9DF-127C-058D-0257A4452C59}"/>
              </a:ext>
            </a:extLst>
          </p:cNvPr>
          <p:cNvSpPr/>
          <p:nvPr/>
        </p:nvSpPr>
        <p:spPr>
          <a:xfrm>
            <a:off x="20383997" y="3205099"/>
            <a:ext cx="1762022" cy="923330"/>
          </a:xfrm>
          <a:prstGeom prst="rect">
            <a:avLst/>
          </a:prstGeom>
        </p:spPr>
        <p:txBody>
          <a:bodyPr wrap="none">
            <a:spAutoFit/>
          </a:bodyPr>
          <a:lstStyle/>
          <a:p>
            <a:r>
              <a:rPr lang="en-US" sz="5400" dirty="0">
                <a:latin typeface="Calibri" panose="020F0502020204030204" pitchFamily="34" charset="0"/>
              </a:rPr>
              <a:t>-31</a:t>
            </a:r>
            <a:r>
              <a:rPr lang="ru-RU" sz="5400" dirty="0">
                <a:latin typeface="Calibri" panose="020F0502020204030204" pitchFamily="34" charset="0"/>
              </a:rPr>
              <a:t>%</a:t>
            </a:r>
            <a:r>
              <a:rPr lang="ru-RU" dirty="0"/>
              <a:t> </a:t>
            </a:r>
          </a:p>
        </p:txBody>
      </p:sp>
    </p:spTree>
    <p:extLst>
      <p:ext uri="{BB962C8B-B14F-4D97-AF65-F5344CB8AC3E}">
        <p14:creationId xmlns:p14="http://schemas.microsoft.com/office/powerpoint/2010/main" val="202819321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2189</TotalTime>
  <Words>1044</Words>
  <Application>Microsoft Office PowerPoint</Application>
  <PresentationFormat>Произвольный</PresentationFormat>
  <Paragraphs>330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Alexey</dc:creator>
  <cp:lastModifiedBy>Пользователь Windows</cp:lastModifiedBy>
  <cp:revision>228</cp:revision>
  <dcterms:modified xsi:type="dcterms:W3CDTF">2023-11-14T08:40:44Z</dcterms:modified>
</cp:coreProperties>
</file>