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28" r:id="rId3"/>
    <p:sldId id="329" r:id="rId4"/>
    <p:sldId id="330" r:id="rId5"/>
    <p:sldId id="327" r:id="rId6"/>
    <p:sldId id="332" r:id="rId7"/>
    <p:sldId id="331" r:id="rId8"/>
    <p:sldId id="333" r:id="rId9"/>
    <p:sldId id="326" r:id="rId10"/>
    <p:sldId id="335" r:id="rId11"/>
    <p:sldId id="334" r:id="rId12"/>
    <p:sldId id="336" r:id="rId13"/>
    <p:sldId id="33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in\Documents\&#1048;&#1085;&#1089;&#1090;&#1080;&#1090;&#1091;&#1090;\1exp_f2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in\Documents\&#1048;&#1085;&#1089;&#1090;&#1080;&#1090;&#1091;&#1090;\1exp_f1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in\AppData\Roaming\Microsoft\Excel\iridium%20price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in\Documents\&#1044;&#1072;&#1085;&#1085;&#1099;&#1077;2&#1090;&#1077;&#1089;&#1090;%20ob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lin\Documents\&#1044;&#1072;&#1085;&#1085;&#1099;&#1077;2&#1090;&#1077;&#1089;&#1090;%20ob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число</a:t>
            </a:r>
            <a:r>
              <a:rPr lang="ru-RU" sz="1200" baseline="0"/>
              <a:t> попыток затраченное на отправку каждого сообщения</a:t>
            </a:r>
            <a:endParaRPr lang="en-US" sz="1200"/>
          </a:p>
        </c:rich>
      </c:tx>
      <c:layout>
        <c:manualLayout>
          <c:xMode val="edge"/>
          <c:yMode val="edge"/>
          <c:x val="0.20091572202635472"/>
          <c:y val="1.8361365736410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916425173062951E-2"/>
          <c:y val="8.8985374968094236E-2"/>
          <c:w val="0.92101579054706395"/>
          <c:h val="0.86294051473688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Лист1!$E$1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Лист1!$A$3:$A$87</c:f>
              <c:numCache>
                <c:formatCode>General</c:formatCode>
                <c:ptCount val="85"/>
                <c:pt idx="0">
                  <c:v>6800</c:v>
                </c:pt>
                <c:pt idx="1">
                  <c:v>6801</c:v>
                </c:pt>
                <c:pt idx="2">
                  <c:v>6802</c:v>
                </c:pt>
                <c:pt idx="3">
                  <c:v>6803</c:v>
                </c:pt>
                <c:pt idx="4">
                  <c:v>6804</c:v>
                </c:pt>
                <c:pt idx="5">
                  <c:v>6805</c:v>
                </c:pt>
                <c:pt idx="6">
                  <c:v>6806</c:v>
                </c:pt>
                <c:pt idx="7">
                  <c:v>6807</c:v>
                </c:pt>
                <c:pt idx="8">
                  <c:v>6808</c:v>
                </c:pt>
                <c:pt idx="9">
                  <c:v>6809</c:v>
                </c:pt>
                <c:pt idx="10">
                  <c:v>6810</c:v>
                </c:pt>
                <c:pt idx="11">
                  <c:v>6811</c:v>
                </c:pt>
                <c:pt idx="12">
                  <c:v>6812</c:v>
                </c:pt>
                <c:pt idx="13">
                  <c:v>6813</c:v>
                </c:pt>
                <c:pt idx="14">
                  <c:v>6814</c:v>
                </c:pt>
                <c:pt idx="15">
                  <c:v>6815</c:v>
                </c:pt>
                <c:pt idx="16">
                  <c:v>6816</c:v>
                </c:pt>
                <c:pt idx="17">
                  <c:v>6817</c:v>
                </c:pt>
                <c:pt idx="18">
                  <c:v>6818</c:v>
                </c:pt>
                <c:pt idx="19">
                  <c:v>6819</c:v>
                </c:pt>
                <c:pt idx="20">
                  <c:v>6820</c:v>
                </c:pt>
                <c:pt idx="21">
                  <c:v>6821</c:v>
                </c:pt>
                <c:pt idx="22">
                  <c:v>6822</c:v>
                </c:pt>
                <c:pt idx="23">
                  <c:v>6823</c:v>
                </c:pt>
                <c:pt idx="24">
                  <c:v>6824</c:v>
                </c:pt>
                <c:pt idx="25">
                  <c:v>6825</c:v>
                </c:pt>
                <c:pt idx="26">
                  <c:v>6826</c:v>
                </c:pt>
                <c:pt idx="27">
                  <c:v>6827</c:v>
                </c:pt>
                <c:pt idx="28">
                  <c:v>6828</c:v>
                </c:pt>
                <c:pt idx="29">
                  <c:v>6829</c:v>
                </c:pt>
                <c:pt idx="30">
                  <c:v>6830</c:v>
                </c:pt>
                <c:pt idx="31">
                  <c:v>6831</c:v>
                </c:pt>
                <c:pt idx="32">
                  <c:v>6832</c:v>
                </c:pt>
                <c:pt idx="33">
                  <c:v>6833</c:v>
                </c:pt>
                <c:pt idx="34">
                  <c:v>6834</c:v>
                </c:pt>
                <c:pt idx="35">
                  <c:v>6835</c:v>
                </c:pt>
                <c:pt idx="36">
                  <c:v>6836</c:v>
                </c:pt>
                <c:pt idx="37">
                  <c:v>6837</c:v>
                </c:pt>
                <c:pt idx="38">
                  <c:v>6838</c:v>
                </c:pt>
                <c:pt idx="39">
                  <c:v>6839</c:v>
                </c:pt>
                <c:pt idx="40">
                  <c:v>6840</c:v>
                </c:pt>
                <c:pt idx="41">
                  <c:v>6841</c:v>
                </c:pt>
                <c:pt idx="42">
                  <c:v>6842</c:v>
                </c:pt>
                <c:pt idx="43">
                  <c:v>6843</c:v>
                </c:pt>
                <c:pt idx="44">
                  <c:v>6844</c:v>
                </c:pt>
                <c:pt idx="45">
                  <c:v>6845</c:v>
                </c:pt>
                <c:pt idx="46">
                  <c:v>6846</c:v>
                </c:pt>
                <c:pt idx="47">
                  <c:v>6847</c:v>
                </c:pt>
                <c:pt idx="48">
                  <c:v>6848</c:v>
                </c:pt>
                <c:pt idx="49">
                  <c:v>6849</c:v>
                </c:pt>
                <c:pt idx="50">
                  <c:v>6850</c:v>
                </c:pt>
                <c:pt idx="51">
                  <c:v>6851</c:v>
                </c:pt>
                <c:pt idx="52">
                  <c:v>6852</c:v>
                </c:pt>
                <c:pt idx="53">
                  <c:v>6853</c:v>
                </c:pt>
                <c:pt idx="54">
                  <c:v>6854</c:v>
                </c:pt>
                <c:pt idx="55">
                  <c:v>6855</c:v>
                </c:pt>
                <c:pt idx="56">
                  <c:v>6856</c:v>
                </c:pt>
                <c:pt idx="57">
                  <c:v>6857</c:v>
                </c:pt>
                <c:pt idx="58">
                  <c:v>6858</c:v>
                </c:pt>
                <c:pt idx="59">
                  <c:v>6859</c:v>
                </c:pt>
                <c:pt idx="60">
                  <c:v>6860</c:v>
                </c:pt>
                <c:pt idx="61">
                  <c:v>6861</c:v>
                </c:pt>
                <c:pt idx="62">
                  <c:v>6862</c:v>
                </c:pt>
                <c:pt idx="63">
                  <c:v>6863</c:v>
                </c:pt>
                <c:pt idx="64">
                  <c:v>6864</c:v>
                </c:pt>
                <c:pt idx="65">
                  <c:v>6865</c:v>
                </c:pt>
                <c:pt idx="66">
                  <c:v>6866</c:v>
                </c:pt>
                <c:pt idx="67">
                  <c:v>6867</c:v>
                </c:pt>
                <c:pt idx="68">
                  <c:v>6868</c:v>
                </c:pt>
                <c:pt idx="69">
                  <c:v>6869</c:v>
                </c:pt>
                <c:pt idx="70">
                  <c:v>6870</c:v>
                </c:pt>
                <c:pt idx="71">
                  <c:v>6871</c:v>
                </c:pt>
                <c:pt idx="72">
                  <c:v>6872</c:v>
                </c:pt>
                <c:pt idx="73">
                  <c:v>6873</c:v>
                </c:pt>
                <c:pt idx="74">
                  <c:v>6874</c:v>
                </c:pt>
                <c:pt idx="75">
                  <c:v>6875</c:v>
                </c:pt>
                <c:pt idx="76">
                  <c:v>6876</c:v>
                </c:pt>
                <c:pt idx="77">
                  <c:v>6877</c:v>
                </c:pt>
                <c:pt idx="78">
                  <c:v>6878</c:v>
                </c:pt>
                <c:pt idx="79">
                  <c:v>6879</c:v>
                </c:pt>
                <c:pt idx="80">
                  <c:v>6880</c:v>
                </c:pt>
                <c:pt idx="81">
                  <c:v>6881</c:v>
                </c:pt>
                <c:pt idx="82">
                  <c:v>6882</c:v>
                </c:pt>
                <c:pt idx="83">
                  <c:v>6883</c:v>
                </c:pt>
                <c:pt idx="84">
                  <c:v>6884</c:v>
                </c:pt>
              </c:numCache>
            </c:numRef>
          </c:xVal>
          <c:yVal>
            <c:numRef>
              <c:f>Лист1!$E$3:$E$87</c:f>
              <c:numCache>
                <c:formatCode>General</c:formatCode>
                <c:ptCount val="85"/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22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25</c:v>
                </c:pt>
                <c:pt idx="30">
                  <c:v>0</c:v>
                </c:pt>
                <c:pt idx="31">
                  <c:v>3</c:v>
                </c:pt>
                <c:pt idx="32">
                  <c:v>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3</c:v>
                </c:pt>
                <c:pt idx="50">
                  <c:v>32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2</c:v>
                </c:pt>
                <c:pt idx="55">
                  <c:v>1</c:v>
                </c:pt>
                <c:pt idx="56">
                  <c:v>2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26</c:v>
                </c:pt>
                <c:pt idx="67">
                  <c:v>3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2</c:v>
                </c:pt>
                <c:pt idx="72">
                  <c:v>5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  <c:pt idx="80">
                  <c:v>2</c:v>
                </c:pt>
                <c:pt idx="81">
                  <c:v>1</c:v>
                </c:pt>
                <c:pt idx="82">
                  <c:v>2</c:v>
                </c:pt>
                <c:pt idx="83">
                  <c:v>29</c:v>
                </c:pt>
                <c:pt idx="84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69-4BEA-BAB0-D489C3543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145119"/>
        <c:axId val="1159149439"/>
      </c:scatterChart>
      <c:valAx>
        <c:axId val="1159145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9149439"/>
        <c:crosses val="autoZero"/>
        <c:crossBetween val="midCat"/>
        <c:majorUnit val="5"/>
      </c:valAx>
      <c:valAx>
        <c:axId val="115914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9145119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1</a:t>
            </a:r>
            <a:r>
              <a:rPr lang="ru-RU" baseline="0"/>
              <a:t> Эксперимент (Время приема сообщения)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Время приема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Лист1!$A$3:$A$91</c:f>
              <c:numCache>
                <c:formatCode>General</c:formatCode>
                <c:ptCount val="89"/>
                <c:pt idx="0">
                  <c:v>6800</c:v>
                </c:pt>
                <c:pt idx="1">
                  <c:v>6801</c:v>
                </c:pt>
                <c:pt idx="2">
                  <c:v>6802</c:v>
                </c:pt>
                <c:pt idx="3">
                  <c:v>6803</c:v>
                </c:pt>
                <c:pt idx="4">
                  <c:v>6804</c:v>
                </c:pt>
                <c:pt idx="5">
                  <c:v>6805</c:v>
                </c:pt>
                <c:pt idx="6">
                  <c:v>6806</c:v>
                </c:pt>
                <c:pt idx="7">
                  <c:v>6807</c:v>
                </c:pt>
                <c:pt idx="8">
                  <c:v>6808</c:v>
                </c:pt>
                <c:pt idx="9">
                  <c:v>6809</c:v>
                </c:pt>
                <c:pt idx="10">
                  <c:v>6810</c:v>
                </c:pt>
                <c:pt idx="11">
                  <c:v>6811</c:v>
                </c:pt>
                <c:pt idx="12">
                  <c:v>6812</c:v>
                </c:pt>
                <c:pt idx="13">
                  <c:v>6813</c:v>
                </c:pt>
                <c:pt idx="14">
                  <c:v>6814</c:v>
                </c:pt>
                <c:pt idx="15">
                  <c:v>6815</c:v>
                </c:pt>
                <c:pt idx="16">
                  <c:v>6816</c:v>
                </c:pt>
                <c:pt idx="17">
                  <c:v>6817</c:v>
                </c:pt>
                <c:pt idx="18">
                  <c:v>6818</c:v>
                </c:pt>
                <c:pt idx="19">
                  <c:v>6819</c:v>
                </c:pt>
                <c:pt idx="20">
                  <c:v>6820</c:v>
                </c:pt>
                <c:pt idx="21">
                  <c:v>6821</c:v>
                </c:pt>
                <c:pt idx="22">
                  <c:v>6822</c:v>
                </c:pt>
                <c:pt idx="23">
                  <c:v>6823</c:v>
                </c:pt>
                <c:pt idx="24">
                  <c:v>6824</c:v>
                </c:pt>
                <c:pt idx="25">
                  <c:v>6825</c:v>
                </c:pt>
                <c:pt idx="26">
                  <c:v>6826</c:v>
                </c:pt>
                <c:pt idx="27">
                  <c:v>6827</c:v>
                </c:pt>
                <c:pt idx="28">
                  <c:v>6828</c:v>
                </c:pt>
                <c:pt idx="29">
                  <c:v>6829</c:v>
                </c:pt>
                <c:pt idx="30">
                  <c:v>6830</c:v>
                </c:pt>
                <c:pt idx="31">
                  <c:v>6831</c:v>
                </c:pt>
                <c:pt idx="32">
                  <c:v>6832</c:v>
                </c:pt>
                <c:pt idx="33">
                  <c:v>6833</c:v>
                </c:pt>
                <c:pt idx="34">
                  <c:v>6834</c:v>
                </c:pt>
                <c:pt idx="35">
                  <c:v>6835</c:v>
                </c:pt>
                <c:pt idx="36">
                  <c:v>6836</c:v>
                </c:pt>
                <c:pt idx="37">
                  <c:v>6837</c:v>
                </c:pt>
                <c:pt idx="38">
                  <c:v>6838</c:v>
                </c:pt>
                <c:pt idx="39">
                  <c:v>6839</c:v>
                </c:pt>
                <c:pt idx="40">
                  <c:v>6840</c:v>
                </c:pt>
                <c:pt idx="41">
                  <c:v>6841</c:v>
                </c:pt>
                <c:pt idx="42">
                  <c:v>6842</c:v>
                </c:pt>
                <c:pt idx="43">
                  <c:v>6843</c:v>
                </c:pt>
                <c:pt idx="44">
                  <c:v>6844</c:v>
                </c:pt>
                <c:pt idx="45">
                  <c:v>6845</c:v>
                </c:pt>
                <c:pt idx="46">
                  <c:v>6846</c:v>
                </c:pt>
                <c:pt idx="47">
                  <c:v>6847</c:v>
                </c:pt>
                <c:pt idx="48">
                  <c:v>6848</c:v>
                </c:pt>
                <c:pt idx="49">
                  <c:v>6849</c:v>
                </c:pt>
                <c:pt idx="50">
                  <c:v>6850</c:v>
                </c:pt>
                <c:pt idx="51">
                  <c:v>6851</c:v>
                </c:pt>
                <c:pt idx="52">
                  <c:v>6852</c:v>
                </c:pt>
                <c:pt idx="53">
                  <c:v>6853</c:v>
                </c:pt>
                <c:pt idx="54">
                  <c:v>6854</c:v>
                </c:pt>
                <c:pt idx="55">
                  <c:v>6855</c:v>
                </c:pt>
                <c:pt idx="56">
                  <c:v>6856</c:v>
                </c:pt>
                <c:pt idx="57">
                  <c:v>6857</c:v>
                </c:pt>
                <c:pt idx="58">
                  <c:v>6858</c:v>
                </c:pt>
                <c:pt idx="59">
                  <c:v>6859</c:v>
                </c:pt>
                <c:pt idx="60">
                  <c:v>6860</c:v>
                </c:pt>
                <c:pt idx="61">
                  <c:v>6861</c:v>
                </c:pt>
                <c:pt idx="62">
                  <c:v>6862</c:v>
                </c:pt>
                <c:pt idx="63">
                  <c:v>6863</c:v>
                </c:pt>
                <c:pt idx="64">
                  <c:v>6864</c:v>
                </c:pt>
                <c:pt idx="65">
                  <c:v>6865</c:v>
                </c:pt>
                <c:pt idx="66">
                  <c:v>6866</c:v>
                </c:pt>
                <c:pt idx="67">
                  <c:v>6867</c:v>
                </c:pt>
                <c:pt idx="68">
                  <c:v>6868</c:v>
                </c:pt>
                <c:pt idx="69">
                  <c:v>6869</c:v>
                </c:pt>
                <c:pt idx="70">
                  <c:v>6870</c:v>
                </c:pt>
                <c:pt idx="71">
                  <c:v>6871</c:v>
                </c:pt>
                <c:pt idx="72">
                  <c:v>6872</c:v>
                </c:pt>
                <c:pt idx="73">
                  <c:v>6873</c:v>
                </c:pt>
                <c:pt idx="74">
                  <c:v>6874</c:v>
                </c:pt>
                <c:pt idx="75">
                  <c:v>6875</c:v>
                </c:pt>
                <c:pt idx="76">
                  <c:v>6876</c:v>
                </c:pt>
                <c:pt idx="77">
                  <c:v>6877</c:v>
                </c:pt>
                <c:pt idx="78">
                  <c:v>6878</c:v>
                </c:pt>
                <c:pt idx="79">
                  <c:v>6879</c:v>
                </c:pt>
                <c:pt idx="80">
                  <c:v>6880</c:v>
                </c:pt>
                <c:pt idx="81">
                  <c:v>6881</c:v>
                </c:pt>
                <c:pt idx="82">
                  <c:v>6882</c:v>
                </c:pt>
                <c:pt idx="83">
                  <c:v>6883</c:v>
                </c:pt>
                <c:pt idx="84">
                  <c:v>6884</c:v>
                </c:pt>
              </c:numCache>
            </c:numRef>
          </c:cat>
          <c:val>
            <c:numRef>
              <c:f>Лист1!$B$3:$B$91</c:f>
              <c:numCache>
                <c:formatCode>h:mm:ss</c:formatCode>
                <c:ptCount val="89"/>
                <c:pt idx="0">
                  <c:v>0.55196759259259254</c:v>
                </c:pt>
                <c:pt idx="1">
                  <c:v>0.55277777777777781</c:v>
                </c:pt>
                <c:pt idx="2">
                  <c:v>0.55315972222222221</c:v>
                </c:pt>
                <c:pt idx="3">
                  <c:v>0.55331018518518515</c:v>
                </c:pt>
                <c:pt idx="4">
                  <c:v>0.5534606481481481</c:v>
                </c:pt>
                <c:pt idx="5">
                  <c:v>0.55407407407407405</c:v>
                </c:pt>
                <c:pt idx="6">
                  <c:v>0.55660879629629634</c:v>
                </c:pt>
                <c:pt idx="7">
                  <c:v>0.55678240740740736</c:v>
                </c:pt>
                <c:pt idx="8">
                  <c:v>0.55697916666666669</c:v>
                </c:pt>
                <c:pt idx="9">
                  <c:v>0.55712962962962964</c:v>
                </c:pt>
                <c:pt idx="10">
                  <c:v>0.55728009259259259</c:v>
                </c:pt>
                <c:pt idx="11">
                  <c:v>0.55746527777777777</c:v>
                </c:pt>
                <c:pt idx="12">
                  <c:v>0.55768518518518517</c:v>
                </c:pt>
                <c:pt idx="13">
                  <c:v>0.55783564814814812</c:v>
                </c:pt>
                <c:pt idx="14">
                  <c:v>0.55798611111111107</c:v>
                </c:pt>
                <c:pt idx="15">
                  <c:v>0.55815972222222221</c:v>
                </c:pt>
                <c:pt idx="16">
                  <c:v>0.55832175925925931</c:v>
                </c:pt>
                <c:pt idx="17">
                  <c:v>0.55847222222222226</c:v>
                </c:pt>
                <c:pt idx="18">
                  <c:v>0.55863425925925925</c:v>
                </c:pt>
                <c:pt idx="19">
                  <c:v>0.5587847222222222</c:v>
                </c:pt>
                <c:pt idx="20">
                  <c:v>0.55893518518518515</c:v>
                </c:pt>
                <c:pt idx="21">
                  <c:v>0.5590856481481481</c:v>
                </c:pt>
                <c:pt idx="22">
                  <c:v>0.55923611111111116</c:v>
                </c:pt>
                <c:pt idx="23">
                  <c:v>0.55938657407407411</c:v>
                </c:pt>
                <c:pt idx="24">
                  <c:v>0.55953703703703705</c:v>
                </c:pt>
                <c:pt idx="25">
                  <c:v>0.5596875</c:v>
                </c:pt>
                <c:pt idx="26">
                  <c:v>0.55983796296296295</c:v>
                </c:pt>
                <c:pt idx="27">
                  <c:v>0.56001157407407409</c:v>
                </c:pt>
                <c:pt idx="28">
                  <c:v>0.56025462962962957</c:v>
                </c:pt>
                <c:pt idx="29">
                  <c:v>0.56319444444444444</c:v>
                </c:pt>
                <c:pt idx="30">
                  <c:v>0.56319444444444444</c:v>
                </c:pt>
                <c:pt idx="31">
                  <c:v>0.56354166666666672</c:v>
                </c:pt>
                <c:pt idx="32">
                  <c:v>0.56379629629629635</c:v>
                </c:pt>
                <c:pt idx="33">
                  <c:v>0.5639467592592593</c:v>
                </c:pt>
                <c:pt idx="34">
                  <c:v>0.5640856481481481</c:v>
                </c:pt>
                <c:pt idx="35">
                  <c:v>0.56423611111111116</c:v>
                </c:pt>
                <c:pt idx="36">
                  <c:v>0.56438657407407411</c:v>
                </c:pt>
                <c:pt idx="37">
                  <c:v>0.56453703703703706</c:v>
                </c:pt>
                <c:pt idx="38">
                  <c:v>0.56467592592592597</c:v>
                </c:pt>
                <c:pt idx="39">
                  <c:v>0.56481481481481477</c:v>
                </c:pt>
                <c:pt idx="40">
                  <c:v>0.56496527777777783</c:v>
                </c:pt>
                <c:pt idx="41">
                  <c:v>0.56517361111111108</c:v>
                </c:pt>
                <c:pt idx="42">
                  <c:v>0.56532407407407403</c:v>
                </c:pt>
                <c:pt idx="43">
                  <c:v>0.56552083333333336</c:v>
                </c:pt>
                <c:pt idx="44">
                  <c:v>0.5656944444444445</c:v>
                </c:pt>
                <c:pt idx="45">
                  <c:v>0.56585648148148149</c:v>
                </c:pt>
                <c:pt idx="46">
                  <c:v>0.56600694444444444</c:v>
                </c:pt>
                <c:pt idx="47">
                  <c:v>0.56615740740740739</c:v>
                </c:pt>
                <c:pt idx="48">
                  <c:v>0.5662962962962963</c:v>
                </c:pt>
                <c:pt idx="49">
                  <c:v>0.56665509259259261</c:v>
                </c:pt>
                <c:pt idx="50">
                  <c:v>0.57038194444444446</c:v>
                </c:pt>
                <c:pt idx="51">
                  <c:v>0.5705324074074074</c:v>
                </c:pt>
                <c:pt idx="52">
                  <c:v>0.57068287037037035</c:v>
                </c:pt>
                <c:pt idx="53">
                  <c:v>0.57085648148148149</c:v>
                </c:pt>
                <c:pt idx="54">
                  <c:v>0.57106481481481486</c:v>
                </c:pt>
                <c:pt idx="55">
                  <c:v>0.57122685185185185</c:v>
                </c:pt>
                <c:pt idx="56">
                  <c:v>0.57146990740740744</c:v>
                </c:pt>
                <c:pt idx="57">
                  <c:v>0.57164351851851847</c:v>
                </c:pt>
                <c:pt idx="58">
                  <c:v>0.57179398148148153</c:v>
                </c:pt>
                <c:pt idx="59">
                  <c:v>0.57194444444444448</c:v>
                </c:pt>
                <c:pt idx="60">
                  <c:v>0.57209490740740743</c:v>
                </c:pt>
                <c:pt idx="61">
                  <c:v>0.5722800925925926</c:v>
                </c:pt>
                <c:pt idx="62">
                  <c:v>0.57247685185185182</c:v>
                </c:pt>
                <c:pt idx="63">
                  <c:v>0.57269675925925922</c:v>
                </c:pt>
                <c:pt idx="64">
                  <c:v>0.5728819444444444</c:v>
                </c:pt>
                <c:pt idx="65">
                  <c:v>0.57309027777777777</c:v>
                </c:pt>
                <c:pt idx="66">
                  <c:v>0.57614583333333336</c:v>
                </c:pt>
                <c:pt idx="67">
                  <c:v>0.57648148148148148</c:v>
                </c:pt>
                <c:pt idx="68">
                  <c:v>0.57664351851851847</c:v>
                </c:pt>
                <c:pt idx="69">
                  <c:v>0.57680555555555557</c:v>
                </c:pt>
                <c:pt idx="70">
                  <c:v>0.57695601851851852</c:v>
                </c:pt>
                <c:pt idx="71">
                  <c:v>0.57715277777777774</c:v>
                </c:pt>
                <c:pt idx="72">
                  <c:v>0.57767361111111115</c:v>
                </c:pt>
                <c:pt idx="73">
                  <c:v>0.5778240740740741</c:v>
                </c:pt>
                <c:pt idx="74">
                  <c:v>0.57796296296296301</c:v>
                </c:pt>
                <c:pt idx="75">
                  <c:v>0.57811342592592596</c:v>
                </c:pt>
                <c:pt idx="76">
                  <c:v>0.57825231481481476</c:v>
                </c:pt>
                <c:pt idx="77">
                  <c:v>0.57840277777777782</c:v>
                </c:pt>
                <c:pt idx="78">
                  <c:v>0.57861111111111108</c:v>
                </c:pt>
                <c:pt idx="79">
                  <c:v>0.57877314814814818</c:v>
                </c:pt>
                <c:pt idx="80">
                  <c:v>0.57903935185185185</c:v>
                </c:pt>
                <c:pt idx="81">
                  <c:v>0.5791898148148148</c:v>
                </c:pt>
                <c:pt idx="82">
                  <c:v>0.57938657407407412</c:v>
                </c:pt>
                <c:pt idx="83">
                  <c:v>0.58270833333333338</c:v>
                </c:pt>
                <c:pt idx="84">
                  <c:v>0.58318287037037042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0-4F26-9316-5C5FB7D7B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760527"/>
        <c:axId val="336764847"/>
      </c:lineChart>
      <c:lineChart>
        <c:grouping val="stacked"/>
        <c:varyColors val="0"/>
        <c:ser>
          <c:idx val="1"/>
          <c:order val="1"/>
          <c:tx>
            <c:strRef>
              <c:f>Лист1!$F$2</c:f>
              <c:strCache>
                <c:ptCount val="1"/>
                <c:pt idx="0">
                  <c:v>Положение спутников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Лист1!$A$3:$A$87</c:f>
              <c:numCache>
                <c:formatCode>General</c:formatCode>
                <c:ptCount val="85"/>
                <c:pt idx="0">
                  <c:v>6800</c:v>
                </c:pt>
                <c:pt idx="1">
                  <c:v>6801</c:v>
                </c:pt>
                <c:pt idx="2">
                  <c:v>6802</c:v>
                </c:pt>
                <c:pt idx="3">
                  <c:v>6803</c:v>
                </c:pt>
                <c:pt idx="4">
                  <c:v>6804</c:v>
                </c:pt>
                <c:pt idx="5">
                  <c:v>6805</c:v>
                </c:pt>
                <c:pt idx="6">
                  <c:v>6806</c:v>
                </c:pt>
                <c:pt idx="7">
                  <c:v>6807</c:v>
                </c:pt>
                <c:pt idx="8">
                  <c:v>6808</c:v>
                </c:pt>
                <c:pt idx="9">
                  <c:v>6809</c:v>
                </c:pt>
                <c:pt idx="10">
                  <c:v>6810</c:v>
                </c:pt>
                <c:pt idx="11">
                  <c:v>6811</c:v>
                </c:pt>
                <c:pt idx="12">
                  <c:v>6812</c:v>
                </c:pt>
                <c:pt idx="13">
                  <c:v>6813</c:v>
                </c:pt>
                <c:pt idx="14">
                  <c:v>6814</c:v>
                </c:pt>
                <c:pt idx="15">
                  <c:v>6815</c:v>
                </c:pt>
                <c:pt idx="16">
                  <c:v>6816</c:v>
                </c:pt>
                <c:pt idx="17">
                  <c:v>6817</c:v>
                </c:pt>
                <c:pt idx="18">
                  <c:v>6818</c:v>
                </c:pt>
                <c:pt idx="19">
                  <c:v>6819</c:v>
                </c:pt>
                <c:pt idx="20">
                  <c:v>6820</c:v>
                </c:pt>
                <c:pt idx="21">
                  <c:v>6821</c:v>
                </c:pt>
                <c:pt idx="22">
                  <c:v>6822</c:v>
                </c:pt>
                <c:pt idx="23">
                  <c:v>6823</c:v>
                </c:pt>
                <c:pt idx="24">
                  <c:v>6824</c:v>
                </c:pt>
                <c:pt idx="25">
                  <c:v>6825</c:v>
                </c:pt>
                <c:pt idx="26">
                  <c:v>6826</c:v>
                </c:pt>
                <c:pt idx="27">
                  <c:v>6827</c:v>
                </c:pt>
                <c:pt idx="28">
                  <c:v>6828</c:v>
                </c:pt>
                <c:pt idx="29">
                  <c:v>6829</c:v>
                </c:pt>
                <c:pt idx="30">
                  <c:v>6830</c:v>
                </c:pt>
                <c:pt idx="31">
                  <c:v>6831</c:v>
                </c:pt>
                <c:pt idx="32">
                  <c:v>6832</c:v>
                </c:pt>
                <c:pt idx="33">
                  <c:v>6833</c:v>
                </c:pt>
                <c:pt idx="34">
                  <c:v>6834</c:v>
                </c:pt>
                <c:pt idx="35">
                  <c:v>6835</c:v>
                </c:pt>
                <c:pt idx="36">
                  <c:v>6836</c:v>
                </c:pt>
                <c:pt idx="37">
                  <c:v>6837</c:v>
                </c:pt>
                <c:pt idx="38">
                  <c:v>6838</c:v>
                </c:pt>
                <c:pt idx="39">
                  <c:v>6839</c:v>
                </c:pt>
                <c:pt idx="40">
                  <c:v>6840</c:v>
                </c:pt>
                <c:pt idx="41">
                  <c:v>6841</c:v>
                </c:pt>
                <c:pt idx="42">
                  <c:v>6842</c:v>
                </c:pt>
                <c:pt idx="43">
                  <c:v>6843</c:v>
                </c:pt>
                <c:pt idx="44">
                  <c:v>6844</c:v>
                </c:pt>
                <c:pt idx="45">
                  <c:v>6845</c:v>
                </c:pt>
                <c:pt idx="46">
                  <c:v>6846</c:v>
                </c:pt>
                <c:pt idx="47">
                  <c:v>6847</c:v>
                </c:pt>
                <c:pt idx="48">
                  <c:v>6848</c:v>
                </c:pt>
                <c:pt idx="49">
                  <c:v>6849</c:v>
                </c:pt>
                <c:pt idx="50">
                  <c:v>6850</c:v>
                </c:pt>
                <c:pt idx="51">
                  <c:v>6851</c:v>
                </c:pt>
                <c:pt idx="52">
                  <c:v>6852</c:v>
                </c:pt>
                <c:pt idx="53">
                  <c:v>6853</c:v>
                </c:pt>
                <c:pt idx="54">
                  <c:v>6854</c:v>
                </c:pt>
                <c:pt idx="55">
                  <c:v>6855</c:v>
                </c:pt>
                <c:pt idx="56">
                  <c:v>6856</c:v>
                </c:pt>
                <c:pt idx="57">
                  <c:v>6857</c:v>
                </c:pt>
                <c:pt idx="58">
                  <c:v>6858</c:v>
                </c:pt>
                <c:pt idx="59">
                  <c:v>6859</c:v>
                </c:pt>
                <c:pt idx="60">
                  <c:v>6860</c:v>
                </c:pt>
                <c:pt idx="61">
                  <c:v>6861</c:v>
                </c:pt>
                <c:pt idx="62">
                  <c:v>6862</c:v>
                </c:pt>
                <c:pt idx="63">
                  <c:v>6863</c:v>
                </c:pt>
                <c:pt idx="64">
                  <c:v>6864</c:v>
                </c:pt>
                <c:pt idx="65">
                  <c:v>6865</c:v>
                </c:pt>
                <c:pt idx="66">
                  <c:v>6866</c:v>
                </c:pt>
                <c:pt idx="67">
                  <c:v>6867</c:v>
                </c:pt>
                <c:pt idx="68">
                  <c:v>6868</c:v>
                </c:pt>
                <c:pt idx="69">
                  <c:v>6869</c:v>
                </c:pt>
                <c:pt idx="70">
                  <c:v>6870</c:v>
                </c:pt>
                <c:pt idx="71">
                  <c:v>6871</c:v>
                </c:pt>
                <c:pt idx="72">
                  <c:v>6872</c:v>
                </c:pt>
                <c:pt idx="73">
                  <c:v>6873</c:v>
                </c:pt>
                <c:pt idx="74">
                  <c:v>6874</c:v>
                </c:pt>
                <c:pt idx="75">
                  <c:v>6875</c:v>
                </c:pt>
                <c:pt idx="76">
                  <c:v>6876</c:v>
                </c:pt>
                <c:pt idx="77">
                  <c:v>6877</c:v>
                </c:pt>
                <c:pt idx="78">
                  <c:v>6878</c:v>
                </c:pt>
                <c:pt idx="79">
                  <c:v>6879</c:v>
                </c:pt>
                <c:pt idx="80">
                  <c:v>6880</c:v>
                </c:pt>
                <c:pt idx="81">
                  <c:v>6881</c:v>
                </c:pt>
                <c:pt idx="82">
                  <c:v>6882</c:v>
                </c:pt>
                <c:pt idx="83">
                  <c:v>6883</c:v>
                </c:pt>
                <c:pt idx="84">
                  <c:v>6884</c:v>
                </c:pt>
              </c:numCache>
            </c:numRef>
          </c:cat>
          <c:val>
            <c:numRef>
              <c:f>Лист1!$F$3:$F$87</c:f>
              <c:numCache>
                <c:formatCode>General</c:formatCode>
                <c:ptCount val="8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45</c:v>
                </c:pt>
                <c:pt idx="27">
                  <c:v>45</c:v>
                </c:pt>
                <c:pt idx="28">
                  <c:v>30</c:v>
                </c:pt>
                <c:pt idx="29">
                  <c:v>10</c:v>
                </c:pt>
                <c:pt idx="30">
                  <c:v>10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60</c:v>
                </c:pt>
                <c:pt idx="42">
                  <c:v>60</c:v>
                </c:pt>
                <c:pt idx="43">
                  <c:v>60</c:v>
                </c:pt>
                <c:pt idx="44">
                  <c:v>60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30</c:v>
                </c:pt>
                <c:pt idx="65">
                  <c:v>45</c:v>
                </c:pt>
                <c:pt idx="66">
                  <c:v>60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60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40-4F26-9316-5C5FB7D7B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719679"/>
        <c:axId val="1601716319"/>
      </c:lineChart>
      <c:catAx>
        <c:axId val="33676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764847"/>
        <c:crosses val="autoZero"/>
        <c:auto val="1"/>
        <c:lblAlgn val="ctr"/>
        <c:lblOffset val="100"/>
        <c:noMultiLvlLbl val="0"/>
      </c:catAx>
      <c:valAx>
        <c:axId val="33676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760527"/>
        <c:crosses val="autoZero"/>
        <c:crossBetween val="between"/>
      </c:valAx>
      <c:valAx>
        <c:axId val="16017163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1719679"/>
        <c:crosses val="max"/>
        <c:crossBetween val="between"/>
      </c:valAx>
      <c:catAx>
        <c:axId val="1601719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1716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Итоговая</a:t>
            </a:r>
            <a:r>
              <a:rPr lang="ru-RU" baseline="0"/>
              <a:t> стоимость в </a:t>
            </a:r>
            <a:r>
              <a:rPr lang="en-US" baseline="0"/>
              <a:t>$ </a:t>
            </a:r>
            <a:r>
              <a:rPr lang="ru-RU" baseline="0"/>
              <a:t>за Кб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Лист1!$Q$44</c:f>
              <c:strCache>
                <c:ptCount val="1"/>
                <c:pt idx="0">
                  <c:v>1 тариф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Лист1!$P$45:$P$114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Лист1!$Q$45:$Q$114</c:f>
              <c:numCache>
                <c:formatCode>General</c:formatCode>
                <c:ptCount val="70"/>
                <c:pt idx="0">
                  <c:v>4.83</c:v>
                </c:pt>
                <c:pt idx="1">
                  <c:v>6.91</c:v>
                </c:pt>
                <c:pt idx="2">
                  <c:v>8.99</c:v>
                </c:pt>
                <c:pt idx="3">
                  <c:v>11.07</c:v>
                </c:pt>
                <c:pt idx="4">
                  <c:v>13.15</c:v>
                </c:pt>
                <c:pt idx="5">
                  <c:v>15.23</c:v>
                </c:pt>
                <c:pt idx="6">
                  <c:v>17.310000000000002</c:v>
                </c:pt>
                <c:pt idx="7">
                  <c:v>19.39</c:v>
                </c:pt>
                <c:pt idx="8">
                  <c:v>21.47</c:v>
                </c:pt>
                <c:pt idx="9">
                  <c:v>23.549999999999997</c:v>
                </c:pt>
                <c:pt idx="10">
                  <c:v>24.629999999999995</c:v>
                </c:pt>
                <c:pt idx="11">
                  <c:v>25.709999999999994</c:v>
                </c:pt>
                <c:pt idx="12">
                  <c:v>26.789999999999992</c:v>
                </c:pt>
                <c:pt idx="13">
                  <c:v>27.86999999999999</c:v>
                </c:pt>
                <c:pt idx="14">
                  <c:v>28.949999999999989</c:v>
                </c:pt>
                <c:pt idx="15">
                  <c:v>30.029999999999987</c:v>
                </c:pt>
                <c:pt idx="16">
                  <c:v>31.109999999999985</c:v>
                </c:pt>
                <c:pt idx="17">
                  <c:v>32.189999999999984</c:v>
                </c:pt>
                <c:pt idx="18">
                  <c:v>33.269999999999982</c:v>
                </c:pt>
                <c:pt idx="19">
                  <c:v>34.34999999999998</c:v>
                </c:pt>
                <c:pt idx="20">
                  <c:v>35.429999999999978</c:v>
                </c:pt>
                <c:pt idx="21">
                  <c:v>36.509999999999977</c:v>
                </c:pt>
                <c:pt idx="22">
                  <c:v>37.589999999999975</c:v>
                </c:pt>
                <c:pt idx="23">
                  <c:v>38.669999999999973</c:v>
                </c:pt>
                <c:pt idx="24">
                  <c:v>39.749999999999972</c:v>
                </c:pt>
                <c:pt idx="25">
                  <c:v>40.46999999999997</c:v>
                </c:pt>
                <c:pt idx="26">
                  <c:v>41.189999999999969</c:v>
                </c:pt>
                <c:pt idx="27">
                  <c:v>41.909999999999968</c:v>
                </c:pt>
                <c:pt idx="28">
                  <c:v>42.629999999999967</c:v>
                </c:pt>
                <c:pt idx="29">
                  <c:v>43.349999999999966</c:v>
                </c:pt>
                <c:pt idx="30">
                  <c:v>44.069999999999965</c:v>
                </c:pt>
                <c:pt idx="31">
                  <c:v>44.789999999999964</c:v>
                </c:pt>
                <c:pt idx="32">
                  <c:v>45.509999999999962</c:v>
                </c:pt>
                <c:pt idx="33">
                  <c:v>46.229999999999961</c:v>
                </c:pt>
                <c:pt idx="34">
                  <c:v>46.94999999999996</c:v>
                </c:pt>
                <c:pt idx="35">
                  <c:v>47.669999999999959</c:v>
                </c:pt>
                <c:pt idx="36">
                  <c:v>48.389999999999958</c:v>
                </c:pt>
                <c:pt idx="37">
                  <c:v>49.109999999999957</c:v>
                </c:pt>
                <c:pt idx="38">
                  <c:v>49.829999999999956</c:v>
                </c:pt>
                <c:pt idx="39">
                  <c:v>50.549999999999955</c:v>
                </c:pt>
                <c:pt idx="40">
                  <c:v>51.269999999999953</c:v>
                </c:pt>
                <c:pt idx="41">
                  <c:v>51.989999999999952</c:v>
                </c:pt>
                <c:pt idx="42">
                  <c:v>52.709999999999951</c:v>
                </c:pt>
                <c:pt idx="43">
                  <c:v>53.42999999999995</c:v>
                </c:pt>
                <c:pt idx="44">
                  <c:v>54.149999999999949</c:v>
                </c:pt>
                <c:pt idx="45">
                  <c:v>54.869999999999948</c:v>
                </c:pt>
                <c:pt idx="46">
                  <c:v>55.589999999999947</c:v>
                </c:pt>
                <c:pt idx="47">
                  <c:v>56.309999999999945</c:v>
                </c:pt>
                <c:pt idx="48">
                  <c:v>57.029999999999944</c:v>
                </c:pt>
                <c:pt idx="49">
                  <c:v>57.749999999999943</c:v>
                </c:pt>
                <c:pt idx="50">
                  <c:v>58.469999999999942</c:v>
                </c:pt>
                <c:pt idx="51">
                  <c:v>59.189999999999941</c:v>
                </c:pt>
                <c:pt idx="52">
                  <c:v>59.90999999999994</c:v>
                </c:pt>
                <c:pt idx="53">
                  <c:v>60.629999999999939</c:v>
                </c:pt>
                <c:pt idx="54">
                  <c:v>61.349999999999937</c:v>
                </c:pt>
                <c:pt idx="55">
                  <c:v>62.069999999999936</c:v>
                </c:pt>
                <c:pt idx="56">
                  <c:v>62.789999999999935</c:v>
                </c:pt>
                <c:pt idx="57">
                  <c:v>63.509999999999934</c:v>
                </c:pt>
                <c:pt idx="58">
                  <c:v>64.229999999999933</c:v>
                </c:pt>
                <c:pt idx="59">
                  <c:v>64.949999999999932</c:v>
                </c:pt>
                <c:pt idx="60">
                  <c:v>65.669999999999931</c:v>
                </c:pt>
                <c:pt idx="61">
                  <c:v>66.38999999999993</c:v>
                </c:pt>
                <c:pt idx="62">
                  <c:v>67.109999999999928</c:v>
                </c:pt>
                <c:pt idx="63">
                  <c:v>67.829999999999927</c:v>
                </c:pt>
                <c:pt idx="64">
                  <c:v>68.549999999999926</c:v>
                </c:pt>
                <c:pt idx="65">
                  <c:v>69.269999999999925</c:v>
                </c:pt>
                <c:pt idx="66">
                  <c:v>69.989999999999924</c:v>
                </c:pt>
                <c:pt idx="67">
                  <c:v>70.709999999999923</c:v>
                </c:pt>
                <c:pt idx="68">
                  <c:v>71.429999999999922</c:v>
                </c:pt>
                <c:pt idx="69">
                  <c:v>72.14999999999992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21-43F7-97B4-AED43D1C61E2}"/>
            </c:ext>
          </c:extLst>
        </c:ser>
        <c:ser>
          <c:idx val="1"/>
          <c:order val="1"/>
          <c:tx>
            <c:strRef>
              <c:f>Лист1!$R$44</c:f>
              <c:strCache>
                <c:ptCount val="1"/>
                <c:pt idx="0">
                  <c:v>2тариф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Лист1!$P$45:$P$114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Лист1!$R$45:$R$114</c:f>
              <c:numCache>
                <c:formatCode>General</c:formatCode>
                <c:ptCount val="70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  <c:pt idx="3">
                  <c:v>17.5</c:v>
                </c:pt>
                <c:pt idx="4">
                  <c:v>17.5</c:v>
                </c:pt>
                <c:pt idx="5">
                  <c:v>17.5</c:v>
                </c:pt>
                <c:pt idx="6">
                  <c:v>17.5</c:v>
                </c:pt>
                <c:pt idx="7">
                  <c:v>17.5</c:v>
                </c:pt>
                <c:pt idx="8">
                  <c:v>17.5</c:v>
                </c:pt>
                <c:pt idx="9">
                  <c:v>17.5</c:v>
                </c:pt>
                <c:pt idx="10">
                  <c:v>17.93</c:v>
                </c:pt>
                <c:pt idx="11">
                  <c:v>18.36</c:v>
                </c:pt>
                <c:pt idx="12">
                  <c:v>18.79</c:v>
                </c:pt>
                <c:pt idx="13">
                  <c:v>19.22</c:v>
                </c:pt>
                <c:pt idx="14">
                  <c:v>19.649999999999999</c:v>
                </c:pt>
                <c:pt idx="15">
                  <c:v>20.079999999999998</c:v>
                </c:pt>
                <c:pt idx="16">
                  <c:v>20.509999999999998</c:v>
                </c:pt>
                <c:pt idx="17">
                  <c:v>20.939999999999998</c:v>
                </c:pt>
                <c:pt idx="18">
                  <c:v>21.369999999999997</c:v>
                </c:pt>
                <c:pt idx="19">
                  <c:v>21.799999999999997</c:v>
                </c:pt>
                <c:pt idx="20">
                  <c:v>22.229999999999997</c:v>
                </c:pt>
                <c:pt idx="21">
                  <c:v>22.659999999999997</c:v>
                </c:pt>
                <c:pt idx="22">
                  <c:v>23.089999999999996</c:v>
                </c:pt>
                <c:pt idx="23">
                  <c:v>23.519999999999996</c:v>
                </c:pt>
                <c:pt idx="24">
                  <c:v>23.949999999999996</c:v>
                </c:pt>
                <c:pt idx="25">
                  <c:v>24.229999999999997</c:v>
                </c:pt>
                <c:pt idx="26">
                  <c:v>24.509999999999998</c:v>
                </c:pt>
                <c:pt idx="27">
                  <c:v>24.79</c:v>
                </c:pt>
                <c:pt idx="28">
                  <c:v>25.07</c:v>
                </c:pt>
                <c:pt idx="29">
                  <c:v>25.35</c:v>
                </c:pt>
                <c:pt idx="30">
                  <c:v>25.630000000000003</c:v>
                </c:pt>
                <c:pt idx="31">
                  <c:v>25.910000000000004</c:v>
                </c:pt>
                <c:pt idx="32">
                  <c:v>26.190000000000005</c:v>
                </c:pt>
                <c:pt idx="33">
                  <c:v>26.470000000000006</c:v>
                </c:pt>
                <c:pt idx="34">
                  <c:v>26.750000000000007</c:v>
                </c:pt>
                <c:pt idx="35">
                  <c:v>27.030000000000008</c:v>
                </c:pt>
                <c:pt idx="36">
                  <c:v>27.310000000000009</c:v>
                </c:pt>
                <c:pt idx="37">
                  <c:v>27.590000000000011</c:v>
                </c:pt>
                <c:pt idx="38">
                  <c:v>27.870000000000012</c:v>
                </c:pt>
                <c:pt idx="39">
                  <c:v>28.150000000000013</c:v>
                </c:pt>
                <c:pt idx="40">
                  <c:v>28.430000000000014</c:v>
                </c:pt>
                <c:pt idx="41">
                  <c:v>28.710000000000015</c:v>
                </c:pt>
                <c:pt idx="42">
                  <c:v>28.990000000000016</c:v>
                </c:pt>
                <c:pt idx="43">
                  <c:v>29.270000000000017</c:v>
                </c:pt>
                <c:pt idx="44">
                  <c:v>29.550000000000018</c:v>
                </c:pt>
                <c:pt idx="45">
                  <c:v>29.83000000000002</c:v>
                </c:pt>
                <c:pt idx="46">
                  <c:v>30.110000000000021</c:v>
                </c:pt>
                <c:pt idx="47">
                  <c:v>30.390000000000022</c:v>
                </c:pt>
                <c:pt idx="48">
                  <c:v>30.670000000000023</c:v>
                </c:pt>
                <c:pt idx="49">
                  <c:v>30.950000000000024</c:v>
                </c:pt>
                <c:pt idx="50">
                  <c:v>31.090000000000025</c:v>
                </c:pt>
                <c:pt idx="51">
                  <c:v>31.230000000000025</c:v>
                </c:pt>
                <c:pt idx="52">
                  <c:v>31.370000000000026</c:v>
                </c:pt>
                <c:pt idx="53">
                  <c:v>31.510000000000026</c:v>
                </c:pt>
                <c:pt idx="54">
                  <c:v>31.650000000000027</c:v>
                </c:pt>
                <c:pt idx="55">
                  <c:v>31.790000000000028</c:v>
                </c:pt>
                <c:pt idx="56">
                  <c:v>31.930000000000028</c:v>
                </c:pt>
                <c:pt idx="57">
                  <c:v>32.070000000000029</c:v>
                </c:pt>
                <c:pt idx="58">
                  <c:v>32.210000000000029</c:v>
                </c:pt>
                <c:pt idx="59">
                  <c:v>32.35000000000003</c:v>
                </c:pt>
                <c:pt idx="60">
                  <c:v>32.49000000000003</c:v>
                </c:pt>
                <c:pt idx="61">
                  <c:v>32.630000000000031</c:v>
                </c:pt>
                <c:pt idx="62">
                  <c:v>32.770000000000032</c:v>
                </c:pt>
                <c:pt idx="63">
                  <c:v>32.910000000000032</c:v>
                </c:pt>
                <c:pt idx="64">
                  <c:v>33.050000000000033</c:v>
                </c:pt>
                <c:pt idx="65">
                  <c:v>33.190000000000033</c:v>
                </c:pt>
                <c:pt idx="66">
                  <c:v>33.330000000000034</c:v>
                </c:pt>
                <c:pt idx="67">
                  <c:v>33.470000000000034</c:v>
                </c:pt>
                <c:pt idx="68">
                  <c:v>33.610000000000035</c:v>
                </c:pt>
                <c:pt idx="69">
                  <c:v>33.750000000000036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21-43F7-97B4-AED43D1C6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008351"/>
        <c:axId val="984005951"/>
      </c:scatterChart>
      <c:valAx>
        <c:axId val="984008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005951"/>
        <c:crosses val="autoZero"/>
        <c:crossBetween val="midCat"/>
        <c:majorUnit val="5"/>
      </c:valAx>
      <c:valAx>
        <c:axId val="984005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008351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Лист2!$E$1</c:f>
              <c:strCache>
                <c:ptCount val="1"/>
                <c:pt idx="0">
                  <c:v>end_time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Лист2!$F$2:$F$129</c:f>
              <c:numCache>
                <c:formatCode>General</c:formatCode>
                <c:ptCount val="1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</c:numCache>
            </c:numRef>
          </c:xVal>
          <c:yVal>
            <c:numRef>
              <c:f>Лист2!$E$2:$E$129</c:f>
              <c:numCache>
                <c:formatCode>h:mm:ss;@</c:formatCode>
                <c:ptCount val="128"/>
                <c:pt idx="0">
                  <c:v>45429.640180279515</c:v>
                </c:pt>
                <c:pt idx="1">
                  <c:v>45429.640298993865</c:v>
                </c:pt>
                <c:pt idx="2">
                  <c:v>45429.640392745947</c:v>
                </c:pt>
                <c:pt idx="3">
                  <c:v>45429.640513695835</c:v>
                </c:pt>
                <c:pt idx="4">
                  <c:v>45429.640589643634</c:v>
                </c:pt>
                <c:pt idx="5">
                  <c:v>45429.640682721991</c:v>
                </c:pt>
                <c:pt idx="6">
                  <c:v>45429.641027108562</c:v>
                </c:pt>
                <c:pt idx="7">
                  <c:v>45429.641269108331</c:v>
                </c:pt>
                <c:pt idx="8">
                  <c:v>45429.641466980436</c:v>
                </c:pt>
                <c:pt idx="9">
                  <c:v>45429.641730241667</c:v>
                </c:pt>
                <c:pt idx="10">
                  <c:v>45429.67040837754</c:v>
                </c:pt>
                <c:pt idx="11">
                  <c:v>45429.672197921296</c:v>
                </c:pt>
                <c:pt idx="12">
                  <c:v>45429.672624333682</c:v>
                </c:pt>
                <c:pt idx="13">
                  <c:v>45429.672815999074</c:v>
                </c:pt>
                <c:pt idx="14">
                  <c:v>45429.673156569217</c:v>
                </c:pt>
                <c:pt idx="15">
                  <c:v>45429.673279485884</c:v>
                </c:pt>
                <c:pt idx="16">
                  <c:v>45429.676380549077</c:v>
                </c:pt>
                <c:pt idx="17">
                  <c:v>45429.676817737156</c:v>
                </c:pt>
                <c:pt idx="18">
                  <c:v>45429.676904206251</c:v>
                </c:pt>
                <c:pt idx="19">
                  <c:v>45429.677004199766</c:v>
                </c:pt>
                <c:pt idx="20">
                  <c:v>45429.677117740161</c:v>
                </c:pt>
                <c:pt idx="21">
                  <c:v>45429.677306527432</c:v>
                </c:pt>
                <c:pt idx="22">
                  <c:v>45429.677403451395</c:v>
                </c:pt>
                <c:pt idx="23">
                  <c:v>45429.677487805442</c:v>
                </c:pt>
                <c:pt idx="24">
                  <c:v>45429.677709707874</c:v>
                </c:pt>
                <c:pt idx="25">
                  <c:v>45429.67778574676</c:v>
                </c:pt>
                <c:pt idx="26">
                  <c:v>45429.677873241671</c:v>
                </c:pt>
                <c:pt idx="27">
                  <c:v>45429.677973237267</c:v>
                </c:pt>
                <c:pt idx="28">
                  <c:v>45429.678071160764</c:v>
                </c:pt>
                <c:pt idx="29">
                  <c:v>45429.678172199652</c:v>
                </c:pt>
                <c:pt idx="30">
                  <c:v>45429.678588874187</c:v>
                </c:pt>
                <c:pt idx="31">
                  <c:v>45429.678686752777</c:v>
                </c:pt>
                <c:pt idx="32">
                  <c:v>45429.678792002778</c:v>
                </c:pt>
                <c:pt idx="33">
                  <c:v>45429.679125022565</c:v>
                </c:pt>
                <c:pt idx="34">
                  <c:v>45429.679200037499</c:v>
                </c:pt>
                <c:pt idx="35">
                  <c:v>45429.679275058334</c:v>
                </c:pt>
                <c:pt idx="36">
                  <c:v>45429.680398984376</c:v>
                </c:pt>
                <c:pt idx="37">
                  <c:v>45429.683106545373</c:v>
                </c:pt>
                <c:pt idx="38">
                  <c:v>45429.683204493864</c:v>
                </c:pt>
                <c:pt idx="39">
                  <c:v>45429.683306545718</c:v>
                </c:pt>
                <c:pt idx="40">
                  <c:v>45429.683379190508</c:v>
                </c:pt>
                <c:pt idx="41">
                  <c:v>45429.683468776391</c:v>
                </c:pt>
                <c:pt idx="42">
                  <c:v>45429.683566688313</c:v>
                </c:pt>
                <c:pt idx="43">
                  <c:v>45429.683676048153</c:v>
                </c:pt>
                <c:pt idx="44">
                  <c:v>45429.683770861804</c:v>
                </c:pt>
                <c:pt idx="45">
                  <c:v>45429.683972449304</c:v>
                </c:pt>
                <c:pt idx="46">
                  <c:v>45429.684073998375</c:v>
                </c:pt>
                <c:pt idx="47">
                  <c:v>45429.684170834953</c:v>
                </c:pt>
                <c:pt idx="48">
                  <c:v>45429.684289908793</c:v>
                </c:pt>
                <c:pt idx="49">
                  <c:v>45429.684379450584</c:v>
                </c:pt>
                <c:pt idx="50">
                  <c:v>45429.68448468588</c:v>
                </c:pt>
                <c:pt idx="51">
                  <c:v>45429.684583652779</c:v>
                </c:pt>
                <c:pt idx="52">
                  <c:v>45429.685000009034</c:v>
                </c:pt>
                <c:pt idx="53">
                  <c:v>45429.685087598264</c:v>
                </c:pt>
                <c:pt idx="54">
                  <c:v>45429.685187561459</c:v>
                </c:pt>
                <c:pt idx="55">
                  <c:v>45429.685565603824</c:v>
                </c:pt>
                <c:pt idx="56">
                  <c:v>45429.685701048264</c:v>
                </c:pt>
                <c:pt idx="57">
                  <c:v>45429.690472971299</c:v>
                </c:pt>
                <c:pt idx="58">
                  <c:v>45429.6909750169</c:v>
                </c:pt>
                <c:pt idx="59">
                  <c:v>45429.691346152547</c:v>
                </c:pt>
                <c:pt idx="60">
                  <c:v>45429.691546191432</c:v>
                </c:pt>
                <c:pt idx="61">
                  <c:v>45429.691668032523</c:v>
                </c:pt>
                <c:pt idx="62">
                  <c:v>45429.69214582222</c:v>
                </c:pt>
                <c:pt idx="63">
                  <c:v>45429.69403855683</c:v>
                </c:pt>
                <c:pt idx="64">
                  <c:v>45429.726583678472</c:v>
                </c:pt>
                <c:pt idx="65">
                  <c:v>45429.727999049079</c:v>
                </c:pt>
                <c:pt idx="66">
                  <c:v>45429.733381616665</c:v>
                </c:pt>
                <c:pt idx="67">
                  <c:v>45429.788312801393</c:v>
                </c:pt>
                <c:pt idx="68">
                  <c:v>45429.800040664813</c:v>
                </c:pt>
                <c:pt idx="69">
                  <c:v>45429.81181390382</c:v>
                </c:pt>
                <c:pt idx="70">
                  <c:v>45429.823715685532</c:v>
                </c:pt>
                <c:pt idx="71">
                  <c:v>45429.835399268748</c:v>
                </c:pt>
                <c:pt idx="72">
                  <c:v>45429.848008683795</c:v>
                </c:pt>
                <c:pt idx="73">
                  <c:v>45429.861846210188</c:v>
                </c:pt>
                <c:pt idx="74">
                  <c:v>45429.87431562697</c:v>
                </c:pt>
                <c:pt idx="75">
                  <c:v>45429.890415677088</c:v>
                </c:pt>
                <c:pt idx="76">
                  <c:v>45429.915895851387</c:v>
                </c:pt>
                <c:pt idx="77">
                  <c:v>45429.964405575694</c:v>
                </c:pt>
                <c:pt idx="78">
                  <c:v>45429.976788588887</c:v>
                </c:pt>
                <c:pt idx="79">
                  <c:v>45429.98890214433</c:v>
                </c:pt>
                <c:pt idx="80">
                  <c:v>45430.003145151393</c:v>
                </c:pt>
                <c:pt idx="81">
                  <c:v>45430.014792017246</c:v>
                </c:pt>
                <c:pt idx="82">
                  <c:v>45430.026666675229</c:v>
                </c:pt>
                <c:pt idx="83">
                  <c:v>45430.040279784487</c:v>
                </c:pt>
                <c:pt idx="84">
                  <c:v>45430.052031257175</c:v>
                </c:pt>
                <c:pt idx="85">
                  <c:v>45430.0738024272</c:v>
                </c:pt>
                <c:pt idx="86">
                  <c:v>45430.125898987382</c:v>
                </c:pt>
                <c:pt idx="87">
                  <c:v>45430.144998951044</c:v>
                </c:pt>
                <c:pt idx="88">
                  <c:v>45430.308512425232</c:v>
                </c:pt>
                <c:pt idx="89">
                  <c:v>45430.324800081595</c:v>
                </c:pt>
                <c:pt idx="90">
                  <c:v>45430.336401280787</c:v>
                </c:pt>
                <c:pt idx="91">
                  <c:v>45430.350297202429</c:v>
                </c:pt>
                <c:pt idx="92">
                  <c:v>45430.375162828816</c:v>
                </c:pt>
                <c:pt idx="93">
                  <c:v>45430.387212816204</c:v>
                </c:pt>
                <c:pt idx="94">
                  <c:v>45430.404391975811</c:v>
                </c:pt>
                <c:pt idx="95">
                  <c:v>45430.416204521069</c:v>
                </c:pt>
                <c:pt idx="96">
                  <c:v>45430.429204179629</c:v>
                </c:pt>
                <c:pt idx="97">
                  <c:v>45430.442314634725</c:v>
                </c:pt>
                <c:pt idx="98">
                  <c:v>45430.475530522686</c:v>
                </c:pt>
                <c:pt idx="99">
                  <c:v>45430.487892781835</c:v>
                </c:pt>
                <c:pt idx="100">
                  <c:v>45430.503517018748</c:v>
                </c:pt>
                <c:pt idx="101">
                  <c:v>45430.515195922802</c:v>
                </c:pt>
                <c:pt idx="102">
                  <c:v>45430.528401362957</c:v>
                </c:pt>
                <c:pt idx="103">
                  <c:v>45430.540723264348</c:v>
                </c:pt>
                <c:pt idx="104">
                  <c:v>45430.552438567247</c:v>
                </c:pt>
                <c:pt idx="105">
                  <c:v>45430.564776347106</c:v>
                </c:pt>
                <c:pt idx="106">
                  <c:v>45430.583123963428</c:v>
                </c:pt>
                <c:pt idx="107">
                  <c:v>45430.598252425116</c:v>
                </c:pt>
                <c:pt idx="108">
                  <c:v>45430.609987846758</c:v>
                </c:pt>
                <c:pt idx="109">
                  <c:v>45430.622106349532</c:v>
                </c:pt>
                <c:pt idx="110">
                  <c:v>45430.634524270834</c:v>
                </c:pt>
                <c:pt idx="111">
                  <c:v>45430.649006889005</c:v>
                </c:pt>
                <c:pt idx="112">
                  <c:v>45430.661316990852</c:v>
                </c:pt>
                <c:pt idx="113">
                  <c:v>45430.673011733219</c:v>
                </c:pt>
                <c:pt idx="114">
                  <c:v>45430.686131566319</c:v>
                </c:pt>
                <c:pt idx="115">
                  <c:v>45430.698182578242</c:v>
                </c:pt>
                <c:pt idx="116">
                  <c:v>45430.714462538192</c:v>
                </c:pt>
                <c:pt idx="117">
                  <c:v>45430.727696885646</c:v>
                </c:pt>
                <c:pt idx="118">
                  <c:v>45430.75031075174</c:v>
                </c:pt>
                <c:pt idx="119">
                  <c:v>45430.788426359257</c:v>
                </c:pt>
                <c:pt idx="120">
                  <c:v>45430.801403193866</c:v>
                </c:pt>
                <c:pt idx="121">
                  <c:v>45430.813145936569</c:v>
                </c:pt>
                <c:pt idx="122">
                  <c:v>45430.826402133447</c:v>
                </c:pt>
                <c:pt idx="123">
                  <c:v>45430.838295871872</c:v>
                </c:pt>
                <c:pt idx="124">
                  <c:v>45430.85056906852</c:v>
                </c:pt>
                <c:pt idx="125">
                  <c:v>45430.863568758912</c:v>
                </c:pt>
                <c:pt idx="126">
                  <c:v>45431.041589846645</c:v>
                </c:pt>
                <c:pt idx="127">
                  <c:v>45431.057188881714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D57-42EA-BE13-6EF3144FD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056016"/>
        <c:axId val="774056496"/>
      </c:scatterChart>
      <c:valAx>
        <c:axId val="77405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4056496"/>
        <c:crosses val="autoZero"/>
        <c:crossBetween val="midCat"/>
      </c:valAx>
      <c:valAx>
        <c:axId val="77405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4056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Лист2!$AG$54</c:f>
              <c:strCache>
                <c:ptCount val="1"/>
                <c:pt idx="0">
                  <c:v>время в сек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Лист2!$AF$55:$AF$72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xVal>
          <c:yVal>
            <c:numRef>
              <c:f>Лист2!$AG$55:$AG$72</c:f>
              <c:numCache>
                <c:formatCode>General</c:formatCode>
                <c:ptCount val="18"/>
                <c:pt idx="0">
                  <c:v>42.766440357081592</c:v>
                </c:pt>
                <c:pt idx="1">
                  <c:v>13.233150285668671</c:v>
                </c:pt>
                <c:pt idx="2">
                  <c:v>15.693200309760869</c:v>
                </c:pt>
                <c:pt idx="3">
                  <c:v>23.028269782662392</c:v>
                </c:pt>
                <c:pt idx="4">
                  <c:v>5.997760291211307</c:v>
                </c:pt>
                <c:pt idx="5">
                  <c:v>4.5553200412541628</c:v>
                </c:pt>
                <c:pt idx="6">
                  <c:v>23.555320082232356</c:v>
                </c:pt>
                <c:pt idx="7">
                  <c:v>23.385289823636413</c:v>
                </c:pt>
                <c:pt idx="8">
                  <c:v>11.166990199126303</c:v>
                </c:pt>
                <c:pt idx="9">
                  <c:v>14.653510088101029</c:v>
                </c:pt>
                <c:pt idx="10">
                  <c:v>14.079749747179449</c:v>
                </c:pt>
                <c:pt idx="11">
                  <c:v>14.344879821874201</c:v>
                </c:pt>
                <c:pt idx="12">
                  <c:v>42.901540081948042</c:v>
                </c:pt>
                <c:pt idx="13">
                  <c:v>42.104859882965684</c:v>
                </c:pt>
                <c:pt idx="14">
                  <c:v>16.181290475651622</c:v>
                </c:pt>
                <c:pt idx="15">
                  <c:v>26.5797397820279</c:v>
                </c:pt>
                <c:pt idx="16">
                  <c:v>33.579740161076188</c:v>
                </c:pt>
                <c:pt idx="17">
                  <c:v>10.822749836370349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26-4673-A431-68A85B7B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141823"/>
        <c:axId val="800142783"/>
      </c:scatterChart>
      <c:valAx>
        <c:axId val="800141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142783"/>
        <c:crosses val="autoZero"/>
        <c:crossBetween val="midCat"/>
      </c:valAx>
      <c:valAx>
        <c:axId val="80014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0141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4ACC-5895-447B-B894-D8F0969F3B6F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A7B99-453F-450F-A019-DB4229C07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6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128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13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03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b141c8b3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2db141c8b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26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65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88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36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78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26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bddb7e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bddb7ea7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9" name="Google Shape;189;g17bddb7ea7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85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ABE1E-7223-FA90-66B5-58D13D772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E5B41D-6CD2-F933-2C38-E5F0940ED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F15F1-49FF-A50C-AD8F-5D50399F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3A3AD-90CE-9D01-904D-4B9F4F1C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0D74A-3984-FE10-377C-A51C5D96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F7EA2-F139-0474-AF49-644365B3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953DE-3E51-CDA3-BA24-20A9C7DFB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1AD6A-465E-211B-4E77-CFCD36E1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3A8C6-EF12-5668-175B-BDD71A6D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E1EA0-1766-4FDB-5896-DA650E9D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3EB40-E299-D5AE-8A72-4FEC1A6D5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50ED7B-C086-D0E2-06E0-700113A47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C8E5B-E0DA-E002-CEA2-AE35BBF5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4DAF53-75E5-1E39-4D4D-94EB2A13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E11DD-6008-BE52-3A38-5703078F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4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5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5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5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67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9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21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593DC-6BA6-B4DD-A1F7-374C493B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858B-52D4-F182-67BD-0FB62857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02000-B105-2A34-F1C4-B7EA44A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6928E-1FE6-80E6-2D23-8E2DBC44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0A5BE-798C-132D-8916-3A33F5B6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D1356-2CB1-D2FE-0868-6BD451A7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3EDA6-132C-126C-C848-6921DC329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A8DC5-8EED-05D3-183C-40B49C17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2D8EF-4F7B-9EB3-1BD2-1BE5D582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63906-BB72-C414-ADD0-65648D8F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2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0AA5-63E7-DFE5-7952-6FE7B5C1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53BD1-5AE2-9740-5BAD-91B3E1CE3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2DD3D7-986B-286B-C544-D6EE51602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CE1B9-57B0-65F1-CA35-C6FC2327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BCAF8-81A1-A7DF-D8A8-84F0058D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825ED-5E0F-E004-B6E8-F6383EB3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56B9F-04D4-96F2-F1BD-A843A70B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AFAADA-4D42-2EC9-893D-BEC8E42AD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07653D-9A61-8D03-31C0-3DFF388D4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18B344-35D2-C693-B484-7626D1F80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1CFC17-6642-67CD-0C2B-0C33FE125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9C028F-22CD-4E8F-CB3B-A02EB2E8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86B75B-7F8D-7758-F32C-08ED3614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5D6088-D33E-0FC3-876F-00A32A42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FFB43-72D5-D8BE-68BC-E4177B12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7A25CC-1DF6-42F1-E5AA-FE72DB9B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13C928-73E3-2992-4D47-2EC965F4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DED354-C0B3-118F-3B8C-A7494CAB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368D67-A16F-71A0-2B2B-54359ECB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18BB4D-A446-DD1D-80C1-EFF9588D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D74C6C-67E8-C549-22EA-A61E94AC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0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D04EE-0995-D7A3-FA72-78B53096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392DB-FAC2-ADC7-9AD4-AD758E195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D50451-5D70-5ACF-60A6-1BEC4CA15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EE5FD8-9052-9558-9BD4-99C6AD9F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17937-AE11-3082-41E5-98E85CC4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B1F472-5929-A441-C6AE-BAD0CFFF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CEEC5-D1B4-2D50-573E-3385D98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A59C59-0D04-08CD-2DFA-5AFB1457C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41C5-6DFA-6824-0ADC-56647D359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1AEA8-CD14-B1CA-EFC8-E1FF04FB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3393E-3FB2-E829-0B58-6D58682F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FBF70-71C4-89F1-7BB1-6058222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5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8E988-BF97-571C-C49E-8B6A1661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E5AA9E-888B-1875-185E-5C351905E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D911D-4FEF-26CA-9484-AEACEA54D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3800CE-89F4-4D76-90FC-8038A0AD1F95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C0454-C3AD-E530-039C-3BA097CAC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F9182-BAEC-C62A-D32B-5DD47E8E1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D02E7-1371-4504-978B-5F10806CD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0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054733" cy="216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870"/>
              <a:buFont typeface="Arial"/>
              <a:buNone/>
            </a:pPr>
            <a:r>
              <a:rPr lang="ru-RU" sz="3200" dirty="0"/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ru-RU" sz="3200" dirty="0" err="1"/>
              <a:t>IoT</a:t>
            </a:r>
            <a:endParaRPr sz="3200" dirty="0"/>
          </a:p>
        </p:txBody>
      </p:sp>
      <p:sp>
        <p:nvSpPr>
          <p:cNvPr id="182" name="Google Shape;182;p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Московский институт электроники и математики им. А. Н. Тихонова</a:t>
            </a:r>
            <a:endParaRPr/>
          </a:p>
        </p:txBody>
      </p:sp>
      <p:sp>
        <p:nvSpPr>
          <p:cNvPr id="183" name="Google Shape;183;p1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Департамент компьютерной инженерии</a:t>
            </a:r>
            <a:endParaRPr/>
          </a:p>
        </p:txBody>
      </p:sp>
      <p:sp>
        <p:nvSpPr>
          <p:cNvPr id="184" name="Google Shape;184;p1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Москва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2024</a:t>
            </a:r>
            <a:endParaRPr/>
          </a:p>
        </p:txBody>
      </p:sp>
      <p:sp>
        <p:nvSpPr>
          <p:cNvPr id="185" name="Google Shape;185;p1"/>
          <p:cNvSpPr txBox="1">
            <a:spLocks noGrp="1"/>
          </p:cNvSpPr>
          <p:nvPr>
            <p:ph type="body" idx="4"/>
          </p:nvPr>
        </p:nvSpPr>
        <p:spPr>
          <a:xfrm>
            <a:off x="7733654" y="4215539"/>
            <a:ext cx="3609569" cy="166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indent="0">
              <a:buSzTx/>
              <a:defRPr sz="1600">
                <a:latin typeface="+mn-lt"/>
                <a:ea typeface="+mn-ea"/>
                <a:cs typeface="+mn-cs"/>
                <a:sym typeface="HSE Sans Regular"/>
              </a:defRPr>
            </a:pPr>
            <a:r>
              <a:rPr lang="ru-RU" sz="2400" dirty="0"/>
              <a:t>Аспирант</a:t>
            </a:r>
            <a:r>
              <a:rPr lang="en-US" sz="2400" dirty="0"/>
              <a:t>:</a:t>
            </a:r>
            <a:endParaRPr lang="ru-RU" sz="2400" dirty="0"/>
          </a:p>
          <a:p>
            <a:pPr marL="0" indent="0">
              <a:buSzTx/>
              <a:defRPr sz="1600">
                <a:latin typeface="+mn-lt"/>
                <a:ea typeface="+mn-ea"/>
                <a:cs typeface="+mn-cs"/>
                <a:sym typeface="HSE Sans Regular"/>
              </a:defRPr>
            </a:pPr>
            <a:r>
              <a:rPr lang="ru-RU" sz="2400" dirty="0"/>
              <a:t>Ильин А. Д.</a:t>
            </a:r>
            <a:endParaRPr lang="en-US" sz="2400" dirty="0"/>
          </a:p>
          <a:p>
            <a:pPr marL="0" indent="0">
              <a:lnSpc>
                <a:spcPct val="115000"/>
              </a:lnSpc>
            </a:pPr>
            <a:r>
              <a:rPr lang="ru-RU" sz="2400" dirty="0">
                <a:latin typeface="HSE Sans" panose="02000000000000000000" pitchFamily="50" charset="-52"/>
              </a:rPr>
              <a:t>Научный руководитель:</a:t>
            </a:r>
          </a:p>
          <a:p>
            <a:pPr marL="0" indent="0">
              <a:lnSpc>
                <a:spcPct val="115000"/>
              </a:lnSpc>
            </a:pPr>
            <a:r>
              <a:rPr lang="ru-RU" sz="2400" dirty="0">
                <a:latin typeface="HSE Sans" panose="02000000000000000000" pitchFamily="50" charset="-52"/>
              </a:rPr>
              <a:t>профессор к.т.н. Восков Л.С. </a:t>
            </a:r>
            <a:r>
              <a:rPr lang="ru-RU" sz="2400" dirty="0">
                <a:solidFill>
                  <a:schemeClr val="bg1"/>
                </a:solidFill>
                <a:latin typeface="HSE Sans" panose="02000000000000000000" pitchFamily="50" charset="-52"/>
              </a:rPr>
              <a:t>к.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Предметная область</a:t>
            </a: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2;g17bddb7ea7c_0_1">
            <a:extLst>
              <a:ext uri="{FF2B5EF4-FFF2-40B4-BE49-F238E27FC236}">
                <a16:creationId xmlns:a16="http://schemas.microsoft.com/office/drawing/2014/main" id="{1B1D65BB-4069-B7C3-0000-6554FABBF35F}"/>
              </a:ext>
            </a:extLst>
          </p:cNvPr>
          <p:cNvSpPr txBox="1">
            <a:spLocks/>
          </p:cNvSpPr>
          <p:nvPr/>
        </p:nvSpPr>
        <p:spPr>
          <a:xfrm>
            <a:off x="552030" y="1840404"/>
            <a:ext cx="4911791" cy="36685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ts val="3870"/>
            </a:pPr>
            <a:r>
              <a:rPr lang="ru-RU" sz="1800" dirty="0"/>
              <a:t>2 Эксперимент. </a:t>
            </a:r>
            <a:endParaRPr lang="en-US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3870"/>
            </a:pPr>
            <a:r>
              <a:rPr lang="ru-RU" sz="1800" dirty="0"/>
              <a:t>От датчика температуры поступали данные через облачную платформу “</a:t>
            </a:r>
            <a:r>
              <a:rPr lang="ru-RU" sz="1800" dirty="0" err="1"/>
              <a:t>Rightec</a:t>
            </a:r>
            <a:r>
              <a:rPr lang="en-US" sz="1800" dirty="0"/>
              <a:t>h</a:t>
            </a:r>
            <a:r>
              <a:rPr lang="ru-RU" sz="1800" dirty="0"/>
              <a:t>” на модем Iridium. Модем передавал данные по спутниковому каналу, которые принимались на сервере «приемнике» (RUWEB). Сервер «приемник», по завершению обработки полученного сообщения, отправлял данные обратно на сервер   “</a:t>
            </a:r>
            <a:r>
              <a:rPr lang="ru-RU" sz="1800" dirty="0" err="1"/>
              <a:t>Rightec</a:t>
            </a:r>
            <a:r>
              <a:rPr lang="en-US" sz="1800" dirty="0"/>
              <a:t>h</a:t>
            </a:r>
            <a:r>
              <a:rPr lang="ru-RU" sz="1800" dirty="0"/>
              <a:t>”.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2D885B-97ED-E191-FE30-56F72B5DF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521" y="2379663"/>
            <a:ext cx="5936183" cy="25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Предметная область</a:t>
            </a: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2;g17bddb7ea7c_0_1">
            <a:extLst>
              <a:ext uri="{FF2B5EF4-FFF2-40B4-BE49-F238E27FC236}">
                <a16:creationId xmlns:a16="http://schemas.microsoft.com/office/drawing/2014/main" id="{1B1D65BB-4069-B7C3-0000-6554FABBF35F}"/>
              </a:ext>
            </a:extLst>
          </p:cNvPr>
          <p:cNvSpPr txBox="1">
            <a:spLocks/>
          </p:cNvSpPr>
          <p:nvPr/>
        </p:nvSpPr>
        <p:spPr>
          <a:xfrm>
            <a:off x="552031" y="1840404"/>
            <a:ext cx="3963525" cy="24719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Отправлялись постоянно сообщения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размером 54 байт (формат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json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по готовности модема без лишних пауз.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Отправка проводилась в течение 37 часов.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9D3EED-621D-EC83-9363-946D18D15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128" y="2046200"/>
            <a:ext cx="5245561" cy="30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2;g17bddb7ea7c_0_1">
            <a:extLst>
              <a:ext uri="{FF2B5EF4-FFF2-40B4-BE49-F238E27FC236}">
                <a16:creationId xmlns:a16="http://schemas.microsoft.com/office/drawing/2014/main" id="{1B1D65BB-4069-B7C3-0000-6554FABBF35F}"/>
              </a:ext>
            </a:extLst>
          </p:cNvPr>
          <p:cNvSpPr txBox="1">
            <a:spLocks/>
          </p:cNvSpPr>
          <p:nvPr/>
        </p:nvSpPr>
        <p:spPr>
          <a:xfrm>
            <a:off x="552032" y="1840404"/>
            <a:ext cx="3855152" cy="42839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Выборка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  17.05  15:18:11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18.05  20:41:30.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 день 5 часов 23 минуты 19 секунд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Принято 128 сообщений = 6912 байт.    0,065 байт в секунду.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D062993-C4D0-36FD-2759-5BD1534C6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637429"/>
              </p:ext>
            </p:extLst>
          </p:nvPr>
        </p:nvGraphicFramePr>
        <p:xfrm>
          <a:off x="4407183" y="1291732"/>
          <a:ext cx="7232786" cy="458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316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8AC17C6-F6E5-FB52-DF74-0E81F410B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120" y="1643427"/>
            <a:ext cx="3489392" cy="3264781"/>
          </a:xfrm>
        </p:spPr>
        <p:txBody>
          <a:bodyPr>
            <a:normAutofit/>
          </a:bodyPr>
          <a:lstStyle/>
          <a:p>
            <a:r>
              <a:rPr lang="ru-RU" sz="1800" dirty="0"/>
              <a:t>	Задержка полного цикла сообщения в период стабильной передачи. </a:t>
            </a:r>
          </a:p>
          <a:p>
            <a:r>
              <a:rPr lang="ru-RU" sz="1800" dirty="0"/>
              <a:t>От </a:t>
            </a:r>
            <a:r>
              <a:rPr lang="en-US" sz="1800" dirty="0" err="1"/>
              <a:t>Rightech</a:t>
            </a:r>
            <a:r>
              <a:rPr lang="en-US" sz="1800" dirty="0"/>
              <a:t>  </a:t>
            </a:r>
            <a:r>
              <a:rPr lang="ru-RU" sz="1800" dirty="0"/>
              <a:t>до </a:t>
            </a:r>
            <a:r>
              <a:rPr lang="en-US" sz="1800" dirty="0" err="1"/>
              <a:t>Rightech</a:t>
            </a:r>
            <a:endParaRPr lang="en-US" sz="1800" dirty="0"/>
          </a:p>
          <a:p>
            <a:endParaRPr lang="en-US" sz="1800" dirty="0"/>
          </a:p>
          <a:p>
            <a:r>
              <a:rPr lang="ru-RU" sz="1800" dirty="0"/>
              <a:t>20,7</a:t>
            </a:r>
            <a:r>
              <a:rPr lang="en-US" sz="1800" dirty="0"/>
              <a:t> </a:t>
            </a:r>
            <a:r>
              <a:rPr lang="ru-RU" sz="1800" dirty="0"/>
              <a:t>Кб в час. В момент стабильной передачи. </a:t>
            </a:r>
          </a:p>
          <a:p>
            <a:endParaRPr lang="ru-RU" sz="18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651FD3F-4B54-9440-45CE-548B1F35D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391520"/>
              </p:ext>
            </p:extLst>
          </p:nvPr>
        </p:nvGraphicFramePr>
        <p:xfrm>
          <a:off x="4838550" y="1412239"/>
          <a:ext cx="7083777" cy="432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807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b141c8b37_0_10"/>
          <p:cNvSpPr txBox="1">
            <a:spLocks noGrp="1"/>
          </p:cNvSpPr>
          <p:nvPr>
            <p:ph type="body" idx="1"/>
          </p:nvPr>
        </p:nvSpPr>
        <p:spPr>
          <a:xfrm>
            <a:off x="464550" y="1817650"/>
            <a:ext cx="11262900" cy="3021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914400" lvl="0" indent="-317500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</a:rPr>
              <a:t>Создан экспериментальный стенд для работы со спутниковым каналом связи на основе модема 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</a:rPr>
              <a:t>Iridium</a:t>
            </a: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</a:rPr>
              <a:t> и микрокомпьютера 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</a:rPr>
              <a:t>raspberry pi. </a:t>
            </a:r>
            <a:endParaRPr lang="ru-RU" sz="1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317500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</a:rPr>
              <a:t>Настроен сервер для приема, логирования и расшифровки 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</a:rPr>
              <a:t>SBD </a:t>
            </a: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</a:rPr>
              <a:t>сообщений 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</a:rPr>
              <a:t>Iridium</a:t>
            </a:r>
          </a:p>
          <a:p>
            <a:pPr marL="914400" lvl="0" indent="-317500" algn="l" rtl="0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</a:rPr>
              <a:t>Проведены эксперименты по отправке 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</a:rPr>
              <a:t>SBD </a:t>
            </a: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</a:rPr>
              <a:t>сообщений в разных сценариях. Подготовлены </a:t>
            </a:r>
            <a:r>
              <a:rPr lang="ru-RU" sz="1400" dirty="0" err="1">
                <a:solidFill>
                  <a:schemeClr val="dk1"/>
                </a:solidFill>
                <a:highlight>
                  <a:srgbClr val="FFFFFF"/>
                </a:highlight>
              </a:rPr>
              <a:t>датасеты</a:t>
            </a: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</a:rPr>
              <a:t> по результатам экспериментов </a:t>
            </a:r>
            <a:endParaRPr lang="en-US" sz="14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92" name="Google Shape;192;g2db141c8b37_0_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/>
              <a:t>Департамент компьютерной инженерии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195" name="Google Shape;195;g2db141c8b37_0_10"/>
          <p:cNvSpPr txBox="1"/>
          <p:nvPr/>
        </p:nvSpPr>
        <p:spPr>
          <a:xfrm>
            <a:off x="427672" y="1449412"/>
            <a:ext cx="11089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Выполненные задачи: 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48BE1-BAB4-BE8B-8FEC-7C04D6A04B5E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Google Shape;193;g17bddb7ea7c_0_1">
            <a:extLst>
              <a:ext uri="{FF2B5EF4-FFF2-40B4-BE49-F238E27FC236}">
                <a16:creationId xmlns:a16="http://schemas.microsoft.com/office/drawing/2014/main" id="{F1B8DCFA-7706-D60B-8452-ADFD2842547B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3459162" y="549275"/>
            <a:ext cx="2343327" cy="771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5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5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7" y="1577588"/>
            <a:ext cx="4537896" cy="3177191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870"/>
            </a:pPr>
            <a:r>
              <a:rPr lang="ru-RU" sz="2400" dirty="0"/>
              <a:t>Особенности расположения антенны </a:t>
            </a:r>
            <a:endParaRPr lang="en-US" sz="2400" dirty="0"/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5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5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sz="1050" dirty="0"/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BB575-3B63-EAAB-45F1-3BF2B1219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31" y="1048938"/>
            <a:ext cx="4246535" cy="561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81AD018-BA2F-B0BD-1526-8B770498063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7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7" y="1577588"/>
            <a:ext cx="4537896" cy="3177191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3870"/>
            </a:pPr>
            <a:r>
              <a:rPr lang="ru-RU" sz="2400" dirty="0"/>
              <a:t>Особенности расположения антенны </a:t>
            </a:r>
            <a:endParaRPr lang="en-US" sz="2400" dirty="0"/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Предметная область</a:t>
            </a: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834B4-B7A4-A673-6542-3C9024C2D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544" y="1147053"/>
            <a:ext cx="5723153" cy="4695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9AA5A5-047A-C452-4B69-E7677C312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86" y="2552355"/>
            <a:ext cx="2540593" cy="1431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1D102F-563F-FC58-782C-5F1A441E09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602"/>
          <a:stretch/>
        </p:blipFill>
        <p:spPr>
          <a:xfrm>
            <a:off x="9893593" y="4190163"/>
            <a:ext cx="2182885" cy="1652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305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Предметная область</a:t>
            </a: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D640C9D-E81B-17A2-F099-52B4ECB90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69912"/>
              </p:ext>
            </p:extLst>
          </p:nvPr>
        </p:nvGraphicFramePr>
        <p:xfrm>
          <a:off x="5123838" y="1541041"/>
          <a:ext cx="6563530" cy="33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593">
                  <a:extLst>
                    <a:ext uri="{9D8B030D-6E8A-4147-A177-3AD203B41FA5}">
                      <a16:colId xmlns:a16="http://schemas.microsoft.com/office/drawing/2014/main" val="3985301750"/>
                    </a:ext>
                  </a:extLst>
                </a:gridCol>
                <a:gridCol w="1480726">
                  <a:extLst>
                    <a:ext uri="{9D8B030D-6E8A-4147-A177-3AD203B41FA5}">
                      <a16:colId xmlns:a16="http://schemas.microsoft.com/office/drawing/2014/main" val="1719773176"/>
                    </a:ext>
                  </a:extLst>
                </a:gridCol>
                <a:gridCol w="1594328">
                  <a:extLst>
                    <a:ext uri="{9D8B030D-6E8A-4147-A177-3AD203B41FA5}">
                      <a16:colId xmlns:a16="http://schemas.microsoft.com/office/drawing/2014/main" val="1455932645"/>
                    </a:ext>
                  </a:extLst>
                </a:gridCol>
                <a:gridCol w="1640883">
                  <a:extLst>
                    <a:ext uri="{9D8B030D-6E8A-4147-A177-3AD203B41FA5}">
                      <a16:colId xmlns:a16="http://schemas.microsoft.com/office/drawing/2014/main" val="981856311"/>
                    </a:ext>
                  </a:extLst>
                </a:gridCol>
              </a:tblGrid>
              <a:tr h="63443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Номер сообщения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momsn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приема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Задержка между сообщениями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попытки отправки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807218"/>
                  </a:ext>
                </a:extLst>
              </a:tr>
              <a:tr h="63543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6801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13:16:00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00:01:10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576973"/>
                  </a:ext>
                </a:extLst>
              </a:tr>
              <a:tr h="63543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6802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13:16:33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00:00:33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105929"/>
                  </a:ext>
                </a:extLst>
              </a:tr>
              <a:tr h="63543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6803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13:16:46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00:00:13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107973"/>
                  </a:ext>
                </a:extLst>
              </a:tr>
              <a:tr h="63543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6804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13:16:59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00:00:13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0391771"/>
                  </a:ext>
                </a:extLst>
              </a:tr>
            </a:tbl>
          </a:graphicData>
        </a:graphic>
      </p:graphicFrame>
      <p:sp>
        <p:nvSpPr>
          <p:cNvPr id="2" name="Google Shape;192;g17bddb7ea7c_0_1">
            <a:extLst>
              <a:ext uri="{FF2B5EF4-FFF2-40B4-BE49-F238E27FC236}">
                <a16:creationId xmlns:a16="http://schemas.microsoft.com/office/drawing/2014/main" id="{1B1D65BB-4069-B7C3-0000-6554FABBF35F}"/>
              </a:ext>
            </a:extLst>
          </p:cNvPr>
          <p:cNvSpPr txBox="1">
            <a:spLocks/>
          </p:cNvSpPr>
          <p:nvPr/>
        </p:nvSpPr>
        <p:spPr>
          <a:xfrm>
            <a:off x="552031" y="1840404"/>
            <a:ext cx="4537896" cy="24155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1 Эксперимент. </a:t>
            </a:r>
          </a:p>
          <a:p>
            <a:pPr marL="0" indent="0">
              <a:spcBef>
                <a:spcPts val="0"/>
              </a:spcBef>
              <a:buSzPts val="3870"/>
            </a:pPr>
            <a:endParaRPr lang="en-US" sz="1800" dirty="0"/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Длительность  42 минуты </a:t>
            </a:r>
          </a:p>
          <a:p>
            <a:pPr marL="0" indent="0">
              <a:spcBef>
                <a:spcPts val="0"/>
              </a:spcBef>
              <a:buSzPts val="3870"/>
            </a:pPr>
            <a:endParaRPr lang="ru-RU" sz="1800" dirty="0"/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Успешно отправлено 84 сообщения</a:t>
            </a:r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за 259 попыток. (1 попытка за 10 сек)</a:t>
            </a:r>
          </a:p>
          <a:p>
            <a:pPr marL="0" indent="0">
              <a:spcBef>
                <a:spcPts val="0"/>
              </a:spcBef>
              <a:buSzPts val="3870"/>
            </a:pPr>
            <a:endParaRPr lang="ru-RU" sz="1800" dirty="0"/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Размер сообщения составлял 20 байт. </a:t>
            </a:r>
          </a:p>
        </p:txBody>
      </p:sp>
    </p:spTree>
    <p:extLst>
      <p:ext uri="{BB962C8B-B14F-4D97-AF65-F5344CB8AC3E}">
        <p14:creationId xmlns:p14="http://schemas.microsoft.com/office/powerpoint/2010/main" val="145952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2;g17bddb7ea7c_0_1">
            <a:extLst>
              <a:ext uri="{FF2B5EF4-FFF2-40B4-BE49-F238E27FC236}">
                <a16:creationId xmlns:a16="http://schemas.microsoft.com/office/drawing/2014/main" id="{1B1D65BB-4069-B7C3-0000-6554FABBF35F}"/>
              </a:ext>
            </a:extLst>
          </p:cNvPr>
          <p:cNvSpPr txBox="1">
            <a:spLocks/>
          </p:cNvSpPr>
          <p:nvPr/>
        </p:nvSpPr>
        <p:spPr>
          <a:xfrm>
            <a:off x="333634" y="1782605"/>
            <a:ext cx="2913658" cy="35895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1 Эксперимент. </a:t>
            </a:r>
          </a:p>
          <a:p>
            <a:pPr marL="0" indent="0">
              <a:spcBef>
                <a:spcPts val="0"/>
              </a:spcBef>
              <a:buSzPts val="3870"/>
            </a:pPr>
            <a:endParaRPr lang="ru-RU" sz="1800" dirty="0"/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Погода: чистое небо, нет информации о магнитных бурях</a:t>
            </a:r>
          </a:p>
          <a:p>
            <a:pPr marL="0" indent="0">
              <a:spcBef>
                <a:spcPts val="0"/>
              </a:spcBef>
              <a:buSzPts val="3870"/>
            </a:pPr>
            <a:endParaRPr lang="en-US" sz="1800" dirty="0"/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(32% доставки)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48FE661-BA33-2015-ACD9-EE56D2637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090320"/>
              </p:ext>
            </p:extLst>
          </p:nvPr>
        </p:nvGraphicFramePr>
        <p:xfrm>
          <a:off x="3222271" y="1154362"/>
          <a:ext cx="8732661" cy="504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18AC17C6-F6E5-FB52-DF74-0E81F410B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99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2;g17bddb7ea7c_0_1">
            <a:extLst>
              <a:ext uri="{FF2B5EF4-FFF2-40B4-BE49-F238E27FC236}">
                <a16:creationId xmlns:a16="http://schemas.microsoft.com/office/drawing/2014/main" id="{1B1D65BB-4069-B7C3-0000-6554FABBF35F}"/>
              </a:ext>
            </a:extLst>
          </p:cNvPr>
          <p:cNvSpPr txBox="1">
            <a:spLocks/>
          </p:cNvSpPr>
          <p:nvPr/>
        </p:nvSpPr>
        <p:spPr>
          <a:xfrm>
            <a:off x="407188" y="1761382"/>
            <a:ext cx="2913658" cy="35895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3870"/>
            </a:pPr>
            <a:r>
              <a:rPr lang="ru-RU" sz="2000" dirty="0"/>
              <a:t>1 Эксперимент. </a:t>
            </a:r>
          </a:p>
          <a:p>
            <a:pPr marL="0" indent="0">
              <a:spcBef>
                <a:spcPts val="0"/>
              </a:spcBef>
              <a:buSzPts val="3870"/>
            </a:pPr>
            <a:endParaRPr lang="en-US" sz="2000" dirty="0"/>
          </a:p>
          <a:p>
            <a:pPr marL="0" indent="0">
              <a:spcBef>
                <a:spcPts val="0"/>
              </a:spcBef>
              <a:buSzPts val="3870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0.66 B/s = 0.00528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kbps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r>
              <a:rPr lang="ru-RU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ранжевым показан примерный наилучший угол возвышения среди доступных спутников в момент приема сообщения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SzPts val="3870"/>
            </a:pPr>
            <a:endParaRPr lang="ru-RU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70497DF-10BA-218E-318B-2A43FA769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610093"/>
              </p:ext>
            </p:extLst>
          </p:nvPr>
        </p:nvGraphicFramePr>
        <p:xfrm>
          <a:off x="3951112" y="1207910"/>
          <a:ext cx="7926034" cy="537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659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ddb7ea7c_0_1"/>
          <p:cNvSpPr txBox="1">
            <a:spLocks noGrp="1"/>
          </p:cNvSpPr>
          <p:nvPr>
            <p:ph type="body" idx="3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4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92;g17bddb7ea7c_0_1">
            <a:extLst>
              <a:ext uri="{FF2B5EF4-FFF2-40B4-BE49-F238E27FC236}">
                <a16:creationId xmlns:a16="http://schemas.microsoft.com/office/drawing/2014/main" id="{1B1D65BB-4069-B7C3-0000-6554FABBF35F}"/>
              </a:ext>
            </a:extLst>
          </p:cNvPr>
          <p:cNvSpPr txBox="1">
            <a:spLocks/>
          </p:cNvSpPr>
          <p:nvPr/>
        </p:nvSpPr>
        <p:spPr>
          <a:xfrm>
            <a:off x="552031" y="1840404"/>
            <a:ext cx="2913658" cy="35895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45700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 kern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3870"/>
            </a:pPr>
            <a:r>
              <a:rPr lang="ru-RU" sz="1800" dirty="0"/>
              <a:t>Маршрут спутников в ходе 1 эксперимента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3870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1C36E-4DD7-78AC-B291-A2CDF8A21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311" y="964649"/>
            <a:ext cx="5021291" cy="574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D44DC1BD-B8A7-2DD0-7964-3E3F2C3AE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0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bddb7ea7c_0_1"/>
          <p:cNvSpPr txBox="1">
            <a:spLocks noGrp="1"/>
          </p:cNvSpPr>
          <p:nvPr>
            <p:ph type="body" idx="1"/>
          </p:nvPr>
        </p:nvSpPr>
        <p:spPr>
          <a:xfrm>
            <a:off x="585897" y="1577588"/>
            <a:ext cx="4178014" cy="3547568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0.66 B/s это 1670 Кб в месяц.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 257$ или 24177 рублей по курсу 93.77 за $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размером 140 байт (СМС) </a:t>
            </a:r>
            <a:r>
              <a:rPr lang="ru-RU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1,794816 рублей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(При итоговом объеме трафика больше 50 Кб за месяц)</a:t>
            </a:r>
          </a:p>
        </p:txBody>
      </p:sp>
      <p:sp>
        <p:nvSpPr>
          <p:cNvPr id="193" name="Google Shape;193;g17bddb7ea7c_0_1"/>
          <p:cNvSpPr txBox="1">
            <a:spLocks noGrp="1"/>
          </p:cNvSpPr>
          <p:nvPr>
            <p:ph type="body" idx="4"/>
          </p:nvPr>
        </p:nvSpPr>
        <p:spPr>
          <a:xfrm>
            <a:off x="3553280" y="442655"/>
            <a:ext cx="2378814" cy="606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852"/>
            </a:pPr>
            <a:r>
              <a:rPr lang="ru-RU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Разработка и исследование методов повышения энергетической эффективности граничных устройств в сети </a:t>
            </a:r>
            <a:r>
              <a:rPr lang="en-US" sz="10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IoT</a:t>
            </a:r>
            <a:endParaRPr dirty="0"/>
          </a:p>
        </p:txBody>
      </p:sp>
      <p:sp>
        <p:nvSpPr>
          <p:cNvPr id="194" name="Google Shape;194;g17bddb7ea7c_0_1"/>
          <p:cNvSpPr txBox="1">
            <a:spLocks noGrp="1"/>
          </p:cNvSpPr>
          <p:nvPr>
            <p:ph type="body" idx="5"/>
          </p:nvPr>
        </p:nvSpPr>
        <p:spPr>
          <a:xfrm>
            <a:off x="6259907" y="654400"/>
            <a:ext cx="3835200" cy="1827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ru-RU" sz="1200" dirty="0">
                <a:solidFill>
                  <a:schemeClr val="tx1"/>
                </a:solidFill>
                <a:latin typeface="HSE Sans" panose="02000000000000000000" pitchFamily="50" charset="-52"/>
                <a:cs typeface="Times New Roman" panose="02020603050405020304" pitchFamily="18" charset="0"/>
              </a:rPr>
              <a:t>Предметная область</a:t>
            </a:r>
            <a:endParaRPr sz="1200" dirty="0">
              <a:solidFill>
                <a:schemeClr val="tx1"/>
              </a:solidFill>
              <a:latin typeface="HSE Sans" panose="020000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195" name="Google Shape;195;g17bddb7ea7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02" y="493525"/>
            <a:ext cx="1582630" cy="40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47EEF34-A698-7CD8-4F98-FB48E4396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115181"/>
              </p:ext>
            </p:extLst>
          </p:nvPr>
        </p:nvGraphicFramePr>
        <p:xfrm>
          <a:off x="4763911" y="1159793"/>
          <a:ext cx="7108608" cy="452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3110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579</Words>
  <Application>Microsoft Office PowerPoint</Application>
  <PresentationFormat>Широкоэкранный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HSE Sans</vt:lpstr>
      <vt:lpstr>Тема Office</vt:lpstr>
      <vt:lpstr>Разработка и исследование методов повышения энергетической эффективности граничных устройств в сети IoT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Ильин Александр Дмитриевич</dc:creator>
  <cp:lastModifiedBy>Ильин Александр Дмитриевич</cp:lastModifiedBy>
  <cp:revision>6</cp:revision>
  <dcterms:created xsi:type="dcterms:W3CDTF">2024-06-06T06:33:44Z</dcterms:created>
  <dcterms:modified xsi:type="dcterms:W3CDTF">2024-06-14T16:52:40Z</dcterms:modified>
</cp:coreProperties>
</file>