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Обложка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16;p18" descr="Google Shape;16;p1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3859" y="962172"/>
            <a:ext cx="886500" cy="886500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Google Shape;17;p18"/>
          <p:cNvSpPr/>
          <p:nvPr/>
        </p:nvSpPr>
        <p:spPr>
          <a:xfrm>
            <a:off x="6090212" y="985335"/>
            <a:ext cx="1" cy="840174"/>
          </a:xfrm>
          <a:prstGeom prst="line">
            <a:avLst/>
          </a:prstGeom>
          <a:ln w="12700">
            <a:solidFill>
              <a:srgbClr val="102D69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94" name="Google Shape;18;p18"/>
          <p:cNvSpPr/>
          <p:nvPr/>
        </p:nvSpPr>
        <p:spPr>
          <a:xfrm>
            <a:off x="8642580" y="985335"/>
            <a:ext cx="1" cy="840174"/>
          </a:xfrm>
          <a:prstGeom prst="line">
            <a:avLst/>
          </a:prstGeom>
          <a:ln w="12700">
            <a:solidFill>
              <a:srgbClr val="102D69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95" name="Google Shape;19;p18"/>
          <p:cNvSpPr/>
          <p:nvPr/>
        </p:nvSpPr>
        <p:spPr>
          <a:xfrm>
            <a:off x="11179046" y="985335"/>
            <a:ext cx="1" cy="840174"/>
          </a:xfrm>
          <a:prstGeom prst="line">
            <a:avLst/>
          </a:prstGeom>
          <a:ln w="12700">
            <a:solidFill>
              <a:srgbClr val="102D69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96" name="Title Text"/>
          <p:cNvSpPr txBox="1"/>
          <p:nvPr>
            <p:ph type="title"/>
          </p:nvPr>
        </p:nvSpPr>
        <p:spPr>
          <a:xfrm>
            <a:off x="1027967" y="2404670"/>
            <a:ext cx="7634059" cy="1978324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sz="4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7" name="Body Level One…"/>
          <p:cNvSpPr txBox="1"/>
          <p:nvPr>
            <p:ph type="body" sz="quarter" idx="1"/>
          </p:nvPr>
        </p:nvSpPr>
        <p:spPr>
          <a:xfrm>
            <a:off x="2074946" y="1187840"/>
            <a:ext cx="3848719" cy="435164"/>
          </a:xfrm>
          <a:prstGeom prst="rect">
            <a:avLst/>
          </a:prstGeom>
        </p:spPr>
        <p:txBody>
          <a:bodyPr lIns="0" tIns="0" rIns="0" bIns="0"/>
          <a:lstStyle>
            <a:lvl1pPr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228600" indent="457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228600" indent="9144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228600" indent="13716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" indent="18288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Google Shape;22;p18"/>
          <p:cNvSpPr txBox="1"/>
          <p:nvPr>
            <p:ph type="body" sz="quarter" idx="21"/>
          </p:nvPr>
        </p:nvSpPr>
        <p:spPr>
          <a:xfrm>
            <a:off x="6259419" y="1173829"/>
            <a:ext cx="2278064" cy="463187"/>
          </a:xfrm>
          <a:prstGeom prst="rect">
            <a:avLst/>
          </a:prstGeom>
        </p:spPr>
        <p:txBody>
          <a:bodyPr lIns="0" tIns="0" rIns="0" bIns="0"/>
          <a:lstStyle/>
          <a:p>
            <a:pPr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9" name="Google Shape;23;p18"/>
          <p:cNvSpPr txBox="1"/>
          <p:nvPr>
            <p:ph type="body" sz="quarter" idx="22"/>
          </p:nvPr>
        </p:nvSpPr>
        <p:spPr>
          <a:xfrm>
            <a:off x="8786720" y="1173829"/>
            <a:ext cx="2217739" cy="463187"/>
          </a:xfrm>
          <a:prstGeom prst="rect">
            <a:avLst/>
          </a:prstGeom>
        </p:spPr>
        <p:txBody>
          <a:bodyPr lIns="0" tIns="0" rIns="0" bIns="0"/>
          <a:lstStyle/>
          <a:p>
            <a:pPr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0" name="Google Shape;24;p18"/>
          <p:cNvSpPr txBox="1"/>
          <p:nvPr>
            <p:ph type="body" sz="quarter" idx="23"/>
          </p:nvPr>
        </p:nvSpPr>
        <p:spPr>
          <a:xfrm>
            <a:off x="1027966" y="4824914"/>
            <a:ext cx="7625269" cy="652861"/>
          </a:xfrm>
          <a:prstGeom prst="rect">
            <a:avLst/>
          </a:prstGeom>
        </p:spPr>
        <p:txBody>
          <a:bodyPr lIns="0" tIns="0" rIns="0" bIns="0"/>
          <a:lstStyle/>
          <a:p>
            <a:pPr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Текст_1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26;p19" descr="Google Shape;26;p1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199" y="464362"/>
            <a:ext cx="448276" cy="448277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Google Shape;27;p19"/>
          <p:cNvSpPr/>
          <p:nvPr/>
        </p:nvSpPr>
        <p:spPr>
          <a:xfrm>
            <a:off x="3298685" y="464363"/>
            <a:ext cx="1" cy="586261"/>
          </a:xfrm>
          <a:prstGeom prst="line">
            <a:avLst/>
          </a:prstGeom>
          <a:ln w="12700">
            <a:solidFill>
              <a:srgbClr val="102D69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10" name="Google Shape;28;p19"/>
          <p:cNvSpPr/>
          <p:nvPr/>
        </p:nvSpPr>
        <p:spPr>
          <a:xfrm>
            <a:off x="6099415" y="464363"/>
            <a:ext cx="1" cy="586261"/>
          </a:xfrm>
          <a:prstGeom prst="line">
            <a:avLst/>
          </a:prstGeom>
          <a:ln w="12700">
            <a:solidFill>
              <a:srgbClr val="102D69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11" name="Google Shape;29;p19"/>
          <p:cNvSpPr/>
          <p:nvPr/>
        </p:nvSpPr>
        <p:spPr>
          <a:xfrm>
            <a:off x="10277081" y="464363"/>
            <a:ext cx="1" cy="586261"/>
          </a:xfrm>
          <a:prstGeom prst="line">
            <a:avLst/>
          </a:prstGeom>
          <a:ln w="12700">
            <a:solidFill>
              <a:srgbClr val="102D69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xfrm>
            <a:off x="10410201" y="532278"/>
            <a:ext cx="295226" cy="2837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13" name="Google Shape;31;p19"/>
          <p:cNvSpPr/>
          <p:nvPr/>
        </p:nvSpPr>
        <p:spPr>
          <a:xfrm>
            <a:off x="11643868" y="464363"/>
            <a:ext cx="1" cy="586261"/>
          </a:xfrm>
          <a:prstGeom prst="line">
            <a:avLst/>
          </a:prstGeom>
          <a:ln w="12700">
            <a:solidFill>
              <a:srgbClr val="102D69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14" name="Google Shape;32;p19"/>
          <p:cNvSpPr/>
          <p:nvPr>
            <p:ph type="pic" sz="half" idx="21"/>
          </p:nvPr>
        </p:nvSpPr>
        <p:spPr>
          <a:xfrm>
            <a:off x="6684653" y="1447790"/>
            <a:ext cx="4325168" cy="432510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15" name="Title Text"/>
          <p:cNvSpPr txBox="1"/>
          <p:nvPr>
            <p:ph type="title"/>
          </p:nvPr>
        </p:nvSpPr>
        <p:spPr>
          <a:xfrm>
            <a:off x="585898" y="1447790"/>
            <a:ext cx="5245561" cy="777026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6" name="Body Level One…"/>
          <p:cNvSpPr txBox="1"/>
          <p:nvPr>
            <p:ph type="body" sz="half" idx="1"/>
          </p:nvPr>
        </p:nvSpPr>
        <p:spPr>
          <a:xfrm>
            <a:off x="585896" y="2379663"/>
            <a:ext cx="5245562" cy="3393235"/>
          </a:xfrm>
          <a:prstGeom prst="rect">
            <a:avLst/>
          </a:prstGeom>
        </p:spPr>
        <p:txBody>
          <a:bodyPr lIns="0" tIns="0" rIns="0" bIns="0"/>
          <a:lstStyle>
            <a:lvl1pPr indent="0">
              <a:lnSpc>
                <a:spcPct val="100000"/>
              </a:lnSpc>
              <a:buSzTx/>
              <a:buFontTx/>
              <a:buNone/>
              <a:defRPr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28600" indent="457200">
              <a:lnSpc>
                <a:spcPct val="100000"/>
              </a:lnSpc>
              <a:buSzTx/>
              <a:buFontTx/>
              <a:buNone/>
              <a:defRPr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28600" indent="914400">
              <a:lnSpc>
                <a:spcPct val="100000"/>
              </a:lnSpc>
              <a:buSzTx/>
              <a:buFontTx/>
              <a:buNone/>
              <a:defRPr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28600" indent="1371600">
              <a:lnSpc>
                <a:spcPct val="100000"/>
              </a:lnSpc>
              <a:buSzTx/>
              <a:buFontTx/>
              <a:buNone/>
              <a:defRPr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" indent="1828800">
              <a:lnSpc>
                <a:spcPct val="100000"/>
              </a:lnSpc>
              <a:buSzTx/>
              <a:buFontTx/>
              <a:buNone/>
              <a:defRPr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" name="Google Shape;35;p19"/>
          <p:cNvSpPr txBox="1"/>
          <p:nvPr>
            <p:ph type="body" sz="quarter" idx="22"/>
          </p:nvPr>
        </p:nvSpPr>
        <p:spPr>
          <a:xfrm>
            <a:off x="1143689" y="540903"/>
            <a:ext cx="1901826" cy="415926"/>
          </a:xfrm>
          <a:prstGeom prst="rect">
            <a:avLst/>
          </a:prstGeom>
        </p:spPr>
        <p:txBody>
          <a:bodyPr lIns="0" tIns="0" rIns="0" bIns="0"/>
          <a:lstStyle/>
          <a:p>
            <a:pPr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0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8" name="Google Shape;36;p19"/>
          <p:cNvSpPr txBox="1"/>
          <p:nvPr>
            <p:ph type="body" sz="quarter" idx="23"/>
          </p:nvPr>
        </p:nvSpPr>
        <p:spPr>
          <a:xfrm>
            <a:off x="3459162" y="548719"/>
            <a:ext cx="2070101" cy="408110"/>
          </a:xfrm>
          <a:prstGeom prst="rect">
            <a:avLst/>
          </a:prstGeom>
        </p:spPr>
        <p:txBody>
          <a:bodyPr lIns="0" tIns="0" rIns="0" bIns="0"/>
          <a:lstStyle/>
          <a:p>
            <a:pPr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9" name="Google Shape;37;p19"/>
          <p:cNvSpPr txBox="1"/>
          <p:nvPr>
            <p:ph type="body" sz="quarter" idx="24"/>
          </p:nvPr>
        </p:nvSpPr>
        <p:spPr>
          <a:xfrm>
            <a:off x="6259891" y="548719"/>
            <a:ext cx="2070101" cy="408110"/>
          </a:xfrm>
          <a:prstGeom prst="rect">
            <a:avLst/>
          </a:prstGeom>
        </p:spPr>
        <p:txBody>
          <a:bodyPr lIns="0" tIns="0" rIns="0" bIns="0"/>
          <a:lstStyle/>
          <a:p>
            <a:pPr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Текст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Текст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Рисунок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png"/><Relationship Id="rId3" Type="http://schemas.openxmlformats.org/officeDocument/2006/relationships/image" Target="../media/image9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png"/><Relationship Id="rId3" Type="http://schemas.openxmlformats.org/officeDocument/2006/relationships/image" Target="../media/image10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png"/><Relationship Id="rId3" Type="http://schemas.openxmlformats.org/officeDocument/2006/relationships/image" Target="../media/image11.png"/><Relationship Id="rId4" Type="http://schemas.openxmlformats.org/officeDocument/2006/relationships/hyperlink" Target="https://github.com/mandranela/ihate2fa" TargetMode="Externa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png"/><Relationship Id="rId3" Type="http://schemas.openxmlformats.org/officeDocument/2006/relationships/hyperlink" Target="https://github.com/jdrouet/docker-activity" TargetMode="External"/><Relationship Id="rId4" Type="http://schemas.openxmlformats.org/officeDocument/2006/relationships/hyperlink" Target="https://github.com/mandranela/ihate2fa" TargetMode="External"/><Relationship Id="rId5" Type="http://schemas.openxmlformats.org/officeDocument/2006/relationships/hyperlink" Target="https://arc.net/l/quote/lczcvyfd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png"/><Relationship Id="rId3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png"/><Relationship Id="rId3" Type="http://schemas.openxmlformats.org/officeDocument/2006/relationships/image" Target="../media/image2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81;p1"/>
          <p:cNvSpPr txBox="1"/>
          <p:nvPr>
            <p:ph type="title"/>
          </p:nvPr>
        </p:nvSpPr>
        <p:spPr>
          <a:xfrm>
            <a:off x="1019174" y="2116734"/>
            <a:ext cx="10146132" cy="1978324"/>
          </a:xfrm>
          <a:prstGeom prst="rect">
            <a:avLst/>
          </a:prstGeom>
        </p:spPr>
        <p:txBody>
          <a:bodyPr/>
          <a:lstStyle>
            <a:lvl1pPr defTabSz="896111">
              <a:defRPr sz="4214"/>
            </a:lvl1pPr>
          </a:lstStyle>
          <a:p>
            <a:pPr/>
            <a:r>
              <a:t>Измерение потребления электроэнергии алгоритмами сжатия с помощью Docker Containers и Intel RAPL</a:t>
            </a:r>
          </a:p>
        </p:txBody>
      </p:sp>
      <p:sp>
        <p:nvSpPr>
          <p:cNvPr id="129" name="Google Shape;182;p1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>
              <a:defRPr sz="1400"/>
            </a:pPr>
            <a:r>
              <a:t>МОСКОВСКИЙ ИНСТИТУТ ЭЛЕКТРОНИКИ</a:t>
            </a:r>
          </a:p>
          <a:p>
            <a:pPr marL="0">
              <a:defRPr sz="1400"/>
            </a:pPr>
            <a:r>
              <a:t>И МАТЕМАТИКИ ИМ. А.Н. ТИХОНОВА</a:t>
            </a:r>
          </a:p>
        </p:txBody>
      </p:sp>
      <p:sp>
        <p:nvSpPr>
          <p:cNvPr id="130" name="Google Shape;184;p1"/>
          <p:cNvSpPr txBox="1"/>
          <p:nvPr>
            <p:ph type="body" idx="23"/>
          </p:nvPr>
        </p:nvSpPr>
        <p:spPr>
          <a:xfrm>
            <a:off x="1019174" y="4574768"/>
            <a:ext cx="7625269" cy="13688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0" indent="0" defTabSz="749808">
              <a:spcBef>
                <a:spcPts val="0"/>
              </a:spcBef>
              <a:buSzTx/>
              <a:buFontTx/>
              <a:buNone/>
              <a:defRPr sz="1476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Ковязин В. В.</a:t>
            </a:r>
          </a:p>
          <a:p>
            <a:pPr marL="0" indent="0" defTabSz="749808">
              <a:spcBef>
                <a:spcPts val="0"/>
              </a:spcBef>
              <a:buSzTx/>
              <a:buFontTx/>
              <a:buNone/>
              <a:defRPr sz="1476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0" indent="0" defTabSz="749808">
              <a:spcBef>
                <a:spcPts val="0"/>
              </a:spcBef>
              <a:buSzTx/>
              <a:buFontTx/>
              <a:buNone/>
              <a:defRPr sz="1476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Руководитель:</a:t>
            </a:r>
          </a:p>
          <a:p>
            <a:pPr marL="0" indent="0" defTabSz="749808">
              <a:spcBef>
                <a:spcPts val="0"/>
              </a:spcBef>
              <a:buSzTx/>
              <a:buFontTx/>
              <a:buNone/>
              <a:defRPr sz="1476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Ролич А. Ю.</a:t>
            </a:r>
          </a:p>
          <a:p>
            <a:pPr marL="0" indent="0" defTabSz="749808">
              <a:spcBef>
                <a:spcPts val="0"/>
              </a:spcBef>
              <a:buSzTx/>
              <a:buFontTx/>
              <a:buNone/>
              <a:defRPr sz="1476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0" indent="0" defTabSz="749808">
              <a:spcBef>
                <a:spcPts val="0"/>
              </a:spcBef>
              <a:buSzTx/>
              <a:buFontTx/>
              <a:buNone/>
              <a:defRPr sz="1476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0" indent="0" defTabSz="749808">
              <a:spcBef>
                <a:spcPts val="0"/>
              </a:spcBef>
              <a:buSzTx/>
              <a:buFontTx/>
              <a:buNone/>
              <a:defRPr sz="1476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Москва 2024</a:t>
            </a:r>
          </a:p>
        </p:txBody>
      </p:sp>
      <p:pic>
        <p:nvPicPr>
          <p:cNvPr id="131" name="Google Shape;185;p1" descr="Google Shape;185;p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30059" y="1173824"/>
            <a:ext cx="1796740" cy="463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30;p19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0" name="Google Shape;258;g17bddb7ea7c_0_32"/>
          <p:cNvSpPr txBox="1"/>
          <p:nvPr>
            <p:ph type="body" sz="quarter" idx="1"/>
          </p:nvPr>
        </p:nvSpPr>
        <p:spPr>
          <a:xfrm>
            <a:off x="3459162" y="548719"/>
            <a:ext cx="2070001" cy="408001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defRPr sz="1200"/>
            </a:lvl1pPr>
          </a:lstStyle>
          <a:p>
            <a:pPr/>
            <a:r>
              <a:t>Архитектура ПО</a:t>
            </a:r>
          </a:p>
        </p:txBody>
      </p:sp>
      <p:sp>
        <p:nvSpPr>
          <p:cNvPr id="191" name="Google Shape;259;g17bddb7ea7c_0_32"/>
          <p:cNvSpPr txBox="1"/>
          <p:nvPr>
            <p:ph type="body" idx="24"/>
          </p:nvPr>
        </p:nvSpPr>
        <p:spPr>
          <a:xfrm>
            <a:off x="6259907" y="548724"/>
            <a:ext cx="3835201" cy="408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defTabSz="90525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188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Измерение потребления электроэнергии алгоритмами сжатия с помощью Docker Containers и Intel RAPL</a:t>
            </a:r>
          </a:p>
        </p:txBody>
      </p:sp>
      <p:pic>
        <p:nvPicPr>
          <p:cNvPr id="192" name="Google Shape;260;g17bddb7ea7c_0_32" descr="Google Shape;260;g17bddb7ea7c_0_3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2701" y="493525"/>
            <a:ext cx="1582632" cy="40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TextBox 7"/>
          <p:cNvSpPr txBox="1"/>
          <p:nvPr/>
        </p:nvSpPr>
        <p:spPr>
          <a:xfrm>
            <a:off x="842930" y="1454044"/>
            <a:ext cx="10506140" cy="544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b="1" sz="3200">
                <a:solidFill>
                  <a:srgbClr val="20386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Архитектура измерения</a:t>
            </a:r>
          </a:p>
        </p:txBody>
      </p:sp>
      <p:pic>
        <p:nvPicPr>
          <p:cNvPr id="194" name="rapl.png" descr="rap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44082" y="2072808"/>
            <a:ext cx="6900260" cy="43769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30;p19"/>
          <p:cNvSpPr txBox="1"/>
          <p:nvPr>
            <p:ph type="sldNum" sz="quarter" idx="2"/>
          </p:nvPr>
        </p:nvSpPr>
        <p:spPr>
          <a:xfrm>
            <a:off x="10410201" y="532278"/>
            <a:ext cx="276374" cy="2837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7" name="Google Shape;258;g17bddb7ea7c_0_32"/>
          <p:cNvSpPr txBox="1"/>
          <p:nvPr>
            <p:ph type="body" sz="quarter" idx="1"/>
          </p:nvPr>
        </p:nvSpPr>
        <p:spPr>
          <a:xfrm>
            <a:off x="3459162" y="548719"/>
            <a:ext cx="2070001" cy="408001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defRPr sz="1200"/>
            </a:lvl1pPr>
          </a:lstStyle>
          <a:p>
            <a:pPr/>
            <a:r>
              <a:t>Результаты</a:t>
            </a:r>
          </a:p>
        </p:txBody>
      </p:sp>
      <p:sp>
        <p:nvSpPr>
          <p:cNvPr id="198" name="Google Shape;259;g17bddb7ea7c_0_32"/>
          <p:cNvSpPr txBox="1"/>
          <p:nvPr>
            <p:ph type="body" idx="24"/>
          </p:nvPr>
        </p:nvSpPr>
        <p:spPr>
          <a:xfrm>
            <a:off x="6259907" y="548724"/>
            <a:ext cx="3835201" cy="408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defTabSz="90525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188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Измерение потребления электроэнергии алгоритмами сжатия с помощью Docker Containers и Intel RAPL</a:t>
            </a:r>
          </a:p>
        </p:txBody>
      </p:sp>
      <p:pic>
        <p:nvPicPr>
          <p:cNvPr id="199" name="Google Shape;260;g17bddb7ea7c_0_32" descr="Google Shape;260;g17bddb7ea7c_0_3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2701" y="493525"/>
            <a:ext cx="1582632" cy="40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TextBox 7"/>
          <p:cNvSpPr txBox="1"/>
          <p:nvPr/>
        </p:nvSpPr>
        <p:spPr>
          <a:xfrm>
            <a:off x="555384" y="1454044"/>
            <a:ext cx="10506141" cy="544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b="1" sz="3200">
                <a:solidFill>
                  <a:srgbClr val="20386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Симуляция непрерывной отработки алгоритма</a:t>
            </a:r>
          </a:p>
        </p:txBody>
      </p:sp>
      <p:sp>
        <p:nvSpPr>
          <p:cNvPr id="201" name="Внутри контейнера с исследуемым алгоритмом запускаем сжатие всех сообщений датасета в цикле, сериализуя их в интересующие нас форматы, измеряем их отдельно друг от друга."/>
          <p:cNvSpPr txBox="1"/>
          <p:nvPr/>
        </p:nvSpPr>
        <p:spPr>
          <a:xfrm>
            <a:off x="842929" y="2401542"/>
            <a:ext cx="3001204" cy="3230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200"/>
            </a:lvl1pPr>
          </a:lstStyle>
          <a:p>
            <a:pPr/>
            <a:r>
              <a:t>Внутри контейнера с исследуемым алгоритмом запускаем сжатие всех сообщений датасета в цикле, сериализуя их в интересующие нас форматы, измеряем их отдельно друг от друга.</a:t>
            </a:r>
          </a:p>
        </p:txBody>
      </p:sp>
      <p:pic>
        <p:nvPicPr>
          <p:cNvPr id="202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45817" y="2539526"/>
            <a:ext cx="5776183" cy="3146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30;p19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5" name="Google Shape;258;g17bddb7ea7c_0_32"/>
          <p:cNvSpPr txBox="1"/>
          <p:nvPr>
            <p:ph type="body" sz="quarter" idx="1"/>
          </p:nvPr>
        </p:nvSpPr>
        <p:spPr>
          <a:xfrm>
            <a:off x="3459162" y="548719"/>
            <a:ext cx="2070001" cy="408001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defRPr sz="1200"/>
            </a:lvl1pPr>
          </a:lstStyle>
          <a:p>
            <a:pPr/>
            <a:r>
              <a:t>Результаты</a:t>
            </a:r>
          </a:p>
        </p:txBody>
      </p:sp>
      <p:sp>
        <p:nvSpPr>
          <p:cNvPr id="206" name="Google Shape;259;g17bddb7ea7c_0_32"/>
          <p:cNvSpPr txBox="1"/>
          <p:nvPr>
            <p:ph type="body" idx="24"/>
          </p:nvPr>
        </p:nvSpPr>
        <p:spPr>
          <a:xfrm>
            <a:off x="6259907" y="548724"/>
            <a:ext cx="3835201" cy="408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defTabSz="90525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188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Измерение потребления электроэнергии алгоритмами сжатия с помощью Docker Containers и Intel RAPL</a:t>
            </a:r>
          </a:p>
        </p:txBody>
      </p:sp>
      <p:pic>
        <p:nvPicPr>
          <p:cNvPr id="207" name="Google Shape;260;g17bddb7ea7c_0_32" descr="Google Shape;260;g17bddb7ea7c_0_3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2701" y="493525"/>
            <a:ext cx="1582632" cy="40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TextBox 7"/>
          <p:cNvSpPr txBox="1"/>
          <p:nvPr/>
        </p:nvSpPr>
        <p:spPr>
          <a:xfrm>
            <a:off x="555384" y="1454044"/>
            <a:ext cx="10506141" cy="544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b="1" sz="3200">
                <a:solidFill>
                  <a:srgbClr val="20386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Пример выходных данных</a:t>
            </a:r>
          </a:p>
        </p:txBody>
      </p:sp>
      <p:sp>
        <p:nvSpPr>
          <p:cNvPr id="209" name="{“containerId”:&quot;73bb9a002932ae555fa29cb9ea47f7aceedc735aa4a9a243047c6e5ea71dc393&quot;,&quot;containerName&quot;:&quot;some_name_1&quot;,&quot;ts&quot;:1713363055,&quot;pidCount&quot;:5,&quot;pidLimit&quot;:618674,&quot;memoryUsage&quot;:4567040,&quot;memoryLimit&quot;:540647964672,&quot;cpuPercent&quot;:0.00001956261234272019,&quot;cpuCount&quot;"/>
          <p:cNvSpPr txBox="1"/>
          <p:nvPr/>
        </p:nvSpPr>
        <p:spPr>
          <a:xfrm>
            <a:off x="613480" y="3190340"/>
            <a:ext cx="10733302" cy="6759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{“containerId”:"73bb9a002932ae555fa29cb9ea47f7aceedc735aa4a9a243047c6e5ea71dc393","containerName":"some_name_1","ts":1713363055,"pidCount":5,"pidLimit":618674,"memoryUsage":4567040,"memoryLimit":540647964672,"cpuPercent":0.00001956261234272019,"cpuCount":64,"cpuEnergy":1349.7337457759136}</a:t>
            </a:r>
          </a:p>
          <a:p>
            <a:pPr/>
            <a:r>
              <a:t>{"containerId":"b5b7fdddffba59c0c475dd1a73e435a776550bcdc5bcf31360fb11a734d68b31","containerName":"some_name_2","ts":-62135596800,"pidCount":null,"pidLimit":null,"memoryUsage":null,"memoryLimit":null,"cpuPercent":null,"cpuCount":1,"cpuEnergy":null}</a:t>
            </a:r>
          </a:p>
          <a:p>
            <a:pPr/>
            <a:r>
              <a:t>{"containerId":"ecb670976c94717e5a4034471fa8756a8e0cb630129da9c90bcd5ea3ec981e0a","containerName":"some_name_3","ts":1713363055,"pidCount":437,"pidLimit":618674,"memoryUsage":4309291008,"memoryLimit":540647964672,"cpuPercent":0.00004679064187162567,"cpuCount":64,"cpuEnergy":3219.31575764847}</a:t>
            </a:r>
          </a:p>
          <a:p>
            <a:pPr/>
            <a:r>
              <a:t>{"containerId":"c084abfa074f6ea2cc24d4bf1ba162abed497c04931713d42f43d13daf23542f","containerName":"some_name_3","ts":1713363055,"pidCount":330,"pidLimit":618674,"memoryUsage":3371118592,"memoryLimit":540647964672,"cpuPercent":0.000021557781432202122,"cpuCount":64,"cpuEnergy":1494.4570453879503}</a:t>
            </a:r>
          </a:p>
          <a:p>
            <a:pPr/>
            <a:r>
              <a:t>{"containerId":"b54c9bdf1f3e1d259c8f4068c40ddc66a03e0932030ea2ebdbcdbc2308447874","containerName":"example_vector_1","ts":1713363056,"pidCount":67,"pidLimit":618674,"memoryUsage":33738752,"memoryLimit":540647964672,"cpuPercent":0.00006912150687046473,"cpuCount":64,"cpuEnergy":4208.847399629459}</a:t>
            </a:r>
          </a:p>
          <a:p>
            <a:pPr/>
            <a:r>
              <a:t>{"containerId":"966836e568a3c6ec239b55dd2c1fccdfe02b653c3e8538aa643e7e489b3424e8","containerName":"airflow-aavasenkov","ts":1713363056,"pidCount":313,"pidLimit":618674,"memoryUsage":30209069056,"memoryLimit":540647964672,"cpuPercent":0.0002409405255878285,"cpuCount":64,"cpuEnergy":14808.398177869987}</a:t>
            </a:r>
          </a:p>
          <a:p>
            <a:pPr/>
            <a:r>
              <a:t>{"containerId":"8a909d70ee55086b1046c2e2c13fc5e833fcddf09d403e01586e18c4913b4790","containerName":"service-item2param_dev-rrkamalov","ts":1713363056,"pidCount":171,"pidLimit":618674,"memoryUsage":175587328,"memoryLimit":540647964672,"cpuPercent":0.00005953006647086103,"cpuCount":64,"cpuEnergy":3619.95214413356}</a:t>
            </a:r>
          </a:p>
        </p:txBody>
      </p:sp>
      <p:sp>
        <p:nvSpPr>
          <p:cNvPr id="210" name="cpuEnergy в каждой записи - потребляемая мощность в моменте в микроваттах."/>
          <p:cNvSpPr txBox="1"/>
          <p:nvPr/>
        </p:nvSpPr>
        <p:spPr>
          <a:xfrm>
            <a:off x="842929" y="2401542"/>
            <a:ext cx="10506141" cy="385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200"/>
            </a:lvl1pPr>
          </a:lstStyle>
          <a:p>
            <a:pPr/>
            <a:r>
              <a:t>cpuEnergy в каждой записи - потребляемая мощность в моменте в микроваттах.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30;p19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3" name="Google Shape;258;g17bddb7ea7c_0_32"/>
          <p:cNvSpPr txBox="1"/>
          <p:nvPr>
            <p:ph type="body" sz="quarter" idx="1"/>
          </p:nvPr>
        </p:nvSpPr>
        <p:spPr>
          <a:xfrm>
            <a:off x="3459162" y="548719"/>
            <a:ext cx="2070001" cy="408001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defRPr sz="1200"/>
            </a:lvl1pPr>
          </a:lstStyle>
          <a:p>
            <a:pPr/>
            <a:r>
              <a:t>Обработка результатов</a:t>
            </a:r>
          </a:p>
        </p:txBody>
      </p:sp>
      <p:sp>
        <p:nvSpPr>
          <p:cNvPr id="214" name="Google Shape;259;g17bddb7ea7c_0_32"/>
          <p:cNvSpPr txBox="1"/>
          <p:nvPr>
            <p:ph type="body" idx="24"/>
          </p:nvPr>
        </p:nvSpPr>
        <p:spPr>
          <a:xfrm>
            <a:off x="6259907" y="548724"/>
            <a:ext cx="3835201" cy="408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defTabSz="90525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188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Измерение потребления электроэнергии алгоритмами сжатия с помощью Docker Containers и Intel RAPL</a:t>
            </a:r>
          </a:p>
        </p:txBody>
      </p:sp>
      <p:pic>
        <p:nvPicPr>
          <p:cNvPr id="215" name="Google Shape;260;g17bddb7ea7c_0_32" descr="Google Shape;260;g17bddb7ea7c_0_3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2701" y="493525"/>
            <a:ext cx="1582632" cy="4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35843" y="2151921"/>
            <a:ext cx="9320314" cy="4719852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Диаграмма усредненное потребление за 10 минут измерений для алгоритмов сжатия с разной степенью (ось x - алгоритм, ось y - мощность в микроваттах)"/>
          <p:cNvSpPr txBox="1"/>
          <p:nvPr/>
        </p:nvSpPr>
        <p:spPr>
          <a:xfrm>
            <a:off x="1010296" y="1674480"/>
            <a:ext cx="10506141" cy="740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200"/>
            </a:lvl1pPr>
          </a:lstStyle>
          <a:p>
            <a:pPr/>
            <a:r>
              <a:t>Диаграмма усредненное потребление за 10 минут измерений для алгоритмов сжатия с разной степенью (ось x - алгоритм, ось y - мощность в микроваттах)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30;p19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0" name="Google Shape;258;g17bddb7ea7c_0_32"/>
          <p:cNvSpPr txBox="1"/>
          <p:nvPr>
            <p:ph type="body" sz="quarter" idx="1"/>
          </p:nvPr>
        </p:nvSpPr>
        <p:spPr>
          <a:xfrm>
            <a:off x="3459162" y="548719"/>
            <a:ext cx="2070001" cy="408001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defRPr sz="1200"/>
            </a:lvl1pPr>
          </a:lstStyle>
          <a:p>
            <a:pPr/>
            <a:r>
              <a:t>Обработка результатов</a:t>
            </a:r>
          </a:p>
        </p:txBody>
      </p:sp>
      <p:sp>
        <p:nvSpPr>
          <p:cNvPr id="221" name="Google Shape;259;g17bddb7ea7c_0_32"/>
          <p:cNvSpPr txBox="1"/>
          <p:nvPr>
            <p:ph type="body" idx="24"/>
          </p:nvPr>
        </p:nvSpPr>
        <p:spPr>
          <a:xfrm>
            <a:off x="6259907" y="548724"/>
            <a:ext cx="3835201" cy="408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defTabSz="90525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188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Измерение потребления электроэнергии алгоритмами сжатия с помощью Docker Containers и Intel RAPL</a:t>
            </a:r>
          </a:p>
        </p:txBody>
      </p:sp>
      <p:pic>
        <p:nvPicPr>
          <p:cNvPr id="222" name="Google Shape;260;g17bddb7ea7c_0_32" descr="Google Shape;260;g17bddb7ea7c_0_3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2701" y="493525"/>
            <a:ext cx="1582632" cy="40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Диаграмма среднеквадратичного отклонения за 10 минут измерений для алгоритмов сжатия с разной степенью (ось x - алгоритм, ось y - мощность в микроваттах)"/>
          <p:cNvSpPr txBox="1"/>
          <p:nvPr/>
        </p:nvSpPr>
        <p:spPr>
          <a:xfrm>
            <a:off x="1010296" y="1674480"/>
            <a:ext cx="10506141" cy="740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200"/>
            </a:lvl1pPr>
          </a:lstStyle>
          <a:p>
            <a:pPr/>
            <a:r>
              <a:t>Диаграмма среднеквадратичного отклонения за 10 минут измерений для алгоритмов сжатия с разной степенью (ось x - алгоритм, ось y - мощность в микроваттах)</a:t>
            </a:r>
          </a:p>
        </p:txBody>
      </p:sp>
      <p:pic>
        <p:nvPicPr>
          <p:cNvPr id="224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09509" y="2469938"/>
            <a:ext cx="10506141" cy="41297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30;p19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7" name="Google Shape;258;g17bddb7ea7c_0_32"/>
          <p:cNvSpPr txBox="1"/>
          <p:nvPr>
            <p:ph type="body" sz="quarter" idx="1"/>
          </p:nvPr>
        </p:nvSpPr>
        <p:spPr>
          <a:xfrm>
            <a:off x="3459162" y="548719"/>
            <a:ext cx="2070001" cy="408001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defRPr sz="1200"/>
            </a:lvl1pPr>
          </a:lstStyle>
          <a:p>
            <a:pPr/>
            <a:r>
              <a:t>Обработка результатов</a:t>
            </a:r>
          </a:p>
        </p:txBody>
      </p:sp>
      <p:sp>
        <p:nvSpPr>
          <p:cNvPr id="228" name="Google Shape;259;g17bddb7ea7c_0_32"/>
          <p:cNvSpPr txBox="1"/>
          <p:nvPr>
            <p:ph type="body" idx="24"/>
          </p:nvPr>
        </p:nvSpPr>
        <p:spPr>
          <a:xfrm>
            <a:off x="6259907" y="548724"/>
            <a:ext cx="3835201" cy="408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defTabSz="90525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188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Измерение потребления электроэнергии алгоритмами сжатия с помощью Docker Containers и Intel RAPL</a:t>
            </a:r>
          </a:p>
        </p:txBody>
      </p:sp>
      <p:pic>
        <p:nvPicPr>
          <p:cNvPr id="229" name="Google Shape;260;g17bddb7ea7c_0_32" descr="Google Shape;260;g17bddb7ea7c_0_3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2701" y="493525"/>
            <a:ext cx="1582632" cy="40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График потребления алгоритмом lzma, сжимаемы данные - json сообщения…"/>
          <p:cNvSpPr txBox="1"/>
          <p:nvPr/>
        </p:nvSpPr>
        <p:spPr>
          <a:xfrm>
            <a:off x="1010296" y="1674480"/>
            <a:ext cx="10506141" cy="740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200"/>
            </a:pPr>
            <a:r>
              <a:t>График потребления алгоритмом lzma, сжимаемы данные - json сообщения </a:t>
            </a:r>
          </a:p>
          <a:p>
            <a:pPr algn="ctr">
              <a:defRPr sz="2200"/>
            </a:pPr>
            <a:r>
              <a:t>(Ось x - время в секундах, ось y - мощность в микроваттах)</a:t>
            </a:r>
          </a:p>
        </p:txBody>
      </p:sp>
      <p:pic>
        <p:nvPicPr>
          <p:cNvPr id="231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0296" y="2530668"/>
            <a:ext cx="10506141" cy="40464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30;p19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4" name="Google Shape;258;g17bddb7ea7c_0_32"/>
          <p:cNvSpPr txBox="1"/>
          <p:nvPr>
            <p:ph type="body" sz="quarter" idx="1"/>
          </p:nvPr>
        </p:nvSpPr>
        <p:spPr>
          <a:xfrm>
            <a:off x="3459162" y="548719"/>
            <a:ext cx="2070001" cy="408001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defRPr sz="1200"/>
            </a:lvl1pPr>
          </a:lstStyle>
          <a:p>
            <a:pPr/>
            <a:r>
              <a:t>Как запускать</a:t>
            </a:r>
          </a:p>
        </p:txBody>
      </p:sp>
      <p:sp>
        <p:nvSpPr>
          <p:cNvPr id="235" name="Google Shape;259;g17bddb7ea7c_0_32"/>
          <p:cNvSpPr txBox="1"/>
          <p:nvPr>
            <p:ph type="body" idx="24"/>
          </p:nvPr>
        </p:nvSpPr>
        <p:spPr>
          <a:xfrm>
            <a:off x="6259907" y="548724"/>
            <a:ext cx="3835201" cy="408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defTabSz="90525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188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Измерение потребления электроэнергии алгоритмами сжатия с помощью Docker Containers и Intel RAPL</a:t>
            </a:r>
          </a:p>
        </p:txBody>
      </p:sp>
      <p:pic>
        <p:nvPicPr>
          <p:cNvPr id="236" name="Google Shape;260;g17bddb7ea7c_0_32" descr="Google Shape;260;g17bddb7ea7c_0_3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2701" y="493525"/>
            <a:ext cx="1582632" cy="4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26010" y="1412762"/>
            <a:ext cx="5702994" cy="5125392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Подробно описали в репозитории [4] проекта."/>
          <p:cNvSpPr txBox="1"/>
          <p:nvPr/>
        </p:nvSpPr>
        <p:spPr>
          <a:xfrm>
            <a:off x="882648" y="2144056"/>
            <a:ext cx="4210084" cy="62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Подробно описали в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 invalidUrl="" action="" tgtFrame="" tooltip="" history="1" highlightClick="0" endSnd="0"/>
              </a:rPr>
              <a:t>репозитории</a:t>
            </a:r>
            <a:r>
              <a:t> [4] проекта.</a:t>
            </a:r>
          </a:p>
        </p:txBody>
      </p:sp>
      <p:sp>
        <p:nvSpPr>
          <p:cNvPr id="239" name="TextBox 7"/>
          <p:cNvSpPr txBox="1"/>
          <p:nvPr/>
        </p:nvSpPr>
        <p:spPr>
          <a:xfrm>
            <a:off x="842930" y="1454044"/>
            <a:ext cx="10506140" cy="544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b="1" sz="3200">
                <a:solidFill>
                  <a:srgbClr val="20386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Как запускать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30;p19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2" name="Google Shape;258;g17bddb7ea7c_0_32"/>
          <p:cNvSpPr txBox="1"/>
          <p:nvPr>
            <p:ph type="body" sz="quarter" idx="1"/>
          </p:nvPr>
        </p:nvSpPr>
        <p:spPr>
          <a:xfrm>
            <a:off x="3459162" y="548719"/>
            <a:ext cx="2070001" cy="408001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defRPr sz="1200"/>
            </a:lvl1pPr>
          </a:lstStyle>
          <a:p>
            <a:pPr/>
            <a:r>
              <a:t>Список литературы</a:t>
            </a:r>
          </a:p>
        </p:txBody>
      </p:sp>
      <p:sp>
        <p:nvSpPr>
          <p:cNvPr id="243" name="Google Shape;259;g17bddb7ea7c_0_32"/>
          <p:cNvSpPr txBox="1"/>
          <p:nvPr>
            <p:ph type="body" idx="24"/>
          </p:nvPr>
        </p:nvSpPr>
        <p:spPr>
          <a:xfrm>
            <a:off x="6259907" y="548724"/>
            <a:ext cx="3835201" cy="408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defTabSz="90525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188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Измерение потребления электроэнергии алгоритмами сжатия с помощью Docker Containers и Intel RAPL</a:t>
            </a:r>
          </a:p>
        </p:txBody>
      </p:sp>
      <p:pic>
        <p:nvPicPr>
          <p:cNvPr id="244" name="Google Shape;260;g17bddb7ea7c_0_32" descr="Google Shape;260;g17bddb7ea7c_0_3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2701" y="493525"/>
            <a:ext cx="1582632" cy="40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TextBox 3"/>
          <p:cNvSpPr txBox="1"/>
          <p:nvPr/>
        </p:nvSpPr>
        <p:spPr>
          <a:xfrm>
            <a:off x="526983" y="1287378"/>
            <a:ext cx="11001676" cy="3687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3000">
                <a:solidFill>
                  <a:srgbClr val="002060"/>
                </a:solidFill>
              </a:defRPr>
            </a:pPr>
            <a:r>
              <a:t>Список литературы:</a:t>
            </a:r>
          </a:p>
          <a:p>
            <a:pPr>
              <a:defRPr b="1" sz="3000">
                <a:solidFill>
                  <a:srgbClr val="002060"/>
                </a:solidFill>
              </a:defRPr>
            </a:pPr>
          </a:p>
          <a:p>
            <a:pPr marL="342900" indent="-342900">
              <a:buSzPct val="100000"/>
              <a:buAutoNum type="arabicPeriod" startAt="1"/>
              <a:defRPr>
                <a:solidFill>
                  <a:srgbClr val="002060"/>
                </a:solidFill>
              </a:defRPr>
            </a:pPr>
          </a:p>
          <a:p>
            <a:pPr marL="342900" indent="-342900">
              <a:buSzPct val="100000"/>
              <a:buAutoNum type="arabicPeriod" startAt="2"/>
              <a:defRPr>
                <a:solidFill>
                  <a:srgbClr val="002060"/>
                </a:solidFill>
              </a:defRPr>
            </a:pPr>
          </a:p>
          <a:p>
            <a:pPr marL="342900" indent="-342900">
              <a:buSzPct val="100000"/>
              <a:buAutoNum type="arabicPeriod" startAt="1"/>
              <a:defRPr>
                <a:solidFill>
                  <a:srgbClr val="002060"/>
                </a:solidFill>
              </a:defRPr>
            </a:pPr>
            <a:r>
              <a:t>https://powerapi.org/reference/formulas/rapl/</a:t>
            </a:r>
          </a:p>
          <a:p>
            <a:pPr marL="342900" indent="-342900">
              <a:buSzPct val="100000"/>
              <a:buAutoNum type="arabicPeriod" startAt="1"/>
              <a:defRPr>
                <a:solidFill>
                  <a:srgbClr val="002060"/>
                </a:solidFill>
              </a:defRPr>
            </a:pPr>
            <a:r>
              <a:t>https://ru.wikipedia.org/wiki/Docker</a:t>
            </a:r>
          </a:p>
          <a:p>
            <a:pPr marL="342900" indent="-342900">
              <a:buSzPct val="100000"/>
              <a:buAutoNum type="arabicPeriod" startAt="1"/>
              <a:defRPr>
                <a:solidFill>
                  <a:srgbClr val="002060"/>
                </a:solidFill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https://github.com/jdrouet/docker-activity</a:t>
            </a:r>
          </a:p>
          <a:p>
            <a:pPr marL="342900" indent="-342900">
              <a:buSzPct val="100000"/>
              <a:buAutoNum type="arabicPeriod" startAt="1"/>
              <a:defRPr>
                <a:solidFill>
                  <a:srgbClr val="002060"/>
                </a:solidFill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 invalidUrl="" action="" tgtFrame="" tooltip="" history="1" highlightClick="0" endSnd="0"/>
              </a:rPr>
              <a:t>https://github.com/mandranela/ihate2fa</a:t>
            </a:r>
          </a:p>
          <a:p>
            <a:pPr marL="342900" indent="-342900">
              <a:buSzPct val="100000"/>
              <a:buAutoNum type="arabicPeriod" startAt="1"/>
              <a:defRPr>
                <a:solidFill>
                  <a:srgbClr val="002060"/>
                </a:solidFill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 invalidUrl="" action="" tgtFrame="" tooltip="" history="1" highlightClick="0" endSnd="0"/>
              </a:rPr>
              <a:t>https://arc.net/l/quote/lczcvyfd</a:t>
            </a:r>
          </a:p>
          <a:p>
            <a:pPr marL="285750" indent="-285750">
              <a:buSzPct val="100000"/>
              <a:buFont typeface="Arial"/>
              <a:buChar char="•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30;p19"/>
          <p:cNvSpPr txBox="1"/>
          <p:nvPr>
            <p:ph type="sldNum" sz="quarter" idx="2"/>
          </p:nvPr>
        </p:nvSpPr>
        <p:spPr>
          <a:xfrm>
            <a:off x="10410201" y="532278"/>
            <a:ext cx="153963" cy="2837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4" name="Google Shape;258;g17bddb7ea7c_0_32"/>
          <p:cNvSpPr txBox="1"/>
          <p:nvPr>
            <p:ph type="body" sz="quarter" idx="1"/>
          </p:nvPr>
        </p:nvSpPr>
        <p:spPr>
          <a:xfrm>
            <a:off x="3459162" y="548719"/>
            <a:ext cx="2070001" cy="408001"/>
          </a:xfrm>
          <a:prstGeom prst="rect">
            <a:avLst/>
          </a:prstGeom>
        </p:spPr>
        <p:txBody>
          <a:bodyPr/>
          <a:lstStyle/>
          <a:p>
            <a:pPr marL="0">
              <a:spcBef>
                <a:spcPts val="0"/>
              </a:spcBef>
              <a:defRPr sz="1200"/>
            </a:pPr>
          </a:p>
        </p:txBody>
      </p:sp>
      <p:sp>
        <p:nvSpPr>
          <p:cNvPr id="135" name="Google Shape;259;g17bddb7ea7c_0_32"/>
          <p:cNvSpPr txBox="1"/>
          <p:nvPr>
            <p:ph type="body" idx="24"/>
          </p:nvPr>
        </p:nvSpPr>
        <p:spPr>
          <a:xfrm>
            <a:off x="6259907" y="548724"/>
            <a:ext cx="3835201" cy="408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defTabSz="90525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188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Измерение потребления электроэнергии алгоритмами сжатия с помощью Docker Containers и Intel RAPL</a:t>
            </a:r>
          </a:p>
        </p:txBody>
      </p:sp>
      <p:pic>
        <p:nvPicPr>
          <p:cNvPr id="136" name="Google Shape;260;g17bddb7ea7c_0_32" descr="Google Shape;260;g17bddb7ea7c_0_3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2701" y="493525"/>
            <a:ext cx="1582632" cy="4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Рисунок 1" descr="Рисунок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5346" y="1776750"/>
            <a:ext cx="4635501" cy="3086101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extBox 2"/>
          <p:cNvSpPr txBox="1"/>
          <p:nvPr/>
        </p:nvSpPr>
        <p:spPr>
          <a:xfrm>
            <a:off x="5958492" y="1776750"/>
            <a:ext cx="5741475" cy="3850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20386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В рамках работы над исследованием метода GDEPC, позволяющего снизить стоимости передачи сообщения по спутниковому каналу связи IRidium возникают проблемы повышения энергоэфективности взаимодействия киберфизических систем в гетерогенных сетях, снижения стоимости передачи сообщений от устройств IoT, расположенных в неразвитой сетевой инфраструктуре.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30;p19"/>
          <p:cNvSpPr txBox="1"/>
          <p:nvPr>
            <p:ph type="sldNum" sz="quarter" idx="2"/>
          </p:nvPr>
        </p:nvSpPr>
        <p:spPr>
          <a:xfrm>
            <a:off x="10410201" y="532278"/>
            <a:ext cx="153963" cy="2837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1" name="Google Shape;258;g17bddb7ea7c_0_32"/>
          <p:cNvSpPr txBox="1"/>
          <p:nvPr>
            <p:ph type="body" sz="quarter" idx="1"/>
          </p:nvPr>
        </p:nvSpPr>
        <p:spPr>
          <a:xfrm>
            <a:off x="3459162" y="548719"/>
            <a:ext cx="2070001" cy="408001"/>
          </a:xfrm>
          <a:prstGeom prst="rect">
            <a:avLst/>
          </a:prstGeom>
        </p:spPr>
        <p:txBody>
          <a:bodyPr/>
          <a:lstStyle/>
          <a:p>
            <a:pPr marL="0">
              <a:spcBef>
                <a:spcPts val="0"/>
              </a:spcBef>
              <a:defRPr sz="1200"/>
            </a:pPr>
          </a:p>
        </p:txBody>
      </p:sp>
      <p:sp>
        <p:nvSpPr>
          <p:cNvPr id="142" name="Google Shape;259;g17bddb7ea7c_0_32"/>
          <p:cNvSpPr txBox="1"/>
          <p:nvPr>
            <p:ph type="body" idx="24"/>
          </p:nvPr>
        </p:nvSpPr>
        <p:spPr>
          <a:xfrm>
            <a:off x="6259907" y="548724"/>
            <a:ext cx="3835201" cy="408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defTabSz="90525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188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Измерение потребления электроэнергии алгоритмами сжатия с помощью Docker Containers и Intel RAPL</a:t>
            </a:r>
          </a:p>
        </p:txBody>
      </p:sp>
      <p:pic>
        <p:nvPicPr>
          <p:cNvPr id="143" name="Google Shape;260;g17bddb7ea7c_0_32" descr="Google Shape;260;g17bddb7ea7c_0_3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2701" y="493525"/>
            <a:ext cx="1582632" cy="4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Рисунок 3" descr="Рисунок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9194" y="1468474"/>
            <a:ext cx="4152275" cy="4152276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TextBox 7"/>
          <p:cNvSpPr txBox="1"/>
          <p:nvPr/>
        </p:nvSpPr>
        <p:spPr>
          <a:xfrm>
            <a:off x="5574882" y="1514006"/>
            <a:ext cx="5741475" cy="3024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600"/>
              </a:spcBef>
              <a:defRPr b="1" sz="3200">
                <a:solidFill>
                  <a:srgbClr val="20386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spcBef>
                <a:spcPts val="600"/>
              </a:spcBef>
              <a:defRPr sz="2400">
                <a:solidFill>
                  <a:srgbClr val="20386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В стоимости сообщений так же входит затрачиваемая электроэнергия на сжатие отправляемых данных. В данном докладе мы расскажем об способе исследовании энергоэффективности алгоритмов сжатия сообщений, автоматизируя измерения технологией Docker.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30;p19"/>
          <p:cNvSpPr txBox="1"/>
          <p:nvPr>
            <p:ph type="sldNum" sz="quarter" idx="2"/>
          </p:nvPr>
        </p:nvSpPr>
        <p:spPr>
          <a:xfrm>
            <a:off x="10410201" y="532278"/>
            <a:ext cx="153963" cy="2837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8" name="Google Shape;258;g17bddb7ea7c_0_32"/>
          <p:cNvSpPr txBox="1"/>
          <p:nvPr>
            <p:ph type="body" sz="quarter" idx="1"/>
          </p:nvPr>
        </p:nvSpPr>
        <p:spPr>
          <a:xfrm>
            <a:off x="3459162" y="548719"/>
            <a:ext cx="2070001" cy="408001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defRPr sz="1200"/>
            </a:lvl1pPr>
          </a:lstStyle>
          <a:p>
            <a:pPr/>
            <a:r>
              <a:t>Цель и задачи</a:t>
            </a:r>
          </a:p>
        </p:txBody>
      </p:sp>
      <p:sp>
        <p:nvSpPr>
          <p:cNvPr id="149" name="Google Shape;259;g17bddb7ea7c_0_32"/>
          <p:cNvSpPr txBox="1"/>
          <p:nvPr>
            <p:ph type="body" idx="24"/>
          </p:nvPr>
        </p:nvSpPr>
        <p:spPr>
          <a:xfrm>
            <a:off x="6259907" y="548724"/>
            <a:ext cx="3835201" cy="408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defTabSz="90525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188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Измерение потребления электроэнергии алгоритмами сжатия с помощью Docker Containers и Intel RAPL</a:t>
            </a:r>
          </a:p>
        </p:txBody>
      </p:sp>
      <p:pic>
        <p:nvPicPr>
          <p:cNvPr id="150" name="Google Shape;260;g17bddb7ea7c_0_32" descr="Google Shape;260;g17bddb7ea7c_0_3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2701" y="493525"/>
            <a:ext cx="1582632" cy="40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TextBox 7"/>
          <p:cNvSpPr txBox="1"/>
          <p:nvPr/>
        </p:nvSpPr>
        <p:spPr>
          <a:xfrm>
            <a:off x="555384" y="1454044"/>
            <a:ext cx="10506141" cy="4371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600"/>
              </a:spcBef>
              <a:defRPr b="1" sz="3200">
                <a:solidFill>
                  <a:srgbClr val="20386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Цель:</a:t>
            </a:r>
          </a:p>
          <a:p>
            <a:pPr>
              <a:spcBef>
                <a:spcPts val="600"/>
              </a:spcBef>
              <a:defRPr sz="2400">
                <a:solidFill>
                  <a:srgbClr val="20386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Автоматизировать и упростить измерение потребления электроэнергии алгоритмами сжатия с помощью докер технологии</a:t>
            </a:r>
          </a:p>
          <a:p>
            <a:pPr>
              <a:spcBef>
                <a:spcPts val="600"/>
              </a:spcBef>
              <a:defRPr sz="2400">
                <a:solidFill>
                  <a:srgbClr val="20386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spcBef>
                <a:spcPts val="600"/>
              </a:spcBef>
              <a:defRPr b="1" sz="3200">
                <a:solidFill>
                  <a:srgbClr val="20386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Задачи:</a:t>
            </a:r>
          </a:p>
          <a:p>
            <a:pPr marL="342900" indent="-342900">
              <a:spcBef>
                <a:spcPts val="600"/>
              </a:spcBef>
              <a:buSzPct val="100000"/>
              <a:buFont typeface="Arial"/>
              <a:buChar char="•"/>
              <a:defRPr b="1" sz="2400">
                <a:solidFill>
                  <a:srgbClr val="20386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Подобрать инструменты</a:t>
            </a:r>
          </a:p>
          <a:p>
            <a:pPr marL="342900" indent="-342900">
              <a:spcBef>
                <a:spcPts val="600"/>
              </a:spcBef>
              <a:buSzPct val="100000"/>
              <a:buFont typeface="Arial"/>
              <a:buChar char="•"/>
              <a:defRPr b="1" sz="2400">
                <a:solidFill>
                  <a:srgbClr val="20386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Разработать архитектуру </a:t>
            </a:r>
            <a:endParaRPr b="0"/>
          </a:p>
          <a:p>
            <a:pPr marL="342900" indent="-342900">
              <a:spcBef>
                <a:spcPts val="600"/>
              </a:spcBef>
              <a:buSzPct val="100000"/>
              <a:buFont typeface="Arial"/>
              <a:buChar char="•"/>
              <a:defRPr b="1" sz="2400">
                <a:solidFill>
                  <a:srgbClr val="20386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Разработать метод отработки алгоритмов</a:t>
            </a:r>
            <a:endParaRPr b="0"/>
          </a:p>
          <a:p>
            <a:pPr marL="342900" indent="-342900">
              <a:spcBef>
                <a:spcPts val="600"/>
              </a:spcBef>
              <a:buSzPct val="100000"/>
              <a:buFont typeface="Arial"/>
              <a:buChar char="•"/>
              <a:defRPr b="1" sz="2400">
                <a:solidFill>
                  <a:srgbClr val="20386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Провести тестовые экспериментальные исследования </a:t>
            </a:r>
          </a:p>
          <a:p>
            <a:pPr marL="342900" indent="-342900">
              <a:spcBef>
                <a:spcPts val="600"/>
              </a:spcBef>
              <a:buSzPct val="100000"/>
              <a:buFont typeface="Arial"/>
              <a:buChar char="•"/>
              <a:defRPr b="1" sz="2400">
                <a:solidFill>
                  <a:srgbClr val="20386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Подготовить документацию с основными шагами исследования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30;p19"/>
          <p:cNvSpPr txBox="1"/>
          <p:nvPr>
            <p:ph type="sldNum" sz="quarter" idx="2"/>
          </p:nvPr>
        </p:nvSpPr>
        <p:spPr>
          <a:xfrm>
            <a:off x="10410201" y="532278"/>
            <a:ext cx="153963" cy="2837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4" name="Google Shape;258;g17bddb7ea7c_0_32"/>
          <p:cNvSpPr txBox="1"/>
          <p:nvPr>
            <p:ph type="body" sz="quarter" idx="1"/>
          </p:nvPr>
        </p:nvSpPr>
        <p:spPr>
          <a:xfrm>
            <a:off x="3459162" y="548719"/>
            <a:ext cx="2070001" cy="408001"/>
          </a:xfrm>
          <a:prstGeom prst="rect">
            <a:avLst/>
          </a:prstGeom>
        </p:spPr>
        <p:txBody>
          <a:bodyPr/>
          <a:lstStyle/>
          <a:p>
            <a:pPr marL="0">
              <a:spcBef>
                <a:spcPts val="0"/>
              </a:spcBef>
              <a:defRPr sz="1200"/>
            </a:pPr>
          </a:p>
        </p:txBody>
      </p:sp>
      <p:sp>
        <p:nvSpPr>
          <p:cNvPr id="155" name="Google Shape;259;g17bddb7ea7c_0_32"/>
          <p:cNvSpPr txBox="1"/>
          <p:nvPr>
            <p:ph type="body" idx="24"/>
          </p:nvPr>
        </p:nvSpPr>
        <p:spPr>
          <a:xfrm>
            <a:off x="6259907" y="548724"/>
            <a:ext cx="3835201" cy="408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defTabSz="90525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188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Измерение потребления электроэнергии алгоритмами сжатия с помощью Docker Containers и Intel RAPL</a:t>
            </a:r>
          </a:p>
        </p:txBody>
      </p:sp>
      <p:pic>
        <p:nvPicPr>
          <p:cNvPr id="156" name="Google Shape;260;g17bddb7ea7c_0_32" descr="Google Shape;260;g17bddb7ea7c_0_3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2701" y="493525"/>
            <a:ext cx="1582632" cy="40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TextBox 2"/>
          <p:cNvSpPr txBox="1"/>
          <p:nvPr/>
        </p:nvSpPr>
        <p:spPr>
          <a:xfrm>
            <a:off x="667138" y="1326148"/>
            <a:ext cx="5741475" cy="4536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20386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Наиболее точная стратегия измерения энергопотребления — использование мониторов мощности — аппаратных инструментов, которые подключаются к источнику питания вашего устройства или компонента и измеряют фактическую потребляемую мощность в любой момент времени. Несмотря на свою исключительную точность, мониторы мощности чрезвычайно сложны в настройке. Часто они требуют от вас внесения индивидуальных изменений в ваше компьютерное устройство.</a:t>
            </a:r>
          </a:p>
        </p:txBody>
      </p:sp>
      <p:pic>
        <p:nvPicPr>
          <p:cNvPr id="158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35532" y="1776791"/>
            <a:ext cx="4407659" cy="33044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30;p19"/>
          <p:cNvSpPr txBox="1"/>
          <p:nvPr>
            <p:ph type="sldNum" sz="quarter" idx="2"/>
          </p:nvPr>
        </p:nvSpPr>
        <p:spPr>
          <a:xfrm>
            <a:off x="10410201" y="532278"/>
            <a:ext cx="153963" cy="2837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1" name="Google Shape;258;g17bddb7ea7c_0_32"/>
          <p:cNvSpPr txBox="1"/>
          <p:nvPr>
            <p:ph type="body" sz="quarter" idx="1"/>
          </p:nvPr>
        </p:nvSpPr>
        <p:spPr>
          <a:xfrm>
            <a:off x="3459162" y="548719"/>
            <a:ext cx="2070001" cy="408001"/>
          </a:xfrm>
          <a:prstGeom prst="rect">
            <a:avLst/>
          </a:prstGeom>
        </p:spPr>
        <p:txBody>
          <a:bodyPr/>
          <a:lstStyle/>
          <a:p>
            <a:pPr marL="0">
              <a:spcBef>
                <a:spcPts val="0"/>
              </a:spcBef>
              <a:defRPr sz="1200"/>
            </a:pPr>
          </a:p>
        </p:txBody>
      </p:sp>
      <p:sp>
        <p:nvSpPr>
          <p:cNvPr id="162" name="Google Shape;259;g17bddb7ea7c_0_32"/>
          <p:cNvSpPr txBox="1"/>
          <p:nvPr>
            <p:ph type="body" idx="24"/>
          </p:nvPr>
        </p:nvSpPr>
        <p:spPr>
          <a:xfrm>
            <a:off x="6259907" y="548724"/>
            <a:ext cx="3835201" cy="408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defTabSz="90525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188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Измерение потребления электроэнергии алгоритмами сжатия с помощью Docker Containers и Intel RAPL</a:t>
            </a:r>
          </a:p>
        </p:txBody>
      </p:sp>
      <p:pic>
        <p:nvPicPr>
          <p:cNvPr id="163" name="Google Shape;260;g17bddb7ea7c_0_32" descr="Google Shape;260;g17bddb7ea7c_0_3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2701" y="493525"/>
            <a:ext cx="1582632" cy="40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TextBox 2"/>
          <p:cNvSpPr txBox="1"/>
          <p:nvPr/>
        </p:nvSpPr>
        <p:spPr>
          <a:xfrm>
            <a:off x="667138" y="1326148"/>
            <a:ext cx="5741475" cy="3507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20386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Тут нам помогут профилировщики энергии — они не требуют какого-либо специального оборудования или датчиков мощности. Обычно у них есть оценочная модель стоимости электроэнергии различных аппаратных компонентов. На основании того, какие компоненты активны во время выполнения, профилировщик оценивает конкретные затраты энергии [5].</a:t>
            </a:r>
          </a:p>
        </p:txBody>
      </p:sp>
      <p:pic>
        <p:nvPicPr>
          <p:cNvPr id="165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35532" y="1776791"/>
            <a:ext cx="4407659" cy="33044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30;p19"/>
          <p:cNvSpPr txBox="1"/>
          <p:nvPr>
            <p:ph type="sldNum" sz="quarter" idx="2"/>
          </p:nvPr>
        </p:nvSpPr>
        <p:spPr>
          <a:xfrm>
            <a:off x="10410201" y="532278"/>
            <a:ext cx="153963" cy="2837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8" name="Google Shape;258;g17bddb7ea7c_0_32"/>
          <p:cNvSpPr txBox="1"/>
          <p:nvPr>
            <p:ph type="body" sz="quarter" idx="1"/>
          </p:nvPr>
        </p:nvSpPr>
        <p:spPr>
          <a:xfrm>
            <a:off x="3459162" y="548719"/>
            <a:ext cx="2070001" cy="408001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defRPr sz="1200"/>
            </a:lvl1pPr>
          </a:lstStyle>
          <a:p>
            <a:pPr/>
            <a:r>
              <a:t>Инструменты</a:t>
            </a:r>
          </a:p>
        </p:txBody>
      </p:sp>
      <p:sp>
        <p:nvSpPr>
          <p:cNvPr id="169" name="Google Shape;259;g17bddb7ea7c_0_32"/>
          <p:cNvSpPr txBox="1"/>
          <p:nvPr>
            <p:ph type="body" idx="24"/>
          </p:nvPr>
        </p:nvSpPr>
        <p:spPr>
          <a:xfrm>
            <a:off x="6259907" y="548724"/>
            <a:ext cx="3835201" cy="408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defTabSz="90525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188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Измерение потребления электроэнергии алгоритмами сжатия с помощью Docker Containers и Intel RAPL</a:t>
            </a:r>
          </a:p>
        </p:txBody>
      </p:sp>
      <p:pic>
        <p:nvPicPr>
          <p:cNvPr id="170" name="Google Shape;260;g17bddb7ea7c_0_32" descr="Google Shape;260;g17bddb7ea7c_0_3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2701" y="493525"/>
            <a:ext cx="1582632" cy="40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TextBox 7"/>
          <p:cNvSpPr txBox="1"/>
          <p:nvPr/>
        </p:nvSpPr>
        <p:spPr>
          <a:xfrm>
            <a:off x="555384" y="1454044"/>
            <a:ext cx="10506141" cy="544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b="1" sz="3200">
                <a:solidFill>
                  <a:srgbClr val="20386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RAPL</a:t>
            </a:r>
          </a:p>
        </p:txBody>
      </p:sp>
      <p:sp>
        <p:nvSpPr>
          <p:cNvPr id="172" name="RAPL (Running Average Power Limit). Это особенность последних процессоров Intel, предоставляющая измерения энергопотребление процессора [1]."/>
          <p:cNvSpPr txBox="1"/>
          <p:nvPr/>
        </p:nvSpPr>
        <p:spPr>
          <a:xfrm>
            <a:off x="995571" y="3116406"/>
            <a:ext cx="10506141" cy="740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200"/>
            </a:lvl1pPr>
          </a:lstStyle>
          <a:p>
            <a:pPr/>
            <a:r>
              <a:t>RAPL (Running Average Power Limit). Это особенность последних процессоров Intel, предоставляющая измерения энергопотребление процессора [1].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30;p19"/>
          <p:cNvSpPr txBox="1"/>
          <p:nvPr>
            <p:ph type="sldNum" sz="quarter" idx="2"/>
          </p:nvPr>
        </p:nvSpPr>
        <p:spPr>
          <a:xfrm>
            <a:off x="10410201" y="532278"/>
            <a:ext cx="153963" cy="2837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5" name="Google Shape;258;g17bddb7ea7c_0_32"/>
          <p:cNvSpPr txBox="1"/>
          <p:nvPr>
            <p:ph type="body" sz="quarter" idx="1"/>
          </p:nvPr>
        </p:nvSpPr>
        <p:spPr>
          <a:xfrm>
            <a:off x="3459162" y="548719"/>
            <a:ext cx="2070001" cy="408001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defRPr sz="1200"/>
            </a:lvl1pPr>
          </a:lstStyle>
          <a:p>
            <a:pPr/>
            <a:r>
              <a:t>Инструменты</a:t>
            </a:r>
          </a:p>
        </p:txBody>
      </p:sp>
      <p:sp>
        <p:nvSpPr>
          <p:cNvPr id="176" name="Google Shape;259;g17bddb7ea7c_0_32"/>
          <p:cNvSpPr txBox="1"/>
          <p:nvPr>
            <p:ph type="body" idx="24"/>
          </p:nvPr>
        </p:nvSpPr>
        <p:spPr>
          <a:xfrm>
            <a:off x="6259907" y="548724"/>
            <a:ext cx="3835201" cy="408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defTabSz="90525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188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Измерение потребления электроэнергии алгоритмами сжатия с помощью Docker Containers и Intel RAPL</a:t>
            </a:r>
          </a:p>
        </p:txBody>
      </p:sp>
      <p:pic>
        <p:nvPicPr>
          <p:cNvPr id="177" name="Google Shape;260;g17bddb7ea7c_0_32" descr="Google Shape;260;g17bddb7ea7c_0_3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2701" y="493525"/>
            <a:ext cx="1582632" cy="40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TextBox 7"/>
          <p:cNvSpPr txBox="1"/>
          <p:nvPr/>
        </p:nvSpPr>
        <p:spPr>
          <a:xfrm>
            <a:off x="555384" y="1454044"/>
            <a:ext cx="10506141" cy="544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b="1" sz="3200">
                <a:solidFill>
                  <a:srgbClr val="20386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Docker</a:t>
            </a:r>
          </a:p>
        </p:txBody>
      </p:sp>
      <p:sp>
        <p:nvSpPr>
          <p:cNvPr id="179" name="Docker — программное обеспечение для автоматизации развёртывания и управления приложениями в средах с поддержкой контейнеризации, контейнеризатор приложений [2]."/>
          <p:cNvSpPr txBox="1"/>
          <p:nvPr/>
        </p:nvSpPr>
        <p:spPr>
          <a:xfrm>
            <a:off x="995571" y="3116406"/>
            <a:ext cx="10506141" cy="1096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200"/>
            </a:lvl1pPr>
          </a:lstStyle>
          <a:p>
            <a:pPr/>
            <a:r>
              <a:t>Docker — программное обеспечение для автоматизации развёртывания и управления приложениями в средах с поддержкой контейнеризации, контейнеризатор приложений [2].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30;p19"/>
          <p:cNvSpPr txBox="1"/>
          <p:nvPr>
            <p:ph type="sldNum" sz="quarter" idx="2"/>
          </p:nvPr>
        </p:nvSpPr>
        <p:spPr>
          <a:xfrm>
            <a:off x="10410201" y="532278"/>
            <a:ext cx="153963" cy="2837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2" name="Google Shape;258;g17bddb7ea7c_0_32"/>
          <p:cNvSpPr txBox="1"/>
          <p:nvPr>
            <p:ph type="body" sz="quarter" idx="1"/>
          </p:nvPr>
        </p:nvSpPr>
        <p:spPr>
          <a:xfrm>
            <a:off x="3459162" y="548719"/>
            <a:ext cx="2070001" cy="408001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defRPr sz="1200"/>
            </a:lvl1pPr>
          </a:lstStyle>
          <a:p>
            <a:pPr/>
            <a:r>
              <a:t>Инструменты</a:t>
            </a:r>
          </a:p>
        </p:txBody>
      </p:sp>
      <p:sp>
        <p:nvSpPr>
          <p:cNvPr id="183" name="Google Shape;259;g17bddb7ea7c_0_32"/>
          <p:cNvSpPr txBox="1"/>
          <p:nvPr>
            <p:ph type="body" idx="24"/>
          </p:nvPr>
        </p:nvSpPr>
        <p:spPr>
          <a:xfrm>
            <a:off x="6259907" y="548724"/>
            <a:ext cx="3835201" cy="408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defTabSz="90525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188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Измерение потребления электроэнергии алгоритмами сжатия с помощью Docker Containers и Intel RAPL</a:t>
            </a:r>
          </a:p>
        </p:txBody>
      </p:sp>
      <p:pic>
        <p:nvPicPr>
          <p:cNvPr id="184" name="Google Shape;260;g17bddb7ea7c_0_32" descr="Google Shape;260;g17bddb7ea7c_0_3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2701" y="493525"/>
            <a:ext cx="1582632" cy="40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TextBox 7"/>
          <p:cNvSpPr txBox="1"/>
          <p:nvPr/>
        </p:nvSpPr>
        <p:spPr>
          <a:xfrm>
            <a:off x="555384" y="1454044"/>
            <a:ext cx="10506141" cy="544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b="1" sz="3200">
                <a:solidFill>
                  <a:srgbClr val="20386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docker-activity</a:t>
            </a:r>
          </a:p>
        </p:txBody>
      </p:sp>
      <p:pic>
        <p:nvPicPr>
          <p:cNvPr id="186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54986" y="2208282"/>
            <a:ext cx="6103295" cy="345441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Инструмент для мониторинга статистики и энергопотребления докер-контейнеров, использующий технологию RAPL.…"/>
          <p:cNvSpPr txBox="1"/>
          <p:nvPr/>
        </p:nvSpPr>
        <p:spPr>
          <a:xfrm>
            <a:off x="556688" y="2401542"/>
            <a:ext cx="4832075" cy="179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Инструмент для мониторинга статистики и энергопотребления докер-контейнеров, использующий технологию RAPL.</a:t>
            </a:r>
          </a:p>
          <a:p>
            <a:pPr/>
            <a:r>
              <a:t>Модуль энергопотребления работает только с программным обеспечением, совместимым с Intel RAPL (Intel и AMD) [3].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