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0" r:id="rId22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Helvetica Neue" panose="020B0604020202020204" charset="0"/>
      <p:regular r:id="rId28"/>
      <p:bold r:id="rId29"/>
      <p:italic r:id="rId30"/>
      <p:boldItalic r:id="rId31"/>
    </p:embeddedFont>
    <p:embeddedFont>
      <p:font typeface="Helvetica Neue Light" panose="020B0604020202020204" charset="0"/>
      <p:regular r:id="rId32"/>
      <p:bold r:id="rId33"/>
      <p:italic r:id="rId34"/>
      <p:boldItalic r:id="rId35"/>
    </p:embeddedFont>
    <p:embeddedFont>
      <p:font typeface="Libre Franklin" pitchFamily="2" charset="0"/>
      <p:regular r:id="rId36"/>
      <p:bold r:id="rId37"/>
      <p:italic r:id="rId38"/>
      <p:boldItalic r:id="rId39"/>
    </p:embeddedFont>
    <p:embeddedFont>
      <p:font typeface="Libre Franklin Light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957"/>
    <a:srgbClr val="334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DF00A0-3131-4798-96D1-C765537CA7A8}">
  <a:tblStyle styleId="{7CDF00A0-3131-4798-96D1-C765537CA7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0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c3f595b7a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g2dc3f595b7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dc6d66713d_2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2dc6d66713d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02db2ab933_3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02db2ab933_3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dc6d66713d_4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2dc6d66713d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dc6d66713d_2_1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g2dc6d66713d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02db2ab933_8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g202db2ab933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2db2ab933_5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202db2ab933_5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02db2ab933_3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202db2ab933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02db2ab933_5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02db2ab933_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02db2ab933_3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202db2ab933_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dc6d66713d_2_1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g2dc6d66713d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dc6d66713d_2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g2dc6d66713d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dc6d66713d_6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dc6d66713d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02db2ab933_3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g202db2ab933_3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dc6d66713d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g2dc6d66713d_2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c6d66713d_4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2dc6d66713d_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02db2ab933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202db2ab93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02db2ab933_3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202db2ab933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02db2ab933_3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6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202db2ab933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6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64;p16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" name="Google Shape;65;p16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16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67;p16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16"/>
          <p:cNvSpPr>
            <a:spLocks noGrp="1"/>
          </p:cNvSpPr>
          <p:nvPr>
            <p:ph type="pic" idx="2"/>
          </p:nvPr>
        </p:nvSpPr>
        <p:spPr>
          <a:xfrm>
            <a:off x="5013490" y="1085842"/>
            <a:ext cx="3243900" cy="32439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7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" name="Google Shape;77;p17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17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7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Google Shape;80;p17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3"/>
          </p:nvPr>
        </p:nvSpPr>
        <p:spPr>
          <a:xfrm>
            <a:off x="439423" y="1784747"/>
            <a:ext cx="8293500" cy="28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8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18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18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18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3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4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5"/>
          </p:nvPr>
        </p:nvSpPr>
        <p:spPr>
          <a:xfrm>
            <a:off x="4694919" y="1784747"/>
            <a:ext cx="4038000" cy="25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2400"/>
              <a:buFont typeface="Arial"/>
              <a:buNone/>
              <a:defRPr sz="24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6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9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19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104;p19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" name="Google Shape;105;p19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p19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2418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4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5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>
            <a:spLocks noGrp="1"/>
          </p:cNvSpPr>
          <p:nvPr>
            <p:ph type="chart" idx="6"/>
          </p:nvPr>
        </p:nvSpPr>
        <p:spPr>
          <a:xfrm>
            <a:off x="3954073" y="1085842"/>
            <a:ext cx="4778700" cy="3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0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7" name="Google Shape;117;p20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" name="Google Shape;118;p20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" name="Google Shape;119;p20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20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4"/>
          </p:nvPr>
        </p:nvSpPr>
        <p:spPr>
          <a:xfrm>
            <a:off x="439423" y="3887437"/>
            <a:ext cx="295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>
            <a:spLocks noGrp="1"/>
          </p:cNvSpPr>
          <p:nvPr>
            <p:ph type="chart" idx="5"/>
          </p:nvPr>
        </p:nvSpPr>
        <p:spPr>
          <a:xfrm>
            <a:off x="3954073" y="1085842"/>
            <a:ext cx="4778700" cy="3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6"/>
          </p:nvPr>
        </p:nvSpPr>
        <p:spPr>
          <a:xfrm>
            <a:off x="439341" y="1085298"/>
            <a:ext cx="3242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7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1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21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21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" name="Google Shape;133;p21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21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4"/>
          </p:nvPr>
        </p:nvSpPr>
        <p:spPr>
          <a:xfrm>
            <a:off x="431307" y="3077996"/>
            <a:ext cx="20688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5"/>
          </p:nvPr>
        </p:nvSpPr>
        <p:spPr>
          <a:xfrm>
            <a:off x="3035255" y="3077996"/>
            <a:ext cx="20682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6"/>
          </p:nvPr>
        </p:nvSpPr>
        <p:spPr>
          <a:xfrm>
            <a:off x="5639204" y="3077996"/>
            <a:ext cx="20682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7"/>
          </p:nvPr>
        </p:nvSpPr>
        <p:spPr>
          <a:xfrm>
            <a:off x="431307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8"/>
          </p:nvPr>
        </p:nvSpPr>
        <p:spPr>
          <a:xfrm>
            <a:off x="3035255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9"/>
          </p:nvPr>
        </p:nvSpPr>
        <p:spPr>
          <a:xfrm>
            <a:off x="5639204" y="2032676"/>
            <a:ext cx="2068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2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22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22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22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22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4"/>
          </p:nvPr>
        </p:nvSpPr>
        <p:spPr>
          <a:xfrm>
            <a:off x="439340" y="1085299"/>
            <a:ext cx="829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5"/>
          </p:nvPr>
        </p:nvSpPr>
        <p:spPr>
          <a:xfrm>
            <a:off x="439341" y="4304392"/>
            <a:ext cx="51183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3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0" name="Google Shape;160;p23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23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23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p23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4"/>
          </p:nvPr>
        </p:nvSpPr>
        <p:spPr>
          <a:xfrm>
            <a:off x="439340" y="1085298"/>
            <a:ext cx="57135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5"/>
          </p:nvPr>
        </p:nvSpPr>
        <p:spPr>
          <a:xfrm>
            <a:off x="439341" y="4304392"/>
            <a:ext cx="51183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6"/>
          </p:nvPr>
        </p:nvSpPr>
        <p:spPr>
          <a:xfrm>
            <a:off x="6515105" y="1656272"/>
            <a:ext cx="2198100" cy="19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24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3" name="Google Shape;173;p24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4" name="Google Shape;174;p24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75;p24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24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2418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4"/>
          </p:nvPr>
        </p:nvSpPr>
        <p:spPr>
          <a:xfrm>
            <a:off x="439424" y="1784747"/>
            <a:ext cx="3241800" cy="1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4044737" y="1085843"/>
            <a:ext cx="623400" cy="623400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5057194" y="1085843"/>
            <a:ext cx="623400" cy="623400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4"/>
          <p:cNvSpPr/>
          <p:nvPr/>
        </p:nvSpPr>
        <p:spPr>
          <a:xfrm>
            <a:off x="6069651" y="1085843"/>
            <a:ext cx="623400" cy="623400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4"/>
          <p:cNvSpPr/>
          <p:nvPr/>
        </p:nvSpPr>
        <p:spPr>
          <a:xfrm>
            <a:off x="7082108" y="1085843"/>
            <a:ext cx="623400" cy="623400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8094566" y="1085843"/>
            <a:ext cx="623400" cy="623400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4044737" y="2031524"/>
            <a:ext cx="623400" cy="623400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5057194" y="2031524"/>
            <a:ext cx="623400" cy="623400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6069651" y="2031524"/>
            <a:ext cx="623400" cy="623400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7082108" y="2031524"/>
            <a:ext cx="623400" cy="623400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8094566" y="2031524"/>
            <a:ext cx="623400" cy="623400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4044737" y="2977207"/>
            <a:ext cx="623400" cy="623400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5057194" y="2977207"/>
            <a:ext cx="623400" cy="623400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6069651" y="2977207"/>
            <a:ext cx="623400" cy="623400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7082108" y="2977207"/>
            <a:ext cx="623400" cy="623400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4"/>
          <p:cNvSpPr/>
          <p:nvPr/>
        </p:nvSpPr>
        <p:spPr>
          <a:xfrm>
            <a:off x="8094566" y="2977207"/>
            <a:ext cx="623400" cy="623400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4"/>
          <p:cNvSpPr/>
          <p:nvPr/>
        </p:nvSpPr>
        <p:spPr>
          <a:xfrm>
            <a:off x="4044737" y="3937327"/>
            <a:ext cx="623400" cy="623400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4"/>
          <p:cNvSpPr/>
          <p:nvPr/>
        </p:nvSpPr>
        <p:spPr>
          <a:xfrm>
            <a:off x="5057194" y="3937327"/>
            <a:ext cx="623400" cy="623400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4"/>
          <p:cNvSpPr/>
          <p:nvPr/>
        </p:nvSpPr>
        <p:spPr>
          <a:xfrm>
            <a:off x="6069651" y="3937327"/>
            <a:ext cx="623400" cy="623400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7082108" y="3937327"/>
            <a:ext cx="623400" cy="623400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8094566" y="3937327"/>
            <a:ext cx="623400" cy="623400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25"/>
          <p:cNvCxnSpPr/>
          <p:nvPr/>
        </p:nvCxnSpPr>
        <p:spPr>
          <a:xfrm>
            <a:off x="2474015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5" name="Google Shape;205;p25"/>
          <p:cNvCxnSpPr/>
          <p:nvPr/>
        </p:nvCxnSpPr>
        <p:spPr>
          <a:xfrm>
            <a:off x="4574562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6" name="Google Shape;206;p25"/>
          <p:cNvCxnSpPr/>
          <p:nvPr/>
        </p:nvCxnSpPr>
        <p:spPr>
          <a:xfrm>
            <a:off x="770781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" name="Google Shape;207;p25"/>
          <p:cNvSpPr txBox="1"/>
          <p:nvPr/>
        </p:nvSpPr>
        <p:spPr>
          <a:xfrm>
            <a:off x="7807651" y="399209"/>
            <a:ext cx="504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" name="Google Shape;208;p25"/>
          <p:cNvCxnSpPr/>
          <p:nvPr/>
        </p:nvCxnSpPr>
        <p:spPr>
          <a:xfrm>
            <a:off x="8732901" y="348272"/>
            <a:ext cx="0" cy="43950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2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/>
          <p:nvPr/>
        </p:nvSpPr>
        <p:spPr>
          <a:xfrm>
            <a:off x="1961555" y="-14287"/>
            <a:ext cx="720625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8" name="Google Shape;218;p27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bg>
      <p:bgPr>
        <a:solidFill>
          <a:srgbClr val="FFFFF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горизонтально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>
            <a:spLocks noGrp="1"/>
          </p:cNvSpPr>
          <p:nvPr>
            <p:ph type="pic" idx="2"/>
          </p:nvPr>
        </p:nvSpPr>
        <p:spPr>
          <a:xfrm>
            <a:off x="1990204" y="334863"/>
            <a:ext cx="5156895" cy="3120926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1812726" y="3542853"/>
            <a:ext cx="5518547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1"/>
          </p:nvPr>
        </p:nvSpPr>
        <p:spPr>
          <a:xfrm>
            <a:off x="1812726" y="4319736"/>
            <a:ext cx="5518547" cy="59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sldNum" idx="12"/>
          </p:nvPr>
        </p:nvSpPr>
        <p:spPr>
          <a:xfrm>
            <a:off x="4476155" y="4875609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вертикально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>
            <a:spLocks noGrp="1"/>
          </p:cNvSpPr>
          <p:nvPr>
            <p:ph type="pic" idx="2"/>
          </p:nvPr>
        </p:nvSpPr>
        <p:spPr>
          <a:xfrm>
            <a:off x="4685853" y="334863"/>
            <a:ext cx="2812852" cy="4339829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1645295" y="334863"/>
            <a:ext cx="2812852" cy="210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body" idx="1"/>
          </p:nvPr>
        </p:nvSpPr>
        <p:spPr>
          <a:xfrm>
            <a:off x="1645295" y="2511474"/>
            <a:ext cx="2812852" cy="216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 Light"/>
              <a:buNone/>
              <a:defRPr sz="1700"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>
  <p:cSld name="Заголовок и пункты">
    <p:bg>
      <p:bgPr>
        <a:solidFill>
          <a:srgbClr val="FFFFFF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title"/>
          </p:nvPr>
        </p:nvSpPr>
        <p:spPr>
          <a:xfrm>
            <a:off x="1645444" y="234553"/>
            <a:ext cx="5853113" cy="113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1645444" y="1372791"/>
            <a:ext cx="5853113" cy="33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marL="457200" lvl="0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пункты и фото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>
            <a:spLocks noGrp="1"/>
          </p:cNvSpPr>
          <p:nvPr>
            <p:ph type="pic" idx="2"/>
          </p:nvPr>
        </p:nvSpPr>
        <p:spPr>
          <a:xfrm>
            <a:off x="4685853" y="1372939"/>
            <a:ext cx="2812852" cy="3315147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1645444" y="234553"/>
            <a:ext cx="5853113" cy="113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body" idx="1"/>
          </p:nvPr>
        </p:nvSpPr>
        <p:spPr>
          <a:xfrm>
            <a:off x="1645295" y="1372939"/>
            <a:ext cx="2812852" cy="331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/>
            </a:lvl1pPr>
            <a:lvl2pPr marL="914400" lvl="1" indent="-2984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/>
            </a:lvl2pPr>
            <a:lvl3pPr marL="1371600" lvl="2" indent="-2984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/>
            </a:lvl3pPr>
            <a:lvl4pPr marL="1828800" lvl="3" indent="-2984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/>
            </a:lvl4pPr>
            <a:lvl5pPr marL="2286000" lvl="4" indent="-29845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>
  <p:cSld name="Пункты">
    <p:bg>
      <p:bgPr>
        <a:solidFill>
          <a:srgbClr val="FF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body" idx="1"/>
          </p:nvPr>
        </p:nvSpPr>
        <p:spPr>
          <a:xfrm>
            <a:off x="1645295" y="669726"/>
            <a:ext cx="5853411" cy="380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marL="457200" lvl="0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1pPr>
            <a:lvl2pPr marL="914400" lvl="1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3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>
            <a:spLocks noGrp="1"/>
          </p:cNvSpPr>
          <p:nvPr>
            <p:ph type="pic" idx="2"/>
          </p:nvPr>
        </p:nvSpPr>
        <p:spPr>
          <a:xfrm>
            <a:off x="4685853" y="2685603"/>
            <a:ext cx="2812852" cy="1989088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34"/>
          <p:cNvSpPr>
            <a:spLocks noGrp="1"/>
          </p:cNvSpPr>
          <p:nvPr>
            <p:ph type="pic" idx="3"/>
          </p:nvPr>
        </p:nvSpPr>
        <p:spPr>
          <a:xfrm>
            <a:off x="4689132" y="468808"/>
            <a:ext cx="2812852" cy="1989088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34"/>
          <p:cNvSpPr>
            <a:spLocks noGrp="1"/>
          </p:cNvSpPr>
          <p:nvPr>
            <p:ph type="pic" idx="4"/>
          </p:nvPr>
        </p:nvSpPr>
        <p:spPr>
          <a:xfrm>
            <a:off x="1645295" y="468808"/>
            <a:ext cx="2812852" cy="4205883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bg>
      <p:bgPr>
        <a:solidFill>
          <a:srgbClr val="FFFFF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body" idx="1"/>
          </p:nvPr>
        </p:nvSpPr>
        <p:spPr>
          <a:xfrm>
            <a:off x="1812726" y="3355330"/>
            <a:ext cx="5518547" cy="24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2"/>
          </p:nvPr>
        </p:nvSpPr>
        <p:spPr>
          <a:xfrm>
            <a:off x="1812726" y="2250132"/>
            <a:ext cx="5518547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/>
            </a:lvl1pPr>
            <a:lvl2pPr marL="914400" lvl="1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2pPr>
            <a:lvl3pPr marL="1371600" lvl="2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3pPr>
            <a:lvl4pPr marL="1828800" lvl="3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4pPr>
            <a:lvl5pPr marL="2286000" lvl="4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5pPr>
            <a:lvl6pPr marL="2743200" lvl="5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3200400" lvl="6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3657600" lvl="7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4114800" lvl="8" indent="-2603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">
  <p:cSld name="Фото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>
            <a:spLocks noGrp="1"/>
          </p:cNvSpPr>
          <p:nvPr>
            <p:ph type="pic" idx="2"/>
          </p:nvPr>
        </p:nvSpPr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36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Пустой"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1645444" y="234553"/>
            <a:ext cx="5853113" cy="113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body" idx="1"/>
          </p:nvPr>
        </p:nvSpPr>
        <p:spPr>
          <a:xfrm>
            <a:off x="1645444" y="1372791"/>
            <a:ext cx="5853113" cy="33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•"/>
              <a:defRPr sz="1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42" cy="19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/>
        </p:nvSpPr>
        <p:spPr>
          <a:xfrm>
            <a:off x="81292" y="2850600"/>
            <a:ext cx="46341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rgbClr val="0F2D69"/>
                </a:solidFill>
              </a:rPr>
              <a:t>Использование модели 3D-окружения для моделирования распространения сигналов подключенного беспилотного транспорта</a:t>
            </a:r>
            <a:endParaRPr lang="ru-RU" sz="2400" b="1" i="0" u="none" strike="noStrike" cap="none" dirty="0">
              <a:solidFill>
                <a:srgbClr val="0F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8"/>
          <p:cNvSpPr/>
          <p:nvPr/>
        </p:nvSpPr>
        <p:spPr>
          <a:xfrm>
            <a:off x="1890365" y="-790855"/>
            <a:ext cx="3036489" cy="2578608"/>
          </a:xfrm>
          <a:custGeom>
            <a:avLst/>
            <a:gdLst/>
            <a:ahLst/>
            <a:cxnLst/>
            <a:rect l="l" t="t" r="r" b="b"/>
            <a:pathLst>
              <a:path w="6326018" h="5372100" extrusionOk="0">
                <a:moveTo>
                  <a:pt x="4775348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775348" y="5372100"/>
                </a:lnTo>
                <a:lnTo>
                  <a:pt x="6326018" y="2686050"/>
                </a:lnTo>
                <a:lnTo>
                  <a:pt x="4775348" y="0"/>
                </a:lnTo>
                <a:close/>
              </a:path>
            </a:pathLst>
          </a:custGeom>
          <a:solidFill>
            <a:srgbClr val="014E97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3" name="Google Shape;263;p38"/>
          <p:cNvSpPr/>
          <p:nvPr/>
        </p:nvSpPr>
        <p:spPr>
          <a:xfrm>
            <a:off x="7325389" y="2217715"/>
            <a:ext cx="2899753" cy="2511457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4" name="Google Shape;264;p38"/>
          <p:cNvSpPr/>
          <p:nvPr/>
        </p:nvSpPr>
        <p:spPr>
          <a:xfrm>
            <a:off x="4150136" y="-2790828"/>
            <a:ext cx="3706101" cy="3209830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2994E5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cxnSp>
        <p:nvCxnSpPr>
          <p:cNvPr id="265" name="Google Shape;265;p38"/>
          <p:cNvCxnSpPr/>
          <p:nvPr/>
        </p:nvCxnSpPr>
        <p:spPr>
          <a:xfrm>
            <a:off x="-850" y="2831700"/>
            <a:ext cx="2606100" cy="18900"/>
          </a:xfrm>
          <a:prstGeom prst="straightConnector1">
            <a:avLst/>
          </a:prstGeom>
          <a:noFill/>
          <a:ln w="38100" cap="flat" cmpd="sng">
            <a:solidFill>
              <a:srgbClr val="014E9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6" name="Google Shape;26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" y="127589"/>
            <a:ext cx="906775" cy="90971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 txBox="1"/>
          <p:nvPr/>
        </p:nvSpPr>
        <p:spPr>
          <a:xfrm>
            <a:off x="4673044" y="3871826"/>
            <a:ext cx="3031500" cy="59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rgbClr val="0F2D69"/>
                </a:solidFill>
              </a:rPr>
              <a:t>Ассистент Департамента компьютерной инженерии Степанянц Виталий Гургенович</a:t>
            </a:r>
            <a:endParaRPr sz="1200" dirty="0">
              <a:solidFill>
                <a:srgbClr val="0F2D69"/>
              </a:solidFill>
            </a:endParaRPr>
          </a:p>
        </p:txBody>
      </p:sp>
      <p:sp>
        <p:nvSpPr>
          <p:cNvPr id="269" name="Google Shape;269;p38"/>
          <p:cNvSpPr txBox="1"/>
          <p:nvPr/>
        </p:nvSpPr>
        <p:spPr>
          <a:xfrm>
            <a:off x="4673044" y="4462832"/>
            <a:ext cx="2895000" cy="46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rgbClr val="0F2D69"/>
                </a:solidFill>
              </a:rPr>
              <a:t>Студент Рахимуллина Валерия Евгеньевна</a:t>
            </a:r>
            <a:endParaRPr sz="1200" dirty="0">
              <a:solidFill>
                <a:srgbClr val="0F2D69"/>
              </a:solidFill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7125" y="776063"/>
            <a:ext cx="3552124" cy="269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2174" y="-1123641"/>
            <a:ext cx="4245527" cy="3216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7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588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10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p47"/>
          <p:cNvCxnSpPr/>
          <p:nvPr/>
        </p:nvCxnSpPr>
        <p:spPr>
          <a:xfrm>
            <a:off x="450652" y="830461"/>
            <a:ext cx="8064698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5" name="Google Shape;355;p47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7"/>
          <p:cNvSpPr txBox="1"/>
          <p:nvPr/>
        </p:nvSpPr>
        <p:spPr>
          <a:xfrm>
            <a:off x="999102" y="197075"/>
            <a:ext cx="5119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Оpal standalone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7"/>
          <p:cNvSpPr txBox="1"/>
          <p:nvPr/>
        </p:nvSpPr>
        <p:spPr>
          <a:xfrm>
            <a:off x="4253508" y="256556"/>
            <a:ext cx="4261842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47"/>
          <p:cNvPicPr preferRelativeResize="0"/>
          <p:nvPr/>
        </p:nvPicPr>
        <p:blipFill rotWithShape="1">
          <a:blip r:embed="rId4">
            <a:alphaModFix/>
          </a:blip>
          <a:srcRect l="11583" t="9737" r="8639" b="3936"/>
          <a:stretch/>
        </p:blipFill>
        <p:spPr>
          <a:xfrm>
            <a:off x="6967000" y="1019925"/>
            <a:ext cx="1686900" cy="16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7"/>
          <p:cNvPicPr preferRelativeResize="0"/>
          <p:nvPr/>
        </p:nvPicPr>
        <p:blipFill rotWithShape="1">
          <a:blip r:embed="rId5">
            <a:alphaModFix/>
          </a:blip>
          <a:srcRect l="15549" r="13352"/>
          <a:stretch/>
        </p:blipFill>
        <p:spPr>
          <a:xfrm>
            <a:off x="7298962" y="2766475"/>
            <a:ext cx="1022976" cy="80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175" y="1001212"/>
            <a:ext cx="6327299" cy="256551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7"/>
          <p:cNvSpPr txBox="1"/>
          <p:nvPr/>
        </p:nvSpPr>
        <p:spPr>
          <a:xfrm>
            <a:off x="2330525" y="3756213"/>
            <a:ext cx="16869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8"/>
          <p:cNvSpPr txBox="1">
            <a:spLocks noGrp="1"/>
          </p:cNvSpPr>
          <p:nvPr>
            <p:ph type="sldNum" idx="12"/>
          </p:nvPr>
        </p:nvSpPr>
        <p:spPr>
          <a:xfrm>
            <a:off x="4198109" y="484649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11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Google Shape;367;p48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68" name="Google Shape;368;p48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8"/>
          <p:cNvSpPr txBox="1"/>
          <p:nvPr/>
        </p:nvSpPr>
        <p:spPr>
          <a:xfrm>
            <a:off x="999100" y="197075"/>
            <a:ext cx="6744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Integration in OMNET++ 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74" y="991175"/>
            <a:ext cx="6173194" cy="34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675" y="991175"/>
            <a:ext cx="1580576" cy="158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8"/>
          <p:cNvPicPr preferRelativeResize="0"/>
          <p:nvPr/>
        </p:nvPicPr>
        <p:blipFill rotWithShape="1">
          <a:blip r:embed="rId6">
            <a:alphaModFix/>
          </a:blip>
          <a:srcRect l="15549" r="13352"/>
          <a:stretch/>
        </p:blipFill>
        <p:spPr>
          <a:xfrm>
            <a:off x="7298962" y="2766475"/>
            <a:ext cx="1022976" cy="80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7" name="Google Shape;377;p49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78" name="Google Shape;378;p49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9"/>
          <p:cNvSpPr txBox="1"/>
          <p:nvPr/>
        </p:nvSpPr>
        <p:spPr>
          <a:xfrm>
            <a:off x="999125" y="219675"/>
            <a:ext cx="81930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>
                <a:solidFill>
                  <a:srgbClr val="253957"/>
                </a:solidFill>
              </a:rPr>
              <a:t>Отладка CAVISE на Ubuntu 18.04; 20.04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9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12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0625" y="1050600"/>
            <a:ext cx="194310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175" y="1237375"/>
            <a:ext cx="2591250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7940" y="1156575"/>
            <a:ext cx="2843250" cy="13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9"/>
          <p:cNvSpPr txBox="1"/>
          <p:nvPr/>
        </p:nvSpPr>
        <p:spPr>
          <a:xfrm>
            <a:off x="6294300" y="2571750"/>
            <a:ext cx="1645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CUDA 10.1</a:t>
            </a:r>
            <a:endParaRPr sz="1900"/>
          </a:p>
        </p:txBody>
      </p:sp>
      <p:pic>
        <p:nvPicPr>
          <p:cNvPr id="385" name="Google Shape;38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3700" y="2777100"/>
            <a:ext cx="2354450" cy="131849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9"/>
          <p:cNvSpPr txBox="1"/>
          <p:nvPr/>
        </p:nvSpPr>
        <p:spPr>
          <a:xfrm>
            <a:off x="3561562" y="4213482"/>
            <a:ext cx="15588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Python 3.7</a:t>
            </a:r>
            <a:endParaRPr sz="1900"/>
          </a:p>
        </p:txBody>
      </p:sp>
      <p:pic>
        <p:nvPicPr>
          <p:cNvPr id="387" name="Google Shape;38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5900" y="2758350"/>
            <a:ext cx="329565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01975" y="2977525"/>
            <a:ext cx="1816950" cy="18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3" name="Google Shape;393;p50"/>
          <p:cNvCxnSpPr/>
          <p:nvPr/>
        </p:nvCxnSpPr>
        <p:spPr>
          <a:xfrm>
            <a:off x="450652" y="830461"/>
            <a:ext cx="8064698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94" name="Google Shape;394;p5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0"/>
          <p:cNvSpPr txBox="1"/>
          <p:nvPr/>
        </p:nvSpPr>
        <p:spPr>
          <a:xfrm>
            <a:off x="984325" y="-10550"/>
            <a:ext cx="6724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>
                <a:solidFill>
                  <a:srgbClr val="253957"/>
                </a:solidFill>
              </a:rPr>
              <a:t>Сравнительный анализ моделей распространения сигналов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0"/>
          <p:cNvSpPr txBox="1"/>
          <p:nvPr/>
        </p:nvSpPr>
        <p:spPr>
          <a:xfrm>
            <a:off x="4253508" y="256556"/>
            <a:ext cx="4261842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0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588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13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8" name="Google Shape;398;p50"/>
          <p:cNvGraphicFramePr/>
          <p:nvPr/>
        </p:nvGraphicFramePr>
        <p:xfrm>
          <a:off x="1030175" y="1291550"/>
          <a:ext cx="6905625" cy="3018071"/>
        </p:xfrm>
        <a:graphic>
          <a:graphicData uri="http://schemas.openxmlformats.org/drawingml/2006/table">
            <a:tbl>
              <a:tblPr>
                <a:noFill/>
                <a:tableStyleId>{7CDF00A0-3131-4798-96D1-C765537CA7A8}</a:tableStyleId>
              </a:tblPr>
              <a:tblGrid>
                <a:gridCol w="176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Параметр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GEMV</a:t>
                      </a:r>
                      <a:r>
                        <a:rPr lang="ru" baseline="30000">
                          <a:solidFill>
                            <a:srgbClr val="013260"/>
                          </a:solidFill>
                        </a:rPr>
                        <a:t>2</a:t>
                      </a:r>
                      <a:endParaRPr baseline="30000"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OPAL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Пространственная сложность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2,5D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3D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Методы расчета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Классификация связей (LOS, NLOSv, NLOSb)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Трассировка лучей (учет отражений, дифракции и т.д.)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Точность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Ограничена в сложных условиях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Высокая в сложных городских условиях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Вычислительные ресурсы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Низкие требования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13260"/>
                          </a:solidFill>
                        </a:rPr>
                        <a:t>Высокие требования, использование GPU</a:t>
                      </a:r>
                      <a:endParaRPr>
                        <a:solidFill>
                          <a:srgbClr val="013260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3" name="Google Shape;403;p51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04" name="Google Shape;404;p51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1"/>
          <p:cNvSpPr txBox="1"/>
          <p:nvPr/>
        </p:nvSpPr>
        <p:spPr>
          <a:xfrm>
            <a:off x="999125" y="219675"/>
            <a:ext cx="76194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Получение карт и сценариев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1"/>
          <p:cNvSpPr txBox="1"/>
          <p:nvPr/>
        </p:nvSpPr>
        <p:spPr>
          <a:xfrm>
            <a:off x="4253458" y="279106"/>
            <a:ext cx="42618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1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14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200" y="1143000"/>
            <a:ext cx="4137324" cy="243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900" y="1387000"/>
            <a:ext cx="3889701" cy="224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2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15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52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16" name="Google Shape;416;p52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2"/>
          <p:cNvSpPr txBox="1"/>
          <p:nvPr/>
        </p:nvSpPr>
        <p:spPr>
          <a:xfrm>
            <a:off x="999102" y="197075"/>
            <a:ext cx="5119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Scenario Builder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2"/>
          <p:cNvSpPr txBox="1"/>
          <p:nvPr/>
        </p:nvSpPr>
        <p:spPr>
          <a:xfrm>
            <a:off x="4253508" y="256556"/>
            <a:ext cx="42618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25" y="991175"/>
            <a:ext cx="42481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700" y="991175"/>
            <a:ext cx="4592426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 txBox="1"/>
          <p:nvPr/>
        </p:nvSpPr>
        <p:spPr>
          <a:xfrm>
            <a:off x="624550" y="3348650"/>
            <a:ext cx="7807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Count</a:t>
            </a:r>
            <a:r>
              <a:rPr lang="ru">
                <a:solidFill>
                  <a:srgbClr val="013260"/>
                </a:solidFill>
              </a:rPr>
              <a:t> - позволяет настроить количество машин в сценарии;</a:t>
            </a:r>
            <a:endParaRPr>
              <a:solidFill>
                <a:srgbClr val="013260"/>
              </a:solidFill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Through Traffic Factor</a:t>
            </a:r>
            <a:r>
              <a:rPr lang="ru">
                <a:solidFill>
                  <a:srgbClr val="013260"/>
                </a:solidFill>
              </a:rPr>
              <a:t> - позволяет определить, во сколько раз более вероятно появление ребра на границе выбранной области моделирования;</a:t>
            </a:r>
            <a:endParaRPr>
              <a:solidFill>
                <a:srgbClr val="013260"/>
              </a:solidFill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Add polygons</a:t>
            </a:r>
            <a:r>
              <a:rPr lang="ru">
                <a:solidFill>
                  <a:srgbClr val="013260"/>
                </a:solidFill>
              </a:rPr>
              <a:t> - позволяет включить в сценарий полигоны для визуализации окружения</a:t>
            </a: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"/>
          <p:cNvSpPr txBox="1">
            <a:spLocks noGrp="1"/>
          </p:cNvSpPr>
          <p:nvPr>
            <p:ph type="sldNum" idx="12"/>
          </p:nvPr>
        </p:nvSpPr>
        <p:spPr>
          <a:xfrm>
            <a:off x="4198109" y="484649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16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7" name="Google Shape;427;p53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28" name="Google Shape;428;p5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3"/>
          <p:cNvSpPr txBox="1"/>
          <p:nvPr/>
        </p:nvSpPr>
        <p:spPr>
          <a:xfrm>
            <a:off x="999099" y="197075"/>
            <a:ext cx="66198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Traffic only simulation 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75" y="1013825"/>
            <a:ext cx="4414913" cy="228418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31" name="Google Shape;43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7280" y="2722652"/>
            <a:ext cx="3797405" cy="2066561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4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17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54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38" name="Google Shape;438;p5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602" y="19712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4"/>
          <p:cNvSpPr txBox="1"/>
          <p:nvPr/>
        </p:nvSpPr>
        <p:spPr>
          <a:xfrm>
            <a:off x="909650" y="0"/>
            <a:ext cx="5668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Параллельная симуляция Veneris и OMNeT++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4"/>
          <p:cNvSpPr txBox="1"/>
          <p:nvPr/>
        </p:nvSpPr>
        <p:spPr>
          <a:xfrm>
            <a:off x="4253508" y="256556"/>
            <a:ext cx="42618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4"/>
          <p:cNvSpPr txBox="1"/>
          <p:nvPr/>
        </p:nvSpPr>
        <p:spPr>
          <a:xfrm>
            <a:off x="4814600" y="872425"/>
            <a:ext cx="42618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Sim Type (Basic/Depolarization/Single Diffraction);</a:t>
            </a:r>
            <a:endParaRPr i="1">
              <a:solidFill>
                <a:srgbClr val="013260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Compute Mode (Voltage/Field);</a:t>
            </a:r>
            <a:endParaRPr i="1">
              <a:solidFill>
                <a:srgbClr val="013260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Frequency;</a:t>
            </a:r>
            <a:endParaRPr i="1">
              <a:solidFill>
                <a:srgbClr val="013260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Max Reflections;</a:t>
            </a:r>
            <a:endParaRPr i="1">
              <a:solidFill>
                <a:srgbClr val="013260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Use Diffraction;</a:t>
            </a:r>
            <a:endParaRPr i="1">
              <a:solidFill>
                <a:srgbClr val="013260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Enable Fast Math;</a:t>
            </a:r>
            <a:endParaRPr i="1">
              <a:solidFill>
                <a:srgbClr val="013260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Generate Rays On Launch;</a:t>
            </a:r>
            <a:endParaRPr i="1">
              <a:solidFill>
                <a:srgbClr val="013260"/>
              </a:solidFill>
            </a:endParaRPr>
          </a:p>
        </p:txBody>
      </p:sp>
      <p:pic>
        <p:nvPicPr>
          <p:cNvPr id="442" name="Google Shape;44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5" y="1307088"/>
            <a:ext cx="4726175" cy="26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4"/>
          <p:cNvSpPr txBox="1"/>
          <p:nvPr/>
        </p:nvSpPr>
        <p:spPr>
          <a:xfrm>
            <a:off x="4814600" y="34675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Min Epsilon;</a:t>
            </a:r>
            <a:endParaRPr i="1">
              <a:solidFill>
                <a:srgbClr val="013260"/>
              </a:solidFill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u" i="1">
                <a:solidFill>
                  <a:srgbClr val="013260"/>
                </a:solidFill>
              </a:rPr>
              <a:t>Multi GPU;</a:t>
            </a:r>
            <a:endParaRPr/>
          </a:p>
        </p:txBody>
      </p:sp>
      <p:pic>
        <p:nvPicPr>
          <p:cNvPr id="444" name="Google Shape;44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5861" y="3467550"/>
            <a:ext cx="1314164" cy="12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5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18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0" name="Google Shape;450;p55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51" name="Google Shape;451;p5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5"/>
          <p:cNvSpPr txBox="1"/>
          <p:nvPr/>
        </p:nvSpPr>
        <p:spPr>
          <a:xfrm>
            <a:off x="909650" y="219700"/>
            <a:ext cx="5668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dirty="0">
                <a:solidFill>
                  <a:srgbClr val="253957"/>
                </a:solidFill>
              </a:rPr>
              <a:t>Статьи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5"/>
          <p:cNvSpPr txBox="1"/>
          <p:nvPr/>
        </p:nvSpPr>
        <p:spPr>
          <a:xfrm>
            <a:off x="4253508" y="256556"/>
            <a:ext cx="42618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707" y="855988"/>
            <a:ext cx="3520919" cy="367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598" y="1283238"/>
            <a:ext cx="2069675" cy="213672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5"/>
          <p:cNvSpPr txBox="1"/>
          <p:nvPr/>
        </p:nvSpPr>
        <p:spPr>
          <a:xfrm>
            <a:off x="7680055" y="2165443"/>
            <a:ext cx="670800" cy="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Title or Position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55"/>
          <p:cNvGrpSpPr/>
          <p:nvPr/>
        </p:nvGrpSpPr>
        <p:grpSpPr>
          <a:xfrm>
            <a:off x="7443639" y="1826836"/>
            <a:ext cx="889636" cy="538688"/>
            <a:chOff x="-342730" y="-411973"/>
            <a:chExt cx="2943865" cy="1782553"/>
          </a:xfrm>
        </p:grpSpPr>
        <p:sp>
          <p:nvSpPr>
            <p:cNvPr id="458" name="Google Shape;458;p55"/>
            <p:cNvSpPr txBox="1"/>
            <p:nvPr/>
          </p:nvSpPr>
          <p:spPr>
            <a:xfrm>
              <a:off x="-332265" y="-411973"/>
              <a:ext cx="2933400" cy="112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000" b="1" i="0" u="none" strike="noStrike" cap="none">
                  <a:solidFill>
                    <a:srgbClr val="FF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Рахимуллина Валерия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5"/>
            <p:cNvSpPr txBox="1"/>
            <p:nvPr/>
          </p:nvSpPr>
          <p:spPr>
            <a:xfrm>
              <a:off x="-342730" y="912180"/>
              <a:ext cx="2933400" cy="4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900">
                  <a:solidFill>
                    <a:srgbClr val="FFFFFF"/>
                  </a:solidFill>
                  <a:latin typeface="Libre Franklin Light"/>
                  <a:ea typeface="Libre Franklin Light"/>
                  <a:cs typeface="Libre Franklin Light"/>
                  <a:sym typeface="Libre Franklin Light"/>
                </a:rPr>
                <a:t>Стажер</a:t>
              </a: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0" name="Google Shape;460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1845" y="3559775"/>
            <a:ext cx="1033175" cy="9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2"/>
          <p:cNvSpPr txBox="1"/>
          <p:nvPr/>
        </p:nvSpPr>
        <p:spPr>
          <a:xfrm>
            <a:off x="4263136" y="4315718"/>
            <a:ext cx="3217313" cy="18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Адрес: ТехтТехтТехтТехтТехтТехтТехтТехтТехтТехтТехтТехтТехт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2"/>
          <p:cNvSpPr txBox="1"/>
          <p:nvPr/>
        </p:nvSpPr>
        <p:spPr>
          <a:xfrm>
            <a:off x="1663551" y="4315718"/>
            <a:ext cx="527840" cy="18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www.text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2"/>
          <p:cNvSpPr txBox="1"/>
          <p:nvPr/>
        </p:nvSpPr>
        <p:spPr>
          <a:xfrm>
            <a:off x="2482531" y="4315718"/>
            <a:ext cx="1623096" cy="18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Телефон.: +Х (ХХХ) ХХХ ХХХХ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62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2778" y="1845024"/>
            <a:ext cx="1198444" cy="115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2"/>
          <p:cNvSpPr txBox="1">
            <a:spLocks noGrp="1"/>
          </p:cNvSpPr>
          <p:nvPr>
            <p:ph type="sldNum" idx="12"/>
          </p:nvPr>
        </p:nvSpPr>
        <p:spPr>
          <a:xfrm>
            <a:off x="4476155" y="4879181"/>
            <a:ext cx="185175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39"/>
          <p:cNvCxnSpPr/>
          <p:nvPr/>
        </p:nvCxnSpPr>
        <p:spPr>
          <a:xfrm>
            <a:off x="450652" y="830461"/>
            <a:ext cx="8064698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77" name="Google Shape;277;p39"/>
          <p:cNvSpPr txBox="1"/>
          <p:nvPr/>
        </p:nvSpPr>
        <p:spPr>
          <a:xfrm>
            <a:off x="1097408" y="219671"/>
            <a:ext cx="3100802" cy="45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Проблема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9"/>
          <p:cNvSpPr txBox="1"/>
          <p:nvPr/>
        </p:nvSpPr>
        <p:spPr>
          <a:xfrm>
            <a:off x="4253508" y="279153"/>
            <a:ext cx="4261842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9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588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2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460176" y="1050679"/>
            <a:ext cx="7075917" cy="29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i="0" u="none" strike="noStrike" cap="none" dirty="0">
                <a:solidFill>
                  <a:srgbClr val="013260"/>
                </a:solidFill>
                <a:latin typeface="Arial"/>
                <a:ea typeface="Arial"/>
                <a:cs typeface="Arial"/>
                <a:sym typeface="Arial"/>
              </a:rPr>
              <a:t>Статистика транспортных происшествий в мире</a:t>
            </a:r>
            <a:endParaRPr sz="1100" b="1" i="0" u="none" strike="noStrike" cap="none" dirty="0">
              <a:solidFill>
                <a:srgbClr val="0132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39"/>
          <p:cNvPicPr preferRelativeResize="0"/>
          <p:nvPr/>
        </p:nvPicPr>
        <p:blipFill rotWithShape="1">
          <a:blip r:embed="rId4">
            <a:alphaModFix/>
          </a:blip>
          <a:srcRect t="5478" b="4236"/>
          <a:stretch/>
        </p:blipFill>
        <p:spPr>
          <a:xfrm>
            <a:off x="2352080" y="1422107"/>
            <a:ext cx="4261842" cy="321855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9"/>
          <p:cNvSpPr txBox="1"/>
          <p:nvPr/>
        </p:nvSpPr>
        <p:spPr>
          <a:xfrm>
            <a:off x="4198209" y="4715847"/>
            <a:ext cx="569588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p40"/>
          <p:cNvCxnSpPr/>
          <p:nvPr/>
        </p:nvCxnSpPr>
        <p:spPr>
          <a:xfrm>
            <a:off x="450652" y="830461"/>
            <a:ext cx="8064698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0" name="Google Shape;290;p40"/>
          <p:cNvSpPr txBox="1"/>
          <p:nvPr/>
        </p:nvSpPr>
        <p:spPr>
          <a:xfrm>
            <a:off x="1097408" y="219671"/>
            <a:ext cx="3100802" cy="45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Актуальность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4253508" y="279153"/>
            <a:ext cx="4261842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4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9541" y="1163694"/>
            <a:ext cx="5034169" cy="297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/>
          <p:nvPr/>
        </p:nvSpPr>
        <p:spPr>
          <a:xfrm>
            <a:off x="450652" y="2046606"/>
            <a:ext cx="3038889" cy="105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i="0" u="none" strike="noStrike" cap="none" dirty="0">
                <a:solidFill>
                  <a:srgbClr val="013260"/>
                </a:solidFill>
                <a:latin typeface="Arial"/>
                <a:ea typeface="Arial"/>
                <a:cs typeface="Arial"/>
                <a:sym typeface="Arial"/>
              </a:rPr>
              <a:t>Статистика запросов по взаимодействию транспорта с окружающей средой</a:t>
            </a:r>
            <a:endParaRPr sz="1100" b="1" i="0" u="none" strike="noStrike" cap="none" dirty="0">
              <a:solidFill>
                <a:srgbClr val="0132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0"/>
          <p:cNvSpPr txBox="1"/>
          <p:nvPr/>
        </p:nvSpPr>
        <p:spPr>
          <a:xfrm>
            <a:off x="4198209" y="4715847"/>
            <a:ext cx="569588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4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25875" cy="4413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5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16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3"/>
          <p:cNvSpPr txBox="1"/>
          <p:nvPr/>
        </p:nvSpPr>
        <p:spPr>
          <a:xfrm>
            <a:off x="999095" y="197076"/>
            <a:ext cx="22422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>
                <a:solidFill>
                  <a:srgbClr val="253957"/>
                </a:solidFill>
              </a:rPr>
              <a:t>Архитектура </a:t>
            </a:r>
            <a:br>
              <a:rPr lang="ru" sz="2600" b="1">
                <a:solidFill>
                  <a:srgbClr val="253957"/>
                </a:solidFill>
              </a:rPr>
            </a:br>
            <a:r>
              <a:rPr lang="ru" sz="2600" b="1">
                <a:solidFill>
                  <a:srgbClr val="253957"/>
                </a:solidFill>
              </a:rPr>
              <a:t>CAVISE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3"/>
          <p:cNvSpPr txBox="1">
            <a:spLocks noGrp="1"/>
          </p:cNvSpPr>
          <p:nvPr>
            <p:ph type="sldNum" idx="12"/>
          </p:nvPr>
        </p:nvSpPr>
        <p:spPr>
          <a:xfrm>
            <a:off x="4239609" y="484649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6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375" y="270500"/>
            <a:ext cx="5179951" cy="44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650" y="1794675"/>
            <a:ext cx="2108475" cy="21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44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23" name="Google Shape;323;p4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4"/>
          <p:cNvSpPr txBox="1"/>
          <p:nvPr/>
        </p:nvSpPr>
        <p:spPr>
          <a:xfrm>
            <a:off x="999090" y="197073"/>
            <a:ext cx="43329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>
                <a:solidFill>
                  <a:srgbClr val="253957"/>
                </a:solidFill>
              </a:rPr>
              <a:t>Архитектура Opal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4253508" y="256556"/>
            <a:ext cx="42618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4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7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173" y="1167438"/>
            <a:ext cx="4502726" cy="32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5649" y="1815411"/>
            <a:ext cx="3876300" cy="19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45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34" name="Google Shape;334;p4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5"/>
          <p:cNvSpPr txBox="1"/>
          <p:nvPr/>
        </p:nvSpPr>
        <p:spPr>
          <a:xfrm>
            <a:off x="999102" y="197075"/>
            <a:ext cx="51297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>
                <a:solidFill>
                  <a:srgbClr val="253957"/>
                </a:solidFill>
              </a:rPr>
              <a:t>Обновленная архитектура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5"/>
          <p:cNvSpPr txBox="1"/>
          <p:nvPr/>
        </p:nvSpPr>
        <p:spPr>
          <a:xfrm>
            <a:off x="4253508" y="256556"/>
            <a:ext cx="42618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5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8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2127"/>
            <a:ext cx="8839204" cy="322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3" name="Google Shape;343;p46"/>
          <p:cNvCxnSpPr/>
          <p:nvPr/>
        </p:nvCxnSpPr>
        <p:spPr>
          <a:xfrm>
            <a:off x="450652" y="830461"/>
            <a:ext cx="80646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44" name="Google Shape;344;p46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177" y="219671"/>
            <a:ext cx="449461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6"/>
          <p:cNvSpPr txBox="1"/>
          <p:nvPr/>
        </p:nvSpPr>
        <p:spPr>
          <a:xfrm>
            <a:off x="999102" y="197075"/>
            <a:ext cx="51297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" sz="2600" b="1">
                <a:solidFill>
                  <a:srgbClr val="253957"/>
                </a:solidFill>
              </a:rPr>
              <a:t>Обновленная архитектура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6"/>
          <p:cNvSpPr txBox="1"/>
          <p:nvPr/>
        </p:nvSpPr>
        <p:spPr>
          <a:xfrm>
            <a:off x="4253508" y="256556"/>
            <a:ext cx="42618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800" b="0" i="0" u="none" strike="noStrike" cap="none">
                <a:solidFill>
                  <a:srgbClr val="253957"/>
                </a:solidFill>
                <a:latin typeface="Arial"/>
                <a:ea typeface="Arial"/>
                <a:cs typeface="Arial"/>
                <a:sym typeface="Arial"/>
              </a:rPr>
              <a:t>МИЭМ НИУ ВШЭ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6"/>
          <p:cNvSpPr txBox="1">
            <a:spLocks noGrp="1"/>
          </p:cNvSpPr>
          <p:nvPr>
            <p:ph type="sldNum" idx="12"/>
          </p:nvPr>
        </p:nvSpPr>
        <p:spPr>
          <a:xfrm>
            <a:off x="4198209" y="4718447"/>
            <a:ext cx="5697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 sz="1500">
                <a:latin typeface="Arial"/>
                <a:ea typeface="Arial"/>
                <a:cs typeface="Arial"/>
                <a:sym typeface="Arial"/>
              </a:rPr>
              <a:t>9</a:t>
            </a:fld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49" y="853187"/>
            <a:ext cx="7566100" cy="371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Экран (16:9)</PresentationFormat>
  <Paragraphs>84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Calibri</vt:lpstr>
      <vt:lpstr>Libre Franklin</vt:lpstr>
      <vt:lpstr>Libre Franklin Light</vt:lpstr>
      <vt:lpstr>Helvetica Neue</vt:lpstr>
      <vt:lpstr>Arial</vt:lpstr>
      <vt:lpstr>Helvetica Neue Light</vt:lpstr>
      <vt:lpstr>Times New Roman</vt:lpstr>
      <vt:lpstr>Arial Narrow</vt:lpstr>
      <vt:lpstr>Simple Light</vt:lpstr>
      <vt:lpstr>Office Theme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Валерия Рахимуллина</cp:lastModifiedBy>
  <cp:revision>1</cp:revision>
  <dcterms:modified xsi:type="dcterms:W3CDTF">2024-05-23T18:10:46Z</dcterms:modified>
</cp:coreProperties>
</file>