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Condensed"/>
      <p:regular r:id="rId21"/>
      <p:bold r:id="rId22"/>
      <p:italic r:id="rId23"/>
      <p:boldItalic r:id="rId24"/>
    </p:embeddedFont>
    <p:embeddedFont>
      <p:font typeface="Roboto Condensed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Condensed-bold.fntdata"/><Relationship Id="rId21" Type="http://schemas.openxmlformats.org/officeDocument/2006/relationships/font" Target="fonts/RobotoCondensed-regular.fntdata"/><Relationship Id="rId24" Type="http://schemas.openxmlformats.org/officeDocument/2006/relationships/font" Target="fonts/RobotoCondensed-boldItalic.fntdata"/><Relationship Id="rId23" Type="http://schemas.openxmlformats.org/officeDocument/2006/relationships/font" Target="fonts/RobotoCondensed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Medium-bold.fntdata"/><Relationship Id="rId25" Type="http://schemas.openxmlformats.org/officeDocument/2006/relationships/font" Target="fonts/RobotoCondensedMedium-regular.fntdata"/><Relationship Id="rId28" Type="http://schemas.openxmlformats.org/officeDocument/2006/relationships/font" Target="fonts/RobotoCondensedMedium-boldItalic.fntdata"/><Relationship Id="rId27" Type="http://schemas.openxmlformats.org/officeDocument/2006/relationships/font" Target="fonts/Roboto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f60e5e409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g2df60e5e409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dff2203f5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8" name="Google Shape;178;g2dff2203f5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ff2203f5c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8" name="Google Shape;188;g2dff2203f5c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dff2203f5c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g2dff2203f5c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dff2203f5c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g2dff2203f5c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dff2203f5c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8" name="Google Shape;218;g2dff2203f5c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df60e5e409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8" name="Google Shape;228;g2df60e5e409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dfab273753_0_0:notes"/>
          <p:cNvSpPr/>
          <p:nvPr>
            <p:ph idx="2" type="sldImg"/>
          </p:nvPr>
        </p:nvSpPr>
        <p:spPr>
          <a:xfrm>
            <a:off x="90488" y="744538"/>
            <a:ext cx="66168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Google Shape;98;g2dfab273753_0_0:notes"/>
          <p:cNvSpPr txBox="1"/>
          <p:nvPr>
            <p:ph idx="1" type="body"/>
          </p:nvPr>
        </p:nvSpPr>
        <p:spPr>
          <a:xfrm>
            <a:off x="906357" y="4715153"/>
            <a:ext cx="4985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fab273753_0_2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g2dfab273753_0_2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ff2203f5c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g2dff2203f5c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fab273753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g2dfab273753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ff2203f5c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g2dff2203f5c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dfab273753_0_3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g2dfab273753_0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f60e5e409_0_4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8" name="Google Shape;158;g2df60e5e409_0_4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f676b5f7c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8" name="Google Shape;168;g2df676b5f7c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13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" name="Google Shape;53;p13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13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" name="Google Shape;55;p13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" name="Google Shape;57;p13"/>
          <p:cNvSpPr/>
          <p:nvPr>
            <p:ph idx="2" type="pic"/>
          </p:nvPr>
        </p:nvSpPr>
        <p:spPr>
          <a:xfrm>
            <a:off x="5013490" y="1085842"/>
            <a:ext cx="3243900" cy="32439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58" name="Google Shape;58;p13"/>
          <p:cNvSpPr txBox="1"/>
          <p:nvPr>
            <p:ph type="title"/>
          </p:nvPr>
        </p:nvSpPr>
        <p:spPr>
          <a:xfrm>
            <a:off x="439424" y="1085843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439423" y="1784747"/>
            <a:ext cx="3934200" cy="25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5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394" y="721630"/>
            <a:ext cx="664875" cy="664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/>
          <p:cNvCxnSpPr/>
          <p:nvPr/>
        </p:nvCxnSpPr>
        <p:spPr>
          <a:xfrm>
            <a:off x="4567659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14"/>
          <p:cNvCxnSpPr/>
          <p:nvPr/>
        </p:nvCxnSpPr>
        <p:spPr>
          <a:xfrm>
            <a:off x="6481936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14"/>
          <p:cNvCxnSpPr/>
          <p:nvPr/>
        </p:nvCxnSpPr>
        <p:spPr>
          <a:xfrm>
            <a:off x="8384285" y="739002"/>
            <a:ext cx="0" cy="63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" name="Google Shape;68;p14"/>
          <p:cNvSpPr txBox="1"/>
          <p:nvPr>
            <p:ph type="title"/>
          </p:nvPr>
        </p:nvSpPr>
        <p:spPr>
          <a:xfrm>
            <a:off x="770975" y="1803503"/>
            <a:ext cx="57255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1556210" y="890881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694565" y="880372"/>
            <a:ext cx="1708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3" type="body"/>
          </p:nvPr>
        </p:nvSpPr>
        <p:spPr>
          <a:xfrm>
            <a:off x="6590040" y="880372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4" type="body"/>
          </p:nvPr>
        </p:nvSpPr>
        <p:spPr>
          <a:xfrm>
            <a:off x="770975" y="3618686"/>
            <a:ext cx="57189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99" y="348272"/>
            <a:ext cx="336207" cy="3362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2474015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" name="Google Shape;76;p15"/>
          <p:cNvCxnSpPr/>
          <p:nvPr/>
        </p:nvCxnSpPr>
        <p:spPr>
          <a:xfrm>
            <a:off x="4574562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" name="Google Shape;77;p15"/>
          <p:cNvCxnSpPr/>
          <p:nvPr/>
        </p:nvCxnSpPr>
        <p:spPr>
          <a:xfrm>
            <a:off x="770781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" name="Google Shape;78;p15"/>
          <p:cNvSpPr txBox="1"/>
          <p:nvPr/>
        </p:nvSpPr>
        <p:spPr>
          <a:xfrm>
            <a:off x="7807651" y="399209"/>
            <a:ext cx="504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ru" sz="15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5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8732901" y="348272"/>
            <a:ext cx="0" cy="4395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39340" y="1085299"/>
            <a:ext cx="8293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39341" y="4304392"/>
            <a:ext cx="51183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5"/>
          <p:cNvSpPr/>
          <p:nvPr>
            <p:ph idx="3" type="tbl"/>
          </p:nvPr>
        </p:nvSpPr>
        <p:spPr>
          <a:xfrm>
            <a:off x="439340" y="1488057"/>
            <a:ext cx="829410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4" type="body"/>
          </p:nvPr>
        </p:nvSpPr>
        <p:spPr>
          <a:xfrm>
            <a:off x="857767" y="405678"/>
            <a:ext cx="14262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5" type="body"/>
          </p:nvPr>
        </p:nvSpPr>
        <p:spPr>
          <a:xfrm>
            <a:off x="2594372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6" type="body"/>
          </p:nvPr>
        </p:nvSpPr>
        <p:spPr>
          <a:xfrm>
            <a:off x="4694919" y="411540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5sK1InX2Bd4JNvrVqTkjqFoaXe9bObPv/view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770975" y="1675500"/>
            <a:ext cx="7662900" cy="14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ru" sz="21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Семинар </a:t>
            </a:r>
            <a:endParaRPr sz="21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b="1" lang="ru" sz="27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b="1" lang="ru" sz="1900">
                <a:solidFill>
                  <a:srgbClr val="0F2C6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Моделирование интеллектуальных транспортных систем с использованием параллельного моделирования на наноскопическом уровне</a:t>
            </a:r>
            <a:r>
              <a:rPr lang="ru" sz="210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endParaRPr sz="21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541528" y="862346"/>
            <a:ext cx="2886600" cy="3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1100">
                <a:solidFill>
                  <a:srgbClr val="0F2C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Московский институт электроники и математики им. А.Н. Тихонова</a:t>
            </a:r>
            <a:endParaRPr sz="1100">
              <a:solidFill>
                <a:srgbClr val="0F2C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500">
              <a:latin typeface="Roboto Condensed Medium"/>
              <a:ea typeface="Roboto Condensed Medium"/>
              <a:cs typeface="Roboto Condensed Medium"/>
              <a:sym typeface="Roboto Condensed Medium"/>
            </a:endParaRPr>
          </a:p>
        </p:txBody>
      </p:sp>
      <p:sp>
        <p:nvSpPr>
          <p:cNvPr id="92" name="Google Shape;92;p16"/>
          <p:cNvSpPr txBox="1"/>
          <p:nvPr>
            <p:ph idx="3" type="body"/>
          </p:nvPr>
        </p:nvSpPr>
        <p:spPr>
          <a:xfrm>
            <a:off x="7148508" y="851836"/>
            <a:ext cx="16632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</a:pPr>
            <a:r>
              <a:rPr lang="ru" sz="1200">
                <a:latin typeface="Roboto Condensed"/>
                <a:ea typeface="Roboto Condensed"/>
                <a:cs typeface="Roboto Condensed"/>
                <a:sym typeface="Roboto Condensed"/>
              </a:rPr>
              <a:t>Москва 2024</a:t>
            </a:r>
            <a:endParaRPr sz="12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4428065" y="627074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6159204" y="699252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8010144" y="665226"/>
            <a:ext cx="423600" cy="918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487500" y="723025"/>
            <a:ext cx="56844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Тестирование вертикального переноса (зоны top и bottom)</a:t>
            </a:r>
            <a:endParaRPr b="1" sz="18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800" y="1384350"/>
            <a:ext cx="6816625" cy="31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487500" y="723025"/>
            <a:ext cx="56844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Тестирование карты среднего масштаба</a:t>
            </a:r>
            <a:endParaRPr b="1" sz="18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6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6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6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250" y="1249547"/>
            <a:ext cx="8117500" cy="341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487500" y="723025"/>
            <a:ext cx="76944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Тестирование на трех серверах(довольно высокая нагрузка на компьютер)</a:t>
            </a:r>
            <a:endParaRPr b="1" sz="18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000" y="1256365"/>
            <a:ext cx="8338850" cy="3546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/>
        </p:nvSpPr>
        <p:spPr>
          <a:xfrm>
            <a:off x="487500" y="723025"/>
            <a:ext cx="76944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Тестирование с множеством автомобилей</a:t>
            </a:r>
            <a:endParaRPr b="1" sz="18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8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575" y="1169875"/>
            <a:ext cx="8164825" cy="345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/>
          <p:nvPr/>
        </p:nvSpPr>
        <p:spPr>
          <a:xfrm>
            <a:off x="487500" y="723025"/>
            <a:ext cx="76944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Тестирование </a:t>
            </a:r>
            <a:endParaRPr b="1" sz="18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9" title="parale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3375" y="1235525"/>
            <a:ext cx="6817248" cy="375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/>
        </p:nvSpPr>
        <p:spPr>
          <a:xfrm>
            <a:off x="440475" y="779450"/>
            <a:ext cx="8364900" cy="2714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Внедрение результатов: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8425" rtl="0" algn="just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98425" rtl="0" algn="just"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Таким образом, при интеграции параллельного моделирования в многоуровневое, будет реализована возможность собирать информацию о макропараметрах транспортных сценариев, при моделировании технологий подключенного и беспилотного транспорта и совместной организацией дорожного движения с высокой детализацией. При этом при параллелизации моделирования возможно снизить нагрузку на вычислительное устройство при моделировании сложных или масштабных сценариев.</a:t>
            </a:r>
            <a:endParaRPr b="1" sz="1600">
              <a:solidFill>
                <a:srgbClr val="0F2C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5" type="body"/>
          </p:nvPr>
        </p:nvSpPr>
        <p:spPr>
          <a:xfrm>
            <a:off x="2594384" y="411544"/>
            <a:ext cx="19545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b="1" lang="ru" sz="1000">
                <a:latin typeface="Times New Roman"/>
                <a:ea typeface="Times New Roman"/>
                <a:cs typeface="Times New Roman"/>
                <a:sym typeface="Times New Roman"/>
              </a:rPr>
              <a:t>Датасет автомобильных аварий</a:t>
            </a:r>
            <a:endParaRPr b="1"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/>
          <p:nvPr>
            <p:ph idx="6" type="body"/>
          </p:nvPr>
        </p:nvSpPr>
        <p:spPr>
          <a:xfrm>
            <a:off x="4694930" y="411544"/>
            <a:ext cx="2872200" cy="3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ru" sz="1000">
                <a:latin typeface="Times New Roman"/>
                <a:ea typeface="Times New Roman"/>
                <a:cs typeface="Times New Roman"/>
                <a:sym typeface="Times New Roman"/>
              </a:rPr>
              <a:t>Этапы реализации: Анализ существующих решений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2410276" y="218700"/>
            <a:ext cx="53730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8286224" y="239485"/>
            <a:ext cx="524700" cy="6858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05706" y="289950"/>
            <a:ext cx="4610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</a:pPr>
            <a:r>
              <a:rPr lang="ru" sz="23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 и цель</a:t>
            </a:r>
            <a:endParaRPr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05706" y="1150106"/>
            <a:ext cx="7782000" cy="25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 числа транспортных средств и городских агломераций.</a:t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Высокий уровень дорожно-транспортных происшествий и загрязнение окружающей среды.</a:t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 безопасности и эффективности дорожного движения.</a:t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500"/>
              <a:buFont typeface="Times New Roman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Снижение экологического воздействия.</a:t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2D69"/>
              </a:buClr>
              <a:buSzPts val="1500"/>
              <a:buFont typeface="Roboto"/>
              <a:buChar char="●"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Необходимо учитывать </a:t>
            </a: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объектов окружающей среды на поведение транспортных средств.</a:t>
            </a:r>
            <a:b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" sz="1600">
                <a:solidFill>
                  <a:srgbClr val="0132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Цель:</a:t>
            </a:r>
            <a:endParaRPr b="1" sz="1600">
              <a:solidFill>
                <a:srgbClr val="0132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Реализовать параллельное моделирование на наноскопическом уровне. </a:t>
            </a:r>
            <a:endParaRPr sz="15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440475" y="779450"/>
            <a:ext cx="8385900" cy="2247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b="1"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Установка Carla Simulator и изучение Carla PythonAPI</a:t>
            </a:r>
            <a:r>
              <a:rPr b="1" lang="ru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62" y="1374900"/>
            <a:ext cx="8216075" cy="3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440475" y="779450"/>
            <a:ext cx="8385900" cy="2824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	</a:t>
            </a:r>
            <a:r>
              <a:rPr b="1" lang="ru" sz="13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Запуск нескольких серверов Carla одновременно и анализ вычислительных мощностей, необходимых для параллельного моделирования.</a:t>
            </a:r>
            <a:endParaRPr b="1" sz="1300">
              <a:solidFill>
                <a:srgbClr val="0132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	Изучение Docker и запуск Carla с использованием этой технологии.</a:t>
            </a:r>
            <a:endParaRPr b="1" sz="1300">
              <a:solidFill>
                <a:srgbClr val="0132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700" y="1628825"/>
            <a:ext cx="6427725" cy="33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/>
        </p:nvSpPr>
        <p:spPr>
          <a:xfrm>
            <a:off x="485100" y="610200"/>
            <a:ext cx="8173800" cy="1000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</a:t>
            </a:r>
            <a:r>
              <a:rPr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Установка и изучение RoadRunner</a:t>
            </a:r>
            <a:r>
              <a:rPr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 программы для создания кастомных карт, создание карт, взаимодополняющих друг друга (фрагментов).</a:t>
            </a:r>
            <a:endParaRPr>
              <a:solidFill>
                <a:srgbClr val="01326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88" y="1913525"/>
            <a:ext cx="8487477" cy="30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/>
        </p:nvSpPr>
        <p:spPr>
          <a:xfrm>
            <a:off x="440475" y="779450"/>
            <a:ext cx="8126700" cy="1647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5.	Изучение traffic_manager и его настройка в рамках Parallel Simulation Program.</a:t>
            </a:r>
            <a:endParaRPr b="1">
              <a:solidFill>
                <a:srgbClr val="0132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 Carla есть встроенный автопилот (carla.Vehicle.set_autopilot()), который активируется у каждого автомобиля, который был перемещен. Работу автопилота обеспечивает traffic_manager - это причина, по которой его необходимо указывать во входных данных.</a:t>
            </a:r>
            <a:endParaRPr b="1">
              <a:solidFill>
                <a:srgbClr val="01326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050" y="2047750"/>
            <a:ext cx="4476750" cy="29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440475" y="779450"/>
            <a:ext cx="7995300" cy="723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6. </a:t>
            </a:r>
            <a:r>
              <a:rPr b="1" lang="ru" sz="1600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архитектуры Parallel Simulation Program</a:t>
            </a:r>
            <a:r>
              <a:rPr lang="ru">
                <a:solidFill>
                  <a:srgbClr val="01326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(структуры для хранения данных, синхронный режим, структура и обработка входных данных, безопасный режим).</a:t>
            </a:r>
            <a:endParaRPr>
              <a:solidFill>
                <a:srgbClr val="01326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2" title="parall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125" y="1534800"/>
            <a:ext cx="7014725" cy="34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440475" y="779450"/>
            <a:ext cx="5684400" cy="60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безопасного перехода между сценами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1213" y="1556975"/>
            <a:ext cx="4561576" cy="31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/>
        </p:nvSpPr>
        <p:spPr>
          <a:xfrm>
            <a:off x="440475" y="779450"/>
            <a:ext cx="5684400" cy="602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342900" marR="98425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Перемещение между серверами</a:t>
            </a:r>
            <a:r>
              <a:rPr b="1" lang="ru" sz="1600">
                <a:solidFill>
                  <a:srgbClr val="102D6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b="1" sz="1600">
              <a:solidFill>
                <a:srgbClr val="102D6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02D6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4433534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7603631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4"/>
          <p:cNvSpPr/>
          <p:nvPr/>
        </p:nvSpPr>
        <p:spPr>
          <a:xfrm>
            <a:off x="8656549" y="301220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/>
          <p:nvPr/>
        </p:nvSpPr>
        <p:spPr>
          <a:xfrm>
            <a:off x="2410276" y="277899"/>
            <a:ext cx="169800" cy="5673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850" y="1084925"/>
            <a:ext cx="6166801" cy="39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