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19"/>
  </p:notesMasterIdLst>
  <p:sldIdLst>
    <p:sldId id="256" r:id="rId3"/>
    <p:sldId id="258" r:id="rId4"/>
    <p:sldId id="261" r:id="rId5"/>
    <p:sldId id="264" r:id="rId6"/>
    <p:sldId id="273" r:id="rId7"/>
    <p:sldId id="274" r:id="rId8"/>
    <p:sldId id="275" r:id="rId9"/>
    <p:sldId id="276" r:id="rId10"/>
    <p:sldId id="272" r:id="rId11"/>
    <p:sldId id="277" r:id="rId12"/>
    <p:sldId id="278" r:id="rId13"/>
    <p:sldId id="279" r:id="rId14"/>
    <p:sldId id="282" r:id="rId15"/>
    <p:sldId id="280" r:id="rId16"/>
    <p:sldId id="281" r:id="rId17"/>
    <p:sldId id="271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209">
          <p15:clr>
            <a:srgbClr val="A4A3A4"/>
          </p15:clr>
        </p15:guide>
        <p15:guide id="2" pos="2955">
          <p15:clr>
            <a:srgbClr val="A4A3A4"/>
          </p15:clr>
        </p15:guide>
        <p15:guide id="3" pos="2071">
          <p15:clr>
            <a:srgbClr val="A4A3A4"/>
          </p15:clr>
        </p15:guide>
        <p15:guide id="4" pos="3840">
          <p15:clr>
            <a:srgbClr val="A4A3A4"/>
          </p15:clr>
        </p15:guide>
        <p15:guide id="5" pos="4747">
          <p15:clr>
            <a:srgbClr val="A4A3A4"/>
          </p15:clr>
        </p15:guide>
        <p15:guide id="6" pos="5586">
          <p15:clr>
            <a:srgbClr val="A4A3A4"/>
          </p15:clr>
        </p15:guide>
        <p15:guide id="7" pos="7333">
          <p15:clr>
            <a:srgbClr val="A4A3A4"/>
          </p15:clr>
        </p15:guide>
        <p15:guide id="8" orient="horz" pos="3952">
          <p15:clr>
            <a:srgbClr val="A4A3A4"/>
          </p15:clr>
        </p15:guide>
        <p15:guide id="9" pos="6471">
          <p15:clr>
            <a:srgbClr val="A4A3A4"/>
          </p15:clr>
        </p15:guide>
        <p15:guide id="10" orient="horz" pos="913">
          <p15:clr>
            <a:srgbClr val="A4A3A4"/>
          </p15:clr>
        </p15:guide>
        <p15:guide id="11" pos="3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ipiX4ng8cayR5DDC+KtNuwa+0/k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Яна Мартюшева" initials="ЯМ" lastIdx="1" clrIdx="0">
    <p:extLst>
      <p:ext uri="{19B8F6BF-5375-455C-9EA6-DF929625EA0E}">
        <p15:presenceInfo xmlns:p15="http://schemas.microsoft.com/office/powerpoint/2012/main" userId="c22a8e9a38b18a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>
        <p:guide pos="1209"/>
        <p:guide pos="2955"/>
        <p:guide pos="2071"/>
        <p:guide pos="3840"/>
        <p:guide pos="4747"/>
        <p:guide pos="5586"/>
        <p:guide pos="7333"/>
        <p:guide orient="horz" pos="3952"/>
        <p:guide pos="6471"/>
        <p:guide orient="horz" pos="913"/>
        <p:guide pos="34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customschemas.google.com/relationships/presentationmetadata" Target="meta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02a81badc4_2_1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g202a81badc4_2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02a81badc4_2_1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g202a81badc4_2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02a81badc4_2_1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g202a81badc4_2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02a81badc4_2_2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g202a81badc4_2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02a81badc4_2_2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0" name="Google Shape;440;g202a81badc4_2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">
  <p:cSld name="Обложка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1" descr="A blue circle with white tex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859" y="962173"/>
            <a:ext cx="886499" cy="886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11"/>
          <p:cNvCxnSpPr/>
          <p:nvPr/>
        </p:nvCxnSpPr>
        <p:spPr>
          <a:xfrm>
            <a:off x="6090212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8;p11"/>
          <p:cNvCxnSpPr/>
          <p:nvPr/>
        </p:nvCxnSpPr>
        <p:spPr>
          <a:xfrm>
            <a:off x="8642581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9;p11"/>
          <p:cNvCxnSpPr/>
          <p:nvPr/>
        </p:nvCxnSpPr>
        <p:spPr>
          <a:xfrm>
            <a:off x="11179047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20;p11"/>
          <p:cNvSpPr txBox="1">
            <a:spLocks noGrp="1"/>
          </p:cNvSpPr>
          <p:nvPr>
            <p:ph type="title"/>
          </p:nvPr>
        </p:nvSpPr>
        <p:spPr>
          <a:xfrm>
            <a:off x="1027967" y="2404670"/>
            <a:ext cx="7634059" cy="1978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  <a:defRPr sz="4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body" idx="1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body" idx="2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3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body" idx="4"/>
          </p:nvPr>
        </p:nvSpPr>
        <p:spPr>
          <a:xfrm>
            <a:off x="1027967" y="4824914"/>
            <a:ext cx="7625267" cy="65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_2">
  <p:cSld name="Таблица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1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21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" name="Google Shape;121;p21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2" name="Google Shape;122;p21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3" name="Google Shape;123;p21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Google Shape;124;p21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4"/>
          </p:nvPr>
        </p:nvSpPr>
        <p:spPr>
          <a:xfrm>
            <a:off x="585787" y="1447064"/>
            <a:ext cx="7617877" cy="53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5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6"/>
          </p:nvPr>
        </p:nvSpPr>
        <p:spPr>
          <a:xfrm>
            <a:off x="8686807" y="2208363"/>
            <a:ext cx="2930666" cy="2570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вет">
  <p:cSld name="цв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22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4" name="Google Shape;134;p22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5" name="Google Shape;135;p22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6" name="Google Shape;136;p22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7" name="Google Shape;137;p22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4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/>
          <p:nvPr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2"/>
          <p:cNvSpPr/>
          <p:nvPr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2"/>
          <p:cNvSpPr/>
          <p:nvPr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2"/>
          <p:cNvSpPr/>
          <p:nvPr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2"/>
          <p:cNvSpPr/>
          <p:nvPr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2"/>
          <p:cNvSpPr/>
          <p:nvPr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2"/>
          <p:cNvSpPr/>
          <p:nvPr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2"/>
          <p:cNvSpPr/>
          <p:nvPr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2"/>
          <p:cNvSpPr/>
          <p:nvPr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2"/>
          <p:cNvSpPr/>
          <p:nvPr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2"/>
          <p:cNvSpPr/>
          <p:nvPr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2"/>
          <p:cNvSpPr/>
          <p:nvPr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2"/>
          <p:cNvSpPr/>
          <p:nvPr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2"/>
          <p:cNvSpPr/>
          <p:nvPr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2"/>
          <p:cNvSpPr/>
          <p:nvPr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2"/>
          <p:cNvSpPr/>
          <p:nvPr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2"/>
          <p:cNvSpPr/>
          <p:nvPr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2"/>
          <p:cNvSpPr/>
          <p:nvPr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2"/>
          <p:cNvSpPr/>
          <p:nvPr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2"/>
          <p:cNvSpPr/>
          <p:nvPr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тый_2">
  <p:cSld name="чистый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23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6" name="Google Shape;166;p23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7" name="Google Shape;167;p23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p23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23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0" name="Google Shape;170;p23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">
  <p:cSld name="Обложка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202a81badc4_2_6" descr="A blue circle with white tex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859" y="962173"/>
            <a:ext cx="886499" cy="886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Google Shape;181;g202a81badc4_2_6"/>
          <p:cNvCxnSpPr/>
          <p:nvPr/>
        </p:nvCxnSpPr>
        <p:spPr>
          <a:xfrm>
            <a:off x="6090212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2" name="Google Shape;182;g202a81badc4_2_6"/>
          <p:cNvCxnSpPr/>
          <p:nvPr/>
        </p:nvCxnSpPr>
        <p:spPr>
          <a:xfrm>
            <a:off x="8642581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3" name="Google Shape;183;g202a81badc4_2_6"/>
          <p:cNvCxnSpPr/>
          <p:nvPr/>
        </p:nvCxnSpPr>
        <p:spPr>
          <a:xfrm>
            <a:off x="11179047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4" name="Google Shape;184;g202a81badc4_2_6"/>
          <p:cNvSpPr txBox="1">
            <a:spLocks noGrp="1"/>
          </p:cNvSpPr>
          <p:nvPr>
            <p:ph type="title"/>
          </p:nvPr>
        </p:nvSpPr>
        <p:spPr>
          <a:xfrm>
            <a:off x="1027967" y="2404670"/>
            <a:ext cx="7634059" cy="1978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  <a:defRPr sz="4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g202a81badc4_2_6"/>
          <p:cNvSpPr txBox="1">
            <a:spLocks noGrp="1"/>
          </p:cNvSpPr>
          <p:nvPr>
            <p:ph type="body" idx="1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g202a81badc4_2_6"/>
          <p:cNvSpPr txBox="1">
            <a:spLocks noGrp="1"/>
          </p:cNvSpPr>
          <p:nvPr>
            <p:ph type="body" idx="2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g202a81badc4_2_6"/>
          <p:cNvSpPr txBox="1">
            <a:spLocks noGrp="1"/>
          </p:cNvSpPr>
          <p:nvPr>
            <p:ph type="body" idx="3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g202a81badc4_2_6"/>
          <p:cNvSpPr txBox="1">
            <a:spLocks noGrp="1"/>
          </p:cNvSpPr>
          <p:nvPr>
            <p:ph type="body" idx="4"/>
          </p:nvPr>
        </p:nvSpPr>
        <p:spPr>
          <a:xfrm>
            <a:off x="1027967" y="4824914"/>
            <a:ext cx="7625267" cy="65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тый 2">
  <p:cSld name="Чистый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202a81badc4_2_1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g202a81badc4_2_16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2" name="Google Shape;192;g202a81badc4_2_16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3" name="Google Shape;193;g202a81badc4_2_16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4" name="Google Shape;194;g202a81badc4_2_16"/>
          <p:cNvSpPr txBox="1">
            <a:spLocks noGrp="1"/>
          </p:cNvSpPr>
          <p:nvPr>
            <p:ph type="title"/>
          </p:nvPr>
        </p:nvSpPr>
        <p:spPr>
          <a:xfrm>
            <a:off x="1109822" y="464364"/>
            <a:ext cx="9167259" cy="586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тый">
  <p:cSld name="чисты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02a81badc4_2_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0A204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g202a81badc4_2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1">
  <p:cSld name="Текст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g202a81badc4_2_25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g202a81badc4_2_25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1" name="Google Shape;201;g202a81badc4_2_25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2" name="Google Shape;202;g202a81badc4_2_25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3" name="Google Shape;203;g202a81badc4_2_25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4" name="Google Shape;204;g202a81badc4_2_25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5" name="Google Shape;205;g202a81badc4_2_25"/>
          <p:cNvSpPr>
            <a:spLocks noGrp="1"/>
          </p:cNvSpPr>
          <p:nvPr>
            <p:ph type="pic" idx="2"/>
          </p:nvPr>
        </p:nvSpPr>
        <p:spPr>
          <a:xfrm>
            <a:off x="6684653" y="1447790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206" name="Google Shape;206;g202a81badc4_2_25"/>
          <p:cNvSpPr txBox="1">
            <a:spLocks noGrp="1"/>
          </p:cNvSpPr>
          <p:nvPr>
            <p:ph type="title"/>
          </p:nvPr>
        </p:nvSpPr>
        <p:spPr>
          <a:xfrm>
            <a:off x="585898" y="1447790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g202a81badc4_2_25"/>
          <p:cNvSpPr txBox="1">
            <a:spLocks noGrp="1"/>
          </p:cNvSpPr>
          <p:nvPr>
            <p:ph type="body" idx="1"/>
          </p:nvPr>
        </p:nvSpPr>
        <p:spPr>
          <a:xfrm>
            <a:off x="585897" y="2379663"/>
            <a:ext cx="5245561" cy="339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g202a81badc4_2_25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g202a81badc4_2_25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g202a81badc4_2_25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3">
  <p:cSld name="Текст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g202a81badc4_2_3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g202a81badc4_2_38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4" name="Google Shape;214;g202a81badc4_2_38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5" name="Google Shape;215;g202a81badc4_2_38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6" name="Google Shape;216;g202a81badc4_2_38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7" name="Google Shape;217;g202a81badc4_2_38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8" name="Google Shape;218;g202a81badc4_2_38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g202a81badc4_2_38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g202a81badc4_2_38"/>
          <p:cNvSpPr txBox="1">
            <a:spLocks noGrp="1"/>
          </p:cNvSpPr>
          <p:nvPr>
            <p:ph type="body" idx="3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g202a81badc4_2_38"/>
          <p:cNvSpPr txBox="1">
            <a:spLocks noGrp="1"/>
          </p:cNvSpPr>
          <p:nvPr>
            <p:ph type="body" idx="4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g202a81badc4_2_38"/>
          <p:cNvSpPr txBox="1">
            <a:spLocks noGrp="1"/>
          </p:cNvSpPr>
          <p:nvPr>
            <p:ph type="body" idx="5"/>
          </p:nvPr>
        </p:nvSpPr>
        <p:spPr>
          <a:xfrm>
            <a:off x="6259892" y="2379663"/>
            <a:ext cx="5383968" cy="3451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/>
              <a:buNone/>
              <a:defRPr sz="3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g202a81badc4_2_38"/>
          <p:cNvSpPr txBox="1">
            <a:spLocks noGrp="1"/>
          </p:cNvSpPr>
          <p:nvPr>
            <p:ph type="body" idx="6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g202a81badc4_2_38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График_1">
  <p:cSld name="График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g202a81badc4_2_5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7" name="Google Shape;227;g202a81badc4_2_52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8" name="Google Shape;228;g202a81badc4_2_52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9" name="Google Shape;229;g202a81badc4_2_52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0" name="Google Shape;230;g202a81badc4_2_52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1" name="Google Shape;231;g202a81badc4_2_52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2" name="Google Shape;232;g202a81badc4_2_52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g202a81badc4_2_52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g202a81badc4_2_52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g202a81badc4_2_52"/>
          <p:cNvSpPr txBox="1">
            <a:spLocks noGrp="1"/>
          </p:cNvSpPr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g202a81badc4_2_52"/>
          <p:cNvSpPr txBox="1">
            <a:spLocks noGrp="1"/>
          </p:cNvSpPr>
          <p:nvPr>
            <p:ph type="body" idx="4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g202a81badc4_2_52"/>
          <p:cNvSpPr txBox="1">
            <a:spLocks noGrp="1"/>
          </p:cNvSpPr>
          <p:nvPr>
            <p:ph type="body" idx="5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g202a81badc4_2_52"/>
          <p:cNvSpPr>
            <a:spLocks noGrp="1"/>
          </p:cNvSpPr>
          <p:nvPr>
            <p:ph type="chart" idx="6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График_2">
  <p:cSld name="График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g202a81badc4_2_6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1" name="Google Shape;241;g202a81badc4_2_66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2" name="Google Shape;242;g202a81badc4_2_66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3" name="Google Shape;243;g202a81badc4_2_66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4" name="Google Shape;244;g202a81badc4_2_66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5" name="Google Shape;245;g202a81badc4_2_66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6" name="Google Shape;246;g202a81badc4_2_66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g202a81badc4_2_66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g202a81badc4_2_66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g202a81badc4_2_66"/>
          <p:cNvSpPr txBox="1">
            <a:spLocks noGrp="1"/>
          </p:cNvSpPr>
          <p:nvPr>
            <p:ph type="body" idx="4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g202a81badc4_2_66"/>
          <p:cNvSpPr>
            <a:spLocks noGrp="1"/>
          </p:cNvSpPr>
          <p:nvPr>
            <p:ph type="chart" idx="5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g202a81badc4_2_66"/>
          <p:cNvSpPr txBox="1">
            <a:spLocks noGrp="1"/>
          </p:cNvSpPr>
          <p:nvPr>
            <p:ph type="body" idx="6"/>
          </p:nvPr>
        </p:nvSpPr>
        <p:spPr>
          <a:xfrm>
            <a:off x="585788" y="1447064"/>
            <a:ext cx="4322762" cy="7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g202a81badc4_2_66"/>
          <p:cNvSpPr txBox="1">
            <a:spLocks noGrp="1"/>
          </p:cNvSpPr>
          <p:nvPr>
            <p:ph type="body" idx="7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тый 2">
  <p:cSld name="Чистый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12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12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" name="Google Shape;29;p12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1109822" y="464364"/>
            <a:ext cx="9167259" cy="586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фры">
  <p:cSld name="Цифры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g202a81badc4_2_80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5" name="Google Shape;255;g202a81badc4_2_80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6" name="Google Shape;256;g202a81badc4_2_80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7" name="Google Shape;257;g202a81badc4_2_80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8" name="Google Shape;258;g202a81badc4_2_80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9" name="Google Shape;259;g202a81badc4_2_80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0" name="Google Shape;260;g202a81badc4_2_80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g202a81badc4_2_80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g202a81badc4_2_80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g202a81badc4_2_80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g202a81badc4_2_80"/>
          <p:cNvSpPr txBox="1">
            <a:spLocks noGrp="1"/>
          </p:cNvSpPr>
          <p:nvPr>
            <p:ph type="body" idx="4"/>
          </p:nvPr>
        </p:nvSpPr>
        <p:spPr>
          <a:xfrm>
            <a:off x="575076" y="4103994"/>
            <a:ext cx="2758143" cy="15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g202a81badc4_2_80"/>
          <p:cNvSpPr txBox="1">
            <a:spLocks noGrp="1"/>
          </p:cNvSpPr>
          <p:nvPr>
            <p:ph type="body" idx="5"/>
          </p:nvPr>
        </p:nvSpPr>
        <p:spPr>
          <a:xfrm>
            <a:off x="4047007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g202a81badc4_2_80"/>
          <p:cNvSpPr txBox="1">
            <a:spLocks noGrp="1"/>
          </p:cNvSpPr>
          <p:nvPr>
            <p:ph type="body" idx="6"/>
          </p:nvPr>
        </p:nvSpPr>
        <p:spPr>
          <a:xfrm>
            <a:off x="7518938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g202a81badc4_2_80"/>
          <p:cNvSpPr txBox="1">
            <a:spLocks noGrp="1"/>
          </p:cNvSpPr>
          <p:nvPr>
            <p:ph type="body" idx="7"/>
          </p:nvPr>
        </p:nvSpPr>
        <p:spPr>
          <a:xfrm>
            <a:off x="575076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marL="914400" lvl="1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g202a81badc4_2_80"/>
          <p:cNvSpPr txBox="1">
            <a:spLocks noGrp="1"/>
          </p:cNvSpPr>
          <p:nvPr>
            <p:ph type="body" idx="8"/>
          </p:nvPr>
        </p:nvSpPr>
        <p:spPr>
          <a:xfrm>
            <a:off x="4047007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marL="914400" lvl="1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g202a81badc4_2_80"/>
          <p:cNvSpPr txBox="1">
            <a:spLocks noGrp="1"/>
          </p:cNvSpPr>
          <p:nvPr>
            <p:ph type="body" idx="9"/>
          </p:nvPr>
        </p:nvSpPr>
        <p:spPr>
          <a:xfrm>
            <a:off x="7518938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marL="914400" lvl="1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_1">
  <p:cSld name="Таблица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g202a81badc4_2_9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2" name="Google Shape;272;g202a81badc4_2_97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3" name="Google Shape;273;g202a81badc4_2_97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4" name="Google Shape;274;g202a81badc4_2_97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5" name="Google Shape;275;g202a81badc4_2_97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6" name="Google Shape;276;g202a81badc4_2_97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7" name="Google Shape;277;g202a81badc4_2_97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g202a81badc4_2_97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g202a81badc4_2_97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" name="Google Shape;280;g202a81badc4_2_97"/>
          <p:cNvSpPr txBox="1">
            <a:spLocks noGrp="1"/>
          </p:cNvSpPr>
          <p:nvPr>
            <p:ph type="body" idx="4"/>
          </p:nvPr>
        </p:nvSpPr>
        <p:spPr>
          <a:xfrm>
            <a:off x="585787" y="1447065"/>
            <a:ext cx="11058065" cy="30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g202a81badc4_2_97"/>
          <p:cNvSpPr txBox="1">
            <a:spLocks noGrp="1"/>
          </p:cNvSpPr>
          <p:nvPr>
            <p:ph type="body" idx="5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_2">
  <p:cSld name="Таблица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g202a81badc4_2_10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Google Shape;284;g202a81badc4_2_109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5" name="Google Shape;285;g202a81badc4_2_109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6" name="Google Shape;286;g202a81badc4_2_109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7" name="Google Shape;287;g202a81badc4_2_109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8" name="Google Shape;288;g202a81badc4_2_109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9" name="Google Shape;289;g202a81badc4_2_109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g202a81badc4_2_109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g202a81badc4_2_109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g202a81badc4_2_109"/>
          <p:cNvSpPr txBox="1">
            <a:spLocks noGrp="1"/>
          </p:cNvSpPr>
          <p:nvPr>
            <p:ph type="body" idx="4"/>
          </p:nvPr>
        </p:nvSpPr>
        <p:spPr>
          <a:xfrm>
            <a:off x="585787" y="1447064"/>
            <a:ext cx="7617877" cy="53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g202a81badc4_2_109"/>
          <p:cNvSpPr txBox="1">
            <a:spLocks noGrp="1"/>
          </p:cNvSpPr>
          <p:nvPr>
            <p:ph type="body" idx="5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g202a81badc4_2_109"/>
          <p:cNvSpPr txBox="1">
            <a:spLocks noGrp="1"/>
          </p:cNvSpPr>
          <p:nvPr>
            <p:ph type="body" idx="6"/>
          </p:nvPr>
        </p:nvSpPr>
        <p:spPr>
          <a:xfrm>
            <a:off x="8686807" y="2208363"/>
            <a:ext cx="2930666" cy="2570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вет">
  <p:cSld name="цв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g202a81badc4_2_12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7" name="Google Shape;297;g202a81badc4_2_122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8" name="Google Shape;298;g202a81badc4_2_122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9" name="Google Shape;299;g202a81badc4_2_122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0" name="Google Shape;300;g202a81badc4_2_122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1" name="Google Shape;301;g202a81badc4_2_122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2" name="Google Shape;302;g202a81badc4_2_122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g202a81badc4_2_122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g202a81badc4_2_122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g202a81badc4_2_122"/>
          <p:cNvSpPr txBox="1">
            <a:spLocks noGrp="1"/>
          </p:cNvSpPr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g202a81badc4_2_122"/>
          <p:cNvSpPr txBox="1">
            <a:spLocks noGrp="1"/>
          </p:cNvSpPr>
          <p:nvPr>
            <p:ph type="body" idx="4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g202a81badc4_2_122"/>
          <p:cNvSpPr/>
          <p:nvPr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g202a81badc4_2_122"/>
          <p:cNvSpPr/>
          <p:nvPr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g202a81badc4_2_122"/>
          <p:cNvSpPr/>
          <p:nvPr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g202a81badc4_2_122"/>
          <p:cNvSpPr/>
          <p:nvPr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g202a81badc4_2_122"/>
          <p:cNvSpPr/>
          <p:nvPr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g202a81badc4_2_122"/>
          <p:cNvSpPr/>
          <p:nvPr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g202a81badc4_2_122"/>
          <p:cNvSpPr/>
          <p:nvPr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g202a81badc4_2_122"/>
          <p:cNvSpPr/>
          <p:nvPr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g202a81badc4_2_122"/>
          <p:cNvSpPr/>
          <p:nvPr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202a81badc4_2_122"/>
          <p:cNvSpPr/>
          <p:nvPr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202a81badc4_2_122"/>
          <p:cNvSpPr/>
          <p:nvPr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202a81badc4_2_122"/>
          <p:cNvSpPr/>
          <p:nvPr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202a81badc4_2_122"/>
          <p:cNvSpPr/>
          <p:nvPr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g202a81badc4_2_122"/>
          <p:cNvSpPr/>
          <p:nvPr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g202a81badc4_2_122"/>
          <p:cNvSpPr/>
          <p:nvPr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g202a81badc4_2_122"/>
          <p:cNvSpPr/>
          <p:nvPr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g202a81badc4_2_122"/>
          <p:cNvSpPr/>
          <p:nvPr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g202a81badc4_2_122"/>
          <p:cNvSpPr/>
          <p:nvPr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g202a81badc4_2_122"/>
          <p:cNvSpPr/>
          <p:nvPr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g202a81badc4_2_122"/>
          <p:cNvSpPr/>
          <p:nvPr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тый_2">
  <p:cSld name="чистый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g202a81badc4_2_15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9" name="Google Shape;329;g202a81badc4_2_154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0" name="Google Shape;330;g202a81badc4_2_154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1" name="Google Shape;331;g202a81badc4_2_154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2" name="Google Shape;332;g202a81badc4_2_154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3" name="Google Shape;333;g202a81badc4_2_154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4" name="Google Shape;334;g202a81badc4_2_154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5" name="Google Shape;335;g202a81badc4_2_154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6" name="Google Shape;336;g202a81badc4_2_154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тый">
  <p:cSld name="чисты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0A204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1">
  <p:cSld name="Текст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1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Google Shape;36;p14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" name="Google Shape;37;p14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" name="Google Shape;38;p14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39;p14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" name="Google Shape;40;p14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" name="Google Shape;41;p14"/>
          <p:cNvSpPr>
            <a:spLocks noGrp="1"/>
          </p:cNvSpPr>
          <p:nvPr>
            <p:ph type="pic" idx="2"/>
          </p:nvPr>
        </p:nvSpPr>
        <p:spPr>
          <a:xfrm>
            <a:off x="6684653" y="1447790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42" name="Google Shape;42;p14"/>
          <p:cNvSpPr txBox="1">
            <a:spLocks noGrp="1"/>
          </p:cNvSpPr>
          <p:nvPr>
            <p:ph type="title"/>
          </p:nvPr>
        </p:nvSpPr>
        <p:spPr>
          <a:xfrm>
            <a:off x="585898" y="1447790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1"/>
          </p:nvPr>
        </p:nvSpPr>
        <p:spPr>
          <a:xfrm>
            <a:off x="585897" y="2379663"/>
            <a:ext cx="5245561" cy="339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3">
  <p:cSld name="Текст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" name="Google Shape;49;p16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0" name="Google Shape;50;p16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" name="Google Shape;51;p16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" name="Google Shape;52;p16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" name="Google Shape;53;p16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4" name="Google Shape;54;p16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3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4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body" idx="5"/>
          </p:nvPr>
        </p:nvSpPr>
        <p:spPr>
          <a:xfrm>
            <a:off x="6259892" y="2379663"/>
            <a:ext cx="5383968" cy="3451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/>
              <a:buNone/>
              <a:defRPr sz="3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6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График_1">
  <p:cSld name="График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7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4" name="Google Shape;64;p17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" name="Google Shape;65;p17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6" name="Google Shape;66;p17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" name="Google Shape;67;p17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4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5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>
            <a:spLocks noGrp="1"/>
          </p:cNvSpPr>
          <p:nvPr>
            <p:ph type="chart" idx="6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График_2">
  <p:cSld name="График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8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8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" name="Google Shape;79;p18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0" name="Google Shape;80;p18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" name="Google Shape;81;p18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4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>
            <a:spLocks noGrp="1"/>
          </p:cNvSpPr>
          <p:nvPr>
            <p:ph type="chart" idx="5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6"/>
          </p:nvPr>
        </p:nvSpPr>
        <p:spPr>
          <a:xfrm>
            <a:off x="585788" y="1447064"/>
            <a:ext cx="4322762" cy="7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7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фры">
  <p:cSld name="Цифры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19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" name="Google Shape;92;p19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" name="Google Shape;93;p19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" name="Google Shape;94;p19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" name="Google Shape;95;p19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4"/>
          </p:nvPr>
        </p:nvSpPr>
        <p:spPr>
          <a:xfrm>
            <a:off x="575076" y="4103994"/>
            <a:ext cx="2758143" cy="15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5"/>
          </p:nvPr>
        </p:nvSpPr>
        <p:spPr>
          <a:xfrm>
            <a:off x="4047007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6"/>
          </p:nvPr>
        </p:nvSpPr>
        <p:spPr>
          <a:xfrm>
            <a:off x="7518938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7"/>
          </p:nvPr>
        </p:nvSpPr>
        <p:spPr>
          <a:xfrm>
            <a:off x="575076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marL="914400" lvl="1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8"/>
          </p:nvPr>
        </p:nvSpPr>
        <p:spPr>
          <a:xfrm>
            <a:off x="4047007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marL="914400" lvl="1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9"/>
          </p:nvPr>
        </p:nvSpPr>
        <p:spPr>
          <a:xfrm>
            <a:off x="7518938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marL="914400" lvl="1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_1">
  <p:cSld name="Таблица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0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20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" name="Google Shape;109;p20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" name="Google Shape;110;p20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1" name="Google Shape;111;p20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Google Shape;112;p20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4"/>
          </p:nvPr>
        </p:nvSpPr>
        <p:spPr>
          <a:xfrm>
            <a:off x="585787" y="1447065"/>
            <a:ext cx="11058065" cy="30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5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02a81badc4_2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Google Shape;175;g202a81badc4_2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g202a81badc4_2_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g202a81badc4_2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g202a81badc4_2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02a81badc4_2_164"/>
          <p:cNvSpPr txBox="1">
            <a:spLocks noGrp="1"/>
          </p:cNvSpPr>
          <p:nvPr>
            <p:ph type="title"/>
          </p:nvPr>
        </p:nvSpPr>
        <p:spPr>
          <a:xfrm>
            <a:off x="1241937" y="1610498"/>
            <a:ext cx="9271099" cy="1978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70"/>
              <a:buFont typeface="Arial"/>
              <a:buNone/>
            </a:pPr>
            <a:r>
              <a:rPr lang="ru-RU" sz="357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Разработка формата структурированного описания сценариев моделирования подключенного и беспилотного транспорта</a:t>
            </a:r>
            <a:endParaRPr sz="3570" dirty="0">
              <a:solidFill>
                <a:schemeClr val="dk1"/>
              </a:solidFill>
            </a:endParaRPr>
          </a:p>
        </p:txBody>
      </p:sp>
      <p:sp>
        <p:nvSpPr>
          <p:cNvPr id="342" name="Google Shape;342;g202a81badc4_2_164"/>
          <p:cNvSpPr txBox="1">
            <a:spLocks noGrp="1"/>
          </p:cNvSpPr>
          <p:nvPr>
            <p:ph type="body" idx="4"/>
          </p:nvPr>
        </p:nvSpPr>
        <p:spPr>
          <a:xfrm>
            <a:off x="1239865" y="4795141"/>
            <a:ext cx="7625267" cy="65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85000"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dirty="0">
                <a:solidFill>
                  <a:schemeClr val="dk1"/>
                </a:solidFill>
              </a:rPr>
              <a:t>Докладчик: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dirty="0">
                <a:solidFill>
                  <a:schemeClr val="dk1"/>
                </a:solidFill>
              </a:rPr>
              <a:t>ассистент Департамента компьютерной инженерии </a:t>
            </a:r>
            <a:r>
              <a:rPr lang="ru-RU" b="1" dirty="0" err="1">
                <a:solidFill>
                  <a:schemeClr val="dk1"/>
                </a:solidFill>
              </a:rPr>
              <a:t>Степанянц</a:t>
            </a:r>
            <a:r>
              <a:rPr lang="ru-RU" b="1" dirty="0">
                <a:solidFill>
                  <a:schemeClr val="dk1"/>
                </a:solidFill>
              </a:rPr>
              <a:t> Виталий Гургенович</a:t>
            </a:r>
            <a:br>
              <a:rPr lang="ru-RU" b="1" dirty="0">
                <a:solidFill>
                  <a:schemeClr val="dk1"/>
                </a:solidFill>
              </a:rPr>
            </a:br>
            <a:r>
              <a:rPr lang="ru-RU" dirty="0">
                <a:solidFill>
                  <a:schemeClr val="dk1"/>
                </a:solidFill>
              </a:rPr>
              <a:t>студент</a:t>
            </a:r>
            <a:r>
              <a:rPr lang="ru-RU" b="1" dirty="0">
                <a:solidFill>
                  <a:schemeClr val="dk1"/>
                </a:solidFill>
              </a:rPr>
              <a:t> Мартюшева Александра Романовна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C7E24-1136-F219-371D-F474EB209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822" y="747583"/>
            <a:ext cx="9167259" cy="586260"/>
          </a:xfrm>
        </p:spPr>
        <p:txBody>
          <a:bodyPr/>
          <a:lstStyle/>
          <a:p>
            <a:r>
              <a:rPr lang="ru-RU" dirty="0"/>
              <a:t>Основные подгруппы ситуаций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EEF728-CD09-5AB1-0622-1B99102DE74A}"/>
              </a:ext>
            </a:extLst>
          </p:cNvPr>
          <p:cNvSpPr txBox="1"/>
          <p:nvPr/>
        </p:nvSpPr>
        <p:spPr>
          <a:xfrm>
            <a:off x="960966" y="1333843"/>
            <a:ext cx="9185528" cy="4190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Движение на перекрестках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Обгон, погоня, перестроение, преследование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Движение по бездорожью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Выезд/въезд с/на прилегающей дороги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Парковки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Проезд через тоннели, ж/д пути, узким мостам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Потенциально опасные ситуации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Маневры: разворот, круговой перекресток, пробка, встреча препятствий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Взаимодействие с пешеходами</a:t>
            </a:r>
          </a:p>
        </p:txBody>
      </p:sp>
    </p:spTree>
    <p:extLst>
      <p:ext uri="{BB962C8B-B14F-4D97-AF65-F5344CB8AC3E}">
        <p14:creationId xmlns:p14="http://schemas.microsoft.com/office/powerpoint/2010/main" val="3640803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488DB-0ACC-5936-B9DE-FD2601EC9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822" y="825871"/>
            <a:ext cx="9167259" cy="586260"/>
          </a:xfrm>
        </p:spPr>
        <p:txBody>
          <a:bodyPr>
            <a:normAutofit/>
          </a:bodyPr>
          <a:lstStyle/>
          <a:p>
            <a:r>
              <a:rPr lang="ru-RU" dirty="0"/>
              <a:t>Движение в жилом дворе с шириной дороги для одной машины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668E3D-7300-13B5-0F04-69B7B730F18A}"/>
              </a:ext>
            </a:extLst>
          </p:cNvPr>
          <p:cNvSpPr txBox="1"/>
          <p:nvPr/>
        </p:nvSpPr>
        <p:spPr>
          <a:xfrm>
            <a:off x="1109822" y="1564675"/>
            <a:ext cx="9813905" cy="37286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F2C68"/>
                </a:solidFill>
              </a:rPr>
              <a:t>Параметры, которые можно задать на вход: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Погода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Наличие знаков на ограничение на въезд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Помехи на пути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Неожиданно выходящего пешехода/животного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Разметка, запрещающая остановку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Встречную машину в противоположном конце двора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Скорость и траектория движения другого недалеко движущегося автомобиля</a:t>
            </a:r>
          </a:p>
        </p:txBody>
      </p:sp>
    </p:spTree>
    <p:extLst>
      <p:ext uri="{BB962C8B-B14F-4D97-AF65-F5344CB8AC3E}">
        <p14:creationId xmlns:p14="http://schemas.microsoft.com/office/powerpoint/2010/main" val="1493170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B8A14F-5A27-57A2-28B4-59D7ADBAD1D7}"/>
              </a:ext>
            </a:extLst>
          </p:cNvPr>
          <p:cNvSpPr txBox="1"/>
          <p:nvPr/>
        </p:nvSpPr>
        <p:spPr>
          <a:xfrm>
            <a:off x="1109822" y="678887"/>
            <a:ext cx="1037334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dk1"/>
                </a:solidFill>
              </a:rPr>
              <a:t>Погоня/преследование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F2C68"/>
                </a:solidFill>
              </a:rPr>
              <a:t>Параметры, которые можно задать на вход: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Погода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Скорость преследуемого автомобиля и его путь/ конечную точку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Скорость преследующего автомобиля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Траекторию движения соседних автомобилей/точки через которые хотят проехать соседние автомобили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Скорость соседних автомобилей/ плотность движения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Расстояние, которое необходимо выдерживать преследующему автомобилю по отношению к преследуемому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277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E4F3D-F8F9-7076-615B-418C1E320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57" y="302819"/>
            <a:ext cx="9167259" cy="586260"/>
          </a:xfrm>
        </p:spPr>
        <p:txBody>
          <a:bodyPr/>
          <a:lstStyle/>
          <a:p>
            <a:r>
              <a:rPr lang="fr-FR" b="1" dirty="0">
                <a:effectLst/>
              </a:rPr>
              <a:t>Universal Scene Description Nvidis Omniverse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85F466-A348-E83B-7733-AFA9072C5932}"/>
              </a:ext>
            </a:extLst>
          </p:cNvPr>
          <p:cNvSpPr txBox="1"/>
          <p:nvPr/>
        </p:nvSpPr>
        <p:spPr>
          <a:xfrm>
            <a:off x="189613" y="836442"/>
            <a:ext cx="11812773" cy="585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0F2C68"/>
                </a:solidFill>
              </a:rPr>
              <a:t>Четыре ключевые особенности: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0F2C68"/>
                </a:solidFill>
              </a:rPr>
              <a:t>1. </a:t>
            </a:r>
            <a:r>
              <a:rPr lang="ru-RU" sz="1800" dirty="0" err="1">
                <a:solidFill>
                  <a:srgbClr val="0F2C68"/>
                </a:solidFill>
              </a:rPr>
              <a:t>Composition</a:t>
            </a:r>
            <a:r>
              <a:rPr lang="ru-RU" sz="1800" dirty="0">
                <a:solidFill>
                  <a:srgbClr val="0F2C68"/>
                </a:solidFill>
              </a:rPr>
              <a:t> Engine </a:t>
            </a:r>
            <a:r>
              <a:rPr lang="en-US" sz="1800" dirty="0">
                <a:solidFill>
                  <a:srgbClr val="0F2C68"/>
                </a:solidFill>
              </a:rPr>
              <a:t>-</a:t>
            </a:r>
            <a:r>
              <a:rPr lang="ru-RU" sz="1800" dirty="0">
                <a:solidFill>
                  <a:srgbClr val="0F2C68"/>
                </a:solidFill>
              </a:rPr>
              <a:t> механизм композиции, который позволяет собирать данные из многочисленных источников в виде отдельных слоев. Разные пользователи могут изменять созданную сцену в разных слоях, и их правки будут неразрушающими. В композиции победит более сильный слой, но данные из более слабого слоя останутся доступными.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0F2C68"/>
                </a:solidFill>
              </a:rPr>
              <a:t>2. </a:t>
            </a:r>
            <a:r>
              <a:rPr lang="ru-RU" sz="1800" dirty="0" err="1">
                <a:solidFill>
                  <a:srgbClr val="0F2C68"/>
                </a:solidFill>
              </a:rPr>
              <a:t>Custom</a:t>
            </a:r>
            <a:r>
              <a:rPr lang="ru-RU" sz="1800" dirty="0">
                <a:solidFill>
                  <a:srgbClr val="0F2C68"/>
                </a:solidFill>
              </a:rPr>
              <a:t> </a:t>
            </a:r>
            <a:r>
              <a:rPr lang="ru-RU" sz="1800" dirty="0" err="1">
                <a:solidFill>
                  <a:srgbClr val="0F2C68"/>
                </a:solidFill>
              </a:rPr>
              <a:t>Schemes</a:t>
            </a:r>
            <a:r>
              <a:rPr lang="ru-RU" sz="1800" dirty="0">
                <a:solidFill>
                  <a:srgbClr val="0F2C68"/>
                </a:solidFill>
              </a:rPr>
              <a:t> - настраиваемые схемы. Модель данных USD полностью расширяема с помощью пользовательских схем. Сам USD поставляется в комплекте с основными схемами, такими как геометрия и затенение. 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0F2C68"/>
                </a:solidFill>
              </a:rPr>
              <a:t>3. Asset </a:t>
            </a:r>
            <a:r>
              <a:rPr lang="ru-RU" sz="1800" dirty="0" err="1">
                <a:solidFill>
                  <a:srgbClr val="0F2C68"/>
                </a:solidFill>
              </a:rPr>
              <a:t>Resolver</a:t>
            </a:r>
            <a:r>
              <a:rPr lang="ru-RU" sz="1800" dirty="0">
                <a:solidFill>
                  <a:srgbClr val="0F2C68"/>
                </a:solidFill>
              </a:rPr>
              <a:t> &amp; Data Storage </a:t>
            </a:r>
            <a:r>
              <a:rPr lang="en-US" sz="1800" dirty="0">
                <a:solidFill>
                  <a:srgbClr val="0F2C68"/>
                </a:solidFill>
              </a:rPr>
              <a:t>- </a:t>
            </a:r>
            <a:r>
              <a:rPr lang="ru-RU" sz="1800" dirty="0">
                <a:solidFill>
                  <a:srgbClr val="0F2C68"/>
                </a:solidFill>
              </a:rPr>
              <a:t>независимость от файловой системы. Данные не привязаны к файловым системам или другим постоянным хранилищам. Они могут быть даже процедурно сгенерированы. 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0F2C68"/>
                </a:solidFill>
              </a:rPr>
              <a:t>4. </a:t>
            </a:r>
            <a:r>
              <a:rPr lang="ru-RU" sz="1800" dirty="0" err="1">
                <a:solidFill>
                  <a:srgbClr val="0F2C68"/>
                </a:solidFill>
              </a:rPr>
              <a:t>Hydra</a:t>
            </a:r>
            <a:r>
              <a:rPr lang="ru-RU" sz="1800" dirty="0">
                <a:solidFill>
                  <a:srgbClr val="0F2C68"/>
                </a:solidFill>
              </a:rPr>
              <a:t> - обобщенный фреймворк для обработки составных графов сцен и времени выполнения. Одним из ключевых преимуществ </a:t>
            </a:r>
            <a:r>
              <a:rPr lang="ru-RU" sz="1800" dirty="0" err="1">
                <a:solidFill>
                  <a:srgbClr val="0F2C68"/>
                </a:solidFill>
              </a:rPr>
              <a:t>Hydra</a:t>
            </a:r>
            <a:r>
              <a:rPr lang="ru-RU" sz="1800" dirty="0">
                <a:solidFill>
                  <a:srgbClr val="0F2C68"/>
                </a:solidFill>
              </a:rPr>
              <a:t> является то, что она не привязана жестко к какому-либо одному макету данных времени выполнения. Это позволяет </a:t>
            </a:r>
            <a:r>
              <a:rPr lang="ru-RU" sz="1800" dirty="0" err="1">
                <a:solidFill>
                  <a:srgbClr val="0F2C68"/>
                </a:solidFill>
              </a:rPr>
              <a:t>Omniverse</a:t>
            </a:r>
            <a:r>
              <a:rPr lang="ru-RU" sz="1800" dirty="0">
                <a:solidFill>
                  <a:srgbClr val="0F2C68"/>
                </a:solidFill>
              </a:rPr>
              <a:t> компилировать составленные USD в глубоко векторизованную схему данных под названием </a:t>
            </a:r>
            <a:r>
              <a:rPr lang="ru-RU" sz="1800" dirty="0" err="1">
                <a:solidFill>
                  <a:srgbClr val="0F2C68"/>
                </a:solidFill>
              </a:rPr>
              <a:t>Fabric</a:t>
            </a:r>
            <a:r>
              <a:rPr lang="ru-RU" sz="1800" dirty="0">
                <a:solidFill>
                  <a:srgbClr val="0F2C68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05463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F609D2-DCA0-2603-020E-2F05849AB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LDM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90AA7E-A64D-1B17-3978-60528D1996F5}"/>
              </a:ext>
            </a:extLst>
          </p:cNvPr>
          <p:cNvSpPr txBox="1"/>
          <p:nvPr/>
        </p:nvSpPr>
        <p:spPr>
          <a:xfrm>
            <a:off x="478724" y="1442397"/>
            <a:ext cx="112858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solidFill>
                  <a:srgbClr val="0F2C68"/>
                </a:solidFill>
              </a:rPr>
              <a:t>Концепция LDM получила широкое распространение в автомобильном секторе с момента ее внедрения в 2010 году в рамках проекта SAFESPOT. Этот проект определил основополагающую четырехуровневую структуру, на которой в настоящее время основано большинство реализаций LDM.</a:t>
            </a:r>
          </a:p>
          <a:p>
            <a:pPr algn="just"/>
            <a:br>
              <a:rPr lang="ru-RU" sz="1800" dirty="0">
                <a:solidFill>
                  <a:srgbClr val="0F2C68"/>
                </a:solidFill>
              </a:rPr>
            </a:br>
            <a:r>
              <a:rPr lang="ru-RU" sz="1800" dirty="0">
                <a:solidFill>
                  <a:srgbClr val="0F2C68"/>
                </a:solidFill>
              </a:rPr>
              <a:t>Уровень 1 (статический): постоянные статические данные (картографические данные с топологией дорог);</a:t>
            </a:r>
          </a:p>
          <a:p>
            <a:pPr algn="just"/>
            <a:r>
              <a:rPr lang="ru-RU" sz="1800" dirty="0">
                <a:solidFill>
                  <a:srgbClr val="0F2C68"/>
                </a:solidFill>
              </a:rPr>
              <a:t>Уровень 2 (квазистатический): временные статические данные (дорожные знаки, здания и придорожная инфраструктура);</a:t>
            </a:r>
          </a:p>
          <a:p>
            <a:pPr algn="just"/>
            <a:r>
              <a:rPr lang="ru-RU" sz="1800" dirty="0">
                <a:solidFill>
                  <a:srgbClr val="0F2C68"/>
                </a:solidFill>
              </a:rPr>
              <a:t>Уровень 3 (переходный): временные динамические данные (информация о заторах и фазах сигнала);</a:t>
            </a:r>
          </a:p>
          <a:p>
            <a:pPr algn="just"/>
            <a:r>
              <a:rPr lang="ru-RU" sz="1800" dirty="0">
                <a:solidFill>
                  <a:srgbClr val="0F2C68"/>
                </a:solidFill>
              </a:rPr>
              <a:t>Уровень 4 (динамический): высокие динамические данные (положение пешеходов, транспортных средств и эго-транспортного средства).</a:t>
            </a:r>
          </a:p>
          <a:p>
            <a:pPr algn="just"/>
            <a:br>
              <a:rPr lang="ru-RU" sz="1800" dirty="0">
                <a:solidFill>
                  <a:srgbClr val="0F2C68"/>
                </a:solidFill>
              </a:rPr>
            </a:br>
            <a:r>
              <a:rPr lang="ru-RU" sz="1800" dirty="0">
                <a:solidFill>
                  <a:srgbClr val="0F2C68"/>
                </a:solidFill>
              </a:rPr>
              <a:t>Первый или нижний уровень состоит из статических данных, таких как дорожные данные, второй уровень состоит из относительно статических данных, таких как сигналы, не включенные в картографические данные, третий уровень состоит из относительно динамических данных, таких как заторы и другие условия дорожного движения, а четвертый или верхний уровень состоит из динамических данных, таких как автомобильные информация с датчиков.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797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FD57B-2B1C-4331-770A-35908942C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49BC56-F2DF-AEFA-2028-9801814D5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822" y="464364"/>
            <a:ext cx="10383493" cy="567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55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02a81badc4_2_183"/>
          <p:cNvSpPr txBox="1">
            <a:spLocks noGrp="1"/>
          </p:cNvSpPr>
          <p:nvPr>
            <p:ph type="title"/>
          </p:nvPr>
        </p:nvSpPr>
        <p:spPr>
          <a:xfrm>
            <a:off x="1077924" y="347406"/>
            <a:ext cx="9167259" cy="586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Описание </a:t>
            </a:r>
            <a:r>
              <a:rPr lang="ru-RU" dirty="0"/>
              <a:t>разработки</a:t>
            </a:r>
            <a:endParaRPr dirty="0"/>
          </a:p>
        </p:txBody>
      </p:sp>
      <p:sp>
        <p:nvSpPr>
          <p:cNvPr id="362" name="Google Shape;362;g202a81badc4_2_183"/>
          <p:cNvSpPr txBox="1"/>
          <p:nvPr/>
        </p:nvSpPr>
        <p:spPr>
          <a:xfrm>
            <a:off x="654542" y="789392"/>
            <a:ext cx="11200500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dirty="0">
                <a:solidFill>
                  <a:schemeClr val="dk1"/>
                </a:solidFill>
              </a:rPr>
              <a:t>Б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ыли разработаны: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ru-RU" sz="2000" dirty="0">
                <a:solidFill>
                  <a:schemeClr val="dk1"/>
                </a:solidFill>
              </a:rPr>
              <a:t>Сформирована база данных, из статей и обзоров на них, охватывающая разнообразные параметры симуляции, возможные сценарии на дорогах, инструменты для создания сценариев и симуляторы, предоставляющая глубокий исследовательский пласт для погружения в мир этой инновационной области.</a:t>
            </a: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ru-RU" sz="2000" dirty="0">
                <a:solidFill>
                  <a:schemeClr val="dk1"/>
                </a:solidFill>
              </a:rPr>
              <a:t>Предварительный структурированный формат описания сценариев дорожного движения, включающих подключенный и беспилотный транспорт, отличающаяся от существующих объектно-ориентированным подходом со слабым зацеплением и сильной связностью. </a:t>
            </a: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ru-RU" sz="2000" dirty="0">
                <a:solidFill>
                  <a:schemeClr val="dk1"/>
                </a:solidFill>
              </a:rPr>
              <a:t>На основе изученных публикаций, была сформирована база данных параметров для описания дорожного движения, которые были подробно проанализированы и разобраны и описаны некоторые возможные сценарии (ситуации);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02a81badc4_2_194"/>
          <p:cNvSpPr txBox="1">
            <a:spLocks noGrp="1"/>
          </p:cNvSpPr>
          <p:nvPr>
            <p:ph type="title"/>
          </p:nvPr>
        </p:nvSpPr>
        <p:spPr>
          <a:xfrm>
            <a:off x="1109822" y="464364"/>
            <a:ext cx="9167259" cy="586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/>
              <a:t>Аналитические результаты</a:t>
            </a:r>
            <a:endParaRPr/>
          </a:p>
        </p:txBody>
      </p:sp>
      <p:sp>
        <p:nvSpPr>
          <p:cNvPr id="381" name="Google Shape;381;g202a81badc4_2_194"/>
          <p:cNvSpPr txBox="1"/>
          <p:nvPr/>
        </p:nvSpPr>
        <p:spPr>
          <a:xfrm>
            <a:off x="443732" y="870389"/>
            <a:ext cx="11748268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основе изученных публикаций была составл</a:t>
            </a:r>
            <a:r>
              <a:rPr lang="ru-RU" sz="2000" dirty="0">
                <a:solidFill>
                  <a:schemeClr val="dk1"/>
                </a:solidFill>
              </a:rPr>
              <a:t>ена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база данных параметров, которые в свою очере</a:t>
            </a:r>
            <a:r>
              <a:rPr lang="ru-RU" sz="2000" dirty="0">
                <a:solidFill>
                  <a:schemeClr val="dk1"/>
                </a:solidFill>
              </a:rPr>
              <a:t>дь относятся к одному из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6 уровней: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уровень - дорожная сеть и объекты управления дорожным движением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уровень – придорожные сооружения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уровень – временные изменения уровней 1 и 2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уровень – динамические объекты, не являющиеся участниками движения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уровень – условия окружающей среды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уровень – цифровая информация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Каждый параметр был подробно описан, в том числе были сформированы возможные значения для параметров. На основе параметров были написаны множество ключевых сценариев.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02a81badc4_2_207"/>
          <p:cNvSpPr txBox="1">
            <a:spLocks noGrp="1"/>
          </p:cNvSpPr>
          <p:nvPr>
            <p:ph type="title"/>
          </p:nvPr>
        </p:nvSpPr>
        <p:spPr>
          <a:xfrm>
            <a:off x="1109822" y="464364"/>
            <a:ext cx="9167259" cy="586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/>
              <a:t>Статья</a:t>
            </a:r>
            <a:endParaRPr/>
          </a:p>
        </p:txBody>
      </p:sp>
      <p:sp>
        <p:nvSpPr>
          <p:cNvPr id="400" name="Google Shape;400;g202a81badc4_2_207"/>
          <p:cNvSpPr txBox="1"/>
          <p:nvPr/>
        </p:nvSpPr>
        <p:spPr>
          <a:xfrm>
            <a:off x="761633" y="1050624"/>
            <a:ext cx="6611400" cy="5493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solidFill>
                  <a:srgbClr val="0F2C68"/>
                </a:solidFill>
                <a:latin typeface="Arial"/>
                <a:ea typeface="Arial"/>
                <a:cs typeface="Arial"/>
                <a:sym typeface="Arial"/>
              </a:rPr>
              <a:t>В рамках проекта был написан</a:t>
            </a:r>
            <a:r>
              <a:rPr lang="ru-RU" sz="1800" dirty="0">
                <a:solidFill>
                  <a:srgbClr val="0F2C68"/>
                </a:solidFill>
              </a:rPr>
              <a:t> тезис: </a:t>
            </a:r>
            <a:r>
              <a:rPr lang="ru-RU" sz="1800" b="0" i="0" u="none" strike="noStrike" cap="none" dirty="0">
                <a:solidFill>
                  <a:srgbClr val="0F2C68"/>
                </a:solidFill>
                <a:latin typeface="Arial"/>
                <a:ea typeface="Arial"/>
                <a:cs typeface="Arial"/>
                <a:sym typeface="Arial"/>
              </a:rPr>
              <a:t>“Влияние уровня достоверности симуляции на точность модели беспилотного транспорта”, в которо</a:t>
            </a:r>
            <a:r>
              <a:rPr lang="ru-RU" sz="1800" dirty="0">
                <a:solidFill>
                  <a:srgbClr val="0F2C68"/>
                </a:solidFill>
              </a:rPr>
              <a:t>м </a:t>
            </a:r>
            <a:r>
              <a:rPr lang="ru-RU" sz="1800" b="0" i="0" u="none" strike="noStrike" cap="none" dirty="0">
                <a:solidFill>
                  <a:srgbClr val="0F2C68"/>
                </a:solidFill>
                <a:latin typeface="Arial"/>
                <a:ea typeface="Arial"/>
                <a:cs typeface="Arial"/>
                <a:sym typeface="Arial"/>
              </a:rPr>
              <a:t>рассматривается важность определенных аспектов </a:t>
            </a:r>
            <a:r>
              <a:rPr lang="ru-RU" sz="1800" dirty="0">
                <a:solidFill>
                  <a:srgbClr val="0F2C68"/>
                </a:solidFill>
              </a:rPr>
              <a:t>достоверности </a:t>
            </a:r>
            <a:r>
              <a:rPr lang="ru-RU" sz="1800" b="0" i="0" u="none" strike="noStrike" cap="none" dirty="0">
                <a:solidFill>
                  <a:srgbClr val="0F2C68"/>
                </a:solidFill>
                <a:latin typeface="Arial"/>
                <a:ea typeface="Arial"/>
                <a:cs typeface="Arial"/>
                <a:sym typeface="Arial"/>
              </a:rPr>
              <a:t>в симуляторах</a:t>
            </a:r>
            <a:r>
              <a:rPr lang="ru-RU" sz="1800" dirty="0"/>
              <a:t> </a:t>
            </a:r>
            <a:r>
              <a:rPr lang="ru-RU" sz="1800" b="0" i="0" u="none" strike="noStrike" cap="none" dirty="0">
                <a:solidFill>
                  <a:srgbClr val="0F2C68"/>
                </a:solidFill>
                <a:latin typeface="Arial"/>
                <a:ea typeface="Arial"/>
                <a:cs typeface="Arial"/>
                <a:sym typeface="Arial"/>
              </a:rPr>
              <a:t>для обучения беспилотн</a:t>
            </a:r>
            <a:r>
              <a:rPr lang="ru-RU" sz="1800" dirty="0">
                <a:solidFill>
                  <a:srgbClr val="0F2C68"/>
                </a:solidFill>
              </a:rPr>
              <a:t>ого транспорта</a:t>
            </a:r>
            <a:r>
              <a:rPr lang="ru-RU" sz="1800" b="0" i="0" u="none" strike="noStrike" cap="none" dirty="0">
                <a:solidFill>
                  <a:srgbClr val="0F2C68"/>
                </a:solidFill>
                <a:latin typeface="Arial"/>
                <a:ea typeface="Arial"/>
                <a:cs typeface="Arial"/>
                <a:sym typeface="Arial"/>
              </a:rPr>
              <a:t>, а также обобщаются результаты, полученные в этой области</a:t>
            </a:r>
            <a:r>
              <a:rPr lang="ru-RU" sz="1800" dirty="0">
                <a:solidFill>
                  <a:srgbClr val="0F2C68"/>
                </a:solidFill>
              </a:rPr>
              <a:t> </a:t>
            </a:r>
            <a:r>
              <a:rPr lang="ru-RU" sz="1800" b="0" i="0" u="none" strike="noStrike" cap="none" dirty="0">
                <a:solidFill>
                  <a:srgbClr val="0F2C68"/>
                </a:solidFill>
                <a:latin typeface="Arial"/>
                <a:ea typeface="Arial"/>
                <a:cs typeface="Arial"/>
                <a:sym typeface="Arial"/>
              </a:rPr>
              <a:t>к</a:t>
            </a:r>
            <a:r>
              <a:rPr lang="ru-RU" sz="1800" dirty="0">
                <a:solidFill>
                  <a:srgbClr val="0F2C68"/>
                </a:solidFill>
              </a:rPr>
              <a:t> </a:t>
            </a:r>
            <a:r>
              <a:rPr lang="ru-RU" sz="1800" b="0" i="0" u="none" strike="noStrike" cap="none" dirty="0">
                <a:solidFill>
                  <a:srgbClr val="0F2C68"/>
                </a:solidFill>
                <a:latin typeface="Arial"/>
                <a:ea typeface="Arial"/>
                <a:cs typeface="Arial"/>
                <a:sym typeface="Arial"/>
              </a:rPr>
              <a:t>настоящему времени. </a:t>
            </a:r>
            <a:endParaRPr sz="1800" b="0" i="0" u="none" strike="noStrike" cap="none" dirty="0">
              <a:solidFill>
                <a:srgbClr val="0F2C6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F2C68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F2C68"/>
                </a:solidFill>
              </a:rPr>
              <a:t>Выводом исследования </a:t>
            </a:r>
            <a:r>
              <a:rPr lang="ru-RU" sz="1800" dirty="0">
                <a:solidFill>
                  <a:srgbClr val="0F2C68"/>
                </a:solidFill>
              </a:rPr>
              <a:t>стало то, что</a:t>
            </a:r>
            <a:r>
              <a:rPr lang="ru-RU" sz="1800" b="0" i="0" u="none" strike="noStrike" cap="none" dirty="0">
                <a:solidFill>
                  <a:srgbClr val="0F2C68"/>
                </a:solidFill>
                <a:latin typeface="Arial"/>
                <a:ea typeface="Arial"/>
                <a:cs typeface="Arial"/>
                <a:sym typeface="Arial"/>
              </a:rPr>
              <a:t> приоритетом должно стать не стремление к максимально возможной детализации графики(</a:t>
            </a:r>
            <a:r>
              <a:rPr lang="ru-RU" sz="1800" dirty="0">
                <a:solidFill>
                  <a:srgbClr val="0F2C68"/>
                </a:solidFill>
              </a:rPr>
              <a:t>но и не использование самой плохой</a:t>
            </a:r>
            <a:r>
              <a:rPr lang="ru-RU" sz="1800" b="0" i="0" u="none" strike="noStrike" cap="none" dirty="0">
                <a:solidFill>
                  <a:srgbClr val="0F2C68"/>
                </a:solidFill>
                <a:latin typeface="Arial"/>
                <a:ea typeface="Arial"/>
                <a:cs typeface="Arial"/>
                <a:sym typeface="Arial"/>
              </a:rPr>
              <a:t>), а фокус на реалистичности и достоверности поведения объектов </a:t>
            </a:r>
            <a:r>
              <a:rPr lang="ru-RU" sz="1800" dirty="0">
                <a:solidFill>
                  <a:srgbClr val="0F2C68"/>
                </a:solidFill>
              </a:rPr>
              <a:t>симуляции</a:t>
            </a:r>
            <a:r>
              <a:rPr lang="ru-RU" sz="1800" b="0" i="0" u="none" strike="noStrike" cap="none" dirty="0">
                <a:solidFill>
                  <a:srgbClr val="0F2C68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g202a81badc4_2_207" descr="Изображение выглядит как текст, Публикация, Шрифт, бумага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5746" y="932850"/>
            <a:ext cx="3954638" cy="572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EDD8FE-EFD8-25EE-1F2B-3AF84AF18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18" y="960399"/>
            <a:ext cx="11593963" cy="5433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30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00EB6F-1F0F-8AA6-A80B-4A74275279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38988"/>
          <a:stretch/>
        </p:blipFill>
        <p:spPr>
          <a:xfrm>
            <a:off x="159489" y="1265273"/>
            <a:ext cx="5936511" cy="44763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EF0279-ABC5-EBD2-120D-16EC157E3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" t="60620" r="2943" b="-1"/>
          <a:stretch/>
        </p:blipFill>
        <p:spPr>
          <a:xfrm>
            <a:off x="6018028" y="2044645"/>
            <a:ext cx="6014483" cy="303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08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1DCAB-98A6-A583-36C7-05B289A13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подгруппы параметров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FB12CF-BA20-205C-B284-1C1D6A43AADC}"/>
              </a:ext>
            </a:extLst>
          </p:cNvPr>
          <p:cNvSpPr txBox="1"/>
          <p:nvPr/>
        </p:nvSpPr>
        <p:spPr>
          <a:xfrm>
            <a:off x="843516" y="914400"/>
            <a:ext cx="10504967" cy="557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Погодные условия(дождь, снег, туман, гололед, ураган, видимость, облака, температура, ветер, атмосферные затемнения)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Цвет автомобиля, размер автомобиля (высота, длина, ширина)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Ширина, кривизна и угол наклона дороги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Движущиеся объекты: животные, пешеходы, велосипедисты и </a:t>
            </a:r>
            <a:r>
              <a:rPr lang="ru-RU" sz="2000" dirty="0" err="1">
                <a:solidFill>
                  <a:srgbClr val="0F2C68"/>
                </a:solidFill>
              </a:rPr>
              <a:t>др.объекты</a:t>
            </a:r>
            <a:endParaRPr lang="ru-RU" sz="2000" dirty="0">
              <a:solidFill>
                <a:srgbClr val="0F2C68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Трафик: плотность, средняя скорость движения, распределение, пиковые нагрузки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Дорожное покрытие: виды, повреждение, разметка, обочины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Освещение дороги, светоотражающие элементы для пешеходов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Стеклянные и светоотражающие поверхности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Придорожные сооружения: рекламные баннеры, заправки, растительность, остановки, тоннели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Управление дорожным движением, дорожные знаки, дорожные ограничения</a:t>
            </a:r>
          </a:p>
        </p:txBody>
      </p:sp>
    </p:spTree>
    <p:extLst>
      <p:ext uri="{BB962C8B-B14F-4D97-AF65-F5344CB8AC3E}">
        <p14:creationId xmlns:p14="http://schemas.microsoft.com/office/powerpoint/2010/main" val="4019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9556C-4449-7F0D-911E-1CB122419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Дождь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E00443-D913-10B6-4E75-B3290424E47A}"/>
              </a:ext>
            </a:extLst>
          </p:cNvPr>
          <p:cNvSpPr txBox="1"/>
          <p:nvPr/>
        </p:nvSpPr>
        <p:spPr>
          <a:xfrm>
            <a:off x="861483" y="912400"/>
            <a:ext cx="104690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Ухудшает сцепления колес с дорогой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Изменяет вид дорожного покрытия: светлое и матовое в сухом состоянии, асфальтобетонное покрытие становится темным и блестящим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Можно разделить на категории по интенсивности: </a:t>
            </a:r>
            <a:br>
              <a:rPr lang="ru-RU" sz="2000" dirty="0">
                <a:solidFill>
                  <a:srgbClr val="0F2C68"/>
                </a:solidFill>
              </a:rPr>
            </a:br>
            <a:r>
              <a:rPr lang="ru-RU" sz="2000" dirty="0">
                <a:solidFill>
                  <a:srgbClr val="0F2C68"/>
                </a:solidFill>
              </a:rPr>
              <a:t>1. Небольшой дождь — интенсивность осадков &lt;2 мм/12 час;</a:t>
            </a:r>
            <a:br>
              <a:rPr lang="ru-RU" sz="2000" dirty="0">
                <a:solidFill>
                  <a:srgbClr val="0F2C68"/>
                </a:solidFill>
              </a:rPr>
            </a:br>
            <a:r>
              <a:rPr lang="ru-RU" sz="2000" dirty="0">
                <a:solidFill>
                  <a:srgbClr val="0F2C68"/>
                </a:solidFill>
              </a:rPr>
              <a:t>2. Умеренный дождь — интенсивность осадков составляет от 3-14 мм/12 час; </a:t>
            </a:r>
            <a:br>
              <a:rPr lang="ru-RU" sz="2000" dirty="0">
                <a:solidFill>
                  <a:srgbClr val="0F2C68"/>
                </a:solidFill>
              </a:rPr>
            </a:br>
            <a:r>
              <a:rPr lang="ru-RU" sz="2000" dirty="0">
                <a:solidFill>
                  <a:srgbClr val="0F2C68"/>
                </a:solidFill>
              </a:rPr>
              <a:t>3. Сильный дождь — интенсивность осадков 15-49 мм/12 час; </a:t>
            </a:r>
            <a:br>
              <a:rPr lang="ru-RU" sz="2000" dirty="0">
                <a:solidFill>
                  <a:srgbClr val="0F2C68"/>
                </a:solidFill>
              </a:rPr>
            </a:br>
            <a:r>
              <a:rPr lang="ru-RU" sz="2000" dirty="0">
                <a:solidFill>
                  <a:srgbClr val="0F2C68"/>
                </a:solidFill>
              </a:rPr>
              <a:t>4. Сильный дождь — интенсивность осадков ≥ 50 мм/12 час;</a:t>
            </a:r>
            <a:br>
              <a:rPr lang="ru-RU" sz="2000" dirty="0">
                <a:solidFill>
                  <a:srgbClr val="0F2C68"/>
                </a:solidFill>
              </a:rPr>
            </a:br>
            <a:r>
              <a:rPr lang="ru-RU" sz="2000" dirty="0">
                <a:solidFill>
                  <a:srgbClr val="0F2C68"/>
                </a:solidFill>
              </a:rPr>
              <a:t>5. Ливень — интенсивность осадков ≥ 50 мм за менее чем час.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886AB-695C-261B-B087-60BEA92EF99B}"/>
              </a:ext>
            </a:extLst>
          </p:cNvPr>
          <p:cNvSpPr txBox="1"/>
          <p:nvPr/>
        </p:nvSpPr>
        <p:spPr>
          <a:xfrm>
            <a:off x="1109822" y="4438201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dk1"/>
                </a:solidFill>
              </a:rPr>
              <a:t>Туман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D87E1F-7008-E156-9063-5002B4F020E1}"/>
              </a:ext>
            </a:extLst>
          </p:cNvPr>
          <p:cNvSpPr txBox="1"/>
          <p:nvPr/>
        </p:nvSpPr>
        <p:spPr>
          <a:xfrm>
            <a:off x="861483" y="4899866"/>
            <a:ext cx="930094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Сильное ухудшения общей видимости на дороге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Повышается риск аварийных ситуаций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Может служить причиной полной остановки движения для беспилотников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255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9262C-DDDE-6B27-36B9-FD978765D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822" y="687313"/>
            <a:ext cx="9167259" cy="586260"/>
          </a:xfrm>
        </p:spPr>
        <p:txBody>
          <a:bodyPr/>
          <a:lstStyle/>
          <a:p>
            <a:r>
              <a:rPr lang="ru-RU" dirty="0"/>
              <a:t>Стеклянные и светоотражающие поверхности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17B073-C745-DE4C-F831-CA957E828C81}"/>
              </a:ext>
            </a:extLst>
          </p:cNvPr>
          <p:cNvSpPr txBox="1"/>
          <p:nvPr/>
        </p:nvSpPr>
        <p:spPr>
          <a:xfrm>
            <a:off x="866165" y="1407387"/>
            <a:ext cx="10062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Могут искажать работу оптических сенсоров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Могут давать блики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Зеркальный эффект стекла может приводить к непредсказуемому отражению объектов и движущихся транспортных средств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Могут искажать восприятие глубины и расстояния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F2C68"/>
                </a:solidFill>
              </a:rPr>
              <a:t>Светоотражающей поверхностью может служить: металлические поверхности, мокрые дороги, белые стены и здания, снег и лед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F2C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7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1090</Words>
  <Application>Microsoft Office PowerPoint</Application>
  <PresentationFormat>Широкоэкранный</PresentationFormat>
  <Paragraphs>88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Office Theme</vt:lpstr>
      <vt:lpstr>Office Theme</vt:lpstr>
      <vt:lpstr>Разработка формата структурированного описания сценариев моделирования подключенного и беспилотного транспорта</vt:lpstr>
      <vt:lpstr>Описание разработки</vt:lpstr>
      <vt:lpstr>Аналитические результаты</vt:lpstr>
      <vt:lpstr>Статья</vt:lpstr>
      <vt:lpstr>Презентация PowerPoint</vt:lpstr>
      <vt:lpstr>Презентация PowerPoint</vt:lpstr>
      <vt:lpstr>Основные подгруппы параметров</vt:lpstr>
      <vt:lpstr>Дождь</vt:lpstr>
      <vt:lpstr>Стеклянные и светоотражающие поверхности</vt:lpstr>
      <vt:lpstr>Основные подгруппы ситуаций</vt:lpstr>
      <vt:lpstr>Движение в жилом дворе с шириной дороги для одной машины</vt:lpstr>
      <vt:lpstr>Презентация PowerPoint</vt:lpstr>
      <vt:lpstr>Universal Scene Description Nvidis Omniverse</vt:lpstr>
      <vt:lpstr>LDM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формата структурированного описания сценариев моделирования подключенного и беспилотного транспорта</dc:title>
  <dc:creator>Кутьков Юрий Юрьевич</dc:creator>
  <cp:lastModifiedBy>Яна Мартюшева</cp:lastModifiedBy>
  <cp:revision>14</cp:revision>
  <dcterms:created xsi:type="dcterms:W3CDTF">2021-11-11T08:52:47Z</dcterms:created>
  <dcterms:modified xsi:type="dcterms:W3CDTF">2024-05-23T22:11:52Z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