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209">
          <p15:clr>
            <a:srgbClr val="A4A3A4"/>
          </p15:clr>
        </p15:guide>
        <p15:guide id="2" pos="2955">
          <p15:clr>
            <a:srgbClr val="A4A3A4"/>
          </p15:clr>
        </p15:guide>
        <p15:guide id="3" pos="2071">
          <p15:clr>
            <a:srgbClr val="A4A3A4"/>
          </p15:clr>
        </p15:guide>
        <p15:guide id="4" pos="3840">
          <p15:clr>
            <a:srgbClr val="A4A3A4"/>
          </p15:clr>
        </p15:guide>
        <p15:guide id="5" pos="4747">
          <p15:clr>
            <a:srgbClr val="A4A3A4"/>
          </p15:clr>
        </p15:guide>
        <p15:guide id="6" pos="5586">
          <p15:clr>
            <a:srgbClr val="A4A3A4"/>
          </p15:clr>
        </p15:guide>
        <p15:guide id="7" pos="7333">
          <p15:clr>
            <a:srgbClr val="A4A3A4"/>
          </p15:clr>
        </p15:guide>
        <p15:guide id="8" orient="horz" pos="3952">
          <p15:clr>
            <a:srgbClr val="A4A3A4"/>
          </p15:clr>
        </p15:guide>
        <p15:guide id="9" pos="6471">
          <p15:clr>
            <a:srgbClr val="A4A3A4"/>
          </p15:clr>
        </p15:guide>
        <p15:guide id="10" orient="horz" pos="913">
          <p15:clr>
            <a:srgbClr val="A4A3A4"/>
          </p15:clr>
        </p15:guide>
        <p15:guide id="11" pos="347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8" roundtripDataSignature="AMtx7mghnKvwPIIJllvt5pTWajwsOvso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09"/>
        <p:guide pos="2955"/>
        <p:guide pos="2071"/>
        <p:guide pos="3840"/>
        <p:guide pos="4747"/>
        <p:guide pos="5586"/>
        <p:guide pos="7333"/>
        <p:guide pos="3952" orient="horz"/>
        <p:guide pos="6471"/>
        <p:guide pos="913" orient="horz"/>
        <p:guide pos="347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2a81badc4_2_1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202a81badc4_2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dfcccd955f_1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dfcccd955f_1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dfcccd955f_1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fe47c0b23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dfe47c0b23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dfe47c0b23_3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dfb5e91b5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dfb5e91b5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2dfb5e91b5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dfb5e91b54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dfb5e91b54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dfb5e91b54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dfb5e91b54_2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dfb5e91b54_2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dfb5e91b54_2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dfb5e91b54_2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dfb5e91b54_2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dfb5e91b54_2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dfb5e91b54_1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dfb5e91b54_1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2dfb5e91b54_1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dfb5e91b54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dfb5e91b54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2dfb5e91b54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dfb5e91b54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dfb5e91b54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2dfb5e91b54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dfb5e91b54_1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dfb5e91b54_1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2dfb5e91b54_1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02a81badc4_2_1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202a81badc4_2_1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dfb5e91b54_1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dfb5e91b54_1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2dfb5e91b54_1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dfb5e91b54_1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dfb5e91b54_1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2dfb5e91b54_1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02a81badc4_2_2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202a81badc4_2_2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02a81badc4_2_1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202a81badc4_2_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02a81badc4_2_2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202a81badc4_2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02a81badc4_2_2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202a81badc4_2_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7959f8352fc94c9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47959f8352fc94c9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47959f8352fc94c9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dfcccd955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dfcccd955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dfcccd955f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dfe47c0b23_1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dfe47c0b23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dfe47c0b23_1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dfcccd955f_1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dfcccd955f_1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2dfcccd955f_1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16" name="Google Shape;16;g202a81badc4_2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g202a81badc4_2_6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g202a81badc4_2_6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g202a81badc4_2_6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g202a81badc4_2_6"/>
          <p:cNvSpPr txBox="1"/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b="0" i="0" sz="4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g202a81badc4_2_6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g202a81badc4_2_6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g202a81badc4_2_6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g202a81badc4_2_6"/>
          <p:cNvSpPr txBox="1"/>
          <p:nvPr>
            <p:ph idx="4" type="body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19" name="Google Shape;119;g202a81badc4_2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g202a81badc4_2_10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" name="Google Shape;121;g202a81badc4_2_10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g202a81badc4_2_10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g202a81badc4_2_10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g202a81badc4_2_10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g202a81badc4_2_109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g202a81badc4_2_109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g202a81badc4_2_109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g202a81badc4_2_109"/>
          <p:cNvSpPr txBox="1"/>
          <p:nvPr>
            <p:ph idx="4" type="body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g202a81badc4_2_109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g202a81badc4_2_109"/>
          <p:cNvSpPr txBox="1"/>
          <p:nvPr>
            <p:ph idx="6" type="body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32" name="Google Shape;132;g202a81badc4_2_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g202a81badc4_2_12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g202a81badc4_2_12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g202a81badc4_2_12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6" name="Google Shape;136;g202a81badc4_2_12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g202a81badc4_2_12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" name="Google Shape;138;g202a81badc4_2_122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g202a81badc4_2_122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g202a81badc4_2_122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g202a81badc4_2_122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02a81badc4_2_122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g202a81badc4_2_122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02a81badc4_2_122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02a81badc4_2_122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02a81badc4_2_122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02a81badc4_2_122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02a81badc4_2_122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02a81badc4_2_122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02a81badc4_2_122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02a81badc4_2_122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02a81badc4_2_122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02a81badc4_2_122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02a81badc4_2_122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02a81badc4_2_122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202a81badc4_2_122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202a81badc4_2_122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02a81badc4_2_122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02a81badc4_2_122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02a81badc4_2_122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02a81badc4_2_122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02a81badc4_2_122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64" name="Google Shape;164;g202a81badc4_2_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g202a81badc4_2_15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g202a81badc4_2_15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7" name="Google Shape;167;g202a81badc4_2_15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8" name="Google Shape;168;g202a81badc4_2_15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g202a81badc4_2_15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0" name="Google Shape;170;g202a81badc4_2_154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g202a81badc4_2_154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g202a81badc4_2_154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 2">
  <p:cSld name="Чистый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6" name="Google Shape;26;g202a81badc4_2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g202a81badc4_2_1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" name="Google Shape;28;g202a81badc4_2_1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g202a81badc4_2_1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g202a81badc4_2_16"/>
          <p:cNvSpPr txBox="1"/>
          <p:nvPr>
            <p:ph type="title"/>
          </p:nvPr>
        </p:nvSpPr>
        <p:spPr>
          <a:xfrm>
            <a:off x="1109822" y="464364"/>
            <a:ext cx="9167259" cy="586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02a81badc4_2_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g202a81badc4_2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5" name="Google Shape;35;g202a81badc4_2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g202a81badc4_2_2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" name="Google Shape;37;g202a81badc4_2_2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" name="Google Shape;38;g202a81badc4_2_2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" name="Google Shape;39;g202a81badc4_2_2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g202a81badc4_2_2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" name="Google Shape;41;g202a81badc4_2_25"/>
          <p:cNvSpPr/>
          <p:nvPr>
            <p:ph idx="2" type="pic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42" name="Google Shape;42;g202a81badc4_2_25"/>
          <p:cNvSpPr txBox="1"/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202a81badc4_2_25"/>
          <p:cNvSpPr txBox="1"/>
          <p:nvPr>
            <p:ph idx="1" type="body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g202a81badc4_2_25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g202a81badc4_2_25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g202a81badc4_2_25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48" name="Google Shape;48;g202a81badc4_2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g202a81badc4_2_3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" name="Google Shape;50;g202a81badc4_2_3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" name="Google Shape;51;g202a81badc4_2_3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" name="Google Shape;52;g202a81badc4_2_3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g202a81badc4_2_3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" name="Google Shape;54;g202a81badc4_2_38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g202a81badc4_2_38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g202a81badc4_2_38"/>
          <p:cNvSpPr txBox="1"/>
          <p:nvPr>
            <p:ph idx="3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g202a81badc4_2_38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g202a81badc4_2_38"/>
          <p:cNvSpPr txBox="1"/>
          <p:nvPr>
            <p:ph idx="5" type="body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b="0" i="0" sz="3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g202a81badc4_2_38"/>
          <p:cNvSpPr txBox="1"/>
          <p:nvPr>
            <p:ph idx="6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g202a81badc4_2_38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62" name="Google Shape;62;g202a81badc4_2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g202a81badc4_2_5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" name="Google Shape;64;g202a81badc4_2_5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" name="Google Shape;65;g202a81badc4_2_5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" name="Google Shape;66;g202a81badc4_2_5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g202a81badc4_2_5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" name="Google Shape;68;g202a81badc4_2_52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g202a81badc4_2_52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g202a81badc4_2_52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g202a81badc4_2_52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202a81badc4_2_52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g202a81badc4_2_52"/>
          <p:cNvSpPr txBox="1"/>
          <p:nvPr>
            <p:ph idx="5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g202a81badc4_2_52"/>
          <p:cNvSpPr/>
          <p:nvPr>
            <p:ph idx="6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76" name="Google Shape;76;g202a81badc4_2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g202a81badc4_2_6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g202a81badc4_2_6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g202a81badc4_2_6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" name="Google Shape;80;g202a81badc4_2_6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g202a81badc4_2_6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g202a81badc4_2_66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g202a81badc4_2_66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g202a81badc4_2_66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g202a81badc4_2_66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g202a81badc4_2_66"/>
          <p:cNvSpPr/>
          <p:nvPr>
            <p:ph idx="5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202a81badc4_2_66"/>
          <p:cNvSpPr txBox="1"/>
          <p:nvPr>
            <p:ph idx="6" type="body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g202a81badc4_2_66"/>
          <p:cNvSpPr txBox="1"/>
          <p:nvPr>
            <p:ph idx="7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90" name="Google Shape;90;g202a81badc4_2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g202a81badc4_2_8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" name="Google Shape;92;g202a81badc4_2_8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g202a81badc4_2_8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" name="Google Shape;94;g202a81badc4_2_8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g202a81badc4_2_8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g202a81badc4_2_80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g202a81badc4_2_80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g202a81badc4_2_80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202a81badc4_2_80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202a81badc4_2_80"/>
          <p:cNvSpPr txBox="1"/>
          <p:nvPr>
            <p:ph idx="4" type="body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g202a81badc4_2_80"/>
          <p:cNvSpPr txBox="1"/>
          <p:nvPr>
            <p:ph idx="5" type="body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g202a81badc4_2_80"/>
          <p:cNvSpPr txBox="1"/>
          <p:nvPr>
            <p:ph idx="6" type="body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g202a81badc4_2_80"/>
          <p:cNvSpPr txBox="1"/>
          <p:nvPr>
            <p:ph idx="7" type="body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g202a81badc4_2_80"/>
          <p:cNvSpPr txBox="1"/>
          <p:nvPr>
            <p:ph idx="8" type="body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g202a81badc4_2_80"/>
          <p:cNvSpPr txBox="1"/>
          <p:nvPr>
            <p:ph idx="9" type="body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07" name="Google Shape;107;g202a81badc4_2_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g202a81badc4_2_9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g202a81badc4_2_9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g202a81badc4_2_9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g202a81badc4_2_9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g202a81badc4_2_9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g202a81badc4_2_97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g202a81badc4_2_97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g202a81badc4_2_97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g202a81badc4_2_97"/>
          <p:cNvSpPr txBox="1"/>
          <p:nvPr>
            <p:ph idx="4" type="body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g202a81badc4_2_97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02a81badc4_2_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02a81badc4_2_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202a81badc4_2_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02a81badc4_2_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202a81badc4_2_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github.com/JHMeusener/osm2xodr" TargetMode="External"/><Relationship Id="rId4" Type="http://schemas.openxmlformats.org/officeDocument/2006/relationships/hyperlink" Target="https://github.com/pageldev/libOpenDRIVE" TargetMode="External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22.jpg"/><Relationship Id="rId5" Type="http://schemas.openxmlformats.org/officeDocument/2006/relationships/image" Target="../media/image3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y2FK4jrV4irzaE1UI_ffs91A67GK-8Qy/view" TargetMode="External"/><Relationship Id="rId4" Type="http://schemas.openxmlformats.org/officeDocument/2006/relationships/image" Target="../media/image2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2a81badc4_2_164"/>
          <p:cNvSpPr txBox="1"/>
          <p:nvPr>
            <p:ph type="title"/>
          </p:nvPr>
        </p:nvSpPr>
        <p:spPr>
          <a:xfrm>
            <a:off x="1008021" y="2439838"/>
            <a:ext cx="9271099" cy="19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70"/>
              <a:buFont typeface="Arial"/>
              <a:buNone/>
            </a:pPr>
            <a:r>
              <a:rPr lang="ru-RU" sz="3570">
                <a:solidFill>
                  <a:schemeClr val="dk1"/>
                </a:solidFill>
              </a:rPr>
              <a:t>Упрощение генерации сценариев дорожного движения для тестирования подключенного беспилотного транспорта</a:t>
            </a:r>
            <a:endParaRPr sz="3570">
              <a:solidFill>
                <a:schemeClr val="dk1"/>
              </a:solidFill>
            </a:endParaRPr>
          </a:p>
        </p:txBody>
      </p:sp>
      <p:sp>
        <p:nvSpPr>
          <p:cNvPr id="178" name="Google Shape;178;g202a81badc4_2_164"/>
          <p:cNvSpPr txBox="1"/>
          <p:nvPr>
            <p:ph idx="4" type="body"/>
          </p:nvPr>
        </p:nvSpPr>
        <p:spPr>
          <a:xfrm>
            <a:off x="1008025" y="4678167"/>
            <a:ext cx="76254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Докладчики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ru-RU">
                <a:solidFill>
                  <a:schemeClr val="dk1"/>
                </a:solidFill>
              </a:rPr>
              <a:t>Симаков Григорий </a:t>
            </a:r>
            <a:r>
              <a:rPr b="1" lang="ru-RU">
                <a:solidFill>
                  <a:schemeClr val="dk1"/>
                </a:solidFill>
              </a:rPr>
              <a:t>Александрович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ru-RU">
                <a:solidFill>
                  <a:schemeClr val="dk1"/>
                </a:solidFill>
              </a:rPr>
              <a:t>Касперович Александр Викторович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ru-RU">
                <a:solidFill>
                  <a:schemeClr val="dk1"/>
                </a:solidFill>
              </a:rPr>
              <a:t>Степанянц Виталий Гургенович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79" name="Google Shape;179;g202a81badc4_2_164"/>
          <p:cNvSpPr txBox="1"/>
          <p:nvPr/>
        </p:nvSpPr>
        <p:spPr>
          <a:xfrm>
            <a:off x="1008021" y="1458441"/>
            <a:ext cx="475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>
                <a:solidFill>
                  <a:srgbClr val="8DA9DB"/>
                </a:solidFill>
              </a:rPr>
              <a:t>CAVISE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dfcccd955f_1_16"/>
          <p:cNvSpPr txBox="1"/>
          <p:nvPr>
            <p:ph type="title"/>
          </p:nvPr>
        </p:nvSpPr>
        <p:spPr>
          <a:xfrm>
            <a:off x="1109822" y="464364"/>
            <a:ext cx="9167400" cy="58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Фронтенд</a:t>
            </a:r>
            <a:endParaRPr/>
          </a:p>
        </p:txBody>
      </p:sp>
      <p:sp>
        <p:nvSpPr>
          <p:cNvPr id="247" name="Google Shape;247;g2dfcccd955f_1_16"/>
          <p:cNvSpPr txBox="1"/>
          <p:nvPr/>
        </p:nvSpPr>
        <p:spPr>
          <a:xfrm>
            <a:off x="873375" y="1356600"/>
            <a:ext cx="10594800" cy="4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Используемые библиотеки: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react-router-dom - стандартная библиотека для роутинга “одностраничного” приложения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UI - библиотека с готовыми небольшими компонентами (например, кнопки, текстовые поля, меню навигации и т.д.)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react-draggable - библиотека, позволяющая создавать блоки, которые можно перетаскивать мышью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react-number-format - библиотека, позволяющая создать изменяемое текстовое поле, ввод в которое динамически ограничен числами определяемого формата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dfe47c0b23_3_0"/>
          <p:cNvSpPr txBox="1"/>
          <p:nvPr>
            <p:ph type="title"/>
          </p:nvPr>
        </p:nvSpPr>
        <p:spPr>
          <a:xfrm>
            <a:off x="1109822" y="464364"/>
            <a:ext cx="9167400" cy="58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Фронтенд</a:t>
            </a:r>
            <a:endParaRPr/>
          </a:p>
        </p:txBody>
      </p:sp>
      <p:sp>
        <p:nvSpPr>
          <p:cNvPr id="254" name="Google Shape;254;g2dfe47c0b23_3_0"/>
          <p:cNvSpPr txBox="1"/>
          <p:nvPr/>
        </p:nvSpPr>
        <p:spPr>
          <a:xfrm>
            <a:off x="993425" y="1176525"/>
            <a:ext cx="10084500" cy="4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удобной работы со сценарием используется Local Storage и хуки useState. useState используются для работы с частью сценария на странице, где эта часть изменяется (изменение имени на основной странице, изменение пресета погоды на странице параметров и создание путей на странице с путями автомобилей). Local Storage используется параллельно хукам для сохранения информации о сценарии при переходе на другие страницы. Также благодаря этому информация об изменяемом сценарии сохраняется при закрытии вкладки или браузера.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dfb5e91b54_0_0"/>
          <p:cNvSpPr txBox="1"/>
          <p:nvPr>
            <p:ph type="title"/>
          </p:nvPr>
        </p:nvSpPr>
        <p:spPr>
          <a:xfrm>
            <a:off x="1109822" y="464364"/>
            <a:ext cx="9167400" cy="58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libri"/>
                <a:ea typeface="Calibri"/>
                <a:cs typeface="Calibri"/>
                <a:sym typeface="Calibri"/>
              </a:rPr>
              <a:t>OpenDRIVE</a:t>
            </a:r>
            <a:endParaRPr/>
          </a:p>
        </p:txBody>
      </p:sp>
      <p:sp>
        <p:nvSpPr>
          <p:cNvPr id="261" name="Google Shape;261;g2dfb5e91b54_0_0"/>
          <p:cNvSpPr txBox="1"/>
          <p:nvPr/>
        </p:nvSpPr>
        <p:spPr>
          <a:xfrm>
            <a:off x="436250" y="1369850"/>
            <a:ext cx="4938600" cy="4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OpenDRIVE - 1 из стандартов серии ASAM. В него можно конвертировать карты OSM(OpenStreetMap) и карту из CARLA.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https://github.com/JHMeusener/osm2xodr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dfb5e91b54_0_0"/>
          <p:cNvSpPr txBox="1"/>
          <p:nvPr/>
        </p:nvSpPr>
        <p:spPr>
          <a:xfrm>
            <a:off x="6020375" y="6098900"/>
            <a:ext cx="56208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https://github.com/pageldev/libOpenDRIVE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g2dfb5e91b54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2250" y="1202964"/>
            <a:ext cx="5451527" cy="47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dfb5e91b54_0_17"/>
          <p:cNvSpPr txBox="1"/>
          <p:nvPr>
            <p:ph type="title"/>
          </p:nvPr>
        </p:nvSpPr>
        <p:spPr>
          <a:xfrm>
            <a:off x="1109822" y="464364"/>
            <a:ext cx="9167400" cy="58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libri"/>
                <a:ea typeface="Calibri"/>
                <a:cs typeface="Calibri"/>
                <a:sym typeface="Calibri"/>
              </a:rPr>
              <a:t>OpenStreetMap</a:t>
            </a:r>
            <a:endParaRPr/>
          </a:p>
        </p:txBody>
      </p:sp>
      <p:sp>
        <p:nvSpPr>
          <p:cNvPr id="270" name="Google Shape;270;g2dfb5e91b54_0_17"/>
          <p:cNvSpPr txBox="1"/>
          <p:nvPr/>
        </p:nvSpPr>
        <p:spPr>
          <a:xfrm>
            <a:off x="540950" y="1265150"/>
            <a:ext cx="45198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OpenStreetMap - это карта, собранная на публичных данных и позволяющая бесплатно использовать эти данные в работе.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OSM файл можно с сайта openstreetmap.org, а далее конвертировать его в xodr файл с помощью готовых решений.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g2dfb5e91b54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2600" y="1094189"/>
            <a:ext cx="6328031" cy="5502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dfb5e91b54_2_10"/>
          <p:cNvSpPr txBox="1"/>
          <p:nvPr>
            <p:ph type="title"/>
          </p:nvPr>
        </p:nvSpPr>
        <p:spPr>
          <a:xfrm>
            <a:off x="1105322" y="507989"/>
            <a:ext cx="9167400" cy="58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CARLA в XODR</a:t>
            </a:r>
            <a:endParaRPr/>
          </a:p>
        </p:txBody>
      </p:sp>
      <p:pic>
        <p:nvPicPr>
          <p:cNvPr id="278" name="Google Shape;278;g2dfb5e91b54_2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600" y="1449400"/>
            <a:ext cx="5626550" cy="46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2dfb5e91b54_2_10"/>
          <p:cNvSpPr txBox="1"/>
          <p:nvPr/>
        </p:nvSpPr>
        <p:spPr>
          <a:xfrm>
            <a:off x="523500" y="1387300"/>
            <a:ext cx="5491200" cy="48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Carla позволяет получить карту в формате xodr и далее его обработать в веб приложении.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Делается при помощи функции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carla.World.get_map()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без параметров, на время работы симуляцию нужно заблокировать. 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(carla.World нужно получить из carla.get_world())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dfb5e91b54_2_21"/>
          <p:cNvSpPr txBox="1"/>
          <p:nvPr>
            <p:ph type="title"/>
          </p:nvPr>
        </p:nvSpPr>
        <p:spPr>
          <a:xfrm>
            <a:off x="1109822" y="464364"/>
            <a:ext cx="9167400" cy="58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OSM/XODR -&gt; Carla</a:t>
            </a:r>
            <a:endParaRPr/>
          </a:p>
        </p:txBody>
      </p:sp>
      <p:sp>
        <p:nvSpPr>
          <p:cNvPr id="286" name="Google Shape;286;g2dfb5e91b54_2_21"/>
          <p:cNvSpPr txBox="1"/>
          <p:nvPr/>
        </p:nvSpPr>
        <p:spPr>
          <a:xfrm>
            <a:off x="462425" y="1343675"/>
            <a:ext cx="5575500" cy="3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Carla обладает встроенными средствами для конвертации карты из osm или xodr формата в карту (без наполнения по типу зданий и т.д.).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g2dfb5e91b54_2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1950" y="1559549"/>
            <a:ext cx="6046524" cy="39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dfb5e91b54_2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0725" y="4842575"/>
            <a:ext cx="3282689" cy="17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dfb5e91b54_2_21"/>
          <p:cNvPicPr preferRelativeResize="0"/>
          <p:nvPr/>
        </p:nvPicPr>
        <p:blipFill rotWithShape="1">
          <a:blip r:embed="rId5">
            <a:alphaModFix/>
          </a:blip>
          <a:srcRect b="0" l="0" r="13043" t="10674"/>
          <a:stretch/>
        </p:blipFill>
        <p:spPr>
          <a:xfrm>
            <a:off x="322250" y="3724677"/>
            <a:ext cx="3282701" cy="18319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g2dfb5e91b54_2_21"/>
          <p:cNvCxnSpPr>
            <a:stCxn id="291" idx="5"/>
            <a:endCxn id="292" idx="1"/>
          </p:cNvCxnSpPr>
          <p:nvPr/>
        </p:nvCxnSpPr>
        <p:spPr>
          <a:xfrm>
            <a:off x="2925997" y="4608648"/>
            <a:ext cx="1092300" cy="576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1" name="Google Shape;291;g2dfb5e91b54_2_21"/>
          <p:cNvSpPr/>
          <p:nvPr/>
        </p:nvSpPr>
        <p:spPr>
          <a:xfrm>
            <a:off x="2434350" y="4109575"/>
            <a:ext cx="576000" cy="584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2dfb5e91b54_2_21"/>
          <p:cNvSpPr/>
          <p:nvPr/>
        </p:nvSpPr>
        <p:spPr>
          <a:xfrm>
            <a:off x="3934075" y="5099600"/>
            <a:ext cx="576000" cy="584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dfb5e91b54_10_4"/>
          <p:cNvSpPr txBox="1"/>
          <p:nvPr>
            <p:ph type="title"/>
          </p:nvPr>
        </p:nvSpPr>
        <p:spPr>
          <a:xfrm>
            <a:off x="1109822" y="464364"/>
            <a:ext cx="9167400" cy="58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Traffic Manager</a:t>
            </a:r>
            <a:endParaRPr/>
          </a:p>
        </p:txBody>
      </p:sp>
      <p:sp>
        <p:nvSpPr>
          <p:cNvPr id="299" name="Google Shape;299;g2dfb5e91b54_10_4"/>
          <p:cNvSpPr txBox="1"/>
          <p:nvPr/>
        </p:nvSpPr>
        <p:spPr>
          <a:xfrm>
            <a:off x="813750" y="1192950"/>
            <a:ext cx="10564500" cy="49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Traffic Manager - это модуль в CARLA, который управляет определенными транспортными средствами в симуляции со стороны клиента. Управление каждым транспортным средством осуществляется через цикл отдельных этапов, каждый из которых выполняется в отдельном потоке.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Преимущества: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Наличие удобных примеров использования.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Наполнение симулятора реалистичными условиями городского движения.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Настройка поведения участников дорожного движения для создания </a:t>
            </a:r>
            <a:r>
              <a:rPr lang="ru-RU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конкретных условий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обучения </a:t>
            </a:r>
            <a:r>
              <a:rPr lang="ru-RU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ключевым точкам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dfb5e91b54_1_0"/>
          <p:cNvSpPr txBox="1"/>
          <p:nvPr>
            <p:ph type="title"/>
          </p:nvPr>
        </p:nvSpPr>
        <p:spPr>
          <a:xfrm>
            <a:off x="1109822" y="464364"/>
            <a:ext cx="9167400" cy="58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Traffic Manager - архитектура</a:t>
            </a:r>
            <a:endParaRPr/>
          </a:p>
        </p:txBody>
      </p:sp>
      <p:pic>
        <p:nvPicPr>
          <p:cNvPr id="306" name="Google Shape;306;g2dfb5e91b54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562" y="1186215"/>
            <a:ext cx="8694875" cy="50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dfb5e91b54_0_12"/>
          <p:cNvSpPr txBox="1"/>
          <p:nvPr>
            <p:ph type="title"/>
          </p:nvPr>
        </p:nvSpPr>
        <p:spPr>
          <a:xfrm>
            <a:off x="1109822" y="464364"/>
            <a:ext cx="9167400" cy="58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Scenic</a:t>
            </a:r>
            <a:endParaRPr/>
          </a:p>
        </p:txBody>
      </p:sp>
      <p:sp>
        <p:nvSpPr>
          <p:cNvPr id="313" name="Google Shape;313;g2dfb5e91b54_0_12"/>
          <p:cNvSpPr txBox="1"/>
          <p:nvPr/>
        </p:nvSpPr>
        <p:spPr>
          <a:xfrm>
            <a:off x="1038750" y="1161500"/>
            <a:ext cx="10114500" cy="49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Scenic - это специфический для данной области вероятностный язык программирования для моделирования окружения 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кибер физических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систем, таких как роботы и автономные автомобили.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 использование может быть обусловлено следующими преимуществами: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Генерирование множества разнообразных сценариев с помощью одного определения сценария.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Определение вероятностных политик для динамических агентов, которые должны предпринимать действия с течением времени в ответ на состояние мира.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dfb5e91b54_10_11"/>
          <p:cNvSpPr txBox="1"/>
          <p:nvPr>
            <p:ph type="title"/>
          </p:nvPr>
        </p:nvSpPr>
        <p:spPr>
          <a:xfrm>
            <a:off x="1109822" y="464364"/>
            <a:ext cx="9167400" cy="58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Scenic - архитектура</a:t>
            </a:r>
            <a:endParaRPr/>
          </a:p>
        </p:txBody>
      </p:sp>
      <p:pic>
        <p:nvPicPr>
          <p:cNvPr id="320" name="Google Shape;320;g2dfb5e91b54_1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262989"/>
            <a:ext cx="8686800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02a81badc4_2_183"/>
          <p:cNvSpPr txBox="1"/>
          <p:nvPr>
            <p:ph type="title"/>
          </p:nvPr>
        </p:nvSpPr>
        <p:spPr>
          <a:xfrm>
            <a:off x="1109822" y="464364"/>
            <a:ext cx="9167259" cy="586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Описание проекта</a:t>
            </a:r>
            <a:endParaRPr/>
          </a:p>
        </p:txBody>
      </p:sp>
      <p:sp>
        <p:nvSpPr>
          <p:cNvPr id="185" name="Google Shape;185;g202a81badc4_2_183"/>
          <p:cNvSpPr txBox="1"/>
          <p:nvPr/>
        </p:nvSpPr>
        <p:spPr>
          <a:xfrm>
            <a:off x="526950" y="1381800"/>
            <a:ext cx="112005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ru-RU" sz="2000">
                <a:solidFill>
                  <a:schemeClr val="dk1"/>
                </a:solidFill>
              </a:rPr>
              <a:t>Цель:</a:t>
            </a:r>
            <a:endParaRPr b="1"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Программная реализация </a:t>
            </a:r>
            <a:r>
              <a:rPr lang="ru-RU" sz="2000">
                <a:solidFill>
                  <a:schemeClr val="dk1"/>
                </a:solidFill>
              </a:rPr>
              <a:t>менеджера</a:t>
            </a: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которая позволяет моделировать ситуации дорожного движения без создания программного кода в дальнейшем, за счет чего можно повысить скорость формирования сценария более чем в 10 раз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</a:rPr>
              <a:t>Задачи: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>
                <a:solidFill>
                  <a:schemeClr val="dk1"/>
                </a:solidFill>
              </a:rPr>
              <a:t>1. Перейти на использование последней (0.9.15) версии симулятора CARLA (прошлая используемая версия 0.9.12) - ✅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>
                <a:solidFill>
                  <a:schemeClr val="dk1"/>
                </a:solidFill>
              </a:rPr>
              <a:t>2. Изучить возможность использования Unreal Engine 5 для формирования сценариев дорожного движения - ✅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</a:rPr>
              <a:t>3. Адаптировать код симулятора CARLA для использования Unreal Engine 5 вместо Unreal Engine 4 -❌ (разработчики CARLA сделали это сами)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>
                <a:solidFill>
                  <a:schemeClr val="dk1"/>
                </a:solidFill>
              </a:rPr>
              <a:t>4. Разработка программного обеспечения, позволяющего формировать сценарии согласно формату описания без использования пользователем программного кода - ✅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dfb5e91b54_10_28"/>
          <p:cNvSpPr txBox="1"/>
          <p:nvPr>
            <p:ph type="title"/>
          </p:nvPr>
        </p:nvSpPr>
        <p:spPr>
          <a:xfrm>
            <a:off x="1109822" y="464364"/>
            <a:ext cx="9167400" cy="58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Scenic - пример генерации объектов со случайными параметрами</a:t>
            </a:r>
            <a:endParaRPr/>
          </a:p>
        </p:txBody>
      </p:sp>
      <p:pic>
        <p:nvPicPr>
          <p:cNvPr id="327" name="Google Shape;327;g2dfb5e91b54_1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438" y="962839"/>
            <a:ext cx="691515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2dfb5e91b54_1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6350" y="2296339"/>
            <a:ext cx="943927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dfb5e91b54_10_35"/>
          <p:cNvSpPr txBox="1"/>
          <p:nvPr>
            <p:ph type="title"/>
          </p:nvPr>
        </p:nvSpPr>
        <p:spPr>
          <a:xfrm>
            <a:off x="1109822" y="464364"/>
            <a:ext cx="9167400" cy="58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Scenic - потенциал</a:t>
            </a:r>
            <a:endParaRPr/>
          </a:p>
        </p:txBody>
      </p:sp>
      <p:pic>
        <p:nvPicPr>
          <p:cNvPr id="335" name="Google Shape;335;g2dfb5e91b54_1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75" y="1050564"/>
            <a:ext cx="344805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2dfb5e91b54_1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8925" y="1050575"/>
            <a:ext cx="4361351" cy="396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2dfb5e91b54_1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8925" y="5018199"/>
            <a:ext cx="3658151" cy="15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02a81badc4_2_199"/>
          <p:cNvSpPr txBox="1"/>
          <p:nvPr>
            <p:ph type="title"/>
          </p:nvPr>
        </p:nvSpPr>
        <p:spPr>
          <a:xfrm>
            <a:off x="1109822" y="464364"/>
            <a:ext cx="9167259" cy="586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Переход с Unreal Engine 4 на Unreal Engine 5</a:t>
            </a:r>
            <a:endParaRPr/>
          </a:p>
        </p:txBody>
      </p:sp>
      <p:pic>
        <p:nvPicPr>
          <p:cNvPr id="191" name="Google Shape;191;g202a81badc4_2_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2925" y="1244074"/>
            <a:ext cx="4848225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02a81badc4_2_199"/>
          <p:cNvSpPr txBox="1"/>
          <p:nvPr/>
        </p:nvSpPr>
        <p:spPr>
          <a:xfrm>
            <a:off x="550875" y="1244075"/>
            <a:ext cx="58974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В качестве дополнительной задачи присутствовал тест перехода симулятора Carla с Unreal Engine 4 на 5 версию. Были попытки это сделать ввиду полной обратной совместимости 5 версии с 4, но ввиду использования их собственной версии ue4, до конца попытку перевода - не увенчалась успехом.</a:t>
            </a:r>
            <a:endParaRPr b="0" i="0" sz="2000" u="none" cap="none" strike="noStrike">
              <a:solidFill>
                <a:srgbClr val="0F2C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Но, 26 марта 2024 года команда разработчиков Carla анонсировала переход на 5 версию движка летом этого года. Ранние билды уже присутствуют в их github репозитории.</a:t>
            </a:r>
            <a:endParaRPr b="0" i="0" sz="2000" u="none" cap="none" strike="noStrike">
              <a:solidFill>
                <a:srgbClr val="0F2C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F2C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https://carla.org/2024/03/26/neya-collaboration/</a:t>
            </a:r>
            <a:endParaRPr b="0" i="0" sz="2000" u="none" cap="none" strike="noStrike">
              <a:solidFill>
                <a:srgbClr val="0F2C6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02a81badc4_2_203"/>
          <p:cNvSpPr txBox="1"/>
          <p:nvPr>
            <p:ph type="title"/>
          </p:nvPr>
        </p:nvSpPr>
        <p:spPr>
          <a:xfrm>
            <a:off x="1109822" y="464364"/>
            <a:ext cx="9167259" cy="586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Демонстрация результатов кода</a:t>
            </a:r>
            <a:endParaRPr/>
          </a:p>
        </p:txBody>
      </p:sp>
      <p:pic>
        <p:nvPicPr>
          <p:cNvPr id="198" name="Google Shape;198;g202a81badc4_2_203" title="1550_Демонстрация работы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8650" y="1239650"/>
            <a:ext cx="9694699" cy="545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2a81badc4_2_213"/>
          <p:cNvSpPr txBox="1"/>
          <p:nvPr>
            <p:ph type="title"/>
          </p:nvPr>
        </p:nvSpPr>
        <p:spPr>
          <a:xfrm>
            <a:off x="1109822" y="464364"/>
            <a:ext cx="9167259" cy="586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Вклад участников  в проект</a:t>
            </a:r>
            <a:endParaRPr/>
          </a:p>
        </p:txBody>
      </p:sp>
      <p:sp>
        <p:nvSpPr>
          <p:cNvPr id="204" name="Google Shape;204;g202a81badc4_2_213"/>
          <p:cNvSpPr txBox="1"/>
          <p:nvPr/>
        </p:nvSpPr>
        <p:spPr>
          <a:xfrm>
            <a:off x="356900" y="1604250"/>
            <a:ext cx="106731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Симаков Григорий</a:t>
            </a:r>
            <a:r>
              <a:rPr lang="ru-RU" sz="2400">
                <a:solidFill>
                  <a:srgbClr val="0F2C68"/>
                </a:solidFill>
              </a:rPr>
              <a:t>:</a:t>
            </a:r>
            <a:endParaRPr sz="2400">
              <a:solidFill>
                <a:srgbClr val="0F2C6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F2C68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</a:t>
            </a:r>
            <a:r>
              <a:rPr b="0" i="0" lang="ru-RU" sz="2000" u="none" cap="none" strike="noStrike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одумывание всей архитектуры менеджера сценариев</a:t>
            </a:r>
            <a:endParaRPr b="0" i="0" sz="2000" u="none" cap="none" strike="noStrike">
              <a:solidFill>
                <a:srgbClr val="0F2C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ru-RU" sz="2000" u="none" cap="none" strike="noStrike">
                <a:solidFill>
                  <a:srgbClr val="0F2C68"/>
                </a:solidFill>
                <a:latin typeface="Arial"/>
                <a:ea typeface="Arial"/>
                <a:cs typeface="Arial"/>
                <a:sym typeface="Arial"/>
              </a:rPr>
              <a:t>Создание всей серверной части менеджера сценариев</a:t>
            </a:r>
            <a:endParaRPr sz="2000">
              <a:solidFill>
                <a:srgbClr val="0F2C6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F2C6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F2C6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</a:rPr>
              <a:t>Касперович Александр: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ru-RU" sz="2000">
                <a:solidFill>
                  <a:schemeClr val="dk1"/>
                </a:solidFill>
              </a:rPr>
              <a:t>Разработка пользовательского интерфейса для создания сценариев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ru-RU" sz="2000">
                <a:solidFill>
                  <a:schemeClr val="dk1"/>
                </a:solidFill>
              </a:rPr>
              <a:t>Разработка веб-приложения для управления сценариями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F2C6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F2C6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7959f8352fc94c9_0"/>
          <p:cNvSpPr txBox="1"/>
          <p:nvPr>
            <p:ph type="title"/>
          </p:nvPr>
        </p:nvSpPr>
        <p:spPr>
          <a:xfrm>
            <a:off x="1109822" y="464364"/>
            <a:ext cx="9167400" cy="5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/>
              <a:t>Архитектура</a:t>
            </a:r>
            <a:endParaRPr/>
          </a:p>
        </p:txBody>
      </p:sp>
      <p:pic>
        <p:nvPicPr>
          <p:cNvPr id="211" name="Google Shape;211;g47959f8352fc94c9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050" y="1422675"/>
            <a:ext cx="10815898" cy="443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dfcccd955f_1_0"/>
          <p:cNvSpPr txBox="1"/>
          <p:nvPr>
            <p:ph type="title"/>
          </p:nvPr>
        </p:nvSpPr>
        <p:spPr>
          <a:xfrm>
            <a:off x="1109822" y="464364"/>
            <a:ext cx="9167400" cy="58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Серверная</a:t>
            </a:r>
            <a:r>
              <a:rPr lang="ru-RU"/>
              <a:t> часть</a:t>
            </a:r>
            <a:endParaRPr/>
          </a:p>
        </p:txBody>
      </p:sp>
      <p:sp>
        <p:nvSpPr>
          <p:cNvPr id="218" name="Google Shape;218;g2dfcccd955f_1_0"/>
          <p:cNvSpPr txBox="1"/>
          <p:nvPr/>
        </p:nvSpPr>
        <p:spPr>
          <a:xfrm>
            <a:off x="873375" y="1356600"/>
            <a:ext cx="8886600" cy="4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Серверная часть приложения написана на языке python с использованием следующих инструментов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fastapi - фреймворк для создания 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 API 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серверов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celery - инструмент создания фоновых задач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redis - in memory база данных, очень полезная но в данном проекте используется для celery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docker - инструмент контейнеризации приложений для удобной разработки(dev container) и carla в изолированной среде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g2dfcccd955f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9975" y="2863339"/>
            <a:ext cx="2127225" cy="2150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dfe47c0b23_1_3"/>
          <p:cNvSpPr txBox="1"/>
          <p:nvPr>
            <p:ph type="title"/>
          </p:nvPr>
        </p:nvSpPr>
        <p:spPr>
          <a:xfrm>
            <a:off x="1109822" y="464364"/>
            <a:ext cx="9167400" cy="58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Функциональность</a:t>
            </a:r>
            <a:r>
              <a:rPr lang="ru-RU"/>
              <a:t> </a:t>
            </a:r>
            <a:r>
              <a:rPr lang="ru-RU"/>
              <a:t>серверной</a:t>
            </a:r>
            <a:r>
              <a:rPr lang="ru-RU"/>
              <a:t> части</a:t>
            </a:r>
            <a:endParaRPr/>
          </a:p>
        </p:txBody>
      </p:sp>
      <p:sp>
        <p:nvSpPr>
          <p:cNvPr id="226" name="Google Shape;226;g2dfe47c0b23_1_3"/>
          <p:cNvSpPr txBox="1"/>
          <p:nvPr/>
        </p:nvSpPr>
        <p:spPr>
          <a:xfrm>
            <a:off x="440225" y="1329075"/>
            <a:ext cx="11569800" cy="4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Сценарий после его создания отправляется в background_task(фоновые задачи) fastapi для предотвращения отключения сценария ввиду закрытия вкладки сайта.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старта фоновой задачи данные сценария отправляются в симулятор во встроенные traffic manager который позволяет работать с акторами симуляции.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Итог симуляции находится в папке /simulation/out, в ней находятся папки с названиями симуляций, внутри которых данные с сенсоров(rgb камеры) на акторах.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2dfe47c0b23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700" y="3973925"/>
            <a:ext cx="468630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dfe47c0b23_1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3497" y="3858675"/>
            <a:ext cx="4175600" cy="27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fcccd955f_1_5"/>
          <p:cNvSpPr txBox="1"/>
          <p:nvPr>
            <p:ph type="title"/>
          </p:nvPr>
        </p:nvSpPr>
        <p:spPr>
          <a:xfrm>
            <a:off x="1109822" y="464364"/>
            <a:ext cx="9167400" cy="58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Фронтенд</a:t>
            </a:r>
            <a:endParaRPr/>
          </a:p>
        </p:txBody>
      </p:sp>
      <p:sp>
        <p:nvSpPr>
          <p:cNvPr id="235" name="Google Shape;235;g2dfcccd955f_1_5"/>
          <p:cNvSpPr txBox="1"/>
          <p:nvPr/>
        </p:nvSpPr>
        <p:spPr>
          <a:xfrm>
            <a:off x="843375" y="1311575"/>
            <a:ext cx="106248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Стэк: 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менеджер пакетов NPM + локальный сервер Vite + фреймворк React + Typescript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2dfcccd955f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325" y="3382038"/>
            <a:ext cx="34290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2dfcccd955f_1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6325" y="2413575"/>
            <a:ext cx="3270426" cy="327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2dfcccd955f_1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14425" y="2160825"/>
            <a:ext cx="1763425" cy="16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dfcccd955f_1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93975" y="4331025"/>
            <a:ext cx="1804326" cy="180432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dfcccd955f_1_5"/>
          <p:cNvSpPr txBox="1"/>
          <p:nvPr/>
        </p:nvSpPr>
        <p:spPr>
          <a:xfrm>
            <a:off x="10041188" y="3588100"/>
            <a:ext cx="3099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2021-11-11T08:52:47Z</dcterms:created>
  <dc:creator>Кутьков Юрий Юрьевич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