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Condensed"/>
      <p:regular r:id="rId19"/>
      <p:bold r:id="rId20"/>
      <p:italic r:id="rId21"/>
      <p:boldItalic r:id="rId22"/>
    </p:embeddedFont>
    <p:embeddedFont>
      <p:font typeface="Roboto Condensed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C66B64-C625-4337-9402-CAED59BD6892}">
  <a:tblStyle styleId="{35C66B64-C625-4337-9402-CAED59BD68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22" Type="http://schemas.openxmlformats.org/officeDocument/2006/relationships/font" Target="fonts/RobotoCondensed-boldItalic.fntdata"/><Relationship Id="rId21" Type="http://schemas.openxmlformats.org/officeDocument/2006/relationships/font" Target="fonts/RobotoCondensed-italic.fntdata"/><Relationship Id="rId24" Type="http://schemas.openxmlformats.org/officeDocument/2006/relationships/font" Target="fonts/RobotoCondensedMedium-bold.fntdata"/><Relationship Id="rId23" Type="http://schemas.openxmlformats.org/officeDocument/2006/relationships/font" Target="fonts/RobotoCondensed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CondensedMedium-boldItalic.fntdata"/><Relationship Id="rId25" Type="http://schemas.openxmlformats.org/officeDocument/2006/relationships/font" Target="fonts/RobotoCondensed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Condense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f620bad9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g2df620bad9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f620bad9a_0_3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g2df620bad9a_0_3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fefb8716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g2dfefb8716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f620bad9a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5" name="Google Shape;205;g2df620bad9a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fa3430b33_0_13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2dfa3430b33_0_133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fa3430b33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2dfa3430b33_0_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f620bad9a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g2df620bad9a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fa3430b33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g2dfa3430b33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fefb8716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g2dfefb8716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ff5d7a94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g2dff5d7a94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ff5d7a94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g2dff5d7a947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ff5d7a94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g2dff5d7a947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51" name="Google Shape;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94" y="721630"/>
            <a:ext cx="664875" cy="66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3"/>
          <p:cNvCxnSpPr/>
          <p:nvPr/>
        </p:nvCxnSpPr>
        <p:spPr>
          <a:xfrm>
            <a:off x="4567659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13"/>
          <p:cNvCxnSpPr/>
          <p:nvPr/>
        </p:nvCxnSpPr>
        <p:spPr>
          <a:xfrm>
            <a:off x="6481936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13"/>
          <p:cNvCxnSpPr/>
          <p:nvPr/>
        </p:nvCxnSpPr>
        <p:spPr>
          <a:xfrm>
            <a:off x="8384285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13"/>
          <p:cNvSpPr txBox="1"/>
          <p:nvPr>
            <p:ph type="title"/>
          </p:nvPr>
        </p:nvSpPr>
        <p:spPr>
          <a:xfrm>
            <a:off x="770975" y="1803503"/>
            <a:ext cx="57255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1556210" y="890881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694565" y="880372"/>
            <a:ext cx="1708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body"/>
          </p:nvPr>
        </p:nvSpPr>
        <p:spPr>
          <a:xfrm>
            <a:off x="770975" y="3618686"/>
            <a:ext cx="5718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4"/>
          <p:cNvCxnSpPr/>
          <p:nvPr/>
        </p:nvCxnSpPr>
        <p:spPr>
          <a:xfrm>
            <a:off x="2474015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p14"/>
          <p:cNvCxnSpPr/>
          <p:nvPr/>
        </p:nvCxnSpPr>
        <p:spPr>
          <a:xfrm>
            <a:off x="4574562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" name="Google Shape;64;p14"/>
          <p:cNvCxnSpPr/>
          <p:nvPr/>
        </p:nvCxnSpPr>
        <p:spPr>
          <a:xfrm>
            <a:off x="770781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14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873290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14"/>
          <p:cNvSpPr/>
          <p:nvPr>
            <p:ph idx="2" type="pic"/>
          </p:nvPr>
        </p:nvSpPr>
        <p:spPr>
          <a:xfrm>
            <a:off x="5013490" y="1085842"/>
            <a:ext cx="3243900" cy="32439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439424" y="1085843"/>
            <a:ext cx="3934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39423" y="1784747"/>
            <a:ext cx="39342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3" type="body"/>
          </p:nvPr>
        </p:nvSpPr>
        <p:spPr>
          <a:xfrm>
            <a:off x="857767" y="405678"/>
            <a:ext cx="1426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4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5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>
            <a:off x="2474015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" name="Google Shape;76;p15"/>
          <p:cNvCxnSpPr/>
          <p:nvPr/>
        </p:nvCxnSpPr>
        <p:spPr>
          <a:xfrm>
            <a:off x="4574562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15"/>
          <p:cNvCxnSpPr/>
          <p:nvPr/>
        </p:nvCxnSpPr>
        <p:spPr>
          <a:xfrm>
            <a:off x="770781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15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873290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39340" y="1085299"/>
            <a:ext cx="829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39341" y="4304392"/>
            <a:ext cx="5118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/>
          <p:nvPr>
            <p:ph idx="3" type="tbl"/>
          </p:nvPr>
        </p:nvSpPr>
        <p:spPr>
          <a:xfrm>
            <a:off x="439340" y="1488057"/>
            <a:ext cx="829410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4" type="body"/>
          </p:nvPr>
        </p:nvSpPr>
        <p:spPr>
          <a:xfrm>
            <a:off x="857767" y="405678"/>
            <a:ext cx="1426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6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FtEYqw5ysiyWC-CIuN8sM5WNlLes2PTv/view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770975" y="1675500"/>
            <a:ext cx="76629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ru" sz="2100">
                <a:solidFill>
                  <a:srgbClr val="0F2C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Семинар </a:t>
            </a:r>
            <a:endParaRPr sz="2100">
              <a:solidFill>
                <a:srgbClr val="0F2C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b="1" lang="ru" sz="2700">
                <a:solidFill>
                  <a:srgbClr val="0F2C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</a:t>
            </a:r>
            <a:r>
              <a:rPr b="1" lang="ru" sz="1900">
                <a:solidFill>
                  <a:srgbClr val="102D69"/>
                </a:solidFill>
                <a:highlight>
                  <a:srgbClr val="FFFFFF"/>
                </a:highlight>
              </a:rPr>
              <a:t>Многоуровневое моделирование интеллектуальных транспортных систем</a:t>
            </a:r>
            <a:r>
              <a:rPr b="1" lang="ru" sz="2700">
                <a:solidFill>
                  <a:srgbClr val="102D6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</a:t>
            </a:r>
            <a:endParaRPr b="1" sz="2700">
              <a:solidFill>
                <a:srgbClr val="102D6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541528" y="862346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100">
                <a:solidFill>
                  <a:srgbClr val="0F2C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Московский институт электроники и математики им. А.Н. Тихонова</a:t>
            </a:r>
            <a:endParaRPr sz="1100">
              <a:solidFill>
                <a:srgbClr val="0F2C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500"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2" name="Google Shape;92;p16"/>
          <p:cNvSpPr txBox="1"/>
          <p:nvPr>
            <p:ph idx="3" type="body"/>
          </p:nvPr>
        </p:nvSpPr>
        <p:spPr>
          <a:xfrm>
            <a:off x="7148508" y="851836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</a:pPr>
            <a:r>
              <a:rPr lang="ru" sz="1200">
                <a:latin typeface="Roboto Condensed"/>
                <a:ea typeface="Roboto Condensed"/>
                <a:cs typeface="Roboto Condensed"/>
                <a:sym typeface="Roboto Condensed"/>
              </a:rPr>
              <a:t>Москва 2024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428065" y="627074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6159204" y="699252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8010144" y="665226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440475" y="779450"/>
            <a:ext cx="35475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156004" y="845200"/>
            <a:ext cx="711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Графики изменений </a:t>
            </a: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макропараметров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825" y="1479874"/>
            <a:ext cx="3659701" cy="274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375" y="1536319"/>
            <a:ext cx="3509174" cy="2631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/>
        </p:nvSpPr>
        <p:spPr>
          <a:xfrm>
            <a:off x="440475" y="779450"/>
            <a:ext cx="35475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184221" y="740888"/>
            <a:ext cx="374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 совместной симуляции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6" title="co-simul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100" y="1095825"/>
            <a:ext cx="6991795" cy="393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/>
        </p:nvSpPr>
        <p:spPr>
          <a:xfrm>
            <a:off x="440475" y="779450"/>
            <a:ext cx="8216100" cy="214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9842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Внедрение результатов: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8425" rtl="0" algn="just"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при интеграции параллельного моделирования в многоуровневое, будет реализована возможность собирать информацию о макропараметрах транспортных сценариев, при моделировании технологий подключенного и беспилотного транспорта и совместной организацией дорожного движения с высокой детализацией. 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5" type="body"/>
          </p:nvPr>
        </p:nvSpPr>
        <p:spPr>
          <a:xfrm>
            <a:off x="2594384" y="411544"/>
            <a:ext cx="1954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ru" sz="10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4694930" y="411544"/>
            <a:ext cx="2872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410276" y="218700"/>
            <a:ext cx="5373000" cy="685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8286224" y="239485"/>
            <a:ext cx="524700" cy="685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05706" y="289950"/>
            <a:ext cx="461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ru" sz="23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05706" y="1150106"/>
            <a:ext cx="7782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числа транспортных средств и городских агломераций.</a:t>
            </a:r>
            <a:endParaRPr sz="15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Высокий уровень дорожно-транспортных происшествий и загрязнение окружающей среды.</a:t>
            </a:r>
            <a:endParaRPr sz="15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безопасности и эффективности дорожного движения.</a:t>
            </a:r>
            <a:endParaRPr sz="15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экологического воздействия.</a:t>
            </a:r>
            <a:endParaRPr sz="15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учитывать влияние объектов окружающей среды на поведение транспортных средств.</a:t>
            </a:r>
            <a:b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5" type="body"/>
          </p:nvPr>
        </p:nvSpPr>
        <p:spPr>
          <a:xfrm>
            <a:off x="2594384" y="411544"/>
            <a:ext cx="1954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ru" sz="10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/>
          <p:nvPr>
            <p:ph idx="6" type="body"/>
          </p:nvPr>
        </p:nvSpPr>
        <p:spPr>
          <a:xfrm>
            <a:off x="4694930" y="411544"/>
            <a:ext cx="2872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2410276" y="218700"/>
            <a:ext cx="5373000" cy="685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8286224" y="239485"/>
            <a:ext cx="524700" cy="685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805706" y="289950"/>
            <a:ext cx="461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ru" sz="23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Задача/Цель</a:t>
            </a:r>
            <a:endParaRPr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805706" y="904500"/>
            <a:ext cx="77820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endParaRPr b="1" sz="15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многоуровневой (учитывающей различные уровни масштаба) среды моделирования для верификации и валидации интеллектуальных транспортных систем, которые включают в себя технологии подключенного и беспилотного транспорта, шеринг и Mobility-as-a-Service модели использования.</a:t>
            </a:r>
            <a:endParaRPr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368083" y="686325"/>
            <a:ext cx="8111400" cy="3432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b="1" lang="ru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Предпосылки:</a:t>
            </a:r>
            <a:br>
              <a:rPr lang="ru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Проведя обзоры множества статей в области ИТС и документаций симуляторов, мы обнаружили, что ни в одном симуляторе не возможно провести валидацию и верификацию ИТС с высоким уровнем детализации.</a:t>
            </a:r>
            <a:endParaRPr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2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440225" y="186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{35C66B64-C625-4337-9402-CAED59BD6892}</a:tableStyleId>
              </a:tblPr>
              <a:tblGrid>
                <a:gridCol w="2279550"/>
                <a:gridCol w="1969075"/>
                <a:gridCol w="1969075"/>
                <a:gridCol w="1969075"/>
              </a:tblGrid>
              <a:tr h="586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Критерий сравнения</a:t>
                      </a:r>
                      <a:endParaRPr b="1"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MATSim</a:t>
                      </a:r>
                      <a:endParaRPr b="1"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SimMobility</a:t>
                      </a:r>
                      <a:endParaRPr b="1"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CityMos</a:t>
                      </a:r>
                      <a:endParaRPr b="1"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Параллельное моделирование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9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Учитывает какие-либо внешние факторы(несвязанные с дорожным движением)?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 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Использует серверные мощности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 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Многоуровневый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0F2C68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  <a:endParaRPr sz="1200">
                        <a:solidFill>
                          <a:srgbClr val="0F2C6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440475" y="779450"/>
            <a:ext cx="3547500" cy="375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marR="9842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многоуровневого моделирования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Clr>
                <a:srgbClr val="102D69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Установка SUMO и Carla и изучение документации Carla-SUMO co-simulation.</a:t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Загрузка карты на сервер.</a:t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конфигурационного файла с помощью программы NetEdit.</a:t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102D6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Сбор макропараметров для конкретной симуляции и добавление в файлы для макропараметров.</a:t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750" y="779445"/>
            <a:ext cx="4800794" cy="397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440475" y="779450"/>
            <a:ext cx="8385900" cy="37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Макропараметры и как их собирать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13260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Tripinfo Output (для сбора информации по каждой поездке, включая время в пути и время ожидания):</a:t>
            </a:r>
            <a:b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&lt;tripinfo-output value="tripinfo_output.xml" /&gt;</a:t>
            </a:r>
            <a:endParaRPr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400"/>
              <a:buFont typeface="Times New Roman"/>
              <a:buAutoNum type="arabicPeriod" startAt="2"/>
            </a:pP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Vehicle Output (для получения данных о спецификациях отдельных транспортных средств, их маршрутах и состояниях):</a:t>
            </a:r>
            <a:b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&lt;vehicle-output value="vehicle_output.xml" /&gt;</a:t>
            </a:r>
            <a:endParaRPr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400"/>
              <a:buFont typeface="Times New Roman"/>
              <a:buAutoNum type="arabicPeriod" startAt="3"/>
            </a:pP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Route Output (для получения информации о маршрутах всех транспортных средств в симуляции):</a:t>
            </a:r>
            <a:b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&lt;route-output value="route_output.xml" /&gt;</a:t>
            </a:r>
            <a:endParaRPr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3260"/>
              </a:buClr>
              <a:buSzPts val="1400"/>
              <a:buFont typeface="Times New Roman"/>
              <a:buAutoNum type="arabicPeriod" startAt="3"/>
            </a:pP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 Output (для сбора данных о событиях парковки):</a:t>
            </a:r>
            <a:b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&lt;parking-output value="parking_output.xml" /&gt;</a:t>
            </a:r>
            <a:endParaRPr b="1" sz="16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413" y="3711250"/>
            <a:ext cx="39719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440475" y="779450"/>
            <a:ext cx="35475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56004" y="845200"/>
            <a:ext cx="7151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Файл emission_data.xml</a:t>
            </a:r>
            <a:b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каждого ТС и с timestep = 0.05 считает выбросы выхлопных газов.</a:t>
            </a: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2550"/>
            <a:ext cx="8839199" cy="2117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440475" y="779450"/>
            <a:ext cx="35475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156004" y="845200"/>
            <a:ext cx="7151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Файл speed.xml</a:t>
            </a:r>
            <a:b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каждого ТС с timestep = 0.05 выводит его скорость.  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800" y="1553600"/>
            <a:ext cx="6544400" cy="344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440475" y="779450"/>
            <a:ext cx="35475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155996" y="740888"/>
            <a:ext cx="374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Визуализация</a:t>
            </a: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макропараметров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08" y="1133450"/>
            <a:ext cx="4376118" cy="38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575" y="868525"/>
            <a:ext cx="3417976" cy="41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