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6858000" cx="12192000"/>
  <p:notesSz cx="6858000" cy="9144000"/>
  <p:embeddedFontLst>
    <p:embeddedFont>
      <p:font typeface="Play"/>
      <p:regular r:id="rId22"/>
      <p:bold r:id="rId23"/>
    </p:embeddedFont>
    <p:embeddedFont>
      <p:font typeface="Roboto"/>
      <p:regular r:id="rId24"/>
      <p:bold r:id="rId25"/>
      <p:italic r:id="rId26"/>
      <p:boldItalic r:id="rId27"/>
    </p:embeddedFont>
    <p:embeddedFont>
      <p:font typeface="Roboto Condensed"/>
      <p:regular r:id="rId28"/>
      <p:bold r:id="rId29"/>
      <p:italic r:id="rId30"/>
      <p:boldItalic r:id="rId31"/>
    </p:embeddedFont>
    <p:embeddedFont>
      <p:font typeface="Roboto Condensed Medium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6" roundtripDataSignature="AMtx7mhYaCJ5rL4i9HLCCIRcaSIZHY5Q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Play-regular.fntdata"/><Relationship Id="rId21" Type="http://schemas.openxmlformats.org/officeDocument/2006/relationships/slide" Target="slides/slide17.xml"/><Relationship Id="rId24" Type="http://schemas.openxmlformats.org/officeDocument/2006/relationships/font" Target="fonts/Roboto-regular.fntdata"/><Relationship Id="rId23" Type="http://schemas.openxmlformats.org/officeDocument/2006/relationships/font" Target="fonts/Play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8" Type="http://schemas.openxmlformats.org/officeDocument/2006/relationships/font" Target="fonts/RobotoCondensed-regular.fntdata"/><Relationship Id="rId27" Type="http://schemas.openxmlformats.org/officeDocument/2006/relationships/font" Target="fonts/Robot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obotoCondensed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RobotoCondensed-boldItalic.fntdata"/><Relationship Id="rId30" Type="http://schemas.openxmlformats.org/officeDocument/2006/relationships/font" Target="fonts/RobotoCondensed-italic.fntdata"/><Relationship Id="rId11" Type="http://schemas.openxmlformats.org/officeDocument/2006/relationships/slide" Target="slides/slide7.xml"/><Relationship Id="rId33" Type="http://schemas.openxmlformats.org/officeDocument/2006/relationships/font" Target="fonts/RobotoCondensedMedium-bold.fntdata"/><Relationship Id="rId10" Type="http://schemas.openxmlformats.org/officeDocument/2006/relationships/slide" Target="slides/slide6.xml"/><Relationship Id="rId32" Type="http://schemas.openxmlformats.org/officeDocument/2006/relationships/font" Target="fonts/RobotoCondensedMedium-regular.fntdata"/><Relationship Id="rId13" Type="http://schemas.openxmlformats.org/officeDocument/2006/relationships/slide" Target="slides/slide9.xml"/><Relationship Id="rId35" Type="http://schemas.openxmlformats.org/officeDocument/2006/relationships/font" Target="fonts/RobotoCondensedMedium-boldItalic.fntdata"/><Relationship Id="rId12" Type="http://schemas.openxmlformats.org/officeDocument/2006/relationships/slide" Target="slides/slide8.xml"/><Relationship Id="rId34" Type="http://schemas.openxmlformats.org/officeDocument/2006/relationships/font" Target="fonts/RobotoCondensedMedium-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36" Type="http://customschemas.google.com/relationships/presentationmetadata" Target="meta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2" name="Google Shape;12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0da4fa0c7e_0_38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9" name="Google Shape;219;g20da4fa0c7e_0_38:notes"/>
          <p:cNvSpPr txBox="1"/>
          <p:nvPr>
            <p:ph idx="1" type="body"/>
          </p:nvPr>
        </p:nvSpPr>
        <p:spPr>
          <a:xfrm>
            <a:off x="906357" y="4715153"/>
            <a:ext cx="4985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df65836771_1_427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0" name="Google Shape;230;g2df65836771_1_427:notes"/>
          <p:cNvSpPr txBox="1"/>
          <p:nvPr>
            <p:ph idx="1" type="body"/>
          </p:nvPr>
        </p:nvSpPr>
        <p:spPr>
          <a:xfrm>
            <a:off x="906357" y="4715153"/>
            <a:ext cx="4985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0da4fa0c7e_0_60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1" name="Google Shape;241;g20da4fa0c7e_0_60:notes"/>
          <p:cNvSpPr txBox="1"/>
          <p:nvPr>
            <p:ph idx="1" type="body"/>
          </p:nvPr>
        </p:nvSpPr>
        <p:spPr>
          <a:xfrm>
            <a:off x="906357" y="4715153"/>
            <a:ext cx="4985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df65836771_1_436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1" name="Google Shape;251;g2df65836771_1_436:notes"/>
          <p:cNvSpPr txBox="1"/>
          <p:nvPr>
            <p:ph idx="1" type="body"/>
          </p:nvPr>
        </p:nvSpPr>
        <p:spPr>
          <a:xfrm>
            <a:off x="906357" y="4715153"/>
            <a:ext cx="4985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0da4fa0c7e_0_73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2" name="Google Shape;262;g20da4fa0c7e_0_73:notes"/>
          <p:cNvSpPr txBox="1"/>
          <p:nvPr>
            <p:ph idx="1" type="body"/>
          </p:nvPr>
        </p:nvSpPr>
        <p:spPr>
          <a:xfrm>
            <a:off x="906357" y="4715153"/>
            <a:ext cx="4985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0da4fa0c7e_0_86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2" name="Google Shape;272;g20da4fa0c7e_0_86:notes"/>
          <p:cNvSpPr txBox="1"/>
          <p:nvPr>
            <p:ph idx="1" type="body"/>
          </p:nvPr>
        </p:nvSpPr>
        <p:spPr>
          <a:xfrm>
            <a:off x="906357" y="4715153"/>
            <a:ext cx="4985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0da4fa0c7e_0_107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2" name="Google Shape;282;g20da4fa0c7e_0_107:notes"/>
          <p:cNvSpPr txBox="1"/>
          <p:nvPr>
            <p:ph idx="1" type="body"/>
          </p:nvPr>
        </p:nvSpPr>
        <p:spPr>
          <a:xfrm>
            <a:off x="906357" y="4715153"/>
            <a:ext cx="4985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df65836771_1_298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2" name="Google Shape;292;g2df65836771_1_298:notes"/>
          <p:cNvSpPr txBox="1"/>
          <p:nvPr>
            <p:ph idx="1" type="body"/>
          </p:nvPr>
        </p:nvSpPr>
        <p:spPr>
          <a:xfrm>
            <a:off x="906357" y="4715153"/>
            <a:ext cx="4985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df65836771_1_0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2" name="Google Shape;132;g2df65836771_1_0:notes"/>
          <p:cNvSpPr txBox="1"/>
          <p:nvPr>
            <p:ph idx="1" type="body"/>
          </p:nvPr>
        </p:nvSpPr>
        <p:spPr>
          <a:xfrm>
            <a:off x="906357" y="4715153"/>
            <a:ext cx="4985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df65836771_1_455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2" name="Google Shape;142;g2df65836771_1_455:notes"/>
          <p:cNvSpPr txBox="1"/>
          <p:nvPr>
            <p:ph idx="1" type="body"/>
          </p:nvPr>
        </p:nvSpPr>
        <p:spPr>
          <a:xfrm>
            <a:off x="906357" y="4715153"/>
            <a:ext cx="4985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df65836771_1_445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2" name="Google Shape;152;g2df65836771_1_445:notes"/>
          <p:cNvSpPr txBox="1"/>
          <p:nvPr>
            <p:ph idx="1" type="body"/>
          </p:nvPr>
        </p:nvSpPr>
        <p:spPr>
          <a:xfrm>
            <a:off x="906357" y="4715153"/>
            <a:ext cx="4985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df65836771_1_154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3" name="Google Shape;163;g2df65836771_1_154:notes"/>
          <p:cNvSpPr txBox="1"/>
          <p:nvPr>
            <p:ph idx="1" type="body"/>
          </p:nvPr>
        </p:nvSpPr>
        <p:spPr>
          <a:xfrm>
            <a:off x="906357" y="4715153"/>
            <a:ext cx="4985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df65836771_1_290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4" name="Google Shape;174;g2df65836771_1_290:notes"/>
          <p:cNvSpPr txBox="1"/>
          <p:nvPr>
            <p:ph idx="1" type="body"/>
          </p:nvPr>
        </p:nvSpPr>
        <p:spPr>
          <a:xfrm>
            <a:off x="906357" y="4715153"/>
            <a:ext cx="4985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df65836771_1_282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5" name="Google Shape;185;g2df65836771_1_282:notes"/>
          <p:cNvSpPr txBox="1"/>
          <p:nvPr>
            <p:ph idx="1" type="body"/>
          </p:nvPr>
        </p:nvSpPr>
        <p:spPr>
          <a:xfrm>
            <a:off x="906357" y="4715153"/>
            <a:ext cx="4985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df65836771_1_274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6" name="Google Shape;196;g2df65836771_1_274:notes"/>
          <p:cNvSpPr txBox="1"/>
          <p:nvPr>
            <p:ph idx="1" type="body"/>
          </p:nvPr>
        </p:nvSpPr>
        <p:spPr>
          <a:xfrm>
            <a:off x="906357" y="4715153"/>
            <a:ext cx="4985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df65836771_1_463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7" name="Google Shape;207;g2df65836771_1_463:notes"/>
          <p:cNvSpPr txBox="1"/>
          <p:nvPr>
            <p:ph idx="1" type="body"/>
          </p:nvPr>
        </p:nvSpPr>
        <p:spPr>
          <a:xfrm>
            <a:off x="906357" y="4715153"/>
            <a:ext cx="4985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ложка">
  <p:cSld name="Обложка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ue circle with white text&#10;&#10;Description automatically generated with low confidence" id="16" name="Google Shape;1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3859" y="962173"/>
            <a:ext cx="886499" cy="886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7;p9"/>
          <p:cNvCxnSpPr/>
          <p:nvPr/>
        </p:nvCxnSpPr>
        <p:spPr>
          <a:xfrm>
            <a:off x="6090212" y="985336"/>
            <a:ext cx="0" cy="840173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" name="Google Shape;18;p9"/>
          <p:cNvCxnSpPr/>
          <p:nvPr/>
        </p:nvCxnSpPr>
        <p:spPr>
          <a:xfrm>
            <a:off x="8642581" y="985336"/>
            <a:ext cx="0" cy="840173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" name="Google Shape;19;p9"/>
          <p:cNvCxnSpPr/>
          <p:nvPr/>
        </p:nvCxnSpPr>
        <p:spPr>
          <a:xfrm>
            <a:off x="11179047" y="985336"/>
            <a:ext cx="0" cy="840173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" name="Google Shape;20;p9"/>
          <p:cNvSpPr txBox="1"/>
          <p:nvPr>
            <p:ph type="title"/>
          </p:nvPr>
        </p:nvSpPr>
        <p:spPr>
          <a:xfrm>
            <a:off x="1027967" y="2404670"/>
            <a:ext cx="7634059" cy="19783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4300"/>
              <a:buFont typeface="Arial"/>
              <a:buNone/>
              <a:defRPr b="0" i="0" sz="43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9"/>
          <p:cNvSpPr txBox="1"/>
          <p:nvPr>
            <p:ph idx="1" type="body"/>
          </p:nvPr>
        </p:nvSpPr>
        <p:spPr>
          <a:xfrm>
            <a:off x="2074947" y="1187841"/>
            <a:ext cx="3848717" cy="4351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9"/>
          <p:cNvSpPr txBox="1"/>
          <p:nvPr>
            <p:ph idx="2" type="body"/>
          </p:nvPr>
        </p:nvSpPr>
        <p:spPr>
          <a:xfrm>
            <a:off x="6259420" y="1173829"/>
            <a:ext cx="2278063" cy="463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9"/>
          <p:cNvSpPr txBox="1"/>
          <p:nvPr>
            <p:ph idx="3" type="body"/>
          </p:nvPr>
        </p:nvSpPr>
        <p:spPr>
          <a:xfrm>
            <a:off x="8786720" y="1173829"/>
            <a:ext cx="2217738" cy="463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9"/>
          <p:cNvSpPr txBox="1"/>
          <p:nvPr>
            <p:ph idx="4" type="body"/>
          </p:nvPr>
        </p:nvSpPr>
        <p:spPr>
          <a:xfrm>
            <a:off x="1027967" y="4824914"/>
            <a:ext cx="7625267" cy="6528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97" name="Google Shape;97;p1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8" name="Google Shape;98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5" name="Google Shape;10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екст_1">
  <p:cSld name="Текст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26" name="Google Shape;2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Google Shape;27;p10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" name="Google Shape;28;p10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" name="Google Shape;29;p10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0" name="Google Shape;30;p10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b="0" i="0" lang="ru-RU" sz="20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000" u="none" cap="none" strike="noStrik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" name="Google Shape;31;p10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" name="Google Shape;32;p10"/>
          <p:cNvSpPr/>
          <p:nvPr>
            <p:ph idx="2" type="pic"/>
          </p:nvPr>
        </p:nvSpPr>
        <p:spPr>
          <a:xfrm>
            <a:off x="6684653" y="1447790"/>
            <a:ext cx="4325167" cy="4325107"/>
          </a:xfrm>
          <a:prstGeom prst="rect">
            <a:avLst/>
          </a:prstGeom>
          <a:solidFill>
            <a:srgbClr val="D9D9D9"/>
          </a:solidFill>
          <a:ln>
            <a:noFill/>
          </a:ln>
        </p:spPr>
      </p:sp>
      <p:sp>
        <p:nvSpPr>
          <p:cNvPr id="33" name="Google Shape;33;p10"/>
          <p:cNvSpPr txBox="1"/>
          <p:nvPr>
            <p:ph type="title"/>
          </p:nvPr>
        </p:nvSpPr>
        <p:spPr>
          <a:xfrm>
            <a:off x="585898" y="1447790"/>
            <a:ext cx="5245560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10"/>
          <p:cNvSpPr txBox="1"/>
          <p:nvPr>
            <p:ph idx="1" type="body"/>
          </p:nvPr>
        </p:nvSpPr>
        <p:spPr>
          <a:xfrm>
            <a:off x="585897" y="2379663"/>
            <a:ext cx="5245561" cy="33932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10"/>
          <p:cNvSpPr txBox="1"/>
          <p:nvPr>
            <p:ph idx="3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10"/>
          <p:cNvSpPr txBox="1"/>
          <p:nvPr>
            <p:ph idx="4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10"/>
          <p:cNvSpPr txBox="1"/>
          <p:nvPr>
            <p:ph idx="5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аблица_1">
  <p:cSld name="Таблица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39" name="Google Shape;3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" name="Google Shape;40;p11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" name="Google Shape;41;p11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" name="Google Shape;42;p11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3" name="Google Shape;43;p11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b="0" i="0" lang="ru-RU" sz="20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000" u="none" cap="none" strike="noStrik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" name="Google Shape;44;p11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5" name="Google Shape;45;p11"/>
          <p:cNvSpPr txBox="1"/>
          <p:nvPr>
            <p:ph idx="1" type="body"/>
          </p:nvPr>
        </p:nvSpPr>
        <p:spPr>
          <a:xfrm>
            <a:off x="585787" y="1447065"/>
            <a:ext cx="11058065" cy="3077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11"/>
          <p:cNvSpPr txBox="1"/>
          <p:nvPr>
            <p:ph idx="2" type="body"/>
          </p:nvPr>
        </p:nvSpPr>
        <p:spPr>
          <a:xfrm>
            <a:off x="585788" y="5739189"/>
            <a:ext cx="6824303" cy="7032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115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11"/>
          <p:cNvSpPr/>
          <p:nvPr>
            <p:ph idx="3" type="tbl"/>
          </p:nvPr>
        </p:nvSpPr>
        <p:spPr>
          <a:xfrm>
            <a:off x="585787" y="1984076"/>
            <a:ext cx="11058527" cy="3519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11"/>
          <p:cNvSpPr txBox="1"/>
          <p:nvPr>
            <p:ph idx="4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5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11"/>
          <p:cNvSpPr txBox="1"/>
          <p:nvPr>
            <p:ph idx="6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4" name="Google Shape;54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66" name="Google Shape;66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9" name="Google Shape;79;p1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1" name="Google Shape;81;p1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"/>
          <p:cNvSpPr txBox="1"/>
          <p:nvPr>
            <p:ph type="title"/>
          </p:nvPr>
        </p:nvSpPr>
        <p:spPr>
          <a:xfrm>
            <a:off x="1027975" y="2234000"/>
            <a:ext cx="9009900" cy="19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300"/>
              <a:buNone/>
            </a:pPr>
            <a:r>
              <a:rPr lang="ru-RU"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Семинар</a:t>
            </a:r>
            <a:r>
              <a:rPr lang="ru-RU"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 sz="28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300"/>
              <a:buNone/>
            </a:pPr>
            <a:r>
              <a:rPr lang="ru-RU" sz="2800">
                <a:solidFill>
                  <a:schemeClr val="dk1"/>
                </a:solidFill>
                <a:latin typeface="Roboto Condensed Medium"/>
                <a:ea typeface="Roboto Condensed Medium"/>
                <a:cs typeface="Roboto Condensed Medium"/>
                <a:sym typeface="Roboto Condensed Medium"/>
              </a:rPr>
              <a:t>“</a:t>
            </a:r>
            <a:r>
              <a:rPr lang="ru-RU" sz="2800">
                <a:solidFill>
                  <a:schemeClr val="dk1"/>
                </a:solidFill>
                <a:latin typeface="Roboto Condensed Medium"/>
                <a:ea typeface="Roboto Condensed Medium"/>
                <a:cs typeface="Roboto Condensed Medium"/>
                <a:sym typeface="Roboto Condensed Medium"/>
              </a:rPr>
              <a:t>Реализация алгоритмов совместного восприятия с учетом потерь информации при передаче по беспроводным каналам связи"</a:t>
            </a:r>
            <a:endParaRPr sz="2800">
              <a:solidFill>
                <a:schemeClr val="dk1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E2D69"/>
              </a:buClr>
              <a:buSzPts val="4300"/>
              <a:buFont typeface="Arial"/>
              <a:buNone/>
            </a:pPr>
            <a:r>
              <a:t/>
            </a:r>
            <a:endParaRPr sz="3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p1"/>
          <p:cNvSpPr txBox="1"/>
          <p:nvPr>
            <p:ph idx="1" type="body"/>
          </p:nvPr>
        </p:nvSpPr>
        <p:spPr>
          <a:xfrm>
            <a:off x="2055370" y="1149794"/>
            <a:ext cx="3848717" cy="4351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 sz="1500">
                <a:latin typeface="Roboto Condensed"/>
                <a:ea typeface="Roboto Condensed"/>
                <a:cs typeface="Roboto Condensed"/>
                <a:sym typeface="Roboto Condensed"/>
              </a:rPr>
              <a:t>Московский институт электроники и математики им. А.Н. Тихонова</a:t>
            </a:r>
            <a:endParaRPr sz="15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2000"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  <p:sp>
        <p:nvSpPr>
          <p:cNvPr id="126" name="Google Shape;126;p1"/>
          <p:cNvSpPr txBox="1"/>
          <p:nvPr>
            <p:ph idx="3" type="body"/>
          </p:nvPr>
        </p:nvSpPr>
        <p:spPr>
          <a:xfrm>
            <a:off x="9531344" y="1135781"/>
            <a:ext cx="22176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</a:pPr>
            <a:r>
              <a:rPr lang="ru-RU" sz="1600">
                <a:latin typeface="Roboto Condensed"/>
                <a:ea typeface="Roboto Condensed"/>
                <a:cs typeface="Roboto Condensed"/>
                <a:sym typeface="Roboto Condensed"/>
              </a:rPr>
              <a:t>Москва 2024</a:t>
            </a:r>
            <a:endParaRPr sz="16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27" name="Google Shape;127;p1"/>
          <p:cNvSpPr/>
          <p:nvPr/>
        </p:nvSpPr>
        <p:spPr>
          <a:xfrm>
            <a:off x="5904087" y="836098"/>
            <a:ext cx="565005" cy="1225296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"/>
          <p:cNvSpPr/>
          <p:nvPr/>
        </p:nvSpPr>
        <p:spPr>
          <a:xfrm>
            <a:off x="8212272" y="932336"/>
            <a:ext cx="565005" cy="1225296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"/>
          <p:cNvSpPr/>
          <p:nvPr/>
        </p:nvSpPr>
        <p:spPr>
          <a:xfrm>
            <a:off x="10680192" y="886968"/>
            <a:ext cx="565005" cy="1225296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0da4fa0c7e_0_38"/>
          <p:cNvSpPr txBox="1"/>
          <p:nvPr>
            <p:ph idx="5" type="body"/>
          </p:nvPr>
        </p:nvSpPr>
        <p:spPr>
          <a:xfrm>
            <a:off x="3459178" y="548725"/>
            <a:ext cx="26058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b="1" lang="ru-RU" sz="1300">
                <a:latin typeface="Times New Roman"/>
                <a:ea typeface="Times New Roman"/>
                <a:cs typeface="Times New Roman"/>
                <a:sym typeface="Times New Roman"/>
              </a:rPr>
              <a:t>Датасет автомобильных аварий</a:t>
            </a:r>
            <a:endParaRPr b="1"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2" name="Google Shape;222;g20da4fa0c7e_0_38"/>
          <p:cNvSpPr txBox="1"/>
          <p:nvPr>
            <p:ph idx="6" type="body"/>
          </p:nvPr>
        </p:nvSpPr>
        <p:spPr>
          <a:xfrm>
            <a:off x="6259907" y="548725"/>
            <a:ext cx="38295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-RU" sz="1300">
                <a:latin typeface="Times New Roman"/>
                <a:ea typeface="Times New Roman"/>
                <a:cs typeface="Times New Roman"/>
                <a:sym typeface="Times New Roman"/>
              </a:rPr>
              <a:t>Этапы реализации: Анализ существующих решений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3" name="Google Shape;223;g20da4fa0c7e_0_38"/>
          <p:cNvSpPr/>
          <p:nvPr/>
        </p:nvSpPr>
        <p:spPr>
          <a:xfrm>
            <a:off x="3213701" y="291600"/>
            <a:ext cx="7164000" cy="914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20da4fa0c7e_0_38"/>
          <p:cNvSpPr/>
          <p:nvPr/>
        </p:nvSpPr>
        <p:spPr>
          <a:xfrm>
            <a:off x="11048299" y="319314"/>
            <a:ext cx="699600" cy="914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g20da4fa0c7e_0_38"/>
          <p:cNvSpPr txBox="1"/>
          <p:nvPr/>
        </p:nvSpPr>
        <p:spPr>
          <a:xfrm>
            <a:off x="1074275" y="386600"/>
            <a:ext cx="7747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None/>
            </a:pPr>
            <a:r>
              <a:rPr lang="ru-RU" sz="3000">
                <a:solidFill>
                  <a:srgbClr val="013260"/>
                </a:solidFill>
                <a:latin typeface="Roboto Condensed Medium"/>
                <a:ea typeface="Roboto Condensed Medium"/>
                <a:cs typeface="Roboto Condensed Medium"/>
                <a:sym typeface="Roboto Condensed Medium"/>
              </a:rPr>
              <a:t>Результаты использования моделей</a:t>
            </a:r>
            <a:endParaRPr i="0" sz="1800" u="none" cap="none" strike="noStrike">
              <a:solidFill>
                <a:schemeClr val="dk1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  <p:sp>
        <p:nvSpPr>
          <p:cNvPr id="226" name="Google Shape;226;g20da4fa0c7e_0_38"/>
          <p:cNvSpPr txBox="1"/>
          <p:nvPr/>
        </p:nvSpPr>
        <p:spPr>
          <a:xfrm>
            <a:off x="1074263" y="1843975"/>
            <a:ext cx="10375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V2VNet:</a:t>
            </a:r>
            <a:endParaRPr b="1" sz="16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Производительность:</a:t>
            </a:r>
            <a:endParaRPr b="1" sz="16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Высокая точность обнаружения объектов при низких задержках.</a:t>
            </a:r>
            <a:endParaRPr sz="16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Эффективная работа при обмене данными на расстояниях до 70 метров.</a:t>
            </a:r>
            <a:endParaRPr sz="16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Слабые стороны:</a:t>
            </a:r>
            <a:endParaRPr b="1" sz="16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Многократные раунды связи иногда приводят к увеличению общей задержки при интенсивном трафике.</a:t>
            </a:r>
            <a:endParaRPr sz="16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" name="Google Shape;227;g20da4fa0c7e_0_38"/>
          <p:cNvSpPr txBox="1"/>
          <p:nvPr/>
        </p:nvSpPr>
        <p:spPr>
          <a:xfrm>
            <a:off x="1074263" y="3950100"/>
            <a:ext cx="103758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Итог тестирования:</a:t>
            </a:r>
            <a:endParaRPr b="1" sz="16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13260"/>
              </a:buClr>
              <a:buSzPts val="1600"/>
              <a:buFont typeface="Roboto"/>
              <a:buChar char="●"/>
            </a:pPr>
            <a:r>
              <a:rPr lang="ru-RU" sz="16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V2VNet и When2com лучше справлялись с помехами благодаря использованию адаптивных методов передачи данных.</a:t>
            </a:r>
            <a:endParaRPr sz="16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13260"/>
              </a:buClr>
              <a:buSzPts val="1600"/>
              <a:buFont typeface="Roboto"/>
              <a:buChar char="●"/>
            </a:pPr>
            <a:r>
              <a:rPr lang="ru-RU" sz="16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DiscoNet нуждается в улучшении механизмов устойчивости к помехам.</a:t>
            </a:r>
            <a:endParaRPr sz="16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13260"/>
              </a:buClr>
              <a:buSzPts val="1600"/>
              <a:buFont typeface="Roboto"/>
              <a:buChar char="●"/>
            </a:pPr>
            <a:r>
              <a:rPr lang="ru-RU" sz="1600" u="sng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Необходимы дальнейшие исследования для оптимизации работы моделей в реальных условиях с учетом потерь данных и помех.</a:t>
            </a:r>
            <a:endParaRPr sz="1600" u="sng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df65836771_1_427"/>
          <p:cNvSpPr txBox="1"/>
          <p:nvPr>
            <p:ph idx="5" type="body"/>
          </p:nvPr>
        </p:nvSpPr>
        <p:spPr>
          <a:xfrm>
            <a:off x="3459178" y="548725"/>
            <a:ext cx="26058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b="1" lang="ru-RU" sz="1300">
                <a:latin typeface="Times New Roman"/>
                <a:ea typeface="Times New Roman"/>
                <a:cs typeface="Times New Roman"/>
                <a:sym typeface="Times New Roman"/>
              </a:rPr>
              <a:t>Датасет автомобильных аварий</a:t>
            </a:r>
            <a:endParaRPr b="1"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3" name="Google Shape;233;g2df65836771_1_427"/>
          <p:cNvSpPr txBox="1"/>
          <p:nvPr>
            <p:ph idx="6" type="body"/>
          </p:nvPr>
        </p:nvSpPr>
        <p:spPr>
          <a:xfrm>
            <a:off x="6259907" y="548725"/>
            <a:ext cx="38295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-RU" sz="1300">
                <a:latin typeface="Times New Roman"/>
                <a:ea typeface="Times New Roman"/>
                <a:cs typeface="Times New Roman"/>
                <a:sym typeface="Times New Roman"/>
              </a:rPr>
              <a:t>Этапы реализации: Анализ существующих решений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" name="Google Shape;234;g2df65836771_1_427"/>
          <p:cNvSpPr/>
          <p:nvPr/>
        </p:nvSpPr>
        <p:spPr>
          <a:xfrm>
            <a:off x="3213701" y="291600"/>
            <a:ext cx="7164000" cy="914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2df65836771_1_427"/>
          <p:cNvSpPr/>
          <p:nvPr/>
        </p:nvSpPr>
        <p:spPr>
          <a:xfrm>
            <a:off x="11048299" y="319314"/>
            <a:ext cx="699600" cy="914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g2df65836771_1_427"/>
          <p:cNvSpPr txBox="1"/>
          <p:nvPr/>
        </p:nvSpPr>
        <p:spPr>
          <a:xfrm>
            <a:off x="1074275" y="386600"/>
            <a:ext cx="6147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None/>
            </a:pPr>
            <a:r>
              <a:rPr lang="ru-RU" sz="3000">
                <a:solidFill>
                  <a:srgbClr val="013260"/>
                </a:solidFill>
                <a:latin typeface="Roboto Condensed Medium"/>
                <a:ea typeface="Roboto Condensed Medium"/>
                <a:cs typeface="Roboto Condensed Medium"/>
                <a:sym typeface="Roboto Condensed Medium"/>
              </a:rPr>
              <a:t>LC-aware Repair Network (LCRN)</a:t>
            </a:r>
            <a:endParaRPr i="0" sz="1800" u="none" cap="none" strike="noStrike">
              <a:solidFill>
                <a:schemeClr val="dk1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  <p:sp>
        <p:nvSpPr>
          <p:cNvPr id="237" name="Google Shape;237;g2df65836771_1_427"/>
          <p:cNvSpPr txBox="1"/>
          <p:nvPr/>
        </p:nvSpPr>
        <p:spPr>
          <a:xfrm>
            <a:off x="1027713" y="4780700"/>
            <a:ext cx="103758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LC-Aware Repair Network (LCRN) – это специализированная сеть, разработанная для восстановления и коррекции данных, потерянных или искаженных в процессе передачи между транспортными средствами в системах совместного восприятия.</a:t>
            </a:r>
            <a:endParaRPr sz="18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8" name="Google Shape;238;g2df65836771_1_4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7875" y="1346239"/>
            <a:ext cx="8096250" cy="288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0da4fa0c7e_0_60"/>
          <p:cNvSpPr txBox="1"/>
          <p:nvPr>
            <p:ph idx="5" type="body"/>
          </p:nvPr>
        </p:nvSpPr>
        <p:spPr>
          <a:xfrm>
            <a:off x="3459178" y="548725"/>
            <a:ext cx="26058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b="1" lang="ru-RU" sz="1300">
                <a:latin typeface="Times New Roman"/>
                <a:ea typeface="Times New Roman"/>
                <a:cs typeface="Times New Roman"/>
                <a:sym typeface="Times New Roman"/>
              </a:rPr>
              <a:t>Датасет автомобильных аварий</a:t>
            </a:r>
            <a:endParaRPr b="1"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4" name="Google Shape;244;g20da4fa0c7e_0_60"/>
          <p:cNvSpPr txBox="1"/>
          <p:nvPr>
            <p:ph idx="6" type="body"/>
          </p:nvPr>
        </p:nvSpPr>
        <p:spPr>
          <a:xfrm>
            <a:off x="6259907" y="548725"/>
            <a:ext cx="38295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-RU" sz="1300">
                <a:latin typeface="Times New Roman"/>
                <a:ea typeface="Times New Roman"/>
                <a:cs typeface="Times New Roman"/>
                <a:sym typeface="Times New Roman"/>
              </a:rPr>
              <a:t>Этапы реализации: Анализ существующих решений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5" name="Google Shape;245;g20da4fa0c7e_0_60"/>
          <p:cNvSpPr/>
          <p:nvPr/>
        </p:nvSpPr>
        <p:spPr>
          <a:xfrm>
            <a:off x="3213701" y="291600"/>
            <a:ext cx="7164000" cy="914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g20da4fa0c7e_0_60"/>
          <p:cNvSpPr/>
          <p:nvPr/>
        </p:nvSpPr>
        <p:spPr>
          <a:xfrm>
            <a:off x="11048299" y="319314"/>
            <a:ext cx="699600" cy="914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g20da4fa0c7e_0_60"/>
          <p:cNvSpPr txBox="1"/>
          <p:nvPr/>
        </p:nvSpPr>
        <p:spPr>
          <a:xfrm>
            <a:off x="1074275" y="386600"/>
            <a:ext cx="7817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None/>
            </a:pPr>
            <a:r>
              <a:rPr lang="ru-RU" sz="3000">
                <a:solidFill>
                  <a:srgbClr val="013260"/>
                </a:solidFill>
                <a:latin typeface="Roboto Condensed Medium"/>
                <a:ea typeface="Roboto Condensed Medium"/>
                <a:cs typeface="Roboto Condensed Medium"/>
                <a:sym typeface="Roboto Condensed Medium"/>
              </a:rPr>
              <a:t>Преимущества </a:t>
            </a:r>
            <a:r>
              <a:rPr lang="ru-RU" sz="3000">
                <a:solidFill>
                  <a:srgbClr val="013260"/>
                </a:solidFill>
                <a:latin typeface="Roboto Condensed Medium"/>
                <a:ea typeface="Roboto Condensed Medium"/>
                <a:cs typeface="Roboto Condensed Medium"/>
                <a:sym typeface="Roboto Condensed Medium"/>
              </a:rPr>
              <a:t>LC-aware Repair Network (LCRN)</a:t>
            </a:r>
            <a:endParaRPr i="0" sz="1800" u="none" cap="none" strike="noStrike">
              <a:solidFill>
                <a:schemeClr val="dk1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  <p:sp>
        <p:nvSpPr>
          <p:cNvPr id="248" name="Google Shape;248;g20da4fa0c7e_0_60"/>
          <p:cNvSpPr txBox="1"/>
          <p:nvPr/>
        </p:nvSpPr>
        <p:spPr>
          <a:xfrm>
            <a:off x="1034388" y="1880025"/>
            <a:ext cx="103758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18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Улучшение точности данных:</a:t>
            </a:r>
            <a:endParaRPr b="1" sz="18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Коррекция потерь и искажений данных, что позволяет получить более точную информацию о состоянии дороги и окружающей среды.</a:t>
            </a:r>
            <a:endParaRPr sz="18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18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Повышение надежности:</a:t>
            </a:r>
            <a:endParaRPr b="1" sz="18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Снижение влияния помех и ошибок при передаче данных по беспроводным каналам.</a:t>
            </a:r>
            <a:endParaRPr sz="18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18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Интеграция с существующими моделями:</a:t>
            </a:r>
            <a:endParaRPr b="1" sz="18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LCRN можно интегрировать с другими моделями совместного восприятия (например, V2VNet, DiscoNet, When2com), улучшая их характеристики.</a:t>
            </a:r>
            <a:endParaRPr sz="18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df65836771_1_436"/>
          <p:cNvSpPr txBox="1"/>
          <p:nvPr>
            <p:ph idx="5" type="body"/>
          </p:nvPr>
        </p:nvSpPr>
        <p:spPr>
          <a:xfrm>
            <a:off x="3459178" y="548725"/>
            <a:ext cx="26058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b="1" lang="ru-RU" sz="1300">
                <a:latin typeface="Times New Roman"/>
                <a:ea typeface="Times New Roman"/>
                <a:cs typeface="Times New Roman"/>
                <a:sym typeface="Times New Roman"/>
              </a:rPr>
              <a:t>Датасет автомобильных аварий</a:t>
            </a:r>
            <a:endParaRPr b="1"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4" name="Google Shape;254;g2df65836771_1_436"/>
          <p:cNvSpPr txBox="1"/>
          <p:nvPr>
            <p:ph idx="6" type="body"/>
          </p:nvPr>
        </p:nvSpPr>
        <p:spPr>
          <a:xfrm>
            <a:off x="6259907" y="548725"/>
            <a:ext cx="38295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-RU" sz="1300">
                <a:latin typeface="Times New Roman"/>
                <a:ea typeface="Times New Roman"/>
                <a:cs typeface="Times New Roman"/>
                <a:sym typeface="Times New Roman"/>
              </a:rPr>
              <a:t>Этапы реализации: Анализ существующих решений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5" name="Google Shape;255;g2df65836771_1_436"/>
          <p:cNvSpPr/>
          <p:nvPr/>
        </p:nvSpPr>
        <p:spPr>
          <a:xfrm>
            <a:off x="3213701" y="291600"/>
            <a:ext cx="7164000" cy="914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g2df65836771_1_436"/>
          <p:cNvSpPr/>
          <p:nvPr/>
        </p:nvSpPr>
        <p:spPr>
          <a:xfrm>
            <a:off x="11048299" y="319314"/>
            <a:ext cx="699600" cy="914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g2df65836771_1_436"/>
          <p:cNvSpPr txBox="1"/>
          <p:nvPr/>
        </p:nvSpPr>
        <p:spPr>
          <a:xfrm>
            <a:off x="1074275" y="386600"/>
            <a:ext cx="6147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None/>
            </a:pPr>
            <a:r>
              <a:rPr lang="ru-RU" sz="3000">
                <a:solidFill>
                  <a:srgbClr val="013260"/>
                </a:solidFill>
                <a:latin typeface="Roboto Condensed Medium"/>
                <a:ea typeface="Roboto Condensed Medium"/>
                <a:cs typeface="Roboto Condensed Medium"/>
                <a:sym typeface="Roboto Condensed Medium"/>
              </a:rPr>
              <a:t>V2V Attention Module (V2VAM)</a:t>
            </a:r>
            <a:endParaRPr i="0" sz="1800" u="none" cap="none" strike="noStrike">
              <a:solidFill>
                <a:schemeClr val="dk1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  <p:sp>
        <p:nvSpPr>
          <p:cNvPr id="258" name="Google Shape;258;g2df65836771_1_436"/>
          <p:cNvSpPr txBox="1"/>
          <p:nvPr/>
        </p:nvSpPr>
        <p:spPr>
          <a:xfrm>
            <a:off x="1027713" y="4780700"/>
            <a:ext cx="10375800" cy="14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V2VAM (Vehicle-to-Vehicle Attention Module) – это специализированный модуль, разработанный для улучшения совместного восприятия в беспилотных транспортных средствах путем объединения и обработки информации, полученной от разных транспортных средств.</a:t>
            </a:r>
            <a:endParaRPr sz="18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9" name="Google Shape;259;g2df65836771_1_4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9225" y="1233763"/>
            <a:ext cx="7013551" cy="3269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0da4fa0c7e_0_73"/>
          <p:cNvSpPr txBox="1"/>
          <p:nvPr>
            <p:ph idx="5" type="body"/>
          </p:nvPr>
        </p:nvSpPr>
        <p:spPr>
          <a:xfrm>
            <a:off x="3459178" y="548725"/>
            <a:ext cx="26058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b="1" lang="ru-RU" sz="1300">
                <a:latin typeface="Times New Roman"/>
                <a:ea typeface="Times New Roman"/>
                <a:cs typeface="Times New Roman"/>
                <a:sym typeface="Times New Roman"/>
              </a:rPr>
              <a:t>Датасет автомобильных аварий</a:t>
            </a:r>
            <a:endParaRPr b="1"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5" name="Google Shape;265;g20da4fa0c7e_0_73"/>
          <p:cNvSpPr txBox="1"/>
          <p:nvPr>
            <p:ph idx="6" type="body"/>
          </p:nvPr>
        </p:nvSpPr>
        <p:spPr>
          <a:xfrm>
            <a:off x="6259907" y="548725"/>
            <a:ext cx="38295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-RU" sz="1300">
                <a:latin typeface="Times New Roman"/>
                <a:ea typeface="Times New Roman"/>
                <a:cs typeface="Times New Roman"/>
                <a:sym typeface="Times New Roman"/>
              </a:rPr>
              <a:t>Этапы реализации: Анализ существующих решений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6" name="Google Shape;266;g20da4fa0c7e_0_73"/>
          <p:cNvSpPr/>
          <p:nvPr/>
        </p:nvSpPr>
        <p:spPr>
          <a:xfrm>
            <a:off x="3213701" y="291600"/>
            <a:ext cx="7164000" cy="914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g20da4fa0c7e_0_73"/>
          <p:cNvSpPr/>
          <p:nvPr/>
        </p:nvSpPr>
        <p:spPr>
          <a:xfrm>
            <a:off x="11048299" y="319314"/>
            <a:ext cx="699600" cy="914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g20da4fa0c7e_0_73"/>
          <p:cNvSpPr txBox="1"/>
          <p:nvPr/>
        </p:nvSpPr>
        <p:spPr>
          <a:xfrm>
            <a:off x="1074275" y="386600"/>
            <a:ext cx="8245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None/>
            </a:pPr>
            <a:r>
              <a:rPr lang="ru-RU" sz="3000">
                <a:solidFill>
                  <a:srgbClr val="013260"/>
                </a:solidFill>
                <a:latin typeface="Roboto Condensed Medium"/>
                <a:ea typeface="Roboto Condensed Medium"/>
                <a:cs typeface="Roboto Condensed Medium"/>
                <a:sym typeface="Roboto Condensed Medium"/>
              </a:rPr>
              <a:t>Преимущества </a:t>
            </a:r>
            <a:r>
              <a:rPr lang="ru-RU" sz="3000">
                <a:solidFill>
                  <a:srgbClr val="013260"/>
                </a:solidFill>
                <a:latin typeface="Roboto Condensed Medium"/>
                <a:ea typeface="Roboto Condensed Medium"/>
                <a:cs typeface="Roboto Condensed Medium"/>
                <a:sym typeface="Roboto Condensed Medium"/>
              </a:rPr>
              <a:t>V2V Attention Module (V2VAM)</a:t>
            </a:r>
            <a:endParaRPr i="0" sz="1800" u="none" cap="none" strike="noStrike">
              <a:solidFill>
                <a:schemeClr val="dk1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  <p:sp>
        <p:nvSpPr>
          <p:cNvPr id="269" name="Google Shape;269;g20da4fa0c7e_0_73"/>
          <p:cNvSpPr txBox="1"/>
          <p:nvPr/>
        </p:nvSpPr>
        <p:spPr>
          <a:xfrm>
            <a:off x="908088" y="1535700"/>
            <a:ext cx="103758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18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Улучшение точности восприятия:</a:t>
            </a:r>
            <a:endParaRPr b="1" sz="18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Объединение данных от нескольких транспортных средств позволяет получить более точную и полную информацию о дорожной ситуации.</a:t>
            </a:r>
            <a:endParaRPr sz="18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18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Повышение надежности:</a:t>
            </a:r>
            <a:endParaRPr b="1" sz="18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Снижение влияния помех и ошибок за счет использования информации от разных источников.</a:t>
            </a:r>
            <a:endParaRPr sz="18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18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Интеграция с существующими системами:</a:t>
            </a:r>
            <a:endParaRPr b="1" sz="18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V2VAM можно интегрировать с различными моделями совместного восприятия для улучшения их характеристик.</a:t>
            </a:r>
            <a:endParaRPr sz="18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0da4fa0c7e_0_86"/>
          <p:cNvSpPr txBox="1"/>
          <p:nvPr>
            <p:ph idx="5" type="body"/>
          </p:nvPr>
        </p:nvSpPr>
        <p:spPr>
          <a:xfrm>
            <a:off x="3459178" y="548725"/>
            <a:ext cx="26058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b="1" lang="ru-RU" sz="1300">
                <a:latin typeface="Times New Roman"/>
                <a:ea typeface="Times New Roman"/>
                <a:cs typeface="Times New Roman"/>
                <a:sym typeface="Times New Roman"/>
              </a:rPr>
              <a:t>Датасет автомобильных аварий</a:t>
            </a:r>
            <a:endParaRPr b="1"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5" name="Google Shape;275;g20da4fa0c7e_0_86"/>
          <p:cNvSpPr txBox="1"/>
          <p:nvPr>
            <p:ph idx="6" type="body"/>
          </p:nvPr>
        </p:nvSpPr>
        <p:spPr>
          <a:xfrm>
            <a:off x="6259907" y="548725"/>
            <a:ext cx="38295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-RU" sz="1300">
                <a:latin typeface="Times New Roman"/>
                <a:ea typeface="Times New Roman"/>
                <a:cs typeface="Times New Roman"/>
                <a:sym typeface="Times New Roman"/>
              </a:rPr>
              <a:t>Этапы реализации: Анализ существующих решений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6" name="Google Shape;276;g20da4fa0c7e_0_86"/>
          <p:cNvSpPr/>
          <p:nvPr/>
        </p:nvSpPr>
        <p:spPr>
          <a:xfrm>
            <a:off x="3213701" y="291600"/>
            <a:ext cx="7164000" cy="914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g20da4fa0c7e_0_86"/>
          <p:cNvSpPr/>
          <p:nvPr/>
        </p:nvSpPr>
        <p:spPr>
          <a:xfrm>
            <a:off x="11048299" y="319314"/>
            <a:ext cx="699600" cy="914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g20da4fa0c7e_0_86"/>
          <p:cNvSpPr txBox="1"/>
          <p:nvPr/>
        </p:nvSpPr>
        <p:spPr>
          <a:xfrm>
            <a:off x="1074275" y="386600"/>
            <a:ext cx="7747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None/>
            </a:pPr>
            <a:r>
              <a:rPr lang="ru-RU" sz="3000">
                <a:solidFill>
                  <a:srgbClr val="013260"/>
                </a:solidFill>
                <a:latin typeface="Roboto Condensed Medium"/>
                <a:ea typeface="Roboto Condensed Medium"/>
                <a:cs typeface="Roboto Condensed Medium"/>
                <a:sym typeface="Roboto Condensed Medium"/>
              </a:rPr>
              <a:t>Результаты использования моделей</a:t>
            </a:r>
            <a:endParaRPr i="0" sz="1800" u="none" cap="none" strike="noStrike">
              <a:solidFill>
                <a:schemeClr val="dk1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  <p:sp>
        <p:nvSpPr>
          <p:cNvPr id="279" name="Google Shape;279;g20da4fa0c7e_0_86"/>
          <p:cNvSpPr txBox="1"/>
          <p:nvPr/>
        </p:nvSpPr>
        <p:spPr>
          <a:xfrm>
            <a:off x="908088" y="1165825"/>
            <a:ext cx="10375800" cy="46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Точность обнаружения объектов (Object Detection Accuracy):</a:t>
            </a:r>
            <a:br>
              <a:rPr lang="ru-RU" sz="16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sz="16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Измерение доли правильно обнаруженных объектов в сравнении с общим числом объектов на дороге.</a:t>
            </a:r>
            <a:endParaRPr sz="16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До доработок:</a:t>
            </a:r>
            <a:r>
              <a:rPr lang="ru-RU" sz="16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 Текущие модели часто сталкивались с проблемами в точности обнаружения объектов, особенно в условиях высоких помех и плотного трафика.</a:t>
            </a:r>
            <a:br>
              <a:rPr lang="ru-RU" sz="16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lang="ru-RU" sz="16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После доработок:</a:t>
            </a:r>
            <a:r>
              <a:rPr lang="ru-RU" sz="16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 Интеграция V2VAM улучшила объединение и обработку данных от различных транспортных средств, что привело к значительному увеличению точности обнаружения объектов на дороге.</a:t>
            </a:r>
            <a:endParaRPr sz="16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Среднее время задержки (Average Latency):</a:t>
            </a:r>
            <a:br>
              <a:rPr lang="ru-RU" sz="16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sz="16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Время, необходимое для передачи и обработки данных между транспортными средствами.</a:t>
            </a:r>
            <a:endParaRPr sz="16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ru-RU" sz="16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До доработок:</a:t>
            </a:r>
            <a:r>
              <a:rPr lang="ru-RU" sz="16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 Среднее время задержки в обмене данными между транспортными средствами было достаточно высоким, что могло приводить к задержкам в принятии решений.</a:t>
            </a:r>
            <a:br>
              <a:rPr lang="ru-RU" sz="16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lang="ru-RU" sz="16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После доработок:</a:t>
            </a:r>
            <a:r>
              <a:rPr lang="ru-RU" sz="16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 Оптимизация алгоритмов и снижение объема передаваемых данных через LCRN помогли значительно уменьшить время задержки, улучшив своевременность обмена информацией.</a:t>
            </a:r>
            <a:endParaRPr b="1" sz="16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0da4fa0c7e_0_107"/>
          <p:cNvSpPr txBox="1"/>
          <p:nvPr>
            <p:ph idx="5" type="body"/>
          </p:nvPr>
        </p:nvSpPr>
        <p:spPr>
          <a:xfrm>
            <a:off x="3459178" y="548725"/>
            <a:ext cx="26058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b="1" lang="ru-RU" sz="1300">
                <a:latin typeface="Times New Roman"/>
                <a:ea typeface="Times New Roman"/>
                <a:cs typeface="Times New Roman"/>
                <a:sym typeface="Times New Roman"/>
              </a:rPr>
              <a:t>Датасет автомобильных аварий</a:t>
            </a:r>
            <a:endParaRPr b="1"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5" name="Google Shape;285;g20da4fa0c7e_0_107"/>
          <p:cNvSpPr txBox="1"/>
          <p:nvPr>
            <p:ph idx="6" type="body"/>
          </p:nvPr>
        </p:nvSpPr>
        <p:spPr>
          <a:xfrm>
            <a:off x="6259907" y="548725"/>
            <a:ext cx="38295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-RU" sz="1300">
                <a:latin typeface="Times New Roman"/>
                <a:ea typeface="Times New Roman"/>
                <a:cs typeface="Times New Roman"/>
                <a:sym typeface="Times New Roman"/>
              </a:rPr>
              <a:t>Этапы реализации: Анализ существующих решений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6" name="Google Shape;286;g20da4fa0c7e_0_107"/>
          <p:cNvSpPr/>
          <p:nvPr/>
        </p:nvSpPr>
        <p:spPr>
          <a:xfrm>
            <a:off x="3213701" y="291600"/>
            <a:ext cx="7164000" cy="914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g20da4fa0c7e_0_107"/>
          <p:cNvSpPr/>
          <p:nvPr/>
        </p:nvSpPr>
        <p:spPr>
          <a:xfrm>
            <a:off x="11048299" y="319314"/>
            <a:ext cx="699600" cy="914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g20da4fa0c7e_0_107"/>
          <p:cNvSpPr txBox="1"/>
          <p:nvPr/>
        </p:nvSpPr>
        <p:spPr>
          <a:xfrm>
            <a:off x="1074275" y="386600"/>
            <a:ext cx="7747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None/>
            </a:pPr>
            <a:r>
              <a:rPr lang="ru-RU" sz="3000">
                <a:solidFill>
                  <a:srgbClr val="013260"/>
                </a:solidFill>
                <a:latin typeface="Roboto Condensed Medium"/>
                <a:ea typeface="Roboto Condensed Medium"/>
                <a:cs typeface="Roboto Condensed Medium"/>
                <a:sym typeface="Roboto Condensed Medium"/>
              </a:rPr>
              <a:t>Результаты использования моделей</a:t>
            </a:r>
            <a:endParaRPr i="0" sz="1800" u="none" cap="none" strike="noStrike">
              <a:solidFill>
                <a:schemeClr val="dk1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  <p:sp>
        <p:nvSpPr>
          <p:cNvPr id="289" name="Google Shape;289;g20da4fa0c7e_0_107"/>
          <p:cNvSpPr txBox="1"/>
          <p:nvPr/>
        </p:nvSpPr>
        <p:spPr>
          <a:xfrm>
            <a:off x="908088" y="1310525"/>
            <a:ext cx="10375800" cy="46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Устойчивость к помехам (Resilience to Interference):</a:t>
            </a:r>
            <a:br>
              <a:rPr lang="ru-RU" sz="16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sz="16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Количество ошибок и потерянных данных при высоком уровне радиопомех.</a:t>
            </a:r>
            <a:endParaRPr sz="16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До доработок:</a:t>
            </a:r>
            <a:r>
              <a:rPr lang="ru-RU" sz="16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 Системы совместного восприятия были чувствительны к внешним помехам, что могло приводить к потерям данных и снижению точности восприятия.</a:t>
            </a:r>
            <a:br>
              <a:rPr lang="ru-RU" sz="16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lang="ru-RU" sz="16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После доработок: </a:t>
            </a:r>
            <a:r>
              <a:rPr lang="ru-RU" sz="16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Применение LCRN позволило компенсировать потери данных и восстанавливать искаженные сигналы, что повысило устойчивость к помехам и надежность систем.</a:t>
            </a:r>
            <a:endParaRPr sz="16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Пропускная способность (Bandwidth Efficiency):</a:t>
            </a:r>
            <a:br>
              <a:rPr b="1" lang="ru-RU" sz="16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sz="16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Эффективность использования сети для передачи данных между транспортными средствами.</a:t>
            </a:r>
            <a:endParaRPr sz="16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ru-RU" sz="16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До доработок:</a:t>
            </a:r>
            <a:r>
              <a:rPr lang="ru-RU" sz="16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6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Использование сетевых ресурсов было не всегда оптимальным, что ограничивало эффективность передачи данных.</a:t>
            </a:r>
            <a:br>
              <a:rPr lang="ru-RU" sz="16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lang="ru-RU" sz="16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После доработок: </a:t>
            </a:r>
            <a:r>
              <a:rPr lang="ru-RU" sz="16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Оптимизация использования сети и снижение объема передаваемой информации через эффективное управление передачей данных позволили значительно увеличить пропускную способность.</a:t>
            </a:r>
            <a:endParaRPr sz="16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df65836771_1_298"/>
          <p:cNvSpPr txBox="1"/>
          <p:nvPr>
            <p:ph idx="5" type="body"/>
          </p:nvPr>
        </p:nvSpPr>
        <p:spPr>
          <a:xfrm>
            <a:off x="3459178" y="548725"/>
            <a:ext cx="26058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b="1" lang="ru-RU" sz="1300">
                <a:latin typeface="Times New Roman"/>
                <a:ea typeface="Times New Roman"/>
                <a:cs typeface="Times New Roman"/>
                <a:sym typeface="Times New Roman"/>
              </a:rPr>
              <a:t>Датасет автомобильных аварий</a:t>
            </a:r>
            <a:endParaRPr b="1"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5" name="Google Shape;295;g2df65836771_1_298"/>
          <p:cNvSpPr txBox="1"/>
          <p:nvPr>
            <p:ph idx="6" type="body"/>
          </p:nvPr>
        </p:nvSpPr>
        <p:spPr>
          <a:xfrm>
            <a:off x="6259907" y="548725"/>
            <a:ext cx="38295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-RU" sz="1300">
                <a:latin typeface="Times New Roman"/>
                <a:ea typeface="Times New Roman"/>
                <a:cs typeface="Times New Roman"/>
                <a:sym typeface="Times New Roman"/>
              </a:rPr>
              <a:t>Этапы реализации: Анализ существующих решений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6" name="Google Shape;296;g2df65836771_1_298"/>
          <p:cNvSpPr/>
          <p:nvPr/>
        </p:nvSpPr>
        <p:spPr>
          <a:xfrm>
            <a:off x="3248151" y="319325"/>
            <a:ext cx="7164000" cy="914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g2df65836771_1_298"/>
          <p:cNvSpPr/>
          <p:nvPr/>
        </p:nvSpPr>
        <p:spPr>
          <a:xfrm>
            <a:off x="11048299" y="319314"/>
            <a:ext cx="699600" cy="914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g2df65836771_1_298"/>
          <p:cNvSpPr txBox="1"/>
          <p:nvPr/>
        </p:nvSpPr>
        <p:spPr>
          <a:xfrm>
            <a:off x="1083275" y="378575"/>
            <a:ext cx="3400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None/>
            </a:pPr>
            <a:r>
              <a:rPr i="0" lang="ru-RU" sz="3000" u="none" cap="none" strike="noStrike">
                <a:solidFill>
                  <a:srgbClr val="013260"/>
                </a:solidFill>
                <a:latin typeface="Roboto Condensed Medium"/>
                <a:ea typeface="Roboto Condensed Medium"/>
                <a:cs typeface="Roboto Condensed Medium"/>
                <a:sym typeface="Roboto Condensed Medium"/>
              </a:rPr>
              <a:t>Потенциал</a:t>
            </a:r>
            <a:endParaRPr i="0" sz="1800" u="none" cap="none" strike="noStrike">
              <a:solidFill>
                <a:srgbClr val="013260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  <p:pic>
        <p:nvPicPr>
          <p:cNvPr id="299" name="Google Shape;299;g2df65836771_1_2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7325" y="1712349"/>
            <a:ext cx="3632701" cy="3632701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g2df65836771_1_298"/>
          <p:cNvSpPr txBox="1"/>
          <p:nvPr/>
        </p:nvSpPr>
        <p:spPr>
          <a:xfrm>
            <a:off x="5422600" y="1504950"/>
            <a:ext cx="60705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3260"/>
              </a:buClr>
              <a:buSzPts val="1700"/>
              <a:buFont typeface="Roboto"/>
              <a:buChar char="●"/>
            </a:pPr>
            <a:r>
              <a:rPr lang="ru-RU" sz="17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Благодаря интеграции V2VAM, модели могут более точно идентифицировать и классифицировать объекты на дороге, что особенно важно в условиях плотного трафика и сложных городских условий.</a:t>
            </a:r>
            <a:endParaRPr sz="17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3260"/>
              </a:buClr>
              <a:buSzPts val="1700"/>
              <a:buFont typeface="Roboto"/>
              <a:buChar char="●"/>
            </a:pPr>
            <a:r>
              <a:rPr lang="ru-RU" sz="17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Это ведет к снижению числа ложных срабатываний и пропущенных объектов, что значительно повышает общую безопасность.</a:t>
            </a:r>
            <a:endParaRPr sz="17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13260"/>
              </a:buClr>
              <a:buSzPts val="1700"/>
              <a:buFont typeface="Roboto"/>
              <a:buChar char="●"/>
            </a:pPr>
            <a:r>
              <a:rPr lang="ru-RU" sz="17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Доработанные модели совместного восприятия имеют значительный потенциал для трансформации современных транспортных систем.</a:t>
            </a:r>
            <a:endParaRPr sz="17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13260"/>
              </a:buClr>
              <a:buSzPts val="1700"/>
              <a:buFont typeface="Roboto"/>
              <a:buChar char="●"/>
            </a:pPr>
            <a:r>
              <a:rPr lang="ru-RU" sz="17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Ожидается, что их внедрение приведет к существенным улучшениям в безопасности, эффективности и экологической устойчивости дорожного движения.</a:t>
            </a:r>
            <a:endParaRPr b="1" sz="17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df65836771_1_0"/>
          <p:cNvSpPr txBox="1"/>
          <p:nvPr>
            <p:ph idx="5" type="body"/>
          </p:nvPr>
        </p:nvSpPr>
        <p:spPr>
          <a:xfrm>
            <a:off x="3459178" y="548725"/>
            <a:ext cx="26058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b="1" lang="ru-RU" sz="1300">
                <a:latin typeface="Times New Roman"/>
                <a:ea typeface="Times New Roman"/>
                <a:cs typeface="Times New Roman"/>
                <a:sym typeface="Times New Roman"/>
              </a:rPr>
              <a:t>Датасет автомобильных аварий</a:t>
            </a:r>
            <a:endParaRPr b="1"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g2df65836771_1_0"/>
          <p:cNvSpPr txBox="1"/>
          <p:nvPr>
            <p:ph idx="6" type="body"/>
          </p:nvPr>
        </p:nvSpPr>
        <p:spPr>
          <a:xfrm>
            <a:off x="6259907" y="548725"/>
            <a:ext cx="38295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-RU" sz="1300">
                <a:latin typeface="Times New Roman"/>
                <a:ea typeface="Times New Roman"/>
                <a:cs typeface="Times New Roman"/>
                <a:sym typeface="Times New Roman"/>
              </a:rPr>
              <a:t>Этапы реализации: Анализ существующих решений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Google Shape;136;g2df65836771_1_0"/>
          <p:cNvSpPr/>
          <p:nvPr/>
        </p:nvSpPr>
        <p:spPr>
          <a:xfrm>
            <a:off x="3213701" y="291600"/>
            <a:ext cx="7164000" cy="914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2df65836771_1_0"/>
          <p:cNvSpPr/>
          <p:nvPr/>
        </p:nvSpPr>
        <p:spPr>
          <a:xfrm>
            <a:off x="11048299" y="319314"/>
            <a:ext cx="699600" cy="914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g2df65836771_1_0"/>
          <p:cNvSpPr txBox="1"/>
          <p:nvPr/>
        </p:nvSpPr>
        <p:spPr>
          <a:xfrm>
            <a:off x="1074275" y="386600"/>
            <a:ext cx="6147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None/>
            </a:pPr>
            <a:r>
              <a:rPr lang="ru-RU" sz="3000">
                <a:solidFill>
                  <a:srgbClr val="013260"/>
                </a:solidFill>
                <a:latin typeface="Roboto Condensed Medium"/>
                <a:ea typeface="Roboto Condensed Medium"/>
                <a:cs typeface="Roboto Condensed Medium"/>
                <a:sym typeface="Roboto Condensed Medium"/>
              </a:rPr>
              <a:t>Актуальность</a:t>
            </a:r>
            <a:endParaRPr i="0" sz="1800" u="none" cap="none" strike="noStrike">
              <a:solidFill>
                <a:schemeClr val="dk1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  <p:sp>
        <p:nvSpPr>
          <p:cNvPr id="139" name="Google Shape;139;g2df65836771_1_0"/>
          <p:cNvSpPr txBox="1"/>
          <p:nvPr/>
        </p:nvSpPr>
        <p:spPr>
          <a:xfrm>
            <a:off x="1074275" y="1533475"/>
            <a:ext cx="10375800" cy="29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3260"/>
              </a:buClr>
              <a:buSzPts val="2000"/>
              <a:buFont typeface="Roboto"/>
              <a:buChar char="●"/>
            </a:pPr>
            <a:r>
              <a:rPr lang="ru-RU" sz="20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Рост числа транспортных средств и городских агломераций.</a:t>
            </a:r>
            <a:endParaRPr sz="20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3260"/>
              </a:buClr>
              <a:buSzPts val="2000"/>
              <a:buFont typeface="Roboto"/>
              <a:buChar char="●"/>
            </a:pPr>
            <a:r>
              <a:rPr lang="ru-RU" sz="20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Высокий уровень дорожно-транспортных происшествий и загрязнение окружающей среды.</a:t>
            </a:r>
            <a:endParaRPr sz="20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3260"/>
              </a:buClr>
              <a:buSzPts val="2000"/>
              <a:buFont typeface="Roboto"/>
              <a:buChar char="●"/>
            </a:pPr>
            <a:r>
              <a:rPr lang="ru-RU" sz="20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Повышение безопасности и эффективности дорожного движения.</a:t>
            </a:r>
            <a:endParaRPr sz="20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3260"/>
              </a:buClr>
              <a:buSzPts val="2000"/>
              <a:buFont typeface="Roboto"/>
              <a:buChar char="●"/>
            </a:pPr>
            <a:r>
              <a:rPr lang="ru-RU" sz="20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Снижение экологического воздействия.</a:t>
            </a:r>
            <a:endParaRPr sz="20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3260"/>
              </a:buClr>
              <a:buSzPts val="2000"/>
              <a:buFont typeface="Roboto"/>
              <a:buChar char="●"/>
            </a:pPr>
            <a:r>
              <a:rPr lang="ru-RU" sz="20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Необходимо учитывать влияние неидеальной передачи данных, вызванной помехами и ошибками в каналах связи, для повышения надежности и точности моделей машинного обучения.</a:t>
            </a:r>
            <a:endParaRPr sz="20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df65836771_1_455"/>
          <p:cNvSpPr txBox="1"/>
          <p:nvPr>
            <p:ph idx="5" type="body"/>
          </p:nvPr>
        </p:nvSpPr>
        <p:spPr>
          <a:xfrm>
            <a:off x="3459178" y="548725"/>
            <a:ext cx="26058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b="1" lang="ru-RU" sz="1300">
                <a:latin typeface="Times New Roman"/>
                <a:ea typeface="Times New Roman"/>
                <a:cs typeface="Times New Roman"/>
                <a:sym typeface="Times New Roman"/>
              </a:rPr>
              <a:t>Датасет автомобильных аварий</a:t>
            </a:r>
            <a:endParaRPr b="1"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145;g2df65836771_1_455"/>
          <p:cNvSpPr txBox="1"/>
          <p:nvPr>
            <p:ph idx="6" type="body"/>
          </p:nvPr>
        </p:nvSpPr>
        <p:spPr>
          <a:xfrm>
            <a:off x="6259907" y="548725"/>
            <a:ext cx="38295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-RU" sz="1300">
                <a:latin typeface="Times New Roman"/>
                <a:ea typeface="Times New Roman"/>
                <a:cs typeface="Times New Roman"/>
                <a:sym typeface="Times New Roman"/>
              </a:rPr>
              <a:t>Этапы реализации: Анализ существующих решений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" name="Google Shape;146;g2df65836771_1_455"/>
          <p:cNvSpPr/>
          <p:nvPr/>
        </p:nvSpPr>
        <p:spPr>
          <a:xfrm>
            <a:off x="3213701" y="291600"/>
            <a:ext cx="7164000" cy="914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2df65836771_1_455"/>
          <p:cNvSpPr/>
          <p:nvPr/>
        </p:nvSpPr>
        <p:spPr>
          <a:xfrm>
            <a:off x="11048299" y="319314"/>
            <a:ext cx="699600" cy="914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g2df65836771_1_455"/>
          <p:cNvSpPr txBox="1"/>
          <p:nvPr/>
        </p:nvSpPr>
        <p:spPr>
          <a:xfrm>
            <a:off x="1074275" y="386600"/>
            <a:ext cx="6147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None/>
            </a:pPr>
            <a:r>
              <a:rPr lang="ru-RU" sz="3000">
                <a:solidFill>
                  <a:srgbClr val="013260"/>
                </a:solidFill>
                <a:latin typeface="Roboto Condensed Medium"/>
                <a:ea typeface="Roboto Condensed Medium"/>
                <a:cs typeface="Roboto Condensed Medium"/>
                <a:sym typeface="Roboto Condensed Medium"/>
              </a:rPr>
              <a:t>Задача/Цель</a:t>
            </a:r>
            <a:endParaRPr i="0" sz="1800" u="none" cap="none" strike="noStrike">
              <a:solidFill>
                <a:schemeClr val="dk1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  <p:sp>
        <p:nvSpPr>
          <p:cNvPr id="149" name="Google Shape;149;g2df65836771_1_455"/>
          <p:cNvSpPr txBox="1"/>
          <p:nvPr/>
        </p:nvSpPr>
        <p:spPr>
          <a:xfrm>
            <a:off x="1074275" y="1206000"/>
            <a:ext cx="103758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Цель:</a:t>
            </a:r>
            <a:endParaRPr b="1" sz="20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Разработка и усовершенствование алгоритмов совместного восприятия для беспилотных транспортных средств, учитывающих потери информации при передаче данных по беспроводным каналам связи.</a:t>
            </a:r>
            <a:endParaRPr sz="20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df65836771_1_445"/>
          <p:cNvSpPr txBox="1"/>
          <p:nvPr>
            <p:ph idx="5" type="body"/>
          </p:nvPr>
        </p:nvSpPr>
        <p:spPr>
          <a:xfrm>
            <a:off x="3459178" y="548725"/>
            <a:ext cx="26058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b="1" lang="ru-RU" sz="1300">
                <a:latin typeface="Times New Roman"/>
                <a:ea typeface="Times New Roman"/>
                <a:cs typeface="Times New Roman"/>
                <a:sym typeface="Times New Roman"/>
              </a:rPr>
              <a:t>Датасет автомобильных аварий</a:t>
            </a:r>
            <a:endParaRPr b="1"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g2df65836771_1_445"/>
          <p:cNvSpPr txBox="1"/>
          <p:nvPr>
            <p:ph idx="6" type="body"/>
          </p:nvPr>
        </p:nvSpPr>
        <p:spPr>
          <a:xfrm>
            <a:off x="6259907" y="548725"/>
            <a:ext cx="38295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-RU" sz="1300">
                <a:latin typeface="Times New Roman"/>
                <a:ea typeface="Times New Roman"/>
                <a:cs typeface="Times New Roman"/>
                <a:sym typeface="Times New Roman"/>
              </a:rPr>
              <a:t>Этапы реализации: Анализ существующих решений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g2df65836771_1_445"/>
          <p:cNvSpPr/>
          <p:nvPr/>
        </p:nvSpPr>
        <p:spPr>
          <a:xfrm>
            <a:off x="3213701" y="291600"/>
            <a:ext cx="7164000" cy="914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2df65836771_1_445"/>
          <p:cNvSpPr/>
          <p:nvPr/>
        </p:nvSpPr>
        <p:spPr>
          <a:xfrm>
            <a:off x="11048299" y="319314"/>
            <a:ext cx="699600" cy="914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2df65836771_1_445"/>
          <p:cNvSpPr txBox="1"/>
          <p:nvPr/>
        </p:nvSpPr>
        <p:spPr>
          <a:xfrm>
            <a:off x="1074275" y="386600"/>
            <a:ext cx="6147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None/>
            </a:pPr>
            <a:r>
              <a:rPr lang="ru-RU" sz="3000">
                <a:solidFill>
                  <a:srgbClr val="013260"/>
                </a:solidFill>
                <a:latin typeface="Roboto Condensed Medium"/>
                <a:ea typeface="Roboto Condensed Medium"/>
                <a:cs typeface="Roboto Condensed Medium"/>
                <a:sym typeface="Roboto Condensed Medium"/>
              </a:rPr>
              <a:t>V2X</a:t>
            </a:r>
            <a:endParaRPr i="0" sz="1800" u="none" cap="none" strike="noStrike">
              <a:solidFill>
                <a:schemeClr val="dk1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  <p:pic>
        <p:nvPicPr>
          <p:cNvPr id="159" name="Google Shape;159;g2df65836771_1_4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7950" y="1088400"/>
            <a:ext cx="8556076" cy="3692301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2df65836771_1_445"/>
          <p:cNvSpPr txBox="1"/>
          <p:nvPr/>
        </p:nvSpPr>
        <p:spPr>
          <a:xfrm>
            <a:off x="1027713" y="4780700"/>
            <a:ext cx="10375800" cy="14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V2X (Vehicle-to-Everything) – это технология, позволяющая транспортным средствам обмениваться информацией со всеми элементами дорожной инфраструктуры, включая другие транспортные средства (V2V), пешеходов (V2P), дорожные знаки и светофоры (V2I), и сети (V2N).</a:t>
            </a:r>
            <a:endParaRPr sz="18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df65836771_1_154"/>
          <p:cNvSpPr txBox="1"/>
          <p:nvPr>
            <p:ph idx="5" type="body"/>
          </p:nvPr>
        </p:nvSpPr>
        <p:spPr>
          <a:xfrm>
            <a:off x="3459178" y="548725"/>
            <a:ext cx="26058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b="1" lang="ru-RU" sz="1300">
                <a:latin typeface="Times New Roman"/>
                <a:ea typeface="Times New Roman"/>
                <a:cs typeface="Times New Roman"/>
                <a:sym typeface="Times New Roman"/>
              </a:rPr>
              <a:t>Датасет автомобильных аварий</a:t>
            </a:r>
            <a:endParaRPr b="1"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Google Shape;166;g2df65836771_1_154"/>
          <p:cNvSpPr txBox="1"/>
          <p:nvPr>
            <p:ph idx="6" type="body"/>
          </p:nvPr>
        </p:nvSpPr>
        <p:spPr>
          <a:xfrm>
            <a:off x="6259907" y="548725"/>
            <a:ext cx="38295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-RU" sz="1300">
                <a:latin typeface="Times New Roman"/>
                <a:ea typeface="Times New Roman"/>
                <a:cs typeface="Times New Roman"/>
                <a:sym typeface="Times New Roman"/>
              </a:rPr>
              <a:t>Этапы реализации: Анализ существующих решений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7" name="Google Shape;167;g2df65836771_1_154"/>
          <p:cNvSpPr/>
          <p:nvPr/>
        </p:nvSpPr>
        <p:spPr>
          <a:xfrm>
            <a:off x="3213701" y="291600"/>
            <a:ext cx="7164000" cy="914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2df65836771_1_154"/>
          <p:cNvSpPr/>
          <p:nvPr/>
        </p:nvSpPr>
        <p:spPr>
          <a:xfrm>
            <a:off x="11048299" y="319314"/>
            <a:ext cx="699600" cy="914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2df65836771_1_154"/>
          <p:cNvSpPr txBox="1"/>
          <p:nvPr/>
        </p:nvSpPr>
        <p:spPr>
          <a:xfrm>
            <a:off x="1074275" y="386600"/>
            <a:ext cx="6147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None/>
            </a:pPr>
            <a:r>
              <a:rPr lang="ru-RU" sz="3000">
                <a:solidFill>
                  <a:srgbClr val="013260"/>
                </a:solidFill>
                <a:latin typeface="Roboto Condensed Medium"/>
                <a:ea typeface="Roboto Condensed Medium"/>
                <a:cs typeface="Roboto Condensed Medium"/>
                <a:sym typeface="Roboto Condensed Medium"/>
              </a:rPr>
              <a:t>Модели совместного восприятия</a:t>
            </a:r>
            <a:endParaRPr i="0" sz="1800" u="none" cap="none" strike="noStrike">
              <a:solidFill>
                <a:schemeClr val="dk1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  <p:pic>
        <p:nvPicPr>
          <p:cNvPr id="170" name="Google Shape;170;g2df65836771_1_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3963" y="1382925"/>
            <a:ext cx="6324074" cy="304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2df65836771_1_154"/>
          <p:cNvSpPr txBox="1"/>
          <p:nvPr/>
        </p:nvSpPr>
        <p:spPr>
          <a:xfrm>
            <a:off x="908088" y="4780700"/>
            <a:ext cx="103758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Совместное восприятие – это процесс обмена данными между транспортными средствами и инфраструктурой для улучшения ситуационной осведомленности и безопасности на дороге.</a:t>
            </a:r>
            <a:endParaRPr sz="18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df65836771_1_290"/>
          <p:cNvSpPr txBox="1"/>
          <p:nvPr>
            <p:ph idx="5" type="body"/>
          </p:nvPr>
        </p:nvSpPr>
        <p:spPr>
          <a:xfrm>
            <a:off x="3459178" y="548725"/>
            <a:ext cx="26058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b="1" lang="ru-RU" sz="1300">
                <a:latin typeface="Times New Roman"/>
                <a:ea typeface="Times New Roman"/>
                <a:cs typeface="Times New Roman"/>
                <a:sym typeface="Times New Roman"/>
              </a:rPr>
              <a:t>Датасет автомобильных аварий</a:t>
            </a:r>
            <a:endParaRPr b="1"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g2df65836771_1_290"/>
          <p:cNvSpPr txBox="1"/>
          <p:nvPr>
            <p:ph idx="6" type="body"/>
          </p:nvPr>
        </p:nvSpPr>
        <p:spPr>
          <a:xfrm>
            <a:off x="6259907" y="548725"/>
            <a:ext cx="38295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-RU" sz="1300">
                <a:latin typeface="Times New Roman"/>
                <a:ea typeface="Times New Roman"/>
                <a:cs typeface="Times New Roman"/>
                <a:sym typeface="Times New Roman"/>
              </a:rPr>
              <a:t>Этапы реализации: Анализ существующих решений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8" name="Google Shape;178;g2df65836771_1_290"/>
          <p:cNvSpPr/>
          <p:nvPr/>
        </p:nvSpPr>
        <p:spPr>
          <a:xfrm>
            <a:off x="3213701" y="291600"/>
            <a:ext cx="7164000" cy="914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g2df65836771_1_290"/>
          <p:cNvSpPr/>
          <p:nvPr/>
        </p:nvSpPr>
        <p:spPr>
          <a:xfrm>
            <a:off x="11048299" y="319314"/>
            <a:ext cx="699600" cy="914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2df65836771_1_290"/>
          <p:cNvSpPr txBox="1"/>
          <p:nvPr/>
        </p:nvSpPr>
        <p:spPr>
          <a:xfrm>
            <a:off x="1074275" y="386600"/>
            <a:ext cx="6147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None/>
            </a:pPr>
            <a:r>
              <a:rPr lang="ru-RU" sz="3000">
                <a:solidFill>
                  <a:srgbClr val="013260"/>
                </a:solidFill>
                <a:latin typeface="Roboto Condensed Medium"/>
                <a:ea typeface="Roboto Condensed Medium"/>
                <a:cs typeface="Roboto Condensed Medium"/>
                <a:sym typeface="Roboto Condensed Medium"/>
              </a:rPr>
              <a:t>When2com</a:t>
            </a:r>
            <a:endParaRPr i="0" sz="1800" u="none" cap="none" strike="noStrike">
              <a:solidFill>
                <a:schemeClr val="dk1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  <p:sp>
        <p:nvSpPr>
          <p:cNvPr id="181" name="Google Shape;181;g2df65836771_1_290"/>
          <p:cNvSpPr txBox="1"/>
          <p:nvPr/>
        </p:nvSpPr>
        <p:spPr>
          <a:xfrm>
            <a:off x="828363" y="4441800"/>
            <a:ext cx="10375800" cy="22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7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Описание:</a:t>
            </a:r>
            <a:endParaRPr b="1" sz="17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Сосредоточена на эффективной связи с точки зрения пропускной способности.</a:t>
            </a:r>
            <a:endParaRPr sz="17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7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Особенности:</a:t>
            </a:r>
            <a:endParaRPr b="1" sz="17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Двухэтапная процедура создания коммуникационных групп.</a:t>
            </a:r>
            <a:endParaRPr sz="17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Использование функции активации для обрезки менее значимых соединений.</a:t>
            </a:r>
            <a:endParaRPr sz="17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7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Преимущества:</a:t>
            </a:r>
            <a:endParaRPr b="1" sz="17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Оптимизация передачи данных и снижение объема передаваемой информации.</a:t>
            </a:r>
            <a:endParaRPr sz="17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2" name="Google Shape;182;g2df65836771_1_2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3701" y="1033100"/>
            <a:ext cx="5776737" cy="3664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df65836771_1_282"/>
          <p:cNvSpPr txBox="1"/>
          <p:nvPr>
            <p:ph idx="5" type="body"/>
          </p:nvPr>
        </p:nvSpPr>
        <p:spPr>
          <a:xfrm>
            <a:off x="3459178" y="548725"/>
            <a:ext cx="26058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b="1" lang="ru-RU" sz="1300">
                <a:latin typeface="Times New Roman"/>
                <a:ea typeface="Times New Roman"/>
                <a:cs typeface="Times New Roman"/>
                <a:sym typeface="Times New Roman"/>
              </a:rPr>
              <a:t>Датасет автомобильных аварий</a:t>
            </a:r>
            <a:endParaRPr b="1"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" name="Google Shape;188;g2df65836771_1_282"/>
          <p:cNvSpPr txBox="1"/>
          <p:nvPr>
            <p:ph idx="6" type="body"/>
          </p:nvPr>
        </p:nvSpPr>
        <p:spPr>
          <a:xfrm>
            <a:off x="6259907" y="548725"/>
            <a:ext cx="38295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-RU" sz="1300">
                <a:latin typeface="Times New Roman"/>
                <a:ea typeface="Times New Roman"/>
                <a:cs typeface="Times New Roman"/>
                <a:sym typeface="Times New Roman"/>
              </a:rPr>
              <a:t>Этапы реализации: Анализ существующих решений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9" name="Google Shape;189;g2df65836771_1_282"/>
          <p:cNvSpPr/>
          <p:nvPr/>
        </p:nvSpPr>
        <p:spPr>
          <a:xfrm>
            <a:off x="3213701" y="291600"/>
            <a:ext cx="7164000" cy="914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2df65836771_1_282"/>
          <p:cNvSpPr/>
          <p:nvPr/>
        </p:nvSpPr>
        <p:spPr>
          <a:xfrm>
            <a:off x="11048299" y="319314"/>
            <a:ext cx="699600" cy="914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2df65836771_1_282"/>
          <p:cNvSpPr txBox="1"/>
          <p:nvPr/>
        </p:nvSpPr>
        <p:spPr>
          <a:xfrm>
            <a:off x="1074275" y="386600"/>
            <a:ext cx="6147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None/>
            </a:pPr>
            <a:r>
              <a:rPr lang="ru-RU" sz="3000">
                <a:solidFill>
                  <a:srgbClr val="013260"/>
                </a:solidFill>
                <a:latin typeface="Roboto Condensed Medium"/>
                <a:ea typeface="Roboto Condensed Medium"/>
                <a:cs typeface="Roboto Condensed Medium"/>
                <a:sym typeface="Roboto Condensed Medium"/>
              </a:rPr>
              <a:t>DiscoNet</a:t>
            </a:r>
            <a:endParaRPr i="0" sz="1800" u="none" cap="none" strike="noStrike">
              <a:solidFill>
                <a:schemeClr val="dk1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  <p:sp>
        <p:nvSpPr>
          <p:cNvPr id="192" name="Google Shape;192;g2df65836771_1_282"/>
          <p:cNvSpPr txBox="1"/>
          <p:nvPr/>
        </p:nvSpPr>
        <p:spPr>
          <a:xfrm>
            <a:off x="908088" y="4392700"/>
            <a:ext cx="10375800" cy="20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17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Описание:</a:t>
            </a:r>
            <a:endParaRPr b="1" sz="17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7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Основана на методе Distilled Collaboration Graph (DiscoGraph).</a:t>
            </a:r>
            <a:endParaRPr sz="17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17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Особенности:</a:t>
            </a:r>
            <a:endParaRPr b="1" sz="17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7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Моделирование адаптивного взаимодействия между агентами.</a:t>
            </a:r>
            <a:endParaRPr sz="17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7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Сокращение объема передаваемой информации без потери точности.</a:t>
            </a:r>
            <a:endParaRPr sz="17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17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Преимущества:</a:t>
            </a:r>
            <a:endParaRPr b="1" sz="17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Снижение задержек за счет возможности работы одним раундом связи.</a:t>
            </a:r>
            <a:endParaRPr sz="17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3" name="Google Shape;193;g2df65836771_1_2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8650" y="836925"/>
            <a:ext cx="3874700" cy="361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df65836771_1_274"/>
          <p:cNvSpPr txBox="1"/>
          <p:nvPr>
            <p:ph idx="5" type="body"/>
          </p:nvPr>
        </p:nvSpPr>
        <p:spPr>
          <a:xfrm>
            <a:off x="3459178" y="548725"/>
            <a:ext cx="26058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b="1" lang="ru-RU" sz="1300">
                <a:latin typeface="Times New Roman"/>
                <a:ea typeface="Times New Roman"/>
                <a:cs typeface="Times New Roman"/>
                <a:sym typeface="Times New Roman"/>
              </a:rPr>
              <a:t>Датасет автомобильных аварий</a:t>
            </a:r>
            <a:endParaRPr b="1"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9" name="Google Shape;199;g2df65836771_1_274"/>
          <p:cNvSpPr txBox="1"/>
          <p:nvPr>
            <p:ph idx="6" type="body"/>
          </p:nvPr>
        </p:nvSpPr>
        <p:spPr>
          <a:xfrm>
            <a:off x="6259907" y="548725"/>
            <a:ext cx="38295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-RU" sz="1300">
                <a:latin typeface="Times New Roman"/>
                <a:ea typeface="Times New Roman"/>
                <a:cs typeface="Times New Roman"/>
                <a:sym typeface="Times New Roman"/>
              </a:rPr>
              <a:t>Этапы реализации: Анализ существующих решений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" name="Google Shape;200;g2df65836771_1_274"/>
          <p:cNvSpPr/>
          <p:nvPr/>
        </p:nvSpPr>
        <p:spPr>
          <a:xfrm>
            <a:off x="3213701" y="291600"/>
            <a:ext cx="7164000" cy="914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2df65836771_1_274"/>
          <p:cNvSpPr/>
          <p:nvPr/>
        </p:nvSpPr>
        <p:spPr>
          <a:xfrm>
            <a:off x="11048299" y="319314"/>
            <a:ext cx="699600" cy="914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g2df65836771_1_274"/>
          <p:cNvSpPr txBox="1"/>
          <p:nvPr/>
        </p:nvSpPr>
        <p:spPr>
          <a:xfrm>
            <a:off x="1074275" y="386600"/>
            <a:ext cx="6147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None/>
            </a:pPr>
            <a:r>
              <a:rPr lang="ru-RU" sz="3000">
                <a:solidFill>
                  <a:srgbClr val="013260"/>
                </a:solidFill>
                <a:latin typeface="Roboto Condensed Medium"/>
                <a:ea typeface="Roboto Condensed Medium"/>
                <a:cs typeface="Roboto Condensed Medium"/>
                <a:sym typeface="Roboto Condensed Medium"/>
              </a:rPr>
              <a:t>V2VNet</a:t>
            </a:r>
            <a:endParaRPr i="0" sz="1800" u="none" cap="none" strike="noStrike">
              <a:solidFill>
                <a:schemeClr val="dk1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  <p:sp>
        <p:nvSpPr>
          <p:cNvPr id="203" name="Google Shape;203;g2df65836771_1_274"/>
          <p:cNvSpPr txBox="1"/>
          <p:nvPr/>
        </p:nvSpPr>
        <p:spPr>
          <a:xfrm>
            <a:off x="908088" y="4312950"/>
            <a:ext cx="10375800" cy="20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17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Описание:</a:t>
            </a:r>
            <a:endParaRPr b="1" sz="17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7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Использует Vehicle-to-Vehicle (V2V) связь для обмена данными между транспортными средствами.</a:t>
            </a:r>
            <a:endParaRPr sz="17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17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Особенности:</a:t>
            </a:r>
            <a:endParaRPr b="1" sz="17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7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Масштабируемость и минимизация задержек.</a:t>
            </a:r>
            <a:endParaRPr sz="17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7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Использование графовых нейронных сетей (GNN) для моделирования взаимодействий.</a:t>
            </a:r>
            <a:endParaRPr sz="17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17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Преимущества:</a:t>
            </a:r>
            <a:endParaRPr b="1" sz="17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Надежная работа при высокой мобильности и коротких/средних расстояниях (до 70 метров).</a:t>
            </a:r>
            <a:endParaRPr sz="17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4" name="Google Shape;204;g2df65836771_1_2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1475" y="956725"/>
            <a:ext cx="8609032" cy="326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df65836771_1_463"/>
          <p:cNvSpPr txBox="1"/>
          <p:nvPr>
            <p:ph idx="5" type="body"/>
          </p:nvPr>
        </p:nvSpPr>
        <p:spPr>
          <a:xfrm>
            <a:off x="3459178" y="548725"/>
            <a:ext cx="26058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b="1" lang="ru-RU" sz="1300">
                <a:latin typeface="Times New Roman"/>
                <a:ea typeface="Times New Roman"/>
                <a:cs typeface="Times New Roman"/>
                <a:sym typeface="Times New Roman"/>
              </a:rPr>
              <a:t>Датасет автомобильных аварий</a:t>
            </a:r>
            <a:endParaRPr b="1"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Google Shape;210;g2df65836771_1_463"/>
          <p:cNvSpPr txBox="1"/>
          <p:nvPr>
            <p:ph idx="6" type="body"/>
          </p:nvPr>
        </p:nvSpPr>
        <p:spPr>
          <a:xfrm>
            <a:off x="6259907" y="548725"/>
            <a:ext cx="38295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-RU" sz="1300">
                <a:latin typeface="Times New Roman"/>
                <a:ea typeface="Times New Roman"/>
                <a:cs typeface="Times New Roman"/>
                <a:sym typeface="Times New Roman"/>
              </a:rPr>
              <a:t>Этапы реализации: Анализ существующих решений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1" name="Google Shape;211;g2df65836771_1_463"/>
          <p:cNvSpPr/>
          <p:nvPr/>
        </p:nvSpPr>
        <p:spPr>
          <a:xfrm>
            <a:off x="3213701" y="291600"/>
            <a:ext cx="7164000" cy="914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g2df65836771_1_463"/>
          <p:cNvSpPr/>
          <p:nvPr/>
        </p:nvSpPr>
        <p:spPr>
          <a:xfrm>
            <a:off x="11048299" y="319314"/>
            <a:ext cx="699600" cy="914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2df65836771_1_463"/>
          <p:cNvSpPr txBox="1"/>
          <p:nvPr/>
        </p:nvSpPr>
        <p:spPr>
          <a:xfrm>
            <a:off x="1074275" y="386600"/>
            <a:ext cx="7747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None/>
            </a:pPr>
            <a:r>
              <a:rPr lang="ru-RU" sz="3000">
                <a:solidFill>
                  <a:srgbClr val="013260"/>
                </a:solidFill>
                <a:latin typeface="Roboto Condensed Medium"/>
                <a:ea typeface="Roboto Condensed Medium"/>
                <a:cs typeface="Roboto Condensed Medium"/>
                <a:sym typeface="Roboto Condensed Medium"/>
              </a:rPr>
              <a:t>Результаты использования моделей</a:t>
            </a:r>
            <a:endParaRPr i="0" sz="1800" u="none" cap="none" strike="noStrike">
              <a:solidFill>
                <a:schemeClr val="dk1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  <p:sp>
        <p:nvSpPr>
          <p:cNvPr id="214" name="Google Shape;214;g2df65836771_1_463"/>
          <p:cNvSpPr txBox="1"/>
          <p:nvPr/>
        </p:nvSpPr>
        <p:spPr>
          <a:xfrm>
            <a:off x="1004488" y="1233725"/>
            <a:ext cx="103758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Тестовая среда:</a:t>
            </a:r>
            <a:endParaRPr b="1" sz="16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13260"/>
              </a:buClr>
              <a:buSzPts val="1600"/>
              <a:buFont typeface="Roboto"/>
              <a:buChar char="●"/>
            </a:pPr>
            <a:r>
              <a:rPr lang="ru-RU" sz="16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Использовалась симуляционная платформа CAVISE для моделирования городских условий и различных сценариев дорожного движения.</a:t>
            </a:r>
            <a:endParaRPr sz="16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13260"/>
              </a:buClr>
              <a:buSzPts val="1600"/>
              <a:buFont typeface="Roboto"/>
              <a:buChar char="●"/>
            </a:pPr>
            <a:r>
              <a:rPr lang="ru-RU" sz="16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Модели тестировались в условиях высоких скоростей, плотного трафика и различных типов помех.</a:t>
            </a:r>
            <a:endParaRPr b="1" sz="16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5" name="Google Shape;215;g2df65836771_1_463"/>
          <p:cNvSpPr txBox="1"/>
          <p:nvPr/>
        </p:nvSpPr>
        <p:spPr>
          <a:xfrm>
            <a:off x="1074263" y="2604038"/>
            <a:ext cx="10375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When2com:</a:t>
            </a:r>
            <a:endParaRPr b="1" sz="16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Производительность:</a:t>
            </a:r>
            <a:endParaRPr b="1" sz="16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Высокая пропускная способность и оптимизация использования сетевых ресурсов.</a:t>
            </a:r>
            <a:endParaRPr sz="16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Эффективное сокращение объема передаваемой информации за счет активации ключевых соединений.</a:t>
            </a:r>
            <a:endParaRPr sz="16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Слабые стороны:</a:t>
            </a:r>
            <a:endParaRPr b="1" sz="16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Сложность настройки порогов значимости для различных сценариев и условий.</a:t>
            </a:r>
            <a:endParaRPr b="1" sz="16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6" name="Google Shape;216;g2df65836771_1_463"/>
          <p:cNvSpPr txBox="1"/>
          <p:nvPr/>
        </p:nvSpPr>
        <p:spPr>
          <a:xfrm>
            <a:off x="1074263" y="4266350"/>
            <a:ext cx="10375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DiscoNet:</a:t>
            </a:r>
            <a:endParaRPr b="1" sz="16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Производительность:</a:t>
            </a:r>
            <a:endParaRPr b="1" sz="16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Минимальные задержки благодаря одному раунду связи.</a:t>
            </a:r>
            <a:endParaRPr sz="16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Сокращение объема передаваемых данных без потери точности распознавания объектов.</a:t>
            </a:r>
            <a:endParaRPr sz="16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Слабые стороны:</a:t>
            </a:r>
            <a:endParaRPr b="1" sz="16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Ограниченная способность к учету реалистичных условий передачи данных, таких как помехи и ошибки.</a:t>
            </a:r>
            <a:endParaRPr sz="16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2024-05-09T09:40:56Z</dcterms:created>
  <dc:creator>Дорошев Илья Витальевич</dc:creator>
</cp:coreProperties>
</file>