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Roboto Condensed"/>
      <p:regular r:id="rId25"/>
      <p:bold r:id="rId26"/>
      <p:italic r:id="rId27"/>
      <p:boldItalic r:id="rId28"/>
    </p:embeddedFont>
    <p:embeddedFont>
      <p:font typeface="Roboto Condensed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gA6J5AhgmAumQz3nZ/onQi9ddX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Condensed-bold.fntdata"/><Relationship Id="rId25" Type="http://schemas.openxmlformats.org/officeDocument/2006/relationships/font" Target="fonts/RobotoCondensed-regular.fntdata"/><Relationship Id="rId28" Type="http://schemas.openxmlformats.org/officeDocument/2006/relationships/font" Target="fonts/RobotoCondensed-boldItalic.fntdata"/><Relationship Id="rId27" Type="http://schemas.openxmlformats.org/officeDocument/2006/relationships/font" Target="fonts/RobotoCondense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Condensed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CondensedMedium-italic.fntdata"/><Relationship Id="rId30" Type="http://schemas.openxmlformats.org/officeDocument/2006/relationships/font" Target="fonts/RobotoCondensedMedium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RobotoCondensedMedium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lay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df687316ff_0_26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g2df687316ff_0_26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df687316ff_0_37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g2df687316ff_0_37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c67bd846f_0_12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g2dc67bd846f_0_12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7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f687316ff_0_10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g2df687316ff_0_101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c67bd846f_0_36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g2dc67bd846f_0_36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f687316ff_0_109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2df687316ff_0_109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f687316ff_0_6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g2df687316ff_0_60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f687316ff_0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g2df687316ff_0_0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f687316ff_0_1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g2df687316ff_0_10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f687316ff_0_18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g2df687316ff_0_18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9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9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9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9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1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1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1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10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0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9" name="Google Shape;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1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" name="Google Shape;42;p1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1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1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1"/>
          <p:cNvSpPr/>
          <p:nvPr>
            <p:ph idx="3" type="tbl"/>
          </p:nvPr>
        </p:nvSpPr>
        <p:spPr>
          <a:xfrm>
            <a:off x="585787" y="1984076"/>
            <a:ext cx="11058527" cy="351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4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5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RPv53KEZai5BQodVnlp1iHgr-UucjYyd/view" TargetMode="External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FPdtsHhavx4JjgwcxiFcelJ7cwOyLEt4/view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>
            <p:ph type="title"/>
          </p:nvPr>
        </p:nvSpPr>
        <p:spPr>
          <a:xfrm>
            <a:off x="1027975" y="2233990"/>
            <a:ext cx="9652217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300"/>
              <a:buNone/>
            </a:pPr>
            <a:r>
              <a:rPr lang="ru-RU" sz="28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Семинар </a:t>
            </a:r>
            <a:endParaRPr sz="2800">
              <a:solidFill>
                <a:srgbClr val="0132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300"/>
              <a:buNone/>
            </a:pPr>
            <a:r>
              <a:rPr lang="ru-RU" sz="28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“Программная реализация передачи данных, полученных с помощью алгоритмов совместного восприятия между автомобилями по каналам связи V2X"</a:t>
            </a:r>
            <a:endParaRPr sz="2800">
              <a:solidFill>
                <a:srgbClr val="013260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t/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"/>
          <p:cNvSpPr txBox="1"/>
          <p:nvPr>
            <p:ph idx="1" type="body"/>
          </p:nvPr>
        </p:nvSpPr>
        <p:spPr>
          <a:xfrm>
            <a:off x="2055370" y="1149794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5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Московский институт электроники и математики им. А.Н. Тихонова</a:t>
            </a:r>
            <a:endParaRPr sz="1500">
              <a:solidFill>
                <a:srgbClr val="0132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2000"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26" name="Google Shape;126;p1"/>
          <p:cNvSpPr txBox="1"/>
          <p:nvPr>
            <p:ph idx="3" type="body"/>
          </p:nvPr>
        </p:nvSpPr>
        <p:spPr>
          <a:xfrm>
            <a:off x="9531344" y="1135781"/>
            <a:ext cx="22176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sz="1600">
                <a:latin typeface="Roboto Condensed"/>
                <a:ea typeface="Roboto Condensed"/>
                <a:cs typeface="Roboto Condensed"/>
                <a:sym typeface="Roboto Condensed"/>
              </a:rPr>
              <a:t>Москва 2024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5904087" y="836098"/>
            <a:ext cx="565005" cy="122529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8212272" y="932336"/>
            <a:ext cx="565005" cy="122529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10680192" y="886968"/>
            <a:ext cx="565005" cy="122529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df687316ff_0_26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g2df687316ff_0_26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g2df687316ff_0_26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df687316ff_0_26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2df687316ff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956725"/>
            <a:ext cx="4449100" cy="51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df687316ff_0_26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Разработка OpenCDA Manager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29" name="Google Shape;229;g2df687316ff_0_26"/>
          <p:cNvSpPr txBox="1"/>
          <p:nvPr/>
        </p:nvSpPr>
        <p:spPr>
          <a:xfrm>
            <a:off x="1074275" y="1206000"/>
            <a:ext cx="4103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OpenCDA Manager - компонент, ответственный за сериализацию и упаковку данных для эффективного обмена между симуляторами и внедрение модифицированной информации в процесс взаимодействия симуляции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f687316ff_0_37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g2df687316ff_0_37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g2df687316ff_0_37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df687316ff_0_37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df687316ff_0_37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Разработка Artery Manager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239" name="Google Shape;239;g2df687316ff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612" y="2546500"/>
            <a:ext cx="3458625" cy="40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df687316ff_0_37"/>
          <p:cNvSpPr txBox="1"/>
          <p:nvPr/>
        </p:nvSpPr>
        <p:spPr>
          <a:xfrm>
            <a:off x="1074275" y="1074725"/>
            <a:ext cx="5685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Artery Manager</a:t>
            </a: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 является сервисом работающим на каждой машине, который отправляет и принимает данные, содержащие информацию, хранящуюся на на каждом транспортном средстве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1" name="Google Shape;241;g2df687316ff_0_37"/>
          <p:cNvPicPr preferRelativeResize="0"/>
          <p:nvPr/>
        </p:nvPicPr>
        <p:blipFill rotWithShape="1">
          <a:blip r:embed="rId4">
            <a:alphaModFix/>
          </a:blip>
          <a:srcRect b="0" l="0" r="35111" t="0"/>
          <a:stretch/>
        </p:blipFill>
        <p:spPr>
          <a:xfrm>
            <a:off x="6802356" y="1074734"/>
            <a:ext cx="3575350" cy="5294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c67bd846f_0_12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2dc67bd846f_0_12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2dc67bd846f_0_12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dc67bd846f_0_12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2dc67bd846f_0_12" title="launching opencda + artery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375" y="1101925"/>
            <a:ext cx="9361251" cy="52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dc67bd846f_0_12"/>
          <p:cNvSpPr txBox="1"/>
          <p:nvPr/>
        </p:nvSpPr>
        <p:spPr>
          <a:xfrm>
            <a:off x="1074600" y="379250"/>
            <a:ext cx="42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OpenCDA-Artery bridge</a:t>
            </a:r>
            <a:endParaRPr sz="3000">
              <a:solidFill>
                <a:srgbClr val="013260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6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3213701" y="291600"/>
            <a:ext cx="7164013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11048299" y="319314"/>
            <a:ext cx="699708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"/>
          <p:cNvSpPr txBox="1"/>
          <p:nvPr/>
        </p:nvSpPr>
        <p:spPr>
          <a:xfrm>
            <a:off x="1074275" y="1206000"/>
            <a:ext cx="9582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Разработан протокол коммуникации CAVISE COMMUNICATION CONTROL PROTOCOL (CCCP), предназначенный для обмена данными между фреймворками OpenCDA и Artery.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Результаты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7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3248151" y="319325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11048299" y="319314"/>
            <a:ext cx="699708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1083275" y="378575"/>
            <a:ext cx="340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i="0" lang="ru-RU" sz="3000" u="none" cap="none" strike="noStrike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Потенциал</a:t>
            </a:r>
            <a:endParaRPr i="0" sz="1800" u="none" cap="none" strike="noStrike">
              <a:solidFill>
                <a:srgbClr val="013260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4484075" y="1612650"/>
            <a:ext cx="70227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CAVISE COMMUNICATION CONTROL PROTOCOL - универсальный протокол для передачи данных между OpenCDA и Artery. Он позволяет достичь более высокой детализации, а также предоставляет возможность внедрения модулей, работающих с различными типами данных, что может быть весьма полезным, не только для CAVISE, но и для других проектов в области автономных транспортных систем.</a:t>
            </a:r>
            <a:endParaRPr b="0" i="0" sz="1600" u="none" cap="none" strike="noStrike">
              <a:solidFill>
                <a:srgbClr val="0132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132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72" name="Google Shape;2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375" y="1612649"/>
            <a:ext cx="3632701" cy="363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5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3213701" y="291600"/>
            <a:ext cx="7164013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1048299" y="319314"/>
            <a:ext cx="699708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Актуальность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119025" y="1094875"/>
            <a:ext cx="1037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В рамках проекта CAVISE стояла задача повысить детализированность моделирования за счет добавления возможности симуляции передачи сигнала между подключенным беспилотным транспортом с помощью фреймворка Artery</a:t>
            </a:r>
            <a:endParaRPr sz="20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950" y="2377575"/>
            <a:ext cx="8556076" cy="369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f687316ff_0_101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g2df687316ff_0_101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g2df687316ff_0_101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df687316ff_0_101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df687316ff_0_101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OpenCDA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150" name="Google Shape;150;g2df687316ff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975" y="912475"/>
            <a:ext cx="4344199" cy="23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df687316ff_0_101"/>
          <p:cNvSpPr txBox="1"/>
          <p:nvPr/>
        </p:nvSpPr>
        <p:spPr>
          <a:xfrm>
            <a:off x="1074275" y="1124863"/>
            <a:ext cx="4799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Р</a:t>
            </a:r>
            <a:r>
              <a:rPr lang="ru-RU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азработка и тестирование приложений д</a:t>
            </a:r>
            <a:r>
              <a:rPr lang="ru-RU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ля автоматизации совместного вождения (например, совместное восприятие, управление колоннами, въезд на перекресток и выезд с него) в реалистичной моделируемой среде становится сложной задачей.</a:t>
            </a:r>
            <a:endParaRPr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OpenCDA создан для решения подобных проблем.</a:t>
            </a:r>
            <a:r>
              <a:rPr lang="ru-RU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g2df687316ff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275" y="2986225"/>
            <a:ext cx="6529051" cy="29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c67bd846f_0_36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g2dc67bd846f_0_36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g2dc67bd846f_0_36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dc67bd846f_0_36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2dc67bd846f_0_36" title="scenatio v_cosim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9963" y="1073175"/>
            <a:ext cx="9352075" cy="526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dc67bd846f_0_36"/>
          <p:cNvSpPr txBox="1"/>
          <p:nvPr/>
        </p:nvSpPr>
        <p:spPr>
          <a:xfrm>
            <a:off x="1074600" y="379250"/>
            <a:ext cx="42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Сценарий OpenCDA</a:t>
            </a:r>
            <a:endParaRPr sz="3000">
              <a:solidFill>
                <a:srgbClr val="013260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f687316ff_0_109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g2df687316ff_0_109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g2df687316ff_0_109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df687316ff_0_109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df687316ff_0_109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Artery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172" name="Google Shape;172;g2df687316ff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522" y="1270075"/>
            <a:ext cx="4864251" cy="333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df687316ff_0_109"/>
          <p:cNvSpPr txBox="1"/>
          <p:nvPr/>
        </p:nvSpPr>
        <p:spPr>
          <a:xfrm>
            <a:off x="1074275" y="1233725"/>
            <a:ext cx="4266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Artery - фреймворк, поддерживающий моделирование V2X на основе протоколов ETSI ITS-G5, таких как GeoNetworking и BTP. Отдельные транспортные средства могут быть оснащены несколькими сервисами ITS-G5 с помощью промежуточного программного обеспечения Artery, которое также предоставляет общие возможности для этих сервисов. </a:t>
            </a:r>
            <a:endParaRPr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df687316ff_0_60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g2df687316ff_0_60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g2df687316ff_0_60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df687316ff_0_60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df687316ff_0_60"/>
          <p:cNvSpPr txBox="1"/>
          <p:nvPr/>
        </p:nvSpPr>
        <p:spPr>
          <a:xfrm>
            <a:off x="1074276" y="1233713"/>
            <a:ext cx="9338700" cy="20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2300"/>
              <a:buFont typeface="Roboto Condensed"/>
              <a:buAutoNum type="arabicParenR"/>
            </a:pPr>
            <a:r>
              <a:rPr lang="ru-RU" sz="23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</a:t>
            </a:r>
            <a:r>
              <a:rPr b="0" i="0" lang="ru-RU" sz="2300" u="none" cap="none" strike="noStrike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азработка архитектуры</a:t>
            </a:r>
            <a:endParaRPr sz="1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2300"/>
              <a:buFont typeface="Roboto Condensed"/>
              <a:buAutoNum type="arabicParenR"/>
            </a:pPr>
            <a:r>
              <a:rPr lang="ru-RU" sz="23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</a:t>
            </a:r>
            <a:r>
              <a:rPr b="0" i="0" lang="ru-RU" sz="2300" u="none" cap="none" strike="noStrike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азработка форматов сообщений </a:t>
            </a:r>
            <a:endParaRPr sz="1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2300"/>
              <a:buFont typeface="Roboto Condensed"/>
              <a:buAutoNum type="arabicParenR"/>
            </a:pPr>
            <a:r>
              <a:rPr lang="ru-RU" sz="23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</a:t>
            </a:r>
            <a:r>
              <a:rPr b="0" i="0" lang="ru-RU" sz="2300" u="none" cap="none" strike="noStrike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азработка Communication Manager</a:t>
            </a:r>
            <a:endParaRPr sz="1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2300"/>
              <a:buFont typeface="Roboto Condensed"/>
              <a:buAutoNum type="arabicParenR"/>
            </a:pPr>
            <a:r>
              <a:rPr lang="ru-RU" sz="23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</a:t>
            </a:r>
            <a:r>
              <a:rPr b="0" i="0" lang="ru-RU" sz="2300" u="none" cap="none" strike="noStrike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азработка OpenCDA Manager</a:t>
            </a:r>
            <a:endParaRPr sz="1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2300"/>
              <a:buFont typeface="Roboto Condensed"/>
              <a:buAutoNum type="arabicParenR"/>
            </a:pPr>
            <a:r>
              <a:rPr lang="ru-RU" sz="23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</a:t>
            </a:r>
            <a:r>
              <a:rPr b="0" i="0" lang="ru-RU" sz="2300" u="none" cap="none" strike="noStrike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азработка Artery Manager</a:t>
            </a:r>
            <a:endParaRPr b="0" i="0" sz="19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3" name="Google Shape;183;g2df687316ff_0_60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Этапы реализации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f687316ff_0_0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2df687316ff_0_0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g2df687316ff_0_0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df687316ff_0_0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df687316ff_0_0"/>
          <p:cNvSpPr txBox="1"/>
          <p:nvPr/>
        </p:nvSpPr>
        <p:spPr>
          <a:xfrm>
            <a:off x="1074263" y="1033088"/>
            <a:ext cx="982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В процессе работы была создана следующая </a:t>
            </a:r>
            <a:r>
              <a:rPr lang="ru-RU" sz="18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архитектура передачи данных между фреймворками OpenCDA и Artery:</a:t>
            </a:r>
            <a:endParaRPr sz="18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g2df687316ff_0_0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Разработка архитектуры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194" name="Google Shape;194;g2df687316f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550" y="3361836"/>
            <a:ext cx="699602" cy="69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df687316f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4050" y="3160300"/>
            <a:ext cx="1650299" cy="109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df687316f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2000" y="1999588"/>
            <a:ext cx="6312550" cy="34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f687316ff_0_10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g2df687316ff_0_10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g2df687316ff_0_10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df687316ff_0_10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df687316ff_0_10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Разработка форматов сообщений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pic>
        <p:nvPicPr>
          <p:cNvPr id="206" name="Google Shape;206;g2df687316f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975" y="1387163"/>
            <a:ext cx="5943600" cy="17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df687316ff_0_10"/>
          <p:cNvSpPr txBox="1"/>
          <p:nvPr/>
        </p:nvSpPr>
        <p:spPr>
          <a:xfrm>
            <a:off x="1074275" y="1206000"/>
            <a:ext cx="4103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OpenCDA Manager - компонент, ответственный за сериализацию и упаковку данных для эффективного обмена между симуляторами и внедрение модифицированной информации в процесс взаимодействия симуляции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f687316ff_0_18"/>
          <p:cNvSpPr txBox="1"/>
          <p:nvPr>
            <p:ph idx="5" type="body"/>
          </p:nvPr>
        </p:nvSpPr>
        <p:spPr>
          <a:xfrm>
            <a:off x="3459178" y="548725"/>
            <a:ext cx="2605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g2df687316ff_0_18"/>
          <p:cNvSpPr txBox="1"/>
          <p:nvPr>
            <p:ph idx="6" type="body"/>
          </p:nvPr>
        </p:nvSpPr>
        <p:spPr>
          <a:xfrm>
            <a:off x="6259907" y="548725"/>
            <a:ext cx="38295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g2df687316ff_0_18"/>
          <p:cNvSpPr/>
          <p:nvPr/>
        </p:nvSpPr>
        <p:spPr>
          <a:xfrm>
            <a:off x="3213701" y="291600"/>
            <a:ext cx="71640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df687316ff_0_18"/>
          <p:cNvSpPr/>
          <p:nvPr/>
        </p:nvSpPr>
        <p:spPr>
          <a:xfrm>
            <a:off x="11048299" y="319314"/>
            <a:ext cx="699600" cy="914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df687316ff_0_18"/>
          <p:cNvSpPr txBox="1"/>
          <p:nvPr/>
        </p:nvSpPr>
        <p:spPr>
          <a:xfrm>
            <a:off x="1074275" y="386600"/>
            <a:ext cx="61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ru-RU" sz="3000">
                <a:solidFill>
                  <a:srgbClr val="013260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Разработка Communication Manager</a:t>
            </a:r>
            <a:endParaRPr i="0" sz="1800" u="none" cap="none" strike="noStrike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217" name="Google Shape;217;g2df687316ff_0_18"/>
          <p:cNvSpPr txBox="1"/>
          <p:nvPr/>
        </p:nvSpPr>
        <p:spPr>
          <a:xfrm>
            <a:off x="1074275" y="1033100"/>
            <a:ext cx="10146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"/>
                <a:ea typeface="Roboto"/>
                <a:cs typeface="Roboto"/>
                <a:sym typeface="Roboto"/>
              </a:rPr>
              <a:t>Данный компонент отвечает за управление сообщениями и их пересылку между симуляторами. Сетевое взаимодействие реализовано с использованием библиотеки ZeroMQ, которая предоставляет высокоуровневый API для сокетов. </a:t>
            </a:r>
            <a:endParaRPr sz="1600">
              <a:solidFill>
                <a:srgbClr val="0132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g2df687316ff_0_18"/>
          <p:cNvSpPr txBox="1"/>
          <p:nvPr/>
        </p:nvSpPr>
        <p:spPr>
          <a:xfrm>
            <a:off x="1074275" y="2156175"/>
            <a:ext cx="4266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Функционал:</a:t>
            </a:r>
            <a:endParaRPr sz="1600">
              <a:solidFill>
                <a:srgbClr val="0132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600"/>
              <a:buFont typeface="Roboto Condensed"/>
              <a:buChar char="●"/>
            </a:pPr>
            <a:r>
              <a:rPr lang="ru-RU" sz="16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Прием данных</a:t>
            </a:r>
            <a:endParaRPr sz="1600">
              <a:solidFill>
                <a:srgbClr val="0132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600"/>
              <a:buFont typeface="Roboto Condensed"/>
              <a:buChar char="●"/>
            </a:pPr>
            <a:r>
              <a:rPr lang="ru-RU" sz="16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Отправка данных</a:t>
            </a:r>
            <a:endParaRPr sz="1600">
              <a:solidFill>
                <a:srgbClr val="0132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600"/>
              <a:buFont typeface="Roboto Condensed"/>
              <a:buChar char="●"/>
            </a:pPr>
            <a:r>
              <a:rPr lang="ru-RU" sz="16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Система логирования</a:t>
            </a:r>
            <a:endParaRPr sz="1600">
              <a:solidFill>
                <a:srgbClr val="0132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600"/>
              <a:buFont typeface="Roboto Condensed"/>
              <a:buChar char="●"/>
            </a:pPr>
            <a:r>
              <a:rPr lang="ru-RU" sz="1600">
                <a:solidFill>
                  <a:srgbClr val="0132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Система обработок ошибок</a:t>
            </a:r>
            <a:endParaRPr sz="1600">
              <a:solidFill>
                <a:srgbClr val="0132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2024-05-09T09:40:56Z</dcterms:created>
  <dc:creator>Дорошев Илья Витальевич</dc:creator>
</cp:coreProperties>
</file>