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jpeg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750E7-8D7F-4745-81D1-22317C908B79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EBB17-99C0-4B88-A563-89E3323491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5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EBB17-99C0-4B88-A563-89E3323491E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8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E196A-25EC-4A97-843E-221AC64C7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67D4F5-6422-4D1B-B5DE-1CD3AB540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EBC3F6-0BCC-4D96-9A78-C1A76840C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7B556B-CA72-433E-842F-8B28DCF2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6F95A1-1BF5-472B-B6F9-114ED208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16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520C4-ADA2-475E-96D9-9270F7FC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ABD85D-FB92-4E20-8D59-7C21B34F3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749C3-E82F-4066-A43C-DBFCA80F9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C775DB-3047-4014-B381-1866C5CC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856AC-174E-46EA-943C-99991DA9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06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60F9DE-1C8A-419C-9A1E-3081269D6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5D4DED-D8F0-4D31-AE26-171D30F21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F5A6B-FB7A-40F1-9A32-84699195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116DEE-9AC3-4DFD-80DB-728142B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36DEA4-4A17-4B8F-87C0-26EB3904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1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1AE5C-6134-47C1-9075-651F74745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A09FFB-3DEF-4DED-BF58-2C0294095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A2DA1C-EB7A-4502-B318-670D1DC0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5143BE-BCE5-45B9-953F-E9A067A73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86307-869E-4BFE-95D9-D6025A9F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54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82492-CB1B-464F-8429-1824B609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9F580C-C45B-449B-8086-C633C502E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C345BB-46DC-46C7-8630-286B0502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3F8496-8A5F-463E-84DC-97B16893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3E7D1-3024-432B-B94E-5DE15BDA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043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3536B-F3B5-4118-B7A3-6AA2CBF3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F348C9-8002-4625-BFD9-F027A454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1A3706-8475-4A36-910B-5E9D6FF3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831A0-6186-4D54-9021-56F11B1B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484586-962F-42F6-9827-1CA4F23F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26DE2C-A2EA-4129-9D08-BB1FBC501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AE1BE-F19A-4470-86D8-0E542873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67AD22-829D-4A6B-A4DE-039EB31A9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938BBF-8EBE-419B-81C3-D4858E37F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EFBBB7-CE26-4C4E-927B-459EC3F27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A1FCB5-43AF-4A28-985A-283B21649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92A332-D12B-47C8-A9D7-6EB42448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5A61EF-768D-402E-92E4-96542D4C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7CC967-4CF9-4841-8DAB-1A90C459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07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8FE98-0C82-4D3D-B94E-0F408F17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22E6121-2439-44E6-9EF6-B8747C77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420707-C6AE-45DB-BA23-96497953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E19467-ED20-4899-8D2A-D0F8B5C3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9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3B9A1C-47FB-47CF-857F-04C0E3B1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54E3A9-2DD1-4F91-998A-183AF870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CB8CFC-2208-4EEC-BEC9-383CAF42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3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F23E8-EC13-4B64-9415-EF9B1785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8EC9D-D7EE-49E6-9B15-542DCD84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5F10EA-625E-4355-96B8-36E3F7F8D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A3FB8-7488-4B42-A9AB-84310C1A4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846EE3-8CA9-4DBD-BE4D-3218C738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D254D7-64D1-4175-88ED-24E24562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78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6F2E9-4B82-4503-ADB4-78180CC8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625B6B-82C8-4977-9AB6-07B5387D39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1A677-9384-43FD-8A05-10E2B776A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744271-4E39-4C27-B661-83B9D5AF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852B33-950E-41BF-95DB-BAC33C94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9DF24B-C542-4460-9AFF-A3FDCDC6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8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72E67-95D2-40C6-906F-96B4DFA1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C38665-1969-4FEF-9900-EC8227D76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B3DFC-FBF0-44B4-9D94-BB0175874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0DA4E-C58F-4DD9-B235-F7DF10BB626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CCF50-DD21-4F84-84F7-5C0B927EE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E5BABF-6FCC-45EE-A0B8-E51CC5F82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FE79-681F-4BB7-86BB-DE3B8BA6D3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7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1D785-E893-42C0-8FB7-932A268875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Perovskite nanoparticles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708B84-B827-4804-9B73-2B6F1717AF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Synthesis and optical properties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04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CsPbBr</a:t>
            </a:r>
            <a:r>
              <a:rPr lang="en-US" baseline="-25000" dirty="0"/>
              <a:t>3</a:t>
            </a:r>
            <a:r>
              <a:rPr lang="en-US" dirty="0"/>
              <a:t> and Cs</a:t>
            </a:r>
            <a:r>
              <a:rPr lang="en-US" baseline="-25000" dirty="0"/>
              <a:t>4</a:t>
            </a:r>
            <a:r>
              <a:rPr lang="en-US" dirty="0"/>
              <a:t>PbBr</a:t>
            </a:r>
            <a:r>
              <a:rPr lang="en-US" baseline="-25000" dirty="0"/>
              <a:t>6 </a:t>
            </a:r>
            <a:r>
              <a:rPr lang="en-US" dirty="0"/>
              <a:t>perovskite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8ED461E-432B-480B-946A-2CDDF1CE4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49" y="1322189"/>
            <a:ext cx="8337902" cy="5344033"/>
          </a:xfrm>
        </p:spPr>
      </p:pic>
    </p:spTree>
    <p:extLst>
      <p:ext uri="{BB962C8B-B14F-4D97-AF65-F5344CB8AC3E}">
        <p14:creationId xmlns:p14="http://schemas.microsoft.com/office/powerpoint/2010/main" val="47798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CsPbBr</a:t>
            </a:r>
            <a:r>
              <a:rPr lang="en-US" baseline="-25000" dirty="0"/>
              <a:t>3</a:t>
            </a:r>
            <a:r>
              <a:rPr lang="en-US" dirty="0"/>
              <a:t> and Cs</a:t>
            </a:r>
            <a:r>
              <a:rPr lang="en-US" baseline="-25000" dirty="0"/>
              <a:t>4</a:t>
            </a:r>
            <a:r>
              <a:rPr lang="en-US" dirty="0"/>
              <a:t>PbBr</a:t>
            </a:r>
            <a:r>
              <a:rPr lang="en-US" baseline="-25000" dirty="0"/>
              <a:t>6 </a:t>
            </a:r>
            <a:r>
              <a:rPr lang="en-US" dirty="0"/>
              <a:t>perovskite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413C158-EE3B-45C3-8AA6-1D90EFDBA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66" y="1435457"/>
            <a:ext cx="9618868" cy="5422543"/>
          </a:xfrm>
        </p:spPr>
      </p:pic>
    </p:spTree>
    <p:extLst>
      <p:ext uri="{BB962C8B-B14F-4D97-AF65-F5344CB8AC3E}">
        <p14:creationId xmlns:p14="http://schemas.microsoft.com/office/powerpoint/2010/main" val="2556266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synthesis methods. Optical properties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28E6CC4-22FA-4E9C-B2F9-667789FF3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6" y="1678882"/>
            <a:ext cx="5084224" cy="2405784"/>
          </a:xfrm>
        </p:spPr>
      </p:pic>
      <p:pic>
        <p:nvPicPr>
          <p:cNvPr id="8" name="Объект 13">
            <a:extLst>
              <a:ext uri="{FF2B5EF4-FFF2-40B4-BE49-F238E27FC236}">
                <a16:creationId xmlns:a16="http://schemas.microsoft.com/office/drawing/2014/main" id="{598C9FE2-3D21-4265-A322-18D1FAB2E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6" y="4213509"/>
            <a:ext cx="2151580" cy="21555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Объект 13">
            <a:extLst>
              <a:ext uri="{FF2B5EF4-FFF2-40B4-BE49-F238E27FC236}">
                <a16:creationId xmlns:a16="http://schemas.microsoft.com/office/drawing/2014/main" id="{21275BDF-E9D8-4DD2-B0DE-78C2AC5B7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35" y="4213509"/>
            <a:ext cx="2155564" cy="21555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A3FBB6-6F25-45B0-9998-A2EDDF165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35" y="1541864"/>
            <a:ext cx="4500808" cy="44494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D93B3B-B178-4C13-B24B-DB080DD9FF0C}"/>
              </a:ext>
            </a:extLst>
          </p:cNvPr>
          <p:cNvSpPr txBox="1"/>
          <p:nvPr/>
        </p:nvSpPr>
        <p:spPr>
          <a:xfrm>
            <a:off x="7467687" y="5999741"/>
            <a:ext cx="32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Absorption and emission spectra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C442F-1CFE-4E1E-AAC2-8A772D3755DD}"/>
              </a:ext>
            </a:extLst>
          </p:cNvPr>
          <p:cNvSpPr txBox="1"/>
          <p:nvPr/>
        </p:nvSpPr>
        <p:spPr>
          <a:xfrm>
            <a:off x="2367647" y="6369073"/>
            <a:ext cx="195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NPs layer structure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7C1F7E-3103-4B61-B01B-59CD66D84ABD}"/>
              </a:ext>
            </a:extLst>
          </p:cNvPr>
          <p:cNvSpPr txBox="1"/>
          <p:nvPr/>
        </p:nvSpPr>
        <p:spPr>
          <a:xfrm>
            <a:off x="1748535" y="3766578"/>
            <a:ext cx="319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Antisolvent method of synthesis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6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79971-48D3-40C8-81CF-E0A7AC55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Perovskite structure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303FD6-D5C2-4E9F-8B2E-08707AA4E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78" y="1690688"/>
            <a:ext cx="7792843" cy="4638193"/>
          </a:xfrm>
        </p:spPr>
      </p:pic>
    </p:spTree>
    <p:extLst>
      <p:ext uri="{BB962C8B-B14F-4D97-AF65-F5344CB8AC3E}">
        <p14:creationId xmlns:p14="http://schemas.microsoft.com/office/powerpoint/2010/main" val="4105597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E09C1-BF72-43B4-8B11-6CEDBBAE0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injection method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A793EE-CA57-4885-98A3-BB3CED147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6" y="2088713"/>
            <a:ext cx="12005688" cy="26805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E4983-2C97-4E19-9AAC-EE8F5E4688EF}"/>
              </a:ext>
            </a:extLst>
          </p:cNvPr>
          <p:cNvSpPr txBox="1"/>
          <p:nvPr/>
        </p:nvSpPr>
        <p:spPr>
          <a:xfrm>
            <a:off x="1480167" y="5107880"/>
            <a:ext cx="393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/>
              <a:t>nanoparticles </a:t>
            </a:r>
            <a:r>
              <a:rPr lang="en-US" sz="2800" dirty="0"/>
              <a:t>size control</a:t>
            </a:r>
            <a:endParaRPr lang="ru-RU" sz="2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/>
              <a:t> </a:t>
            </a:r>
            <a:r>
              <a:rPr lang="en-US" sz="2800" dirty="0"/>
              <a:t>monodisperse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F5980-BFD5-4D9C-AA61-08B2EEC1C8B2}"/>
              </a:ext>
            </a:extLst>
          </p:cNvPr>
          <p:cNvSpPr txBox="1"/>
          <p:nvPr/>
        </p:nvSpPr>
        <p:spPr>
          <a:xfrm>
            <a:off x="6777519" y="5107879"/>
            <a:ext cx="3934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alibri" panose="020F0502020204030204" pitchFamily="34" charset="0"/>
              <a:buChar char="×"/>
            </a:pPr>
            <a:r>
              <a:rPr lang="en-US" sz="2800" dirty="0"/>
              <a:t>special conditions</a:t>
            </a:r>
            <a:endParaRPr lang="ru-RU" sz="2800" dirty="0"/>
          </a:p>
          <a:p>
            <a:pPr marL="457200" indent="-457200">
              <a:buFont typeface="Calibri" panose="020F0502020204030204" pitchFamily="34" charset="0"/>
              <a:buChar char="×"/>
            </a:pPr>
            <a:r>
              <a:rPr lang="en-US" sz="2800" dirty="0"/>
              <a:t>high temperature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30208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E09C1-BF72-43B4-8B11-6CEDBBAE0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synthesis methods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E4983-2C97-4E19-9AAC-EE8F5E4688EF}"/>
              </a:ext>
            </a:extLst>
          </p:cNvPr>
          <p:cNvSpPr txBox="1"/>
          <p:nvPr/>
        </p:nvSpPr>
        <p:spPr>
          <a:xfrm>
            <a:off x="7364690" y="2511287"/>
            <a:ext cx="3934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simplicity</a:t>
            </a:r>
            <a:r>
              <a:rPr lang="ru-RU" sz="28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room temperature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F5980-BFD5-4D9C-AA61-08B2EEC1C8B2}"/>
              </a:ext>
            </a:extLst>
          </p:cNvPr>
          <p:cNvSpPr txBox="1"/>
          <p:nvPr/>
        </p:nvSpPr>
        <p:spPr>
          <a:xfrm>
            <a:off x="7364690" y="4285993"/>
            <a:ext cx="393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alibri" panose="020F0502020204030204" pitchFamily="34" charset="0"/>
              <a:buChar char="×"/>
            </a:pPr>
            <a:r>
              <a:rPr lang="en-US" sz="2800" dirty="0"/>
              <a:t>polydispersity</a:t>
            </a:r>
          </a:p>
          <a:p>
            <a:pPr marL="457200" indent="-457200">
              <a:buFont typeface="Calibri" panose="020F0502020204030204" pitchFamily="34" charset="0"/>
              <a:buChar char="×"/>
            </a:pPr>
            <a:r>
              <a:rPr lang="en-US" sz="2800" dirty="0"/>
              <a:t>uncontrolled NPs size and structure</a:t>
            </a:r>
            <a:endParaRPr lang="ru-RU" sz="28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B6FE95F0-F7FD-484D-9DB8-30F0A8CD2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6" y="1690688"/>
            <a:ext cx="5265334" cy="224246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9D870D-E986-44CC-97CF-14931D1CB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6" y="4366517"/>
            <a:ext cx="5265334" cy="2491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C0C1F-5F50-43F0-8E45-59A714CFFC11}"/>
              </a:ext>
            </a:extLst>
          </p:cNvPr>
          <p:cNvSpPr txBox="1"/>
          <p:nvPr/>
        </p:nvSpPr>
        <p:spPr>
          <a:xfrm>
            <a:off x="2185855" y="1506022"/>
            <a:ext cx="192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Ultrasonic method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8E2F7-FF09-4368-B32C-D3D09A9D966D}"/>
              </a:ext>
            </a:extLst>
          </p:cNvPr>
          <p:cNvSpPr txBox="1"/>
          <p:nvPr/>
        </p:nvSpPr>
        <p:spPr>
          <a:xfrm>
            <a:off x="2185855" y="3997185"/>
            <a:ext cx="209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Antisolvent method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65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Perovskite structure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453BFB-D813-427A-B347-FE10E5465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r="3125"/>
          <a:stretch/>
        </p:blipFill>
        <p:spPr>
          <a:xfrm>
            <a:off x="246581" y="1881884"/>
            <a:ext cx="6562364" cy="4154424"/>
          </a:xfr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356C895-2D8A-44E7-9A7E-D44D6C3AD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06194"/>
              </p:ext>
            </p:extLst>
          </p:nvPr>
        </p:nvGraphicFramePr>
        <p:xfrm>
          <a:off x="6893960" y="1692401"/>
          <a:ext cx="5051459" cy="467373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73700">
                  <a:extLst>
                    <a:ext uri="{9D8B030D-6E8A-4147-A177-3AD203B41FA5}">
                      <a16:colId xmlns:a16="http://schemas.microsoft.com/office/drawing/2014/main" val="3002922577"/>
                    </a:ext>
                  </a:extLst>
                </a:gridCol>
                <a:gridCol w="990557">
                  <a:extLst>
                    <a:ext uri="{9D8B030D-6E8A-4147-A177-3AD203B41FA5}">
                      <a16:colId xmlns:a16="http://schemas.microsoft.com/office/drawing/2014/main" val="1665052192"/>
                    </a:ext>
                  </a:extLst>
                </a:gridCol>
                <a:gridCol w="859001">
                  <a:extLst>
                    <a:ext uri="{9D8B030D-6E8A-4147-A177-3AD203B41FA5}">
                      <a16:colId xmlns:a16="http://schemas.microsoft.com/office/drawing/2014/main" val="3039804108"/>
                    </a:ext>
                  </a:extLst>
                </a:gridCol>
                <a:gridCol w="609754">
                  <a:extLst>
                    <a:ext uri="{9D8B030D-6E8A-4147-A177-3AD203B41FA5}">
                      <a16:colId xmlns:a16="http://schemas.microsoft.com/office/drawing/2014/main" val="3339777039"/>
                    </a:ext>
                  </a:extLst>
                </a:gridCol>
                <a:gridCol w="918447">
                  <a:extLst>
                    <a:ext uri="{9D8B030D-6E8A-4147-A177-3AD203B41FA5}">
                      <a16:colId xmlns:a16="http://schemas.microsoft.com/office/drawing/2014/main" val="2779469332"/>
                    </a:ext>
                  </a:extLst>
                </a:gridCol>
              </a:tblGrid>
              <a:tr h="6556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Sample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Point group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a, Å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 β, 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>
                          <a:effectLst/>
                        </a:rPr>
                        <a:t>Crystal size, nm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024375"/>
                  </a:ext>
                </a:extLst>
              </a:tr>
              <a:tr h="6511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CsPbBr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Pm-3m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5.81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90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>
                          <a:effectLst/>
                        </a:rPr>
                        <a:t>27.6 ± 5.2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76561058"/>
                  </a:ext>
                </a:extLst>
              </a:tr>
              <a:tr h="6511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CsPbCl</a:t>
                      </a:r>
                      <a:r>
                        <a:rPr lang="en-US" sz="1800" baseline="-25000" dirty="0">
                          <a:effectLst/>
                        </a:rPr>
                        <a:t>3-z</a:t>
                      </a:r>
                      <a:r>
                        <a:rPr lang="en-US" sz="1800" dirty="0">
                          <a:effectLst/>
                        </a:rPr>
                        <a:t>Br</a:t>
                      </a:r>
                      <a:r>
                        <a:rPr lang="en-US" sz="1800" baseline="-25000" dirty="0">
                          <a:effectLst/>
                        </a:rPr>
                        <a:t>z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Pm-3m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5.80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>
                          <a:effectLst/>
                        </a:rPr>
                        <a:t>90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>
                          <a:effectLst/>
                        </a:rPr>
                        <a:t>33.4 ± 8.9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91730074"/>
                  </a:ext>
                </a:extLst>
              </a:tr>
              <a:tr h="6511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CsPbCl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Pm-3m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5.69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90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>
                          <a:effectLst/>
                        </a:rPr>
                        <a:t>14.5 ± 1.3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2127326"/>
                  </a:ext>
                </a:extLst>
              </a:tr>
              <a:tr h="6511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CsPb</a:t>
                      </a:r>
                      <a:r>
                        <a:rPr lang="en-US" sz="1800" baseline="-25000" dirty="0">
                          <a:effectLst/>
                        </a:rPr>
                        <a:t>1-y</a:t>
                      </a:r>
                      <a:r>
                        <a:rPr lang="en-US" sz="1800" dirty="0">
                          <a:effectLst/>
                        </a:rPr>
                        <a:t>Mn</a:t>
                      </a:r>
                      <a:r>
                        <a:rPr lang="en-US" sz="1800" baseline="-25000" dirty="0">
                          <a:effectLst/>
                        </a:rPr>
                        <a:t>y</a:t>
                      </a:r>
                      <a:r>
                        <a:rPr lang="en-US" sz="1800" dirty="0">
                          <a:effectLst/>
                        </a:rPr>
                        <a:t>Cl</a:t>
                      </a:r>
                      <a:r>
                        <a:rPr lang="en-US" sz="1800" baseline="-25000" dirty="0">
                          <a:effectLst/>
                        </a:rPr>
                        <a:t>3-z</a:t>
                      </a:r>
                      <a:r>
                        <a:rPr lang="en-US" sz="1800" dirty="0">
                          <a:effectLst/>
                        </a:rPr>
                        <a:t>Br</a:t>
                      </a:r>
                      <a:r>
                        <a:rPr lang="en-US" sz="1800" baseline="-25000" dirty="0">
                          <a:effectLst/>
                        </a:rPr>
                        <a:t>z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Pm-3m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5.69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>
                          <a:effectLst/>
                        </a:rPr>
                        <a:t>90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17.1 ± 2.4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88879861"/>
                  </a:ext>
                </a:extLst>
              </a:tr>
              <a:tr h="65115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CsPb</a:t>
                      </a:r>
                      <a:r>
                        <a:rPr lang="en-US" sz="1800" baseline="-25000" dirty="0">
                          <a:effectLst/>
                        </a:rPr>
                        <a:t>1-y</a:t>
                      </a:r>
                      <a:r>
                        <a:rPr lang="en-US" sz="1800" dirty="0">
                          <a:effectLst/>
                        </a:rPr>
                        <a:t>Mn</a:t>
                      </a:r>
                      <a:r>
                        <a:rPr lang="en-US" sz="1800" baseline="-25000" dirty="0">
                          <a:effectLst/>
                        </a:rPr>
                        <a:t>y</a:t>
                      </a:r>
                      <a:r>
                        <a:rPr lang="en-US" sz="1800" dirty="0">
                          <a:effectLst/>
                        </a:rPr>
                        <a:t>Cl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Pm-3m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5.57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>
                          <a:effectLst/>
                        </a:rPr>
                        <a:t>90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970530" algn="l"/>
                        </a:tabLst>
                      </a:pPr>
                      <a:r>
                        <a:rPr lang="en-US" sz="1800" dirty="0">
                          <a:effectLst/>
                        </a:rPr>
                        <a:t>20.7 ± 3.9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33414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157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NPs size, shape and the ratio of elements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B883C70-87F1-4191-8764-494C24AE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15351"/>
            <a:ext cx="2449530" cy="226326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B884DB-09FB-478E-B55D-A871D8CD6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81" y="1815351"/>
            <a:ext cx="2449531" cy="22639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8359AD-821A-4194-B2B9-25729A98C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62" y="1816504"/>
            <a:ext cx="2449374" cy="22621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A7C6A3-C0C1-4F88-8F06-7FB878CA8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86" y="1816504"/>
            <a:ext cx="2449374" cy="22621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9D5163-1AAC-403A-B765-E2ECC66AB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84435"/>
            <a:ext cx="2449374" cy="2262108"/>
          </a:xfrm>
          <a:prstGeom prst="rect">
            <a:avLst/>
          </a:prstGeom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845C9B13-0BF6-4E55-8141-63CC4D171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864650"/>
              </p:ext>
            </p:extLst>
          </p:nvPr>
        </p:nvGraphicFramePr>
        <p:xfrm>
          <a:off x="3580208" y="4313064"/>
          <a:ext cx="7894752" cy="220485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68468">
                  <a:extLst>
                    <a:ext uri="{9D8B030D-6E8A-4147-A177-3AD203B41FA5}">
                      <a16:colId xmlns:a16="http://schemas.microsoft.com/office/drawing/2014/main" val="613625109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24988510"/>
                    </a:ext>
                  </a:extLst>
                </a:gridCol>
                <a:gridCol w="2631862">
                  <a:extLst>
                    <a:ext uri="{9D8B030D-6E8A-4147-A177-3AD203B41FA5}">
                      <a16:colId xmlns:a16="http://schemas.microsoft.com/office/drawing/2014/main" val="3155372775"/>
                    </a:ext>
                  </a:extLst>
                </a:gridCol>
                <a:gridCol w="2631862">
                  <a:extLst>
                    <a:ext uri="{9D8B030D-6E8A-4147-A177-3AD203B41FA5}">
                      <a16:colId xmlns:a16="http://schemas.microsoft.com/office/drawing/2014/main" val="42936504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effectLst/>
                        </a:rPr>
                        <a:t>Sample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effectLst/>
                        </a:rPr>
                        <a:t>Theoretical atomic ratio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Experimental atomic ratio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741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CsPbBr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r>
                        <a:rPr lang="en-US" sz="1800">
                          <a:effectLst/>
                        </a:rPr>
                        <a:t>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СsPbBr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</a:t>
                      </a:r>
                      <a:r>
                        <a:rPr lang="en-US" sz="1800" baseline="-25000">
                          <a:effectLst/>
                        </a:rPr>
                        <a:t>1.2</a:t>
                      </a:r>
                      <a:r>
                        <a:rPr lang="en-US" sz="1800">
                          <a:effectLst/>
                        </a:rPr>
                        <a:t>Br</a:t>
                      </a:r>
                      <a:r>
                        <a:rPr lang="en-US" sz="1800" baseline="-25000">
                          <a:effectLst/>
                        </a:rPr>
                        <a:t>2.5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45644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CsPbCl</a:t>
                      </a:r>
                      <a:r>
                        <a:rPr lang="en-US" sz="1800" baseline="-25000">
                          <a:effectLst/>
                        </a:rPr>
                        <a:t>3-z</a:t>
                      </a:r>
                      <a:r>
                        <a:rPr lang="en-US" sz="1800">
                          <a:effectLst/>
                        </a:rPr>
                        <a:t>Br</a:t>
                      </a:r>
                      <a:r>
                        <a:rPr lang="en-US" sz="1800" baseline="-25000">
                          <a:effectLst/>
                        </a:rPr>
                        <a:t>z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CsPbCl</a:t>
                      </a:r>
                      <a:r>
                        <a:rPr lang="en-US" sz="1800" baseline="-25000">
                          <a:effectLst/>
                        </a:rPr>
                        <a:t>1.5</a:t>
                      </a:r>
                      <a:r>
                        <a:rPr lang="en-US" sz="1800">
                          <a:effectLst/>
                        </a:rPr>
                        <a:t>Br</a:t>
                      </a:r>
                      <a:r>
                        <a:rPr lang="en-US" sz="1800" baseline="-25000">
                          <a:effectLst/>
                        </a:rPr>
                        <a:t>1.5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</a:t>
                      </a:r>
                      <a:r>
                        <a:rPr lang="en-US" sz="1800" baseline="-25000">
                          <a:effectLst/>
                        </a:rPr>
                        <a:t>1.1</a:t>
                      </a:r>
                      <a:r>
                        <a:rPr lang="en-US" sz="1800">
                          <a:effectLst/>
                        </a:rPr>
                        <a:t>PbCl</a:t>
                      </a:r>
                      <a:r>
                        <a:rPr lang="en-US" sz="1800" baseline="-25000">
                          <a:effectLst/>
                        </a:rPr>
                        <a:t>0.59</a:t>
                      </a:r>
                      <a:r>
                        <a:rPr lang="en-US" sz="1800">
                          <a:effectLst/>
                        </a:rPr>
                        <a:t>Br</a:t>
                      </a:r>
                      <a:r>
                        <a:rPr lang="en-US" sz="1800" baseline="-25000">
                          <a:effectLst/>
                        </a:rPr>
                        <a:t>2.59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33846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CsPbCl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CsPbCl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</a:t>
                      </a:r>
                      <a:r>
                        <a:rPr lang="en-US" sz="1800" baseline="-25000">
                          <a:effectLst/>
                        </a:rPr>
                        <a:t>1.3</a:t>
                      </a:r>
                      <a:r>
                        <a:rPr lang="en-US" sz="1800">
                          <a:effectLst/>
                        </a:rPr>
                        <a:t>Cl</a:t>
                      </a:r>
                      <a:r>
                        <a:rPr lang="en-US" sz="1800" baseline="-25000">
                          <a:effectLst/>
                        </a:rPr>
                        <a:t>1.3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2226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</a:t>
                      </a:r>
                      <a:r>
                        <a:rPr lang="en-US" sz="1800" baseline="-25000">
                          <a:effectLst/>
                        </a:rPr>
                        <a:t>1-y</a:t>
                      </a:r>
                      <a:r>
                        <a:rPr lang="en-US" sz="1800">
                          <a:effectLst/>
                        </a:rPr>
                        <a:t>Mn</a:t>
                      </a:r>
                      <a:r>
                        <a:rPr lang="en-US" sz="1800" baseline="-25000">
                          <a:effectLst/>
                        </a:rPr>
                        <a:t>y</a:t>
                      </a:r>
                      <a:r>
                        <a:rPr lang="en-US" sz="1800">
                          <a:effectLst/>
                        </a:rPr>
                        <a:t>Cl</a:t>
                      </a:r>
                      <a:r>
                        <a:rPr lang="en-US" sz="1800" baseline="-25000">
                          <a:effectLst/>
                        </a:rPr>
                        <a:t>3-z</a:t>
                      </a:r>
                      <a:r>
                        <a:rPr lang="en-US" sz="1800">
                          <a:effectLst/>
                        </a:rPr>
                        <a:t>Br</a:t>
                      </a:r>
                      <a:r>
                        <a:rPr lang="en-US" sz="1800" baseline="-25000">
                          <a:effectLst/>
                        </a:rPr>
                        <a:t>z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</a:t>
                      </a:r>
                      <a:r>
                        <a:rPr lang="en-US" sz="1800" baseline="-25000">
                          <a:effectLst/>
                        </a:rPr>
                        <a:t>0.3</a:t>
                      </a:r>
                      <a:r>
                        <a:rPr lang="en-US" sz="1800">
                          <a:effectLst/>
                        </a:rPr>
                        <a:t>Mn</a:t>
                      </a:r>
                      <a:r>
                        <a:rPr lang="en-US" sz="1800" baseline="-25000">
                          <a:effectLst/>
                        </a:rPr>
                        <a:t>0.7</a:t>
                      </a:r>
                      <a:r>
                        <a:rPr lang="en-US" sz="1800">
                          <a:effectLst/>
                        </a:rPr>
                        <a:t>Cl</a:t>
                      </a:r>
                      <a:r>
                        <a:rPr lang="en-US" sz="1800" baseline="-25000">
                          <a:effectLst/>
                        </a:rPr>
                        <a:t>2.5</a:t>
                      </a:r>
                      <a:r>
                        <a:rPr lang="en-US" sz="1800">
                          <a:effectLst/>
                        </a:rPr>
                        <a:t>Br</a:t>
                      </a:r>
                      <a:r>
                        <a:rPr lang="en-US" sz="1800" baseline="-25000">
                          <a:effectLst/>
                        </a:rPr>
                        <a:t>0.5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</a:t>
                      </a:r>
                      <a:r>
                        <a:rPr lang="en-US" sz="1800" baseline="-25000">
                          <a:effectLst/>
                        </a:rPr>
                        <a:t>1.2</a:t>
                      </a:r>
                      <a:r>
                        <a:rPr lang="en-US" sz="1800">
                          <a:effectLst/>
                        </a:rPr>
                        <a:t>Mn</a:t>
                      </a:r>
                      <a:r>
                        <a:rPr lang="en-US" sz="1800" baseline="-25000">
                          <a:effectLst/>
                        </a:rPr>
                        <a:t>0.7</a:t>
                      </a:r>
                      <a:r>
                        <a:rPr lang="en-US" sz="1800">
                          <a:effectLst/>
                        </a:rPr>
                        <a:t>Cl</a:t>
                      </a:r>
                      <a:r>
                        <a:rPr lang="en-US" sz="1800" baseline="-25000">
                          <a:effectLst/>
                        </a:rPr>
                        <a:t>2.5</a:t>
                      </a:r>
                      <a:r>
                        <a:rPr lang="en-US" sz="1800">
                          <a:effectLst/>
                        </a:rPr>
                        <a:t>Br</a:t>
                      </a:r>
                      <a:r>
                        <a:rPr lang="en-US" sz="1800" baseline="-25000">
                          <a:effectLst/>
                        </a:rPr>
                        <a:t>2.2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416124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</a:t>
                      </a:r>
                      <a:r>
                        <a:rPr lang="en-US" sz="1800" baseline="-25000">
                          <a:effectLst/>
                        </a:rPr>
                        <a:t>1-y</a:t>
                      </a:r>
                      <a:r>
                        <a:rPr lang="en-US" sz="1800">
                          <a:effectLst/>
                        </a:rPr>
                        <a:t>Mn</a:t>
                      </a:r>
                      <a:r>
                        <a:rPr lang="en-US" sz="1800" baseline="-25000">
                          <a:effectLst/>
                        </a:rPr>
                        <a:t>y</a:t>
                      </a:r>
                      <a:r>
                        <a:rPr lang="en-US" sz="1800">
                          <a:effectLst/>
                        </a:rPr>
                        <a:t>Cl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>
                          <a:effectLst/>
                        </a:rPr>
                        <a:t>CsPb</a:t>
                      </a:r>
                      <a:r>
                        <a:rPr lang="en-US" sz="1800" baseline="-25000">
                          <a:effectLst/>
                        </a:rPr>
                        <a:t>0.3</a:t>
                      </a:r>
                      <a:r>
                        <a:rPr lang="en-US" sz="1800">
                          <a:effectLst/>
                        </a:rPr>
                        <a:t>Mn</a:t>
                      </a:r>
                      <a:r>
                        <a:rPr lang="en-US" sz="1800" baseline="-25000">
                          <a:effectLst/>
                        </a:rPr>
                        <a:t>0.7</a:t>
                      </a:r>
                      <a:r>
                        <a:rPr lang="en-US" sz="1800">
                          <a:effectLst/>
                        </a:rPr>
                        <a:t>Cl</a:t>
                      </a:r>
                      <a:r>
                        <a:rPr lang="en-US" sz="1800" baseline="-25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dirty="0">
                          <a:effectLst/>
                        </a:rPr>
                        <a:t>CsPb</a:t>
                      </a:r>
                      <a:r>
                        <a:rPr lang="en-US" sz="1800" baseline="-25000" dirty="0">
                          <a:effectLst/>
                        </a:rPr>
                        <a:t>0.8</a:t>
                      </a:r>
                      <a:r>
                        <a:rPr lang="en-US" sz="1800" dirty="0">
                          <a:effectLst/>
                        </a:rPr>
                        <a:t>Mn</a:t>
                      </a:r>
                      <a:r>
                        <a:rPr lang="en-US" sz="1800" baseline="-25000" dirty="0">
                          <a:effectLst/>
                        </a:rPr>
                        <a:t>0.7</a:t>
                      </a:r>
                      <a:r>
                        <a:rPr lang="en-US" sz="1800" dirty="0">
                          <a:effectLst/>
                        </a:rPr>
                        <a:t>Cl</a:t>
                      </a:r>
                      <a:r>
                        <a:rPr lang="en-US" sz="1800" baseline="-25000" dirty="0">
                          <a:effectLst/>
                        </a:rPr>
                        <a:t>2,58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5910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768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properties</a:t>
            </a:r>
            <a:endParaRPr lang="ru-RU" dirty="0"/>
          </a:p>
        </p:txBody>
      </p:sp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4FA5C144-8AC6-4802-8BAC-011BCA0EA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3" y="1651354"/>
            <a:ext cx="6851390" cy="4920929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37EEB6-81B2-4220-9E12-D43A5842A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745" y="365125"/>
            <a:ext cx="4106763" cy="31432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6C2F77D-7C9C-422E-A23F-7E81A45B9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13" y="3244065"/>
            <a:ext cx="4106764" cy="31432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9464CC-3707-41F0-9C60-1502A7A1507E}"/>
              </a:ext>
            </a:extLst>
          </p:cNvPr>
          <p:cNvSpPr txBox="1"/>
          <p:nvPr/>
        </p:nvSpPr>
        <p:spPr>
          <a:xfrm>
            <a:off x="2157574" y="6262041"/>
            <a:ext cx="227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Emission spectra</a:t>
            </a:r>
            <a:endParaRPr lang="ru-RU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5123AE-9654-46A9-B2F4-960AEF9C7FB5}"/>
              </a:ext>
            </a:extLst>
          </p:cNvPr>
          <p:cNvSpPr txBox="1"/>
          <p:nvPr/>
        </p:nvSpPr>
        <p:spPr>
          <a:xfrm>
            <a:off x="8473852" y="6262042"/>
            <a:ext cx="255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Absorption spectra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744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4D8BEB-64F8-453F-A179-904C6CD03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6049"/>
          <a:stretch/>
        </p:blipFill>
        <p:spPr>
          <a:xfrm>
            <a:off x="8861838" y="3621149"/>
            <a:ext cx="3298950" cy="3063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7379C6-27CE-4359-9A96-6D237B4295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9665"/>
          <a:stretch/>
        </p:blipFill>
        <p:spPr>
          <a:xfrm>
            <a:off x="8861838" y="365125"/>
            <a:ext cx="3154166" cy="30638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control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9464CC-3707-41F0-9C60-1502A7A1507E}"/>
              </a:ext>
            </a:extLst>
          </p:cNvPr>
          <p:cNvSpPr txBox="1"/>
          <p:nvPr/>
        </p:nvSpPr>
        <p:spPr>
          <a:xfrm>
            <a:off x="1787704" y="5784909"/>
            <a:ext cx="227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Emission spectra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FA9E2A-7E62-4DEE-9F6B-4DC6A01FA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5635" r="13556" b="5953"/>
          <a:stretch/>
        </p:blipFill>
        <p:spPr>
          <a:xfrm>
            <a:off x="360448" y="1338236"/>
            <a:ext cx="5126415" cy="4565825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976A5D-5C5E-47C1-AA58-5995ECE6C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r="10990"/>
          <a:stretch/>
        </p:blipFill>
        <p:spPr>
          <a:xfrm>
            <a:off x="5705059" y="3621149"/>
            <a:ext cx="3154167" cy="30638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1123F1-4A25-4E04-8CCF-70666A0B12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0639"/>
          <a:stretch/>
        </p:blipFill>
        <p:spPr>
          <a:xfrm>
            <a:off x="5707672" y="365124"/>
            <a:ext cx="3154166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17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6F47E-7996-4197-917A-B7087AF5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CsPbBr</a:t>
            </a:r>
            <a:r>
              <a:rPr lang="en-US" baseline="-25000" dirty="0"/>
              <a:t>3</a:t>
            </a:r>
            <a:r>
              <a:rPr lang="en-US" dirty="0"/>
              <a:t> and Cs</a:t>
            </a:r>
            <a:r>
              <a:rPr lang="en-US" baseline="-25000" dirty="0"/>
              <a:t>4</a:t>
            </a:r>
            <a:r>
              <a:rPr lang="en-US" dirty="0"/>
              <a:t>PbBr</a:t>
            </a:r>
            <a:r>
              <a:rPr lang="en-US" baseline="-25000" dirty="0"/>
              <a:t>6 </a:t>
            </a:r>
            <a:r>
              <a:rPr lang="en-US" dirty="0"/>
              <a:t>perovskite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C7BA9DD-6415-4C54-84A9-89A84D1DC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6" b="8189"/>
          <a:stretch/>
        </p:blipFill>
        <p:spPr>
          <a:xfrm>
            <a:off x="1349354" y="1831958"/>
            <a:ext cx="9493292" cy="48847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E719FB-06C5-46B5-A5CB-2D4C24327C1E}"/>
              </a:ext>
            </a:extLst>
          </p:cNvPr>
          <p:cNvSpPr txBox="1"/>
          <p:nvPr/>
        </p:nvSpPr>
        <p:spPr>
          <a:xfrm>
            <a:off x="1471182" y="1429078"/>
            <a:ext cx="494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CsPbBr</a:t>
            </a:r>
            <a:r>
              <a:rPr lang="en-US" sz="2800" baseline="-25000" dirty="0"/>
              <a:t>3</a:t>
            </a:r>
            <a:r>
              <a:rPr lang="en-US" sz="2800" dirty="0"/>
              <a:t>. Hot injection synthesis.</a:t>
            </a:r>
            <a:endParaRPr lang="ru-RU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B7BE9-16A4-4842-AD14-2B8167E58069}"/>
              </a:ext>
            </a:extLst>
          </p:cNvPr>
          <p:cNvSpPr txBox="1"/>
          <p:nvPr/>
        </p:nvSpPr>
        <p:spPr>
          <a:xfrm>
            <a:off x="1349354" y="4072904"/>
            <a:ext cx="622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Cs</a:t>
            </a:r>
            <a:r>
              <a:rPr lang="en-US" sz="2800" baseline="-25000" dirty="0"/>
              <a:t>4</a:t>
            </a:r>
            <a:r>
              <a:rPr lang="en-US" sz="2800" dirty="0"/>
              <a:t>PbBr</a:t>
            </a:r>
            <a:r>
              <a:rPr lang="en-US" sz="2800" baseline="-25000" dirty="0"/>
              <a:t>6</a:t>
            </a:r>
            <a:r>
              <a:rPr lang="en-US" sz="2800" dirty="0"/>
              <a:t>. Ultrasonic method of synthesis.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913821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171</Words>
  <Application>Microsoft Office PowerPoint</Application>
  <PresentationFormat>Широкоэкранный</PresentationFormat>
  <Paragraphs>80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Тема Office</vt:lpstr>
      <vt:lpstr>Perovskite nanoparticles</vt:lpstr>
      <vt:lpstr>Perovskite structure</vt:lpstr>
      <vt:lpstr>Hot injection method</vt:lpstr>
      <vt:lpstr>Alternative synthesis methods</vt:lpstr>
      <vt:lpstr>Perovskite structure</vt:lpstr>
      <vt:lpstr>NPs size, shape and the ratio of elements</vt:lpstr>
      <vt:lpstr>Optical properties</vt:lpstr>
      <vt:lpstr>Size control</vt:lpstr>
      <vt:lpstr>CsPbBr3 and Cs4PbBr6 perovskite</vt:lpstr>
      <vt:lpstr>CsPbBr3 and Cs4PbBr6 perovskite</vt:lpstr>
      <vt:lpstr>CsPbBr3 and Cs4PbBr6 perovskite</vt:lpstr>
      <vt:lpstr>Alternative synthesis methods. Optical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Alexandra Son</dc:creator>
  <cp:lastModifiedBy>Alexandra Son</cp:lastModifiedBy>
  <cp:revision>14</cp:revision>
  <dcterms:created xsi:type="dcterms:W3CDTF">2024-03-29T02:17:35Z</dcterms:created>
  <dcterms:modified xsi:type="dcterms:W3CDTF">2024-03-29T08:12:29Z</dcterms:modified>
</cp:coreProperties>
</file>