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25">
          <p15:clr>
            <a:srgbClr val="A4A3A4"/>
          </p15:clr>
        </p15:guide>
        <p15:guide id="2" pos="1209">
          <p15:clr>
            <a:srgbClr val="A4A3A4"/>
          </p15:clr>
        </p15:guide>
        <p15:guide id="3" pos="2955">
          <p15:clr>
            <a:srgbClr val="A4A3A4"/>
          </p15:clr>
        </p15:guide>
        <p15:guide id="4" pos="2071">
          <p15:clr>
            <a:srgbClr val="A4A3A4"/>
          </p15:clr>
        </p15:guide>
        <p15:guide id="5" pos="3840">
          <p15:clr>
            <a:srgbClr val="A4A3A4"/>
          </p15:clr>
        </p15:guide>
        <p15:guide id="6" pos="4702">
          <p15:clr>
            <a:srgbClr val="A4A3A4"/>
          </p15:clr>
        </p15:guide>
        <p15:guide id="7" pos="5586">
          <p15:clr>
            <a:srgbClr val="A4A3A4"/>
          </p15:clr>
        </p15:guide>
        <p15:guide id="8" pos="7333">
          <p15:clr>
            <a:srgbClr val="A4A3A4"/>
          </p15:clr>
        </p15:guide>
        <p15:guide id="9" orient="horz" pos="3952">
          <p15:clr>
            <a:srgbClr val="A4A3A4"/>
          </p15:clr>
        </p15:guide>
        <p15:guide id="10" pos="6471">
          <p15:clr>
            <a:srgbClr val="A4A3A4"/>
          </p15:clr>
        </p15:guide>
        <p15:guide id="11" orient="horz" pos="913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:go="http://customooxmlschemas.google.com/" r:id="rId22" roundtripDataSignature="AMtx7miwlii8uuo7dunrvcDwnXKsT7nx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pos="3952" orient="horz"/>
        <p:guide pos="6471"/>
        <p:guide pos="913" orient="horz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c16494d264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8" name="Google Shape;268;g2c16494d264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c16494d264_0_4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6" name="Google Shape;276;g2c16494d264_0_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1ef715666b2_0_8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4" name="Google Shape;284;g1ef715666b2_0_8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b7201b7719_0_5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g2b7201b7719_0_5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0" name="Google Shape;190;g2b7201b7719_0_5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7201b7719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2b7201b7719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0" name="Google Shape;200;g2b7201b7719_2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ef715666b2_0_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g1ef715666b2_0_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c16494d264_0_1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9" name="Google Shape;219;g2c16494d264_0_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c16494d264_0_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2c16494d264_0_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8efc7cdeec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7" name="Google Shape;237;g28efc7cdeec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c1be44352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c1be44352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g2c1be44352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8efc7cdeec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8" name="Google Shape;258;g28efc7cdeec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ложка">
  <p:cSld name="Обложка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blue circle with white text&#10;&#10;Description automatically generated with low confidence" id="16" name="Google Shape;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3859" y="962173"/>
            <a:ext cx="886499" cy="8864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Google Shape;17;p15"/>
          <p:cNvCxnSpPr/>
          <p:nvPr/>
        </p:nvCxnSpPr>
        <p:spPr>
          <a:xfrm>
            <a:off x="6090212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" name="Google Shape;18;p15"/>
          <p:cNvCxnSpPr/>
          <p:nvPr/>
        </p:nvCxnSpPr>
        <p:spPr>
          <a:xfrm>
            <a:off x="8642581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9" name="Google Shape;19;p15"/>
          <p:cNvCxnSpPr/>
          <p:nvPr/>
        </p:nvCxnSpPr>
        <p:spPr>
          <a:xfrm>
            <a:off x="11179047" y="985336"/>
            <a:ext cx="0" cy="840173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15"/>
          <p:cNvSpPr txBox="1"/>
          <p:nvPr>
            <p:ph type="title"/>
          </p:nvPr>
        </p:nvSpPr>
        <p:spPr>
          <a:xfrm>
            <a:off x="1027967" y="2404670"/>
            <a:ext cx="7634059" cy="197832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4300"/>
              <a:buFont typeface="Arial"/>
              <a:buNone/>
              <a:defRPr b="0" i="0" sz="4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0" i="0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  <a:defRPr b="0" i="0" sz="1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idx="4" type="body"/>
          </p:nvPr>
        </p:nvSpPr>
        <p:spPr>
          <a:xfrm>
            <a:off x="1027967" y="4824914"/>
            <a:ext cx="7625267" cy="6528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600"/>
              <a:buFont typeface="Arial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вет">
  <p:cSld name="цвет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35" name="Google Shape;13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6" name="Google Shape;136;p24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7" name="Google Shape;137;p24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8" name="Google Shape;138;p24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9" name="Google Shape;139;p24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24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24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24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24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4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4"/>
          <p:cNvSpPr/>
          <p:nvPr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4"/>
          <p:cNvSpPr/>
          <p:nvPr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4"/>
          <p:cNvSpPr/>
          <p:nvPr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4"/>
          <p:cNvSpPr/>
          <p:nvPr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4"/>
          <p:cNvSpPr/>
          <p:nvPr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4"/>
          <p:cNvSpPr/>
          <p:nvPr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4"/>
          <p:cNvSpPr/>
          <p:nvPr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4"/>
          <p:cNvSpPr/>
          <p:nvPr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4"/>
          <p:cNvSpPr/>
          <p:nvPr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4"/>
          <p:cNvSpPr/>
          <p:nvPr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4"/>
          <p:cNvSpPr/>
          <p:nvPr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4"/>
          <p:cNvSpPr/>
          <p:nvPr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4"/>
          <p:cNvSpPr/>
          <p:nvPr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4"/>
          <p:cNvSpPr/>
          <p:nvPr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4"/>
          <p:cNvSpPr/>
          <p:nvPr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4"/>
          <p:cNvSpPr/>
          <p:nvPr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4"/>
          <p:cNvSpPr/>
          <p:nvPr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24"/>
          <p:cNvSpPr/>
          <p:nvPr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4"/>
          <p:cNvSpPr/>
          <p:nvPr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4"/>
          <p:cNvSpPr/>
          <p:nvPr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_2">
  <p:cSld name="чистый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67" name="Google Shape;167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8" name="Google Shape;168;p25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69" name="Google Shape;169;p25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70" name="Google Shape;170;p25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1" name="Google Shape;171;p25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2" name="Google Shape;172;p25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5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5" name="Google Shape;175;p25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>
  <p:cSld name="чистый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3">
  <p:cSld name="Текст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26" name="Google Shape;2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18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" name="Google Shape;28;p18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9" name="Google Shape;29;p18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0" name="Google Shape;30;p18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18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3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8"/>
          <p:cNvSpPr txBox="1"/>
          <p:nvPr>
            <p:ph idx="5" type="body"/>
          </p:nvPr>
        </p:nvSpPr>
        <p:spPr>
          <a:xfrm>
            <a:off x="6259892" y="2379663"/>
            <a:ext cx="5383968" cy="34517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3200"/>
              <a:buFont typeface="Arial"/>
              <a:buNone/>
              <a:defRPr b="0" i="0" sz="32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8"/>
          <p:cNvSpPr txBox="1"/>
          <p:nvPr>
            <p:ph idx="6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2">
  <p:cSld name="Текст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40" name="Google Shape;40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" name="Google Shape;41;p16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" name="Google Shape;42;p16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" name="Google Shape;43;p16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4" name="Google Shape;44;p16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" name="Google Shape;45;p16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3" type="body"/>
          </p:nvPr>
        </p:nvSpPr>
        <p:spPr>
          <a:xfrm>
            <a:off x="585897" y="2379663"/>
            <a:ext cx="11057971" cy="37450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4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екст_1">
  <p:cSld name="Текст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52" name="Google Shape;5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3" name="Google Shape;53;p17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4" name="Google Shape;54;p17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5" name="Google Shape;55;p17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6" name="Google Shape;56;p17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" name="Google Shape;57;p17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8" name="Google Shape;58;p17"/>
          <p:cNvSpPr/>
          <p:nvPr>
            <p:ph idx="2" type="pic"/>
          </p:nvPr>
        </p:nvSpPr>
        <p:spPr>
          <a:xfrm>
            <a:off x="6684653" y="1447790"/>
            <a:ext cx="4325100" cy="4325100"/>
          </a:xfrm>
          <a:prstGeom prst="rect">
            <a:avLst/>
          </a:prstGeom>
          <a:solidFill>
            <a:srgbClr val="D9D9D9"/>
          </a:solidFill>
          <a:ln>
            <a:noFill/>
          </a:ln>
        </p:spPr>
      </p:sp>
      <p:sp>
        <p:nvSpPr>
          <p:cNvPr id="59" name="Google Shape;59;p17"/>
          <p:cNvSpPr txBox="1"/>
          <p:nvPr>
            <p:ph type="title"/>
          </p:nvPr>
        </p:nvSpPr>
        <p:spPr>
          <a:xfrm>
            <a:off x="585898" y="1447790"/>
            <a:ext cx="524556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85897" y="2379663"/>
            <a:ext cx="5245561" cy="33932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3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7"/>
          <p:cNvSpPr txBox="1"/>
          <p:nvPr>
            <p:ph idx="4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5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фры">
  <p:cSld name="Цифры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65" name="Google Shape;6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Google Shape;66;p21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7" name="Google Shape;67;p21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" name="Google Shape;68;p21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9" name="Google Shape;69;p21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0" name="Google Shape;70;p21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" name="Google Shape;71;p21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type="title"/>
          </p:nvPr>
        </p:nvSpPr>
        <p:spPr>
          <a:xfrm>
            <a:off x="585897" y="1447790"/>
            <a:ext cx="11057955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4" type="body"/>
          </p:nvPr>
        </p:nvSpPr>
        <p:spPr>
          <a:xfrm>
            <a:off x="575076" y="4103994"/>
            <a:ext cx="2758143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5" type="body"/>
          </p:nvPr>
        </p:nvSpPr>
        <p:spPr>
          <a:xfrm>
            <a:off x="4047007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6" type="body"/>
          </p:nvPr>
        </p:nvSpPr>
        <p:spPr>
          <a:xfrm>
            <a:off x="7518938" y="4103994"/>
            <a:ext cx="2757612" cy="15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7" type="body"/>
          </p:nvPr>
        </p:nvSpPr>
        <p:spPr>
          <a:xfrm>
            <a:off x="575076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8" type="body"/>
          </p:nvPr>
        </p:nvSpPr>
        <p:spPr>
          <a:xfrm>
            <a:off x="4047007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9" type="body"/>
          </p:nvPr>
        </p:nvSpPr>
        <p:spPr>
          <a:xfrm>
            <a:off x="7518938" y="2710235"/>
            <a:ext cx="2758143" cy="11641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>
                <a:latin typeface="Arial"/>
                <a:ea typeface="Arial"/>
                <a:cs typeface="Arial"/>
                <a:sym typeface="Arial"/>
              </a:defRPr>
            </a:lvl1pPr>
            <a:lvl2pPr indent="-838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2pPr>
            <a:lvl3pPr indent="-838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3pPr>
            <a:lvl4pPr indent="-838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4pPr>
            <a:lvl5pPr indent="-838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1">
  <p:cSld name="График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82" name="Google Shape;8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3" name="Google Shape;83;p19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4" name="Google Shape;84;p19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5" name="Google Shape;85;p19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9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7" name="Google Shape;87;p19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type="title"/>
          </p:nvPr>
        </p:nvSpPr>
        <p:spPr>
          <a:xfrm>
            <a:off x="585899" y="1447790"/>
            <a:ext cx="4322530" cy="7770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4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5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9"/>
          <p:cNvSpPr/>
          <p:nvPr>
            <p:ph idx="6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График_2">
  <p:cSld name="График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96" name="Google Shape;9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7" name="Google Shape;97;p20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20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20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20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20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0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0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4" type="body"/>
          </p:nvPr>
        </p:nvSpPr>
        <p:spPr>
          <a:xfrm>
            <a:off x="585897" y="5183249"/>
            <a:ext cx="393434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000"/>
              <a:buFont typeface="Arial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20"/>
          <p:cNvSpPr/>
          <p:nvPr>
            <p:ph idx="5" type="chart"/>
          </p:nvPr>
        </p:nvSpPr>
        <p:spPr>
          <a:xfrm>
            <a:off x="5272097" y="1447790"/>
            <a:ext cx="6371768" cy="4289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20"/>
          <p:cNvSpPr txBox="1"/>
          <p:nvPr>
            <p:ph idx="6" type="body"/>
          </p:nvPr>
        </p:nvSpPr>
        <p:spPr>
          <a:xfrm>
            <a:off x="585788" y="1447064"/>
            <a:ext cx="4322762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20"/>
          <p:cNvSpPr txBox="1"/>
          <p:nvPr>
            <p:ph idx="7" type="body"/>
          </p:nvPr>
        </p:nvSpPr>
        <p:spPr>
          <a:xfrm>
            <a:off x="585898" y="2379663"/>
            <a:ext cx="4322531" cy="2399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1">
  <p:cSld name="Таблица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10" name="Google Shape;11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22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22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22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4" name="Google Shape;114;p22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Google Shape;115;p22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22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22"/>
          <p:cNvSpPr txBox="1"/>
          <p:nvPr>
            <p:ph idx="4" type="body"/>
          </p:nvPr>
        </p:nvSpPr>
        <p:spPr>
          <a:xfrm>
            <a:off x="585787" y="1447065"/>
            <a:ext cx="11058065" cy="30777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аблица_2">
  <p:cSld name="Таблица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22" name="Google Shape;12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199" y="464363"/>
            <a:ext cx="448276" cy="4482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Google Shape;123;p23"/>
          <p:cNvCxnSpPr/>
          <p:nvPr/>
        </p:nvCxnSpPr>
        <p:spPr>
          <a:xfrm>
            <a:off x="329868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3"/>
          <p:cNvCxnSpPr/>
          <p:nvPr/>
        </p:nvCxnSpPr>
        <p:spPr>
          <a:xfrm>
            <a:off x="6099416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23"/>
          <p:cNvCxnSpPr/>
          <p:nvPr/>
        </p:nvCxnSpPr>
        <p:spPr>
          <a:xfrm>
            <a:off x="10277081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p23"/>
          <p:cNvSpPr txBox="1"/>
          <p:nvPr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fld id="{00000000-1234-1234-1234-123412341234}" type="slidenum">
              <a:rPr b="0" i="0" lang="ru-RU" sz="2000" u="none" cap="none" strike="noStrike">
                <a:solidFill>
                  <a:srgbClr val="102D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2000" u="none" cap="none" strike="noStrike">
              <a:solidFill>
                <a:srgbClr val="102D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7" name="Google Shape;127;p23"/>
          <p:cNvCxnSpPr/>
          <p:nvPr/>
        </p:nvCxnSpPr>
        <p:spPr>
          <a:xfrm>
            <a:off x="11643868" y="464363"/>
            <a:ext cx="0" cy="586260"/>
          </a:xfrm>
          <a:prstGeom prst="straightConnector1">
            <a:avLst/>
          </a:prstGeom>
          <a:noFill/>
          <a:ln cap="flat" cmpd="sng" w="12700">
            <a:solidFill>
              <a:srgbClr val="102D69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1143689" y="540904"/>
            <a:ext cx="19018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 i="0" sz="10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2" type="body"/>
          </p:nvPr>
        </p:nvSpPr>
        <p:spPr>
          <a:xfrm>
            <a:off x="3459163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3" type="body"/>
          </p:nvPr>
        </p:nvSpPr>
        <p:spPr>
          <a:xfrm>
            <a:off x="6259892" y="548720"/>
            <a:ext cx="2070100" cy="4081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  <a:defRPr b="0" i="0" sz="10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4" type="body"/>
          </p:nvPr>
        </p:nvSpPr>
        <p:spPr>
          <a:xfrm>
            <a:off x="585787" y="1447064"/>
            <a:ext cx="7617877" cy="5370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600"/>
              <a:buNone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600"/>
              <a:buChar char="•"/>
              <a:defRPr b="0" i="0" sz="16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5" type="body"/>
          </p:nvPr>
        </p:nvSpPr>
        <p:spPr>
          <a:xfrm>
            <a:off x="585788" y="5739189"/>
            <a:ext cx="6824303" cy="703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11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11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11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11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E2D69"/>
              </a:buClr>
              <a:buSzPts val="1300"/>
              <a:buChar char="•"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23"/>
          <p:cNvSpPr txBox="1"/>
          <p:nvPr>
            <p:ph idx="6" type="body"/>
          </p:nvPr>
        </p:nvSpPr>
        <p:spPr>
          <a:xfrm>
            <a:off x="8686807" y="2208363"/>
            <a:ext cx="2930666" cy="2570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rm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  <a:defRPr b="0" i="0" sz="1300">
                <a:solidFill>
                  <a:srgbClr val="0E2D6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C9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books.google.ru/books?hl=ru&amp;lr=&amp;id=wkwPEAAAQBAJ&amp;oi=fnd&amp;pg=PA121&amp;dq=influence+of+weather+on+satellite+signal&amp;ots=M5F0E67sFA&amp;sig=vVyQCqCIrLeZ7hO8LFM2U2Gqg7k&amp;redir_esc=y#v=onepage&amp;q&amp;f=false" TargetMode="External"/><Relationship Id="rId4" Type="http://schemas.openxmlformats.org/officeDocument/2006/relationships/hyperlink" Target="https://www.researchgate.net/profile/Chima-Iheanyichukwu/publication/344069239_Chikeleze_Praise_Chukwuemeka_Investigating_the_Impact_of_Weather_Parameters_on_Signal_Strength_of_Satellite_Dish_in_Enugu_Metropolis/links/5f5090ee299bf13a3199e639/Chikeleze-Praise-Chukwuemeka-Investigating-the-Impact-of-Weather-Parameters-on-Signal-Strength-of-Satellite-Dish-in-Enugu-Metropolis.pdf" TargetMode="External"/><Relationship Id="rId5" Type="http://schemas.openxmlformats.org/officeDocument/2006/relationships/hyperlink" Target="https://agupubs.onlinelibrary.wiley.com/doi/full/10.1002/2013SW001001" TargetMode="External"/><Relationship Id="rId6" Type="http://schemas.openxmlformats.org/officeDocument/2006/relationships/hyperlink" Target="https://www.mdpi.com/2674-0346/2/3/12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 txBox="1"/>
          <p:nvPr>
            <p:ph type="title"/>
          </p:nvPr>
        </p:nvSpPr>
        <p:spPr>
          <a:xfrm>
            <a:off x="1027975" y="2404675"/>
            <a:ext cx="6750000" cy="22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3870"/>
              <a:buFont typeface="Arial"/>
              <a:buNone/>
            </a:pPr>
            <a:r>
              <a:rPr lang="ru-RU" sz="4020"/>
              <a:t>Доработка имеющегося ПО и условия эксперимента по проактивному трекингу</a:t>
            </a:r>
            <a:endParaRPr sz="4020"/>
          </a:p>
        </p:txBody>
      </p:sp>
      <p:sp>
        <p:nvSpPr>
          <p:cNvPr id="182" name="Google Shape;182;p1"/>
          <p:cNvSpPr txBox="1"/>
          <p:nvPr>
            <p:ph idx="1" type="body"/>
          </p:nvPr>
        </p:nvSpPr>
        <p:spPr>
          <a:xfrm>
            <a:off x="2074947" y="1187841"/>
            <a:ext cx="3848717" cy="4351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ru-RU"/>
              <a:t>Московский институт электроники и математики им. А. Н. Тихонова</a:t>
            </a:r>
            <a:endParaRPr/>
          </a:p>
        </p:txBody>
      </p:sp>
      <p:sp>
        <p:nvSpPr>
          <p:cNvPr id="183" name="Google Shape;183;p1"/>
          <p:cNvSpPr txBox="1"/>
          <p:nvPr>
            <p:ph idx="2" type="body"/>
          </p:nvPr>
        </p:nvSpPr>
        <p:spPr>
          <a:xfrm>
            <a:off x="6259420" y="1173829"/>
            <a:ext cx="2278063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/>
              <a:t>Департамент компьютерной инженерии</a:t>
            </a:r>
            <a:endParaRPr/>
          </a:p>
        </p:txBody>
      </p:sp>
      <p:sp>
        <p:nvSpPr>
          <p:cNvPr id="184" name="Google Shape;184;p1"/>
          <p:cNvSpPr txBox="1"/>
          <p:nvPr>
            <p:ph idx="3" type="body"/>
          </p:nvPr>
        </p:nvSpPr>
        <p:spPr>
          <a:xfrm>
            <a:off x="8786720" y="1173829"/>
            <a:ext cx="2217738" cy="4631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/>
              <a:t>Москва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200"/>
              <a:buFont typeface="Arial"/>
              <a:buNone/>
            </a:pPr>
            <a:r>
              <a:rPr lang="ru-RU"/>
              <a:t>2024</a:t>
            </a:r>
            <a:endParaRPr/>
          </a:p>
        </p:txBody>
      </p:sp>
      <p:sp>
        <p:nvSpPr>
          <p:cNvPr id="185" name="Google Shape;185;p1"/>
          <p:cNvSpPr txBox="1"/>
          <p:nvPr>
            <p:ph idx="4" type="body"/>
          </p:nvPr>
        </p:nvSpPr>
        <p:spPr>
          <a:xfrm>
            <a:off x="8026627" y="4949900"/>
            <a:ext cx="3285600" cy="6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25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ct val="268750"/>
              <a:buFont typeface="Arial"/>
              <a:buNone/>
            </a:pPr>
            <a:r>
              <a:rPr b="1" lang="ru-RU"/>
              <a:t>Руководитель проекта: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</a:pPr>
            <a:r>
              <a:rPr lang="ru-RU" sz="2400">
                <a:solidFill>
                  <a:schemeClr val="dk1"/>
                </a:solidFill>
              </a:rPr>
              <a:t>Ролич Алексей Юрьевич</a:t>
            </a:r>
            <a:endParaRPr/>
          </a:p>
        </p:txBody>
      </p:sp>
      <p:pic>
        <p:nvPicPr>
          <p:cNvPr id="186" name="Google Shape;1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82700" y="2767006"/>
            <a:ext cx="329565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c16494d264_0_37"/>
          <p:cNvSpPr txBox="1"/>
          <p:nvPr>
            <p:ph type="title"/>
          </p:nvPr>
        </p:nvSpPr>
        <p:spPr>
          <a:xfrm>
            <a:off x="585900" y="1575075"/>
            <a:ext cx="55101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Текущие и будущие задачи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 </a:t>
            </a:r>
            <a:endParaRPr b="1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Получение реальных данных для отправки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Организация очереди и получения сообщений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Логирования энергозатрат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Проведение реальных экспериментов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-RU" sz="2000"/>
              <a:t>Создание скриптов для анализа данных</a:t>
            </a:r>
            <a:endParaRPr sz="2000"/>
          </a:p>
        </p:txBody>
      </p:sp>
      <p:sp>
        <p:nvSpPr>
          <p:cNvPr id="271" name="Google Shape;271;g2c16494d264_0_37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72" name="Google Shape;272;g2c16494d264_0_37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73" name="Google Shape;273;g2c16494d264_0_37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Текущие и будущие задачи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c16494d264_0_45"/>
          <p:cNvSpPr txBox="1"/>
          <p:nvPr>
            <p:ph type="title"/>
          </p:nvPr>
        </p:nvSpPr>
        <p:spPr>
          <a:xfrm>
            <a:off x="585900" y="1575075"/>
            <a:ext cx="79524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ru-RU"/>
              <a:t>Источники: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</a:pPr>
            <a:r>
              <a:rPr lang="ru-RU" sz="20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https://books.google.ru/books?hl=ru&amp;lr=&amp;id=wkwPEAAAQBAJ&amp;oi=fnd&amp;pg=PA121&amp;dq=influence+of+weather+on+satellite+signal&amp;ots=M5F0E67sFA&amp;sig=vVyQCqCIrLeZ7hO8LFM2U2Gqg7k&amp;redir_esc=y#v=onepage&amp;q&amp;f=false</a:t>
            </a:r>
            <a:endParaRPr b="1"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4"/>
              </a:rPr>
              <a:t>https://www.researchgate.net/profile/Chima-Iheanyichukwu/publication/344069239_Chikeleze_Praise_Chukwuemeka_Investigating_the_Impact_of_Weather_Parameters_on_Signal_Strength_of_Satellite_Dish_in_Enugu_Metropolis/links/5f5090ee299bf13a3199e639/Chikeleze-Praise-Chukwuemeka-Investigating-the-Impact-of-Weather-Parameters-on-Signal-Strength-of-Satellite-Dish-in-Enugu-Metropolis.pdf</a:t>
            </a:r>
            <a:endParaRPr sz="2000" u="sng">
              <a:solidFill>
                <a:schemeClr val="hlink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5"/>
              </a:rPr>
              <a:t>https://agupubs.onlinelibrary.wiley.com/doi/full/10.1002/2013SW001001</a:t>
            </a:r>
            <a:endParaRPr sz="2000" u="sng">
              <a:solidFill>
                <a:schemeClr val="hlink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6"/>
              </a:rPr>
              <a:t>https://www.mdpi.com/2674-0346/2/3/12</a:t>
            </a:r>
            <a:endParaRPr sz="2000" u="sng">
              <a:solidFill>
                <a:schemeClr val="hlink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20000"/>
              <a:buFont typeface="Arial"/>
              <a:buNone/>
            </a:pPr>
            <a:r>
              <a:t/>
            </a:r>
            <a:endParaRPr b="1"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279" name="Google Shape;279;g2c16494d264_0_45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0" name="Google Shape;280;g2c16494d264_0_45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81" name="Google Shape;281;g2c16494d264_0_45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Погодные факторы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ef715666b2_0_87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7" name="Google Shape;287;g1ef715666b2_0_87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88" name="Google Shape;288;g1ef715666b2_0_87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Конец</a:t>
            </a:r>
            <a:endParaRPr/>
          </a:p>
        </p:txBody>
      </p:sp>
      <p:sp>
        <p:nvSpPr>
          <p:cNvPr id="289" name="Google Shape;289;g1ef715666b2_0_87"/>
          <p:cNvSpPr txBox="1"/>
          <p:nvPr/>
        </p:nvSpPr>
        <p:spPr>
          <a:xfrm>
            <a:off x="3622200" y="3390175"/>
            <a:ext cx="4947600" cy="4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300"/>
              <a:buFont typeface="Arial"/>
              <a:buNone/>
            </a:pPr>
            <a:r>
              <a:rPr b="0" i="0" lang="ru-RU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Спасибо за внимание</a:t>
            </a:r>
            <a:endParaRPr b="1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7201b7719_0_51"/>
          <p:cNvSpPr txBox="1"/>
          <p:nvPr>
            <p:ph type="title"/>
          </p:nvPr>
        </p:nvSpPr>
        <p:spPr>
          <a:xfrm>
            <a:off x="585900" y="1447800"/>
            <a:ext cx="68784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ru-RU"/>
              <a:t>Описание проекта (программная часть)</a:t>
            </a:r>
            <a:endParaRPr b="1"/>
          </a:p>
        </p:txBody>
      </p:sp>
      <p:sp>
        <p:nvSpPr>
          <p:cNvPr id="193" name="Google Shape;193;g2b7201b7719_0_51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/>
          </a:p>
        </p:txBody>
      </p:sp>
      <p:sp>
        <p:nvSpPr>
          <p:cNvPr id="194" name="Google Shape;194;g2b7201b7719_0_51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chemeClr val="dk1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/>
          </a:p>
        </p:txBody>
      </p:sp>
      <p:sp>
        <p:nvSpPr>
          <p:cNvPr id="195" name="Google Shape;195;g2b7201b7719_0_51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Описание проекта</a:t>
            </a:r>
            <a:endParaRPr/>
          </a:p>
        </p:txBody>
      </p:sp>
      <p:pic>
        <p:nvPicPr>
          <p:cNvPr id="196" name="Google Shape;196;g2b7201b7719_0_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700" y="2051350"/>
            <a:ext cx="9254075" cy="432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b7201b7719_2_0"/>
          <p:cNvSpPr txBox="1"/>
          <p:nvPr>
            <p:ph type="title"/>
          </p:nvPr>
        </p:nvSpPr>
        <p:spPr>
          <a:xfrm>
            <a:off x="585901" y="1447800"/>
            <a:ext cx="80586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ru-RU"/>
              <a:t>Доработка кода отправки</a:t>
            </a:r>
            <a:endParaRPr b="1"/>
          </a:p>
        </p:txBody>
      </p:sp>
      <p:sp>
        <p:nvSpPr>
          <p:cNvPr id="203" name="Google Shape;203;g2b7201b7719_2_0"/>
          <p:cNvSpPr txBox="1"/>
          <p:nvPr>
            <p:ph idx="1" type="body"/>
          </p:nvPr>
        </p:nvSpPr>
        <p:spPr>
          <a:xfrm>
            <a:off x="585900" y="2106550"/>
            <a:ext cx="5865000" cy="4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ru-RU" sz="1800"/>
              <a:t>Разделение логирования и сбора данных путем переноса собранных данных в csv файл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Перевод программы в режим мониторинга из командного режима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Добавление функции определения погодных условий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Удаление лишнего кода и исправление ошибок</a:t>
            </a:r>
            <a:endParaRPr sz="18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Доработка функций отправки сообщений для получения необходимых данных</a:t>
            </a:r>
            <a:endParaRPr sz="1800"/>
          </a:p>
        </p:txBody>
      </p:sp>
      <p:sp>
        <p:nvSpPr>
          <p:cNvPr id="204" name="Google Shape;204;g2b7201b7719_2_0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-RU"/>
              <a:t>Департамент компьютерной инженерии</a:t>
            </a:r>
            <a:endParaRPr/>
          </a:p>
        </p:txBody>
      </p:sp>
      <p:sp>
        <p:nvSpPr>
          <p:cNvPr id="205" name="Google Shape;205;g2b7201b7719_2_0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chemeClr val="dk1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/>
          </a:p>
        </p:txBody>
      </p:sp>
      <p:sp>
        <p:nvSpPr>
          <p:cNvPr id="206" name="Google Shape;206;g2b7201b7719_2_0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Доработка кода отправки</a:t>
            </a:r>
            <a:endParaRPr/>
          </a:p>
        </p:txBody>
      </p:sp>
      <p:pic>
        <p:nvPicPr>
          <p:cNvPr id="207" name="Google Shape;207;g2b7201b7719_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6775" y="1264800"/>
            <a:ext cx="4328399" cy="432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ef715666b2_0_42"/>
          <p:cNvSpPr txBox="1"/>
          <p:nvPr>
            <p:ph type="title"/>
          </p:nvPr>
        </p:nvSpPr>
        <p:spPr>
          <a:xfrm>
            <a:off x="585900" y="1575075"/>
            <a:ext cx="55101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Погодные факторы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Два ключевых погодных параметра влияющих на спутниковый сигнал - облачность и атмосферные осадки.</a:t>
            </a:r>
            <a:endParaRPr sz="2000"/>
          </a:p>
        </p:txBody>
      </p:sp>
      <p:sp>
        <p:nvSpPr>
          <p:cNvPr id="213" name="Google Shape;213;g1ef715666b2_0_42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4" name="Google Shape;214;g1ef715666b2_0_42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15" name="Google Shape;215;g1ef715666b2_0_42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Погодные факторы</a:t>
            </a:r>
            <a:endParaRPr/>
          </a:p>
        </p:txBody>
      </p:sp>
      <p:pic>
        <p:nvPicPr>
          <p:cNvPr id="216" name="Google Shape;216;g1ef715666b2_0_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4350" y="2284913"/>
            <a:ext cx="4762500" cy="294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c16494d264_0_17"/>
          <p:cNvSpPr txBox="1"/>
          <p:nvPr>
            <p:ph type="title"/>
          </p:nvPr>
        </p:nvSpPr>
        <p:spPr>
          <a:xfrm>
            <a:off x="585900" y="1575075"/>
            <a:ext cx="48534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Погодные факторы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Менее важным фактором можно отметить ветер. Данный параметр был выбран, так как модем находится достаточно высоко и ветер может достаточно сильно меняться</a:t>
            </a:r>
            <a:endParaRPr sz="2000"/>
          </a:p>
        </p:txBody>
      </p:sp>
      <p:sp>
        <p:nvSpPr>
          <p:cNvPr id="222" name="Google Shape;222;g2c16494d264_0_17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3" name="Google Shape;223;g2c16494d264_0_17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24" name="Google Shape;224;g2c16494d264_0_17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Погодные факторы</a:t>
            </a:r>
            <a:endParaRPr/>
          </a:p>
        </p:txBody>
      </p:sp>
      <p:pic>
        <p:nvPicPr>
          <p:cNvPr id="225" name="Google Shape;225;g2c16494d264_0_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3113" y="2318250"/>
            <a:ext cx="5153025" cy="28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2c16494d264_0_27"/>
          <p:cNvSpPr txBox="1"/>
          <p:nvPr>
            <p:ph type="title"/>
          </p:nvPr>
        </p:nvSpPr>
        <p:spPr>
          <a:xfrm>
            <a:off x="585900" y="1575075"/>
            <a:ext cx="55101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Погодные факторы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Температура выбрана последним параметром так как при сильном изменении может повлечь дополнительные энергозатраты. </a:t>
            </a:r>
            <a:endParaRPr sz="2000"/>
          </a:p>
        </p:txBody>
      </p:sp>
      <p:sp>
        <p:nvSpPr>
          <p:cNvPr id="231" name="Google Shape;231;g2c16494d264_0_27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2" name="Google Shape;232;g2c16494d264_0_27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33" name="Google Shape;233;g2c16494d264_0_27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Погодные факторы</a:t>
            </a:r>
            <a:endParaRPr/>
          </a:p>
        </p:txBody>
      </p:sp>
      <p:pic>
        <p:nvPicPr>
          <p:cNvPr id="234" name="Google Shape;234;g2c16494d264_0_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0450" y="2353675"/>
            <a:ext cx="5600700" cy="26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8efc7cdeec_0_0"/>
          <p:cNvSpPr txBox="1"/>
          <p:nvPr>
            <p:ph type="title"/>
          </p:nvPr>
        </p:nvSpPr>
        <p:spPr>
          <a:xfrm>
            <a:off x="585900" y="1575075"/>
            <a:ext cx="55101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Измерение энергозатрат модулей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В рамках работы предполагается измерение энергетических затрат модуля в двух режимах работы. С целью понять, какой из режимов наименее энергозатратный при максимальном качестве отправки сообщений</a:t>
            </a:r>
            <a:endParaRPr sz="2000"/>
          </a:p>
        </p:txBody>
      </p:sp>
      <p:sp>
        <p:nvSpPr>
          <p:cNvPr id="240" name="Google Shape;240;g28efc7cdeec_0_0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1" name="Google Shape;241;g28efc7cdeec_0_0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42" name="Google Shape;242;g28efc7cdeec_0_0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Измерение энергозатрат</a:t>
            </a:r>
            <a:endParaRPr/>
          </a:p>
        </p:txBody>
      </p:sp>
      <p:sp>
        <p:nvSpPr>
          <p:cNvPr id="243" name="Google Shape;243;g28efc7cdeec_0_0"/>
          <p:cNvSpPr txBox="1"/>
          <p:nvPr/>
        </p:nvSpPr>
        <p:spPr>
          <a:xfrm>
            <a:off x="585900" y="4490675"/>
            <a:ext cx="55101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chemeClr val="dk1"/>
                </a:solidFill>
              </a:rPr>
              <a:t>Для этого необходимо установить и настроить блок расчета потребления со сбором данных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c1be44352f_0_0"/>
          <p:cNvSpPr/>
          <p:nvPr>
            <p:ph idx="2" type="pic"/>
          </p:nvPr>
        </p:nvSpPr>
        <p:spPr>
          <a:xfrm>
            <a:off x="7616450" y="1913700"/>
            <a:ext cx="3393300" cy="3393300"/>
          </a:xfrm>
          <a:prstGeom prst="rect">
            <a:avLst/>
          </a:prstGeom>
        </p:spPr>
      </p:sp>
      <p:sp>
        <p:nvSpPr>
          <p:cNvPr id="250" name="Google Shape;250;g2c1be44352f_0_0"/>
          <p:cNvSpPr txBox="1"/>
          <p:nvPr>
            <p:ph type="title"/>
          </p:nvPr>
        </p:nvSpPr>
        <p:spPr>
          <a:xfrm>
            <a:off x="585898" y="1447790"/>
            <a:ext cx="5245500" cy="77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Добавление получения на шлюзе специальных данных по LoRa и очереди</a:t>
            </a:r>
            <a:endParaRPr/>
          </a:p>
        </p:txBody>
      </p:sp>
      <p:sp>
        <p:nvSpPr>
          <p:cNvPr id="251" name="Google Shape;251;g2c1be44352f_0_0"/>
          <p:cNvSpPr txBox="1"/>
          <p:nvPr>
            <p:ph idx="1" type="body"/>
          </p:nvPr>
        </p:nvSpPr>
        <p:spPr>
          <a:xfrm>
            <a:off x="585900" y="2379675"/>
            <a:ext cx="6878400" cy="3894000"/>
          </a:xfrm>
          <a:prstGeom prst="rect">
            <a:avLst/>
          </a:prstGeom>
        </p:spPr>
        <p:txBody>
          <a:bodyPr anchorCtr="0" anchor="t" bIns="45700" lIns="0" spcFirstLastPara="1" rIns="0" wrap="square" tIns="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/>
              <a:t>Для чего нужно: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будут учитываться энергозатраты на получение данных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реальность переданных данных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отправка пакетами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/>
              <a:t>Этапы реализации: 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получен передатчик Heltec Turtle Board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/>
              <a:t>Проблемы: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не получилось </a:t>
            </a:r>
            <a:r>
              <a:rPr lang="ru-RU" sz="1800"/>
              <a:t>прошить</a:t>
            </a:r>
            <a:r>
              <a:rPr lang="ru-RU" sz="1800"/>
              <a:t> передатчик, так как среда для разработки ПО запрещена в РФ и мало информации про нее в интернете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ru-RU" sz="1800"/>
              <a:t>Способы решения: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ru-RU" sz="1800"/>
              <a:t>использовать другой передатчик, например arduino esp32</a:t>
            </a:r>
            <a:endParaRPr sz="1800"/>
          </a:p>
        </p:txBody>
      </p:sp>
      <p:sp>
        <p:nvSpPr>
          <p:cNvPr id="252" name="Google Shape;252;g2c1be44352f_0_0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2c1be44352f_0_0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-RU" sz="1100">
                <a:solidFill>
                  <a:schemeClr val="dk1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2c1be44352f_0_0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55" name="Google Shape;255;g2c1be44352f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6450" y="1913700"/>
            <a:ext cx="3393300" cy="339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8efc7cdeec_0_10"/>
          <p:cNvSpPr txBox="1"/>
          <p:nvPr>
            <p:ph type="title"/>
          </p:nvPr>
        </p:nvSpPr>
        <p:spPr>
          <a:xfrm>
            <a:off x="585900" y="1575075"/>
            <a:ext cx="5510100" cy="43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Измерение энергозатрат модулей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ru-RU"/>
              <a:t> </a:t>
            </a:r>
            <a:endParaRPr b="1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Поскольку напряжение постоянное, планируем установить амперметр, который будет собирать данные по потреблению.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/>
              <a:t>Существует несколько вариантов реализации: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Дополнительная схема с датчиком, который подключается к Raspberry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-RU" sz="2000"/>
              <a:t>Умный датчик, который сам сохраняет данные, а затем вручную, раз в неделю переносить данные для обработки</a:t>
            </a:r>
            <a:endParaRPr sz="2000"/>
          </a:p>
        </p:txBody>
      </p:sp>
      <p:sp>
        <p:nvSpPr>
          <p:cNvPr id="261" name="Google Shape;261;g28efc7cdeec_0_10"/>
          <p:cNvSpPr txBox="1"/>
          <p:nvPr>
            <p:ph idx="3" type="body"/>
          </p:nvPr>
        </p:nvSpPr>
        <p:spPr>
          <a:xfrm>
            <a:off x="1143689" y="540904"/>
            <a:ext cx="1901700" cy="4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/>
              <a:t>Департамент компьютерной инженерии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2" name="Google Shape;262;g28efc7cdeec_0_10"/>
          <p:cNvSpPr txBox="1"/>
          <p:nvPr>
            <p:ph idx="4" type="body"/>
          </p:nvPr>
        </p:nvSpPr>
        <p:spPr>
          <a:xfrm>
            <a:off x="3459163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-RU" sz="1100">
                <a:solidFill>
                  <a:srgbClr val="0F2C68"/>
                </a:solidFill>
              </a:rPr>
              <a:t>Программное обеспечение для анализа результатов экспериментов проактивного трекинга спутников Iridium</a:t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t/>
            </a:r>
            <a:endParaRPr sz="1100">
              <a:solidFill>
                <a:srgbClr val="0F2C68"/>
              </a:solidFill>
            </a:endParaRPr>
          </a:p>
        </p:txBody>
      </p:sp>
      <p:sp>
        <p:nvSpPr>
          <p:cNvPr id="263" name="Google Shape;263;g28efc7cdeec_0_10"/>
          <p:cNvSpPr txBox="1"/>
          <p:nvPr>
            <p:ph idx="5" type="body"/>
          </p:nvPr>
        </p:nvSpPr>
        <p:spPr>
          <a:xfrm>
            <a:off x="6259892" y="548720"/>
            <a:ext cx="20700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2D69"/>
              </a:buClr>
              <a:buSzPts val="1000"/>
              <a:buNone/>
            </a:pPr>
            <a:r>
              <a:rPr lang="ru-RU"/>
              <a:t>Измерение энергозатрат</a:t>
            </a:r>
            <a:endParaRPr/>
          </a:p>
        </p:txBody>
      </p:sp>
      <p:pic>
        <p:nvPicPr>
          <p:cNvPr id="264" name="Google Shape;264;g28efc7cdeec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1338" y="3891374"/>
            <a:ext cx="2832900" cy="255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g28efc7cdeec_0_10"/>
          <p:cNvPicPr preferRelativeResize="0"/>
          <p:nvPr/>
        </p:nvPicPr>
        <p:blipFill rotWithShape="1">
          <a:blip r:embed="rId4">
            <a:alphaModFix/>
          </a:blip>
          <a:srcRect b="2808" l="0" r="0" t="0"/>
          <a:stretch/>
        </p:blipFill>
        <p:spPr>
          <a:xfrm>
            <a:off x="6243650" y="1372975"/>
            <a:ext cx="5248275" cy="227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2021-11-11T08:52:47Z</dcterms:created>
  <dc:creator>Кутьков Юрий Юрьевич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