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5" r:id="rId3"/>
    <p:sldId id="266" r:id="rId4"/>
    <p:sldId id="257" r:id="rId5"/>
    <p:sldId id="259" r:id="rId6"/>
    <p:sldId id="269" r:id="rId7"/>
    <p:sldId id="276" r:id="rId8"/>
    <p:sldId id="258" r:id="rId9"/>
    <p:sldId id="271" r:id="rId10"/>
    <p:sldId id="272" r:id="rId11"/>
    <p:sldId id="260" r:id="rId12"/>
    <p:sldId id="268" r:id="rId13"/>
    <p:sldId id="273" r:id="rId14"/>
    <p:sldId id="275" r:id="rId15"/>
    <p:sldId id="274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0" y="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BA862-ED4A-491C-AA8B-0D88AC6F52F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6E823-1C58-47F5-97DF-4EE01233F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27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ABF-FBE5-4C1F-9BEE-27A4984594E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533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ABF-FBE5-4C1F-9BEE-27A4984594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43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F7ABF-FBE5-4C1F-9BEE-27A4984594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3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A36FF-A993-4273-B6FA-802D8C2AE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AC5611-4072-4E4E-B486-FDCB98EF0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D03B9-7A14-4760-83D6-EE89E8955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FC7A-2F73-4029-B2D1-0A6892185BC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2A412F-28DD-4571-A47A-E01580C8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02C17B-A65D-48B5-8DF9-D10C35EB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4AFC-FF76-43E4-BAF0-19A2D1B6C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17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CFF67-8BA7-44F6-86A7-00881B63D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D6EC47-FC48-4990-85EB-3D6BE97E1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ECA6BE-37DD-4587-8D21-43C6FED5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FC7A-2F73-4029-B2D1-0A6892185BC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99BB9-EA4E-4D42-9EB5-D6EF8D00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C65C62-98EB-49F0-981B-44209509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4AFC-FF76-43E4-BAF0-19A2D1B6C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11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FF993F-F331-4574-825A-9496DB370D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751746-E761-48EC-B62C-B2CDD73C8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F019F0-7118-4664-A094-AA92CFA2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FC7A-2F73-4029-B2D1-0A6892185BC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D15E02-A43F-493E-A8D9-1C1DF96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992AE-4142-46FB-A236-5AFD91C5B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4AFC-FF76-43E4-BAF0-19A2D1B6C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6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BA91B-BEFC-4F49-9A6D-99CB1FE5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933E8B-08C7-4931-BF07-595C36924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75EC6-BEA6-42F7-AD46-1B8ADC4E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FC7A-2F73-4029-B2D1-0A6892185BC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1AB9E2-B68D-4F89-A373-91FB6549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FD3F12-656A-4A19-AD0A-4332D20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4AFC-FF76-43E4-BAF0-19A2D1B6C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26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8E7E2-0E75-40D0-8602-27DBDC58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4799B2-786D-4FFD-A42E-636894226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38E94-656E-4E3A-8D7A-A11C8ABD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FC7A-2F73-4029-B2D1-0A6892185BC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AC92A1-AAB6-4469-B8FE-9B98E771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245A0-4239-44F1-9D94-877294C3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4AFC-FF76-43E4-BAF0-19A2D1B6C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4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5D91F-8EF6-4699-B0D6-56B2E36AA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A51B5-6342-4709-A57D-9824543DD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6AC0E2-CFF3-46F2-AD73-E12598456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4072AD-1329-4061-8588-ADD5B7FC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FC7A-2F73-4029-B2D1-0A6892185BC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62D6DA-6A6B-40B5-83B4-9B26CE3C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D437C9-C722-4EF6-A4C2-404097021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4AFC-FF76-43E4-BAF0-19A2D1B6C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9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06804-BB64-49CF-B982-AB794238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5823A7-57A4-4897-A7F2-B4E23FCFC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39F3A2-2F33-4F26-9289-441FA7A25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CF0611-9CC4-4C78-B0FB-926EED68B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6EAC89-B552-45C2-BFB5-31467C911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2EDED3-82F0-4790-85B4-5E9ACD331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FC7A-2F73-4029-B2D1-0A6892185BC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441530-59C0-46E3-B2E0-EA395D5F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439F67-D5E5-4FAB-B835-769A5797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4AFC-FF76-43E4-BAF0-19A2D1B6C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5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290C81-DEE5-4886-BB0F-9A05B219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350F99-D898-41CC-812B-50689880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FC7A-2F73-4029-B2D1-0A6892185BC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94DC83-31DF-46D7-9D02-54ED6DD9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12F125-E31D-49AD-BC16-B38EC7FC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4AFC-FF76-43E4-BAF0-19A2D1B6C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4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A8D74A-BB85-478C-A6D8-F16E6286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FC7A-2F73-4029-B2D1-0A6892185BC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BF4E32-DD38-4E50-AE97-9536FECC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6707EC-C810-4973-8A9D-C90B5997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4AFC-FF76-43E4-BAF0-19A2D1B6C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2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84191-639C-4DFA-B9EC-DE8CD0A7A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7045F-C6FA-4E2A-A530-ED0606E6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25AA1D-11E5-4FA4-AD94-1F43B4E05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A53253-7621-4396-9F41-0482D5AD7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FC7A-2F73-4029-B2D1-0A6892185BC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36F7B7-B526-492E-A174-82953523A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067F50-7364-4BBC-9268-ACDF1DBB6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4AFC-FF76-43E4-BAF0-19A2D1B6C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6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9B20C-9EC1-45AA-A114-C187D0310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E27C9AF-F5DF-49F7-A9BC-3BD16F8B5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94DA57-3E58-41EB-A67F-7DB04102F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C524D7-B7E8-4D9A-ABD4-2382E7159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2FC7A-2F73-4029-B2D1-0A6892185BC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3585AD-BB14-4571-88A2-B20A2C791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359D29-1878-4631-938C-B50303E9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54AFC-FF76-43E4-BAF0-19A2D1B6C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9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1C59C-620F-4BC4-9C7D-2C1448D3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DC3341-3EA3-4F73-9D17-85D344FA2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BA79F-02EC-4CA7-95DB-15CD83C45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FC7A-2F73-4029-B2D1-0A6892185BCF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CDFD6-D017-47B9-980E-D8820860D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DFE14E-0A27-42EB-A18B-790D743C8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54AFC-FF76-43E4-BAF0-19A2D1B6C2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9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6ACD1D-EC5E-40FE-B274-775DC013E16E}"/>
              </a:ext>
            </a:extLst>
          </p:cNvPr>
          <p:cNvSpPr/>
          <p:nvPr/>
        </p:nvSpPr>
        <p:spPr>
          <a:xfrm>
            <a:off x="7378700" y="3509963"/>
            <a:ext cx="3289300" cy="1931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Аспирант: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Саматов М.Р.</a:t>
            </a:r>
          </a:p>
          <a:p>
            <a:pPr algn="r"/>
            <a:endParaRPr lang="ru-RU" dirty="0">
              <a:solidFill>
                <a:schemeClr val="bg1"/>
              </a:solidFill>
            </a:endParaRPr>
          </a:p>
          <a:p>
            <a:pPr algn="r"/>
            <a:r>
              <a:rPr lang="ru-RU" dirty="0">
                <a:solidFill>
                  <a:schemeClr val="bg1"/>
                </a:solidFill>
              </a:rPr>
              <a:t>Научный руководитель: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Васенко А.С.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CE884A6-FF27-4ED3-A835-C8F247C1913E}"/>
              </a:ext>
            </a:extLst>
          </p:cNvPr>
          <p:cNvSpPr/>
          <p:nvPr/>
        </p:nvSpPr>
        <p:spPr>
          <a:xfrm>
            <a:off x="1638300" y="1466850"/>
            <a:ext cx="9029700" cy="2043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Изучение атомных свойств на межзёренной границе в перовскитнах материалах.</a:t>
            </a:r>
          </a:p>
        </p:txBody>
      </p:sp>
    </p:spTree>
    <p:extLst>
      <p:ext uri="{BB962C8B-B14F-4D97-AF65-F5344CB8AC3E}">
        <p14:creationId xmlns:p14="http://schemas.microsoft.com/office/powerpoint/2010/main" val="267475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2">
            <a:extLst>
              <a:ext uri="{FF2B5EF4-FFF2-40B4-BE49-F238E27FC236}">
                <a16:creationId xmlns:a16="http://schemas.microsoft.com/office/drawing/2014/main" id="{194C3907-04DE-9A02-90C9-3AB361CE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12" y="741964"/>
            <a:ext cx="7071067" cy="27622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846B29F-7EDB-E19A-C27D-0BCD55445C8E}"/>
              </a:ext>
            </a:extLst>
          </p:cNvPr>
          <p:cNvSpPr txBox="1"/>
          <p:nvPr/>
        </p:nvSpPr>
        <p:spPr>
          <a:xfrm>
            <a:off x="1596519" y="1265503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 atoms</a:t>
            </a:r>
            <a:endParaRPr lang="zh-CN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B135A0A-62DD-97F8-149F-806D8B103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133" y="3429000"/>
            <a:ext cx="8490368" cy="3429000"/>
          </a:xfrm>
          <a:prstGeom prst="rect">
            <a:avLst/>
          </a:prstGeom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FC2A8F01-5014-A0BF-E121-E0E2896E9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0236" y="1665613"/>
            <a:ext cx="4548352" cy="162481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647BC4D-7344-0A16-FFEB-305D4C2B83CB}"/>
              </a:ext>
            </a:extLst>
          </p:cNvPr>
          <p:cNvSpPr txBox="1"/>
          <p:nvPr/>
        </p:nvSpPr>
        <p:spPr>
          <a:xfrm>
            <a:off x="7957712" y="1896611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atoms</a:t>
            </a:r>
            <a:endParaRPr lang="zh-CN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12C345-0E5A-43AB-8F83-88037D1FE347}"/>
              </a:ext>
            </a:extLst>
          </p:cNvPr>
          <p:cNvSpPr txBox="1"/>
          <p:nvPr/>
        </p:nvSpPr>
        <p:spPr>
          <a:xfrm>
            <a:off x="177778" y="62065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3308DC-727C-4D09-B072-CDA11C177D08}"/>
              </a:ext>
            </a:extLst>
          </p:cNvPr>
          <p:cNvSpPr txBox="1"/>
          <p:nvPr/>
        </p:nvSpPr>
        <p:spPr>
          <a:xfrm>
            <a:off x="7242627" y="118379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95F2AC-7AD2-4816-90F5-F6D20B348F10}"/>
              </a:ext>
            </a:extLst>
          </p:cNvPr>
          <p:cNvSpPr txBox="1"/>
          <p:nvPr/>
        </p:nvSpPr>
        <p:spPr>
          <a:xfrm>
            <a:off x="1634490" y="3290429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  <a:endParaRPr lang="ru-RU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1F8F42B-573E-4DFC-99BB-17089F212517}"/>
              </a:ext>
            </a:extLst>
          </p:cNvPr>
          <p:cNvSpPr/>
          <p:nvPr/>
        </p:nvSpPr>
        <p:spPr>
          <a:xfrm>
            <a:off x="2244293" y="222939"/>
            <a:ext cx="1366190" cy="431800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Scheme</a:t>
            </a:r>
            <a:endParaRPr lang="ru-RU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2346ABEC-8941-47A5-B45E-E8C562B508CC}"/>
              </a:ext>
            </a:extLst>
          </p:cNvPr>
          <p:cNvSpPr/>
          <p:nvPr/>
        </p:nvSpPr>
        <p:spPr>
          <a:xfrm>
            <a:off x="3742705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MSD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10129E0-85E2-4AE2-94D1-8BDACBE887B6}"/>
              </a:ext>
            </a:extLst>
          </p:cNvPr>
          <p:cNvSpPr/>
          <p:nvPr/>
        </p:nvSpPr>
        <p:spPr>
          <a:xfrm>
            <a:off x="6739529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Bulk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CDCD62C2-CADA-4E32-9962-1A1C190B00A8}"/>
              </a:ext>
            </a:extLst>
          </p:cNvPr>
          <p:cNvSpPr/>
          <p:nvPr/>
        </p:nvSpPr>
        <p:spPr>
          <a:xfrm>
            <a:off x="5241117" y="222939"/>
            <a:ext cx="1366190" cy="431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Cs&amp;Pb</a:t>
            </a:r>
            <a:endParaRPr lang="en-US" dirty="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EC80C8F4-CE97-4957-9DAF-3DF75D6FD73F}"/>
              </a:ext>
            </a:extLst>
          </p:cNvPr>
          <p:cNvSpPr/>
          <p:nvPr/>
        </p:nvSpPr>
        <p:spPr>
          <a:xfrm>
            <a:off x="8237940" y="222939"/>
            <a:ext cx="1468767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mobility</a:t>
            </a:r>
          </a:p>
        </p:txBody>
      </p:sp>
    </p:spTree>
    <p:extLst>
      <p:ext uri="{BB962C8B-B14F-4D97-AF65-F5344CB8AC3E}">
        <p14:creationId xmlns:p14="http://schemas.microsoft.com/office/powerpoint/2010/main" val="95121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BBDCB2-BA3D-494F-8AA8-770C985C25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" y="1414305"/>
            <a:ext cx="6114415" cy="183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4F64CB-E9B0-43CA-9152-9243E5874F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" y="3241368"/>
            <a:ext cx="6114416" cy="183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4C62BD-DB17-4D67-81EB-22032442D50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235" y="1457317"/>
            <a:ext cx="5628188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9AF2AC-BDE5-4ADF-B163-1B5F35C544A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692" y="3314711"/>
            <a:ext cx="5628731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C79A13-84B0-470F-B567-70EE04DD5B3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10" y="5013013"/>
            <a:ext cx="5627950" cy="16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4FBA7E-B089-4498-9620-8C65E6E353E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" y="5022215"/>
            <a:ext cx="5952808" cy="16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9BB6A6-7FA6-4DE2-9EDA-5E621665FA71}"/>
              </a:ext>
            </a:extLst>
          </p:cNvPr>
          <p:cNvSpPr txBox="1"/>
          <p:nvPr/>
        </p:nvSpPr>
        <p:spPr>
          <a:xfrm>
            <a:off x="182809" y="145838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5E523-488E-45C1-9027-58BC57B02AA2}"/>
              </a:ext>
            </a:extLst>
          </p:cNvPr>
          <p:cNvSpPr txBox="1"/>
          <p:nvPr/>
        </p:nvSpPr>
        <p:spPr>
          <a:xfrm>
            <a:off x="225810" y="331813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51814-AC58-45F3-B96A-415E728944E3}"/>
              </a:ext>
            </a:extLst>
          </p:cNvPr>
          <p:cNvSpPr txBox="1"/>
          <p:nvPr/>
        </p:nvSpPr>
        <p:spPr>
          <a:xfrm>
            <a:off x="291559" y="509026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A64BC7-C2D3-4E93-A6D9-647B6695E1A8}"/>
              </a:ext>
            </a:extLst>
          </p:cNvPr>
          <p:cNvSpPr txBox="1"/>
          <p:nvPr/>
        </p:nvSpPr>
        <p:spPr>
          <a:xfrm>
            <a:off x="5950436" y="147844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d)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3A0EC-9715-481D-BBC9-532229D64E6B}"/>
              </a:ext>
            </a:extLst>
          </p:cNvPr>
          <p:cNvSpPr txBox="1"/>
          <p:nvPr/>
        </p:nvSpPr>
        <p:spPr>
          <a:xfrm>
            <a:off x="5940236" y="3378851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e)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1C0A1-3DDE-4E6C-9710-702B0953304B}"/>
              </a:ext>
            </a:extLst>
          </p:cNvPr>
          <p:cNvSpPr txBox="1"/>
          <p:nvPr/>
        </p:nvSpPr>
        <p:spPr>
          <a:xfrm>
            <a:off x="5940236" y="5086355"/>
            <a:ext cx="329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f)</a:t>
            </a:r>
            <a:endParaRPr lang="ru-RU" dirty="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59DF4F0-7E54-4166-B465-ABE5A7BACFB6}"/>
              </a:ext>
            </a:extLst>
          </p:cNvPr>
          <p:cNvSpPr/>
          <p:nvPr/>
        </p:nvSpPr>
        <p:spPr>
          <a:xfrm>
            <a:off x="2244293" y="222939"/>
            <a:ext cx="1366190" cy="431800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Scheme</a:t>
            </a:r>
            <a:endParaRPr lang="ru-RU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B414698D-5604-42F4-A08E-4285613BA9F8}"/>
              </a:ext>
            </a:extLst>
          </p:cNvPr>
          <p:cNvSpPr/>
          <p:nvPr/>
        </p:nvSpPr>
        <p:spPr>
          <a:xfrm>
            <a:off x="3742705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MSD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B897D7E2-EB30-4F3B-BD68-9F16394B0A9C}"/>
              </a:ext>
            </a:extLst>
          </p:cNvPr>
          <p:cNvSpPr/>
          <p:nvPr/>
        </p:nvSpPr>
        <p:spPr>
          <a:xfrm>
            <a:off x="6739529" y="222939"/>
            <a:ext cx="1366190" cy="431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Bulk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4A933FD-C8A5-49B5-BC7E-B839D35236A0}"/>
              </a:ext>
            </a:extLst>
          </p:cNvPr>
          <p:cNvSpPr/>
          <p:nvPr/>
        </p:nvSpPr>
        <p:spPr>
          <a:xfrm>
            <a:off x="5241117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Cs&amp;Pb</a:t>
            </a:r>
            <a:endParaRPr lang="en-US" dirty="0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79D7DE02-6260-4A8F-9ACE-B20DA82EC4DD}"/>
              </a:ext>
            </a:extLst>
          </p:cNvPr>
          <p:cNvSpPr/>
          <p:nvPr/>
        </p:nvSpPr>
        <p:spPr>
          <a:xfrm>
            <a:off x="8237940" y="222939"/>
            <a:ext cx="1468767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mobility</a:t>
            </a:r>
          </a:p>
        </p:txBody>
      </p:sp>
    </p:spTree>
    <p:extLst>
      <p:ext uri="{BB962C8B-B14F-4D97-AF65-F5344CB8AC3E}">
        <p14:creationId xmlns:p14="http://schemas.microsoft.com/office/powerpoint/2010/main" val="3148529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7E10AE-64B4-4C1B-9478-0A528F2134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20537" y="1266398"/>
            <a:ext cx="6821994" cy="27819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0C5BA2-3352-4014-892E-6ECC4CB2A4E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60967" y="4087876"/>
            <a:ext cx="6907287" cy="27701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D4B9D0F-070F-4488-B009-474345AC0422}"/>
              </a:ext>
            </a:extLst>
          </p:cNvPr>
          <p:cNvPicPr/>
          <p:nvPr/>
        </p:nvPicPr>
        <p:blipFill rotWithShape="1">
          <a:blip r:embed="rId3"/>
          <a:srcRect l="93906" t="2202" r="3061" b="77777"/>
          <a:stretch/>
        </p:blipFill>
        <p:spPr>
          <a:xfrm>
            <a:off x="10313376" y="913325"/>
            <a:ext cx="1307123" cy="34817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732910-40A2-44D9-9184-EE042049F64F}"/>
              </a:ext>
            </a:extLst>
          </p:cNvPr>
          <p:cNvSpPr txBox="1"/>
          <p:nvPr/>
        </p:nvSpPr>
        <p:spPr>
          <a:xfrm>
            <a:off x="2495161" y="1229012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796C64-6286-4612-A4C6-481B0F2B5A1C}"/>
              </a:ext>
            </a:extLst>
          </p:cNvPr>
          <p:cNvSpPr txBox="1"/>
          <p:nvPr/>
        </p:nvSpPr>
        <p:spPr>
          <a:xfrm>
            <a:off x="2460795" y="3901104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0476A-AFC3-4A92-AC0F-95077DA6A5B6}"/>
              </a:ext>
            </a:extLst>
          </p:cNvPr>
          <p:cNvSpPr txBox="1"/>
          <p:nvPr/>
        </p:nvSpPr>
        <p:spPr>
          <a:xfrm>
            <a:off x="2947340" y="764910"/>
            <a:ext cx="6652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Среднеквадратичное смещение высокоподвижных атомов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B9BD5F3-8ACB-4E01-B380-57AA1C7A1C2E}"/>
              </a:ext>
            </a:extLst>
          </p:cNvPr>
          <p:cNvSpPr/>
          <p:nvPr/>
        </p:nvSpPr>
        <p:spPr>
          <a:xfrm>
            <a:off x="2244293" y="222939"/>
            <a:ext cx="1366190" cy="431800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Scheme</a:t>
            </a:r>
            <a:endParaRPr lang="ru-RU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61DD8BA6-15D6-400C-9ABC-89D2B2B99CDE}"/>
              </a:ext>
            </a:extLst>
          </p:cNvPr>
          <p:cNvSpPr/>
          <p:nvPr/>
        </p:nvSpPr>
        <p:spPr>
          <a:xfrm>
            <a:off x="3742705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MSD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EAEF272D-D357-42FD-95CE-E0738FFF4B71}"/>
              </a:ext>
            </a:extLst>
          </p:cNvPr>
          <p:cNvSpPr/>
          <p:nvPr/>
        </p:nvSpPr>
        <p:spPr>
          <a:xfrm>
            <a:off x="6739529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Bulk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9CDE5C6-853D-4A82-A1BB-D6004A49BF59}"/>
              </a:ext>
            </a:extLst>
          </p:cNvPr>
          <p:cNvSpPr/>
          <p:nvPr/>
        </p:nvSpPr>
        <p:spPr>
          <a:xfrm>
            <a:off x="5241117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Cs&amp;Pb</a:t>
            </a:r>
            <a:endParaRPr lang="en-US" dirty="0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D41395A-6F8B-473F-94A7-4ADEE634EDDE}"/>
              </a:ext>
            </a:extLst>
          </p:cNvPr>
          <p:cNvSpPr/>
          <p:nvPr/>
        </p:nvSpPr>
        <p:spPr>
          <a:xfrm>
            <a:off x="8237940" y="222939"/>
            <a:ext cx="1468767" cy="431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mobility</a:t>
            </a:r>
          </a:p>
        </p:txBody>
      </p:sp>
    </p:spTree>
    <p:extLst>
      <p:ext uri="{BB962C8B-B14F-4D97-AF65-F5344CB8AC3E}">
        <p14:creationId xmlns:p14="http://schemas.microsoft.com/office/powerpoint/2010/main" val="406313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7B0476A-AFC3-4A92-AC0F-95077DA6A5B6}"/>
              </a:ext>
            </a:extLst>
          </p:cNvPr>
          <p:cNvSpPr txBox="1"/>
          <p:nvPr/>
        </p:nvSpPr>
        <p:spPr>
          <a:xfrm>
            <a:off x="4233413" y="791287"/>
            <a:ext cx="3685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Позиции отличающихся атомов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9E0B5D-98BA-472D-A63F-7988CFCC6D85}"/>
              </a:ext>
            </a:extLst>
          </p:cNvPr>
          <p:cNvSpPr txBox="1"/>
          <p:nvPr/>
        </p:nvSpPr>
        <p:spPr>
          <a:xfrm>
            <a:off x="1306926" y="1253860"/>
            <a:ext cx="1416294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Срез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– 10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57AE3B1-FF86-4794-83F7-C491B7928A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008" y="1679330"/>
            <a:ext cx="3920131" cy="317012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E242ECF-E8F6-4DB5-9A0F-18D37D3C252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53114" y="1622615"/>
            <a:ext cx="3920131" cy="322683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3E751CA-28C8-4436-B3FA-F892F6CF7C0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67128" y="1679330"/>
            <a:ext cx="3969864" cy="321357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4C14A9C-DAB8-44EB-BE06-9ACC793F6F0E}"/>
              </a:ext>
            </a:extLst>
          </p:cNvPr>
          <p:cNvSpPr txBox="1"/>
          <p:nvPr/>
        </p:nvSpPr>
        <p:spPr>
          <a:xfrm>
            <a:off x="5368238" y="1253859"/>
            <a:ext cx="1416294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Срез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1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0BDE71-3976-4732-A157-EA025383EF9C}"/>
              </a:ext>
            </a:extLst>
          </p:cNvPr>
          <p:cNvSpPr txBox="1"/>
          <p:nvPr/>
        </p:nvSpPr>
        <p:spPr>
          <a:xfrm>
            <a:off x="9468780" y="1253859"/>
            <a:ext cx="1416294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Срез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US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1</a:t>
            </a:r>
            <a:r>
              <a:rPr lang="ru-RU" sz="1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E3746263-FA39-46DA-8EA1-6AF8DEB85328}"/>
              </a:ext>
            </a:extLst>
          </p:cNvPr>
          <p:cNvSpPr/>
          <p:nvPr/>
        </p:nvSpPr>
        <p:spPr>
          <a:xfrm>
            <a:off x="2244293" y="222939"/>
            <a:ext cx="1366190" cy="431800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Scheme</a:t>
            </a:r>
            <a:endParaRPr lang="ru-RU" dirty="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F0C96B0B-3A63-448F-885A-268957EEAE11}"/>
              </a:ext>
            </a:extLst>
          </p:cNvPr>
          <p:cNvSpPr/>
          <p:nvPr/>
        </p:nvSpPr>
        <p:spPr>
          <a:xfrm>
            <a:off x="3742705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MSD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FDB338F4-4142-4AF5-8DA3-D02B6F3DE16B}"/>
              </a:ext>
            </a:extLst>
          </p:cNvPr>
          <p:cNvSpPr/>
          <p:nvPr/>
        </p:nvSpPr>
        <p:spPr>
          <a:xfrm>
            <a:off x="6739529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Bulk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85BCEB27-2D5D-4492-80C4-0264811113A4}"/>
              </a:ext>
            </a:extLst>
          </p:cNvPr>
          <p:cNvSpPr/>
          <p:nvPr/>
        </p:nvSpPr>
        <p:spPr>
          <a:xfrm>
            <a:off x="5241117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Cs&amp;Pb</a:t>
            </a:r>
            <a:endParaRPr lang="en-US" dirty="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EB3BB034-9B23-44BE-B23A-2C0E6C54F51B}"/>
              </a:ext>
            </a:extLst>
          </p:cNvPr>
          <p:cNvSpPr/>
          <p:nvPr/>
        </p:nvSpPr>
        <p:spPr>
          <a:xfrm>
            <a:off x="8237940" y="222939"/>
            <a:ext cx="1468767" cy="431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mobility</a:t>
            </a:r>
          </a:p>
        </p:txBody>
      </p:sp>
    </p:spTree>
    <p:extLst>
      <p:ext uri="{BB962C8B-B14F-4D97-AF65-F5344CB8AC3E}">
        <p14:creationId xmlns:p14="http://schemas.microsoft.com/office/powerpoint/2010/main" val="724381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47448D-50C5-46B1-BD47-17054D57F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995" y="919569"/>
            <a:ext cx="7263248" cy="5938431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AE26CBA1-26EF-4EF2-8E61-22346E7ECC4B}"/>
              </a:ext>
            </a:extLst>
          </p:cNvPr>
          <p:cNvSpPr/>
          <p:nvPr/>
        </p:nvSpPr>
        <p:spPr>
          <a:xfrm>
            <a:off x="2244293" y="222939"/>
            <a:ext cx="1366190" cy="431800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Scheme</a:t>
            </a:r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7E6EDBEE-FB75-47D3-B204-739F295AAEB1}"/>
              </a:ext>
            </a:extLst>
          </p:cNvPr>
          <p:cNvSpPr/>
          <p:nvPr/>
        </p:nvSpPr>
        <p:spPr>
          <a:xfrm>
            <a:off x="3742705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MSD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168E629C-393A-4E6A-AE95-83AFFD9E7667}"/>
              </a:ext>
            </a:extLst>
          </p:cNvPr>
          <p:cNvSpPr/>
          <p:nvPr/>
        </p:nvSpPr>
        <p:spPr>
          <a:xfrm>
            <a:off x="6739529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Bulk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CCFEBF6D-A4A0-41A8-8A57-00A347C52BC2}"/>
              </a:ext>
            </a:extLst>
          </p:cNvPr>
          <p:cNvSpPr/>
          <p:nvPr/>
        </p:nvSpPr>
        <p:spPr>
          <a:xfrm>
            <a:off x="5241117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Cs&amp;Pb</a:t>
            </a:r>
            <a:endParaRPr lang="en-US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C5E59EBB-EB29-4BB0-A991-EB511CADC243}"/>
              </a:ext>
            </a:extLst>
          </p:cNvPr>
          <p:cNvSpPr/>
          <p:nvPr/>
        </p:nvSpPr>
        <p:spPr>
          <a:xfrm>
            <a:off x="8237940" y="222939"/>
            <a:ext cx="1468767" cy="431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mobility</a:t>
            </a:r>
          </a:p>
        </p:txBody>
      </p:sp>
    </p:spTree>
    <p:extLst>
      <p:ext uri="{BB962C8B-B14F-4D97-AF65-F5344CB8AC3E}">
        <p14:creationId xmlns:p14="http://schemas.microsoft.com/office/powerpoint/2010/main" val="311077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BC8C70C-4968-452F-B837-1C4DF89360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0658" y="1656715"/>
            <a:ext cx="6120130" cy="35445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EA4C348-14A7-4CA2-A237-C1B190053F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596820" y="1424354"/>
            <a:ext cx="5431261" cy="4370142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FACBA27-233D-43F1-97AC-8BF488DAF63A}"/>
              </a:ext>
            </a:extLst>
          </p:cNvPr>
          <p:cNvSpPr/>
          <p:nvPr/>
        </p:nvSpPr>
        <p:spPr>
          <a:xfrm>
            <a:off x="2244293" y="222939"/>
            <a:ext cx="1366190" cy="431800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Scheme</a:t>
            </a:r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3A9A9C8E-E32B-4D93-9EA1-60413AA43E17}"/>
              </a:ext>
            </a:extLst>
          </p:cNvPr>
          <p:cNvSpPr/>
          <p:nvPr/>
        </p:nvSpPr>
        <p:spPr>
          <a:xfrm>
            <a:off x="3742705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MSD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1C7B9570-8748-4E13-BA6E-DCB88ED49428}"/>
              </a:ext>
            </a:extLst>
          </p:cNvPr>
          <p:cNvSpPr/>
          <p:nvPr/>
        </p:nvSpPr>
        <p:spPr>
          <a:xfrm>
            <a:off x="6739529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Bulk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A51941F1-0159-4F0F-B0B6-0839B1BFD880}"/>
              </a:ext>
            </a:extLst>
          </p:cNvPr>
          <p:cNvSpPr/>
          <p:nvPr/>
        </p:nvSpPr>
        <p:spPr>
          <a:xfrm>
            <a:off x="5241117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Cs&amp;Pb</a:t>
            </a:r>
            <a:endParaRPr lang="en-US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F8AFA3FB-C884-477B-B9DD-FD35D0EAF8C0}"/>
              </a:ext>
            </a:extLst>
          </p:cNvPr>
          <p:cNvSpPr/>
          <p:nvPr/>
        </p:nvSpPr>
        <p:spPr>
          <a:xfrm>
            <a:off x="8237940" y="222939"/>
            <a:ext cx="1468767" cy="431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mobility</a:t>
            </a:r>
          </a:p>
        </p:txBody>
      </p:sp>
    </p:spTree>
    <p:extLst>
      <p:ext uri="{BB962C8B-B14F-4D97-AF65-F5344CB8AC3E}">
        <p14:creationId xmlns:p14="http://schemas.microsoft.com/office/powerpoint/2010/main" val="418726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7D19B-F0EE-438D-8111-387478A55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56222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13358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E2A7124-2D6D-4597-908E-ECC496E0D657}"/>
              </a:ext>
            </a:extLst>
          </p:cNvPr>
          <p:cNvSpPr/>
          <p:nvPr/>
        </p:nvSpPr>
        <p:spPr>
          <a:xfrm>
            <a:off x="762000" y="539750"/>
            <a:ext cx="10439400" cy="541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ru-RU" sz="2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1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100" dirty="0">
                <a:solidFill>
                  <a:schemeClr val="bg1"/>
                </a:solidFill>
              </a:rPr>
              <a:t>Задачи:</a:t>
            </a:r>
          </a:p>
          <a:p>
            <a:pPr marL="0" indent="0">
              <a:buNone/>
            </a:pPr>
            <a:endParaRPr lang="ru-RU" sz="2100" dirty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sz="2100" dirty="0">
                <a:solidFill>
                  <a:schemeClr val="bg1"/>
                </a:solidFill>
              </a:rPr>
              <a:t>Изучить литературы по электрическим и атомным свойствам перовскитных материалов, а также построению солнечных батарей на их основе;</a:t>
            </a:r>
          </a:p>
          <a:p>
            <a:pPr marL="514350" indent="-514350">
              <a:buAutoNum type="arabicParenR"/>
            </a:pPr>
            <a:endParaRPr lang="ru-RU" sz="2100" dirty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sz="2100" dirty="0">
                <a:solidFill>
                  <a:schemeClr val="bg1"/>
                </a:solidFill>
              </a:rPr>
              <a:t>Исследовать миграцию атомов в межзеренной границе;</a:t>
            </a:r>
          </a:p>
          <a:p>
            <a:pPr marL="514350" indent="-514350">
              <a:buAutoNum type="arabicParenR"/>
            </a:pPr>
            <a:endParaRPr lang="ru-RU" sz="2100" dirty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sz="2100" dirty="0">
                <a:solidFill>
                  <a:schemeClr val="bg1"/>
                </a:solidFill>
              </a:rPr>
              <a:t>Рассмотреть методы повышения эффективности солнечных панелей на основе перовскитов.</a:t>
            </a:r>
          </a:p>
          <a:p>
            <a:pPr algn="ctr"/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E333C29-24E7-4193-99BF-61193FD50E14}"/>
              </a:ext>
            </a:extLst>
          </p:cNvPr>
          <p:cNvSpPr/>
          <p:nvPr/>
        </p:nvSpPr>
        <p:spPr>
          <a:xfrm>
            <a:off x="762000" y="420687"/>
            <a:ext cx="10439400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bg1"/>
                </a:solidFill>
              </a:rPr>
              <a:t>Цель: Изучение атомных свойств на межзёренной границе в перовскитнах материалах</a:t>
            </a:r>
          </a:p>
        </p:txBody>
      </p:sp>
    </p:spTree>
    <p:extLst>
      <p:ext uri="{BB962C8B-B14F-4D97-AF65-F5344CB8AC3E}">
        <p14:creationId xmlns:p14="http://schemas.microsoft.com/office/powerpoint/2010/main" val="1192546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C6C0DFC-567A-4E42-BF33-3C90A76B1128}"/>
              </a:ext>
            </a:extLst>
          </p:cNvPr>
          <p:cNvSpPr/>
          <p:nvPr/>
        </p:nvSpPr>
        <p:spPr>
          <a:xfrm>
            <a:off x="736600" y="514350"/>
            <a:ext cx="7620000" cy="57531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F8FF4C5-A323-419F-A41B-576093BEC810}"/>
              </a:ext>
            </a:extLst>
          </p:cNvPr>
          <p:cNvSpPr/>
          <p:nvPr/>
        </p:nvSpPr>
        <p:spPr>
          <a:xfrm>
            <a:off x="736600" y="514350"/>
            <a:ext cx="7620000" cy="1028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175E7-187B-477F-83A8-87CFB9342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Что использовал: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B31F1C-DF03-4C43-A5E8-AC848E4F2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3400"/>
            <a:ext cx="6953250" cy="43513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sz="2800" dirty="0">
                <a:solidFill>
                  <a:schemeClr val="bg1"/>
                </a:solidFill>
              </a:rPr>
              <a:t>акет моделирования </a:t>
            </a:r>
            <a:r>
              <a:rPr lang="fr-FR" sz="2800" dirty="0">
                <a:solidFill>
                  <a:schemeClr val="bg1"/>
                </a:solidFill>
              </a:rPr>
              <a:t>VASP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Atomsk</a:t>
            </a:r>
            <a:r>
              <a:rPr lang="en-US" sz="2800" dirty="0">
                <a:solidFill>
                  <a:schemeClr val="bg1"/>
                </a:solidFill>
              </a:rPr>
              <a:t> code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Пакет </a:t>
            </a:r>
            <a:r>
              <a:rPr lang="en-US" sz="2800" dirty="0">
                <a:solidFill>
                  <a:schemeClr val="bg1"/>
                </a:solidFill>
              </a:rPr>
              <a:t>LAMPS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Программа машинного обучения </a:t>
            </a:r>
            <a:r>
              <a:rPr lang="en-US" dirty="0">
                <a:solidFill>
                  <a:schemeClr val="bg1"/>
                </a:solidFill>
              </a:rPr>
              <a:t>ML FF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Пакет обучения </a:t>
            </a:r>
            <a:r>
              <a:rPr lang="en-US" dirty="0" err="1">
                <a:solidFill>
                  <a:schemeClr val="bg1"/>
                </a:solidFill>
              </a:rPr>
              <a:t>DeePMD</a:t>
            </a:r>
            <a:r>
              <a:rPr lang="en-US" dirty="0">
                <a:solidFill>
                  <a:schemeClr val="bg1"/>
                </a:solidFill>
              </a:rPr>
              <a:t>-kit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Программа моделирования </a:t>
            </a:r>
            <a:r>
              <a:rPr lang="en-US" dirty="0">
                <a:solidFill>
                  <a:schemeClr val="bg1"/>
                </a:solidFill>
              </a:rPr>
              <a:t>OVITO</a:t>
            </a:r>
          </a:p>
          <a:p>
            <a:r>
              <a:rPr lang="ru-RU" dirty="0">
                <a:solidFill>
                  <a:schemeClr val="bg1"/>
                </a:solidFill>
              </a:rPr>
              <a:t>Язык программирования </a:t>
            </a:r>
            <a:r>
              <a:rPr lang="en-US" dirty="0">
                <a:solidFill>
                  <a:schemeClr val="bg1"/>
                </a:solidFill>
              </a:rPr>
              <a:t>Python</a:t>
            </a:r>
            <a:endParaRPr lang="ru-RU" dirty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45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85F9A0-E4A3-4321-8BC6-608CDF1F3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388" b="47333"/>
          <a:stretch/>
        </p:blipFill>
        <p:spPr>
          <a:xfrm>
            <a:off x="1671888" y="944958"/>
            <a:ext cx="8544552" cy="5582272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7E452A5-57A9-498D-A715-BC02E5ADF2D6}"/>
              </a:ext>
            </a:extLst>
          </p:cNvPr>
          <p:cNvSpPr/>
          <p:nvPr/>
        </p:nvSpPr>
        <p:spPr>
          <a:xfrm>
            <a:off x="2244293" y="222939"/>
            <a:ext cx="1366190" cy="4318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Scheme</a:t>
            </a:r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ACCD653-51A5-4E81-9DD7-16F94DD83C7E}"/>
              </a:ext>
            </a:extLst>
          </p:cNvPr>
          <p:cNvSpPr/>
          <p:nvPr/>
        </p:nvSpPr>
        <p:spPr>
          <a:xfrm>
            <a:off x="3742705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MSD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3499950-6F72-476C-9CF3-1E1890F99103}"/>
              </a:ext>
            </a:extLst>
          </p:cNvPr>
          <p:cNvSpPr/>
          <p:nvPr/>
        </p:nvSpPr>
        <p:spPr>
          <a:xfrm>
            <a:off x="6739529" y="222939"/>
            <a:ext cx="136619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Bulk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62BC8E5-1D4B-475E-AD77-C5F0AB7423B3}"/>
              </a:ext>
            </a:extLst>
          </p:cNvPr>
          <p:cNvSpPr/>
          <p:nvPr/>
        </p:nvSpPr>
        <p:spPr>
          <a:xfrm>
            <a:off x="5241117" y="222939"/>
            <a:ext cx="136619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Cs&amp;Pb</a:t>
            </a:r>
            <a:endParaRPr lang="en-US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0892F3B-F398-496B-B193-8856D1877175}"/>
              </a:ext>
            </a:extLst>
          </p:cNvPr>
          <p:cNvSpPr/>
          <p:nvPr/>
        </p:nvSpPr>
        <p:spPr>
          <a:xfrm>
            <a:off x="8237940" y="222939"/>
            <a:ext cx="1468767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mobility</a:t>
            </a:r>
          </a:p>
        </p:txBody>
      </p:sp>
    </p:spTree>
    <p:extLst>
      <p:ext uri="{BB962C8B-B14F-4D97-AF65-F5344CB8AC3E}">
        <p14:creationId xmlns:p14="http://schemas.microsoft.com/office/powerpoint/2010/main" val="216242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24163B-E24D-49D0-BFF2-68CBCFE68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74" y="1317109"/>
            <a:ext cx="2704807" cy="52209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619A10-E3C4-4F88-A3DD-992E0C278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181" y="1317109"/>
            <a:ext cx="2435940" cy="52175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5D1B00-1ED7-4F04-B94F-0D47111CB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4239" y="1320424"/>
            <a:ext cx="2413796" cy="52175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FF1D0D-353F-41A2-9EDC-8909E1F35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947" y="1320424"/>
            <a:ext cx="2753292" cy="5217592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DCCFCB96-55D7-422A-9DDD-66718EA04CE8}"/>
              </a:ext>
            </a:extLst>
          </p:cNvPr>
          <p:cNvSpPr/>
          <p:nvPr/>
        </p:nvSpPr>
        <p:spPr>
          <a:xfrm>
            <a:off x="5753100" y="3797300"/>
            <a:ext cx="781050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E31A4296-F7C1-43D9-B598-0706A07E85FA}"/>
              </a:ext>
            </a:extLst>
          </p:cNvPr>
          <p:cNvSpPr/>
          <p:nvPr/>
        </p:nvSpPr>
        <p:spPr>
          <a:xfrm>
            <a:off x="2244293" y="222939"/>
            <a:ext cx="1366190" cy="4318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Scheme</a:t>
            </a:r>
            <a:endParaRPr lang="ru-RU" dirty="0"/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8A98EB5D-107F-49C2-8C43-003D8D09C78B}"/>
              </a:ext>
            </a:extLst>
          </p:cNvPr>
          <p:cNvSpPr/>
          <p:nvPr/>
        </p:nvSpPr>
        <p:spPr>
          <a:xfrm>
            <a:off x="3742705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MSD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E64B0C7C-68D4-476D-B7F4-B9C7313B2E99}"/>
              </a:ext>
            </a:extLst>
          </p:cNvPr>
          <p:cNvSpPr/>
          <p:nvPr/>
        </p:nvSpPr>
        <p:spPr>
          <a:xfrm>
            <a:off x="6739529" y="222939"/>
            <a:ext cx="136619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Bulk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90669189-91F4-4B98-BF5B-B2AB5E09B64B}"/>
              </a:ext>
            </a:extLst>
          </p:cNvPr>
          <p:cNvSpPr/>
          <p:nvPr/>
        </p:nvSpPr>
        <p:spPr>
          <a:xfrm>
            <a:off x="5241117" y="222939"/>
            <a:ext cx="136619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Cs&amp;Pb</a:t>
            </a:r>
            <a:endParaRPr lang="en-US" dirty="0"/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209762D0-BA05-4077-A81A-03A75149747D}"/>
              </a:ext>
            </a:extLst>
          </p:cNvPr>
          <p:cNvSpPr/>
          <p:nvPr/>
        </p:nvSpPr>
        <p:spPr>
          <a:xfrm>
            <a:off x="8237940" y="222939"/>
            <a:ext cx="1468767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mobility</a:t>
            </a:r>
          </a:p>
        </p:txBody>
      </p:sp>
    </p:spTree>
    <p:extLst>
      <p:ext uri="{BB962C8B-B14F-4D97-AF65-F5344CB8AC3E}">
        <p14:creationId xmlns:p14="http://schemas.microsoft.com/office/powerpoint/2010/main" val="346208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>
            <a:extLst>
              <a:ext uri="{FF2B5EF4-FFF2-40B4-BE49-F238E27FC236}">
                <a16:creationId xmlns:a16="http://schemas.microsoft.com/office/drawing/2014/main" id="{6046D427-C736-435B-A2D6-0E3C8E2B5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9670"/>
            <a:ext cx="5864469" cy="3304733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2412692A-0AB9-408D-8B40-554068FA5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26" y="2119573"/>
            <a:ext cx="1198438" cy="11417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712A82-A302-4B1D-92AD-0BDAC0AADE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09"/>
          <a:stretch/>
        </p:blipFill>
        <p:spPr>
          <a:xfrm>
            <a:off x="5833030" y="1375961"/>
            <a:ext cx="6143793" cy="2907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5023A-E13F-4404-A6BD-5F39BAD35F36}"/>
              </a:ext>
            </a:extLst>
          </p:cNvPr>
          <p:cNvSpPr txBox="1"/>
          <p:nvPr/>
        </p:nvSpPr>
        <p:spPr>
          <a:xfrm>
            <a:off x="145823" y="1317041"/>
            <a:ext cx="5617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CsPbBr3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</a:rPr>
              <a:t>time = 2ns (4000 frames), 6400 atoms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1E54F-0FED-41F6-9A17-04FF9BC3E2B5}"/>
              </a:ext>
            </a:extLst>
          </p:cNvPr>
          <p:cNvSpPr txBox="1"/>
          <p:nvPr/>
        </p:nvSpPr>
        <p:spPr>
          <a:xfrm>
            <a:off x="1922233" y="2750186"/>
            <a:ext cx="189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6400 atoms</a:t>
            </a:r>
            <a:endParaRPr lang="ru-RU" sz="2800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8847901-FCC1-45C1-B081-8EC7D78DC94D}"/>
              </a:ext>
            </a:extLst>
          </p:cNvPr>
          <p:cNvCxnSpPr>
            <a:cxnSpLocks/>
          </p:cNvCxnSpPr>
          <p:nvPr/>
        </p:nvCxnSpPr>
        <p:spPr>
          <a:xfrm>
            <a:off x="357081" y="6058183"/>
            <a:ext cx="490071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3C9400-CC93-41E1-BD69-D3AB169FC0C7}"/>
              </a:ext>
            </a:extLst>
          </p:cNvPr>
          <p:cNvSpPr txBox="1"/>
          <p:nvPr/>
        </p:nvSpPr>
        <p:spPr>
          <a:xfrm>
            <a:off x="2151238" y="6101086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Arial" panose="020B0604020202020204" pitchFamily="34" charset="0"/>
              </a:rPr>
              <a:t>106.135 </a:t>
            </a:r>
            <a:r>
              <a:rPr lang="en-GB" altLang="zh-CN" sz="2400" b="0" i="0" dirty="0">
                <a:effectLst/>
                <a:cs typeface="Arial" panose="020B0604020202020204" pitchFamily="34" charset="0"/>
              </a:rPr>
              <a:t>Å</a:t>
            </a:r>
            <a:endParaRPr lang="zh-CN" altLang="en-US" sz="2400" dirty="0">
              <a:cs typeface="Arial" panose="020B0604020202020204" pitchFamily="34" charset="0"/>
            </a:endParaRPr>
          </a:p>
        </p:txBody>
      </p:sp>
      <p:sp>
        <p:nvSpPr>
          <p:cNvPr id="8" name="文本框 27">
            <a:extLst>
              <a:ext uri="{FF2B5EF4-FFF2-40B4-BE49-F238E27FC236}">
                <a16:creationId xmlns:a16="http://schemas.microsoft.com/office/drawing/2014/main" id="{3C9B5F87-BD96-4048-9746-4A383E3E4354}"/>
              </a:ext>
            </a:extLst>
          </p:cNvPr>
          <p:cNvSpPr txBox="1"/>
          <p:nvPr/>
        </p:nvSpPr>
        <p:spPr>
          <a:xfrm>
            <a:off x="7538679" y="1060885"/>
            <a:ext cx="32846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Arial" panose="020B0604020202020204" pitchFamily="34" charset="0"/>
              </a:rPr>
              <a:t>3840 Br atoms/ 1</a:t>
            </a:r>
            <a:r>
              <a:rPr lang="ru-RU" altLang="zh-CN" sz="2000" dirty="0">
                <a:cs typeface="Arial" panose="020B0604020202020204" pitchFamily="34" charset="0"/>
              </a:rPr>
              <a:t>00</a:t>
            </a:r>
            <a:r>
              <a:rPr lang="en-US" altLang="zh-CN" sz="2000" dirty="0">
                <a:cs typeface="Arial" panose="020B0604020202020204" pitchFamily="34" charset="0"/>
              </a:rPr>
              <a:t>-</a:t>
            </a:r>
            <a:r>
              <a:rPr lang="ru-RU" altLang="zh-CN" sz="2000" dirty="0">
                <a:cs typeface="Arial" panose="020B0604020202020204" pitchFamily="34" charset="0"/>
              </a:rPr>
              <a:t>2</a:t>
            </a:r>
            <a:r>
              <a:rPr lang="en-US" altLang="zh-CN" sz="2000" dirty="0">
                <a:cs typeface="Arial" panose="020B0604020202020204" pitchFamily="34" charset="0"/>
              </a:rPr>
              <a:t>000 ps</a:t>
            </a:r>
            <a:endParaRPr lang="zh-CN" altLang="en-US" sz="2000" dirty="0"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692AD99-5A0D-47D7-A37E-0CCDDF8796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62"/>
          <a:stretch/>
        </p:blipFill>
        <p:spPr>
          <a:xfrm>
            <a:off x="5649292" y="4392644"/>
            <a:ext cx="6327531" cy="2400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48ED9-EE08-497D-AE19-DBAD27ACCEBA}"/>
              </a:ext>
            </a:extLst>
          </p:cNvPr>
          <p:cNvSpPr txBox="1"/>
          <p:nvPr/>
        </p:nvSpPr>
        <p:spPr>
          <a:xfrm>
            <a:off x="32274" y="2940793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3BED6-EFC9-4160-9BA6-D4A905748DD7}"/>
              </a:ext>
            </a:extLst>
          </p:cNvPr>
          <p:cNvSpPr txBox="1"/>
          <p:nvPr/>
        </p:nvSpPr>
        <p:spPr>
          <a:xfrm>
            <a:off x="5649292" y="131704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C035D-35AF-417E-AB35-27A4C8587116}"/>
              </a:ext>
            </a:extLst>
          </p:cNvPr>
          <p:cNvSpPr txBox="1"/>
          <p:nvPr/>
        </p:nvSpPr>
        <p:spPr>
          <a:xfrm>
            <a:off x="5598967" y="439264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  <a:endParaRPr lang="ru-RU" dirty="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F3A2B27A-AE6C-42C3-B174-7799F1BBF0BD}"/>
              </a:ext>
            </a:extLst>
          </p:cNvPr>
          <p:cNvSpPr/>
          <p:nvPr/>
        </p:nvSpPr>
        <p:spPr>
          <a:xfrm>
            <a:off x="2244293" y="222939"/>
            <a:ext cx="1366190" cy="431800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Scheme</a:t>
            </a:r>
            <a:endParaRPr lang="ru-RU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CE4F9223-5C8C-4509-B823-D82F0882287D}"/>
              </a:ext>
            </a:extLst>
          </p:cNvPr>
          <p:cNvSpPr/>
          <p:nvPr/>
        </p:nvSpPr>
        <p:spPr>
          <a:xfrm>
            <a:off x="3742705" y="222939"/>
            <a:ext cx="1366190" cy="431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MSD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0073EBF7-1799-425F-9C90-1FF68BBFA74C}"/>
              </a:ext>
            </a:extLst>
          </p:cNvPr>
          <p:cNvSpPr/>
          <p:nvPr/>
        </p:nvSpPr>
        <p:spPr>
          <a:xfrm>
            <a:off x="6739529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Bulk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9E7441B9-9E25-4C68-A6A0-B342336063EE}"/>
              </a:ext>
            </a:extLst>
          </p:cNvPr>
          <p:cNvSpPr/>
          <p:nvPr/>
        </p:nvSpPr>
        <p:spPr>
          <a:xfrm>
            <a:off x="5241117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Cs&amp;Pb</a:t>
            </a:r>
            <a:endParaRPr lang="en-US" dirty="0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ABDC889-6FFA-403C-86BD-1BB16AC00BE4}"/>
              </a:ext>
            </a:extLst>
          </p:cNvPr>
          <p:cNvSpPr/>
          <p:nvPr/>
        </p:nvSpPr>
        <p:spPr>
          <a:xfrm>
            <a:off x="8237940" y="222939"/>
            <a:ext cx="1468767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mobility</a:t>
            </a:r>
          </a:p>
        </p:txBody>
      </p:sp>
    </p:spTree>
    <p:extLst>
      <p:ext uri="{BB962C8B-B14F-4D97-AF65-F5344CB8AC3E}">
        <p14:creationId xmlns:p14="http://schemas.microsoft.com/office/powerpoint/2010/main" val="306244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ACED1CC-64EB-456D-8A7B-76FA68212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65" y="2472522"/>
            <a:ext cx="3860998" cy="40098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712A82-A302-4B1D-92AD-0BDAC0AADE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09"/>
          <a:stretch/>
        </p:blipFill>
        <p:spPr>
          <a:xfrm>
            <a:off x="5833030" y="1375961"/>
            <a:ext cx="6143793" cy="2907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5023A-E13F-4404-A6BD-5F39BAD35F36}"/>
              </a:ext>
            </a:extLst>
          </p:cNvPr>
          <p:cNvSpPr txBox="1"/>
          <p:nvPr/>
        </p:nvSpPr>
        <p:spPr>
          <a:xfrm>
            <a:off x="145823" y="1317041"/>
            <a:ext cx="5617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CsPbBr3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</a:rPr>
              <a:t>time = 2ns (4000 frames), 6400 atoms</a:t>
            </a:r>
            <a:endParaRPr lang="en-US" sz="3600" dirty="0"/>
          </a:p>
        </p:txBody>
      </p:sp>
      <p:sp>
        <p:nvSpPr>
          <p:cNvPr id="8" name="文本框 27">
            <a:extLst>
              <a:ext uri="{FF2B5EF4-FFF2-40B4-BE49-F238E27FC236}">
                <a16:creationId xmlns:a16="http://schemas.microsoft.com/office/drawing/2014/main" id="{3C9B5F87-BD96-4048-9746-4A383E3E4354}"/>
              </a:ext>
            </a:extLst>
          </p:cNvPr>
          <p:cNvSpPr txBox="1"/>
          <p:nvPr/>
        </p:nvSpPr>
        <p:spPr>
          <a:xfrm>
            <a:off x="7538679" y="1060885"/>
            <a:ext cx="32846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Arial" panose="020B0604020202020204" pitchFamily="34" charset="0"/>
              </a:rPr>
              <a:t>3840 Br atoms/ 1</a:t>
            </a:r>
            <a:r>
              <a:rPr lang="ru-RU" altLang="zh-CN" sz="2000" dirty="0">
                <a:cs typeface="Arial" panose="020B0604020202020204" pitchFamily="34" charset="0"/>
              </a:rPr>
              <a:t>00</a:t>
            </a:r>
            <a:r>
              <a:rPr lang="en-US" altLang="zh-CN" sz="2000" dirty="0">
                <a:cs typeface="Arial" panose="020B0604020202020204" pitchFamily="34" charset="0"/>
              </a:rPr>
              <a:t>-</a:t>
            </a:r>
            <a:r>
              <a:rPr lang="ru-RU" altLang="zh-CN" sz="2000" dirty="0">
                <a:cs typeface="Arial" panose="020B0604020202020204" pitchFamily="34" charset="0"/>
              </a:rPr>
              <a:t>2</a:t>
            </a:r>
            <a:r>
              <a:rPr lang="en-US" altLang="zh-CN" sz="2000" dirty="0">
                <a:cs typeface="Arial" panose="020B0604020202020204" pitchFamily="34" charset="0"/>
              </a:rPr>
              <a:t>000 ps</a:t>
            </a:r>
            <a:endParaRPr lang="zh-CN" altLang="en-US" sz="2000" dirty="0">
              <a:cs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692AD99-5A0D-47D7-A37E-0CCDDF8796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62"/>
          <a:stretch/>
        </p:blipFill>
        <p:spPr>
          <a:xfrm>
            <a:off x="5649292" y="4392644"/>
            <a:ext cx="6327531" cy="2400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F48ED9-EE08-497D-AE19-DBAD27ACCEBA}"/>
              </a:ext>
            </a:extLst>
          </p:cNvPr>
          <p:cNvSpPr txBox="1"/>
          <p:nvPr/>
        </p:nvSpPr>
        <p:spPr>
          <a:xfrm>
            <a:off x="686362" y="264499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3BED6-EFC9-4160-9BA6-D4A905748DD7}"/>
              </a:ext>
            </a:extLst>
          </p:cNvPr>
          <p:cNvSpPr txBox="1"/>
          <p:nvPr/>
        </p:nvSpPr>
        <p:spPr>
          <a:xfrm>
            <a:off x="5649292" y="131704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C035D-35AF-417E-AB35-27A4C8587116}"/>
              </a:ext>
            </a:extLst>
          </p:cNvPr>
          <p:cNvSpPr txBox="1"/>
          <p:nvPr/>
        </p:nvSpPr>
        <p:spPr>
          <a:xfrm>
            <a:off x="5598967" y="4392644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  <a:endParaRPr lang="ru-RU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38356890-4F0A-4B13-ACA6-16D556E8A585}"/>
              </a:ext>
            </a:extLst>
          </p:cNvPr>
          <p:cNvSpPr/>
          <p:nvPr/>
        </p:nvSpPr>
        <p:spPr>
          <a:xfrm>
            <a:off x="2244293" y="222939"/>
            <a:ext cx="1366190" cy="431800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Scheme</a:t>
            </a:r>
            <a:endParaRPr lang="ru-RU" dirty="0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0F6B6AA-941B-4EFA-934F-3E85837A30DF}"/>
              </a:ext>
            </a:extLst>
          </p:cNvPr>
          <p:cNvSpPr/>
          <p:nvPr/>
        </p:nvSpPr>
        <p:spPr>
          <a:xfrm>
            <a:off x="3742705" y="222939"/>
            <a:ext cx="1366190" cy="431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MSD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4CE2C47B-2057-4FFE-B81F-65D6579A407B}"/>
              </a:ext>
            </a:extLst>
          </p:cNvPr>
          <p:cNvSpPr/>
          <p:nvPr/>
        </p:nvSpPr>
        <p:spPr>
          <a:xfrm>
            <a:off x="6739529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Bulk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AA337A4D-130C-4600-8667-AF883AFE4340}"/>
              </a:ext>
            </a:extLst>
          </p:cNvPr>
          <p:cNvSpPr/>
          <p:nvPr/>
        </p:nvSpPr>
        <p:spPr>
          <a:xfrm>
            <a:off x="5241117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Cs&amp;Pb</a:t>
            </a:r>
            <a:endParaRPr lang="en-US" dirty="0"/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A3D47472-34C2-4894-B0F8-73ABFC00BF04}"/>
              </a:ext>
            </a:extLst>
          </p:cNvPr>
          <p:cNvSpPr/>
          <p:nvPr/>
        </p:nvSpPr>
        <p:spPr>
          <a:xfrm>
            <a:off x="8237940" y="222939"/>
            <a:ext cx="1468767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mobility</a:t>
            </a:r>
          </a:p>
        </p:txBody>
      </p:sp>
    </p:spTree>
    <p:extLst>
      <p:ext uri="{BB962C8B-B14F-4D97-AF65-F5344CB8AC3E}">
        <p14:creationId xmlns:p14="http://schemas.microsoft.com/office/powerpoint/2010/main" val="240439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117AFB-E854-4476-9576-E07250A7C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933" y="2575563"/>
            <a:ext cx="7650468" cy="3825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5023A-E13F-4404-A6BD-5F39BAD35F36}"/>
              </a:ext>
            </a:extLst>
          </p:cNvPr>
          <p:cNvSpPr txBox="1"/>
          <p:nvPr/>
        </p:nvSpPr>
        <p:spPr>
          <a:xfrm>
            <a:off x="259326" y="1236221"/>
            <a:ext cx="11673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CsPbBr3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>
                <a:latin typeface="Times New Roman" panose="02020603050405020304" pitchFamily="18" charset="0"/>
              </a:rPr>
              <a:t>time = 2ns (4000 frames), 6400 atoms</a:t>
            </a:r>
            <a:endParaRPr lang="en-US" sz="4000" dirty="0"/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6046D427-C736-435B-A2D6-0E3C8E2B55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96"/>
          <a:stretch/>
        </p:blipFill>
        <p:spPr>
          <a:xfrm>
            <a:off x="1" y="2753487"/>
            <a:ext cx="5424854" cy="3304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B1E54F-0FED-41F6-9A17-04FF9BC3E2B5}"/>
              </a:ext>
            </a:extLst>
          </p:cNvPr>
          <p:cNvSpPr txBox="1"/>
          <p:nvPr/>
        </p:nvSpPr>
        <p:spPr>
          <a:xfrm>
            <a:off x="1922233" y="2504003"/>
            <a:ext cx="1899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6400 atoms</a:t>
            </a:r>
            <a:endParaRPr lang="ru-RU" sz="2800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8847901-FCC1-45C1-B081-8EC7D78DC94D}"/>
              </a:ext>
            </a:extLst>
          </p:cNvPr>
          <p:cNvCxnSpPr>
            <a:cxnSpLocks/>
          </p:cNvCxnSpPr>
          <p:nvPr/>
        </p:nvCxnSpPr>
        <p:spPr>
          <a:xfrm>
            <a:off x="357081" y="5812000"/>
            <a:ext cx="490071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3C9400-CC93-41E1-BD69-D3AB169FC0C7}"/>
              </a:ext>
            </a:extLst>
          </p:cNvPr>
          <p:cNvSpPr txBox="1"/>
          <p:nvPr/>
        </p:nvSpPr>
        <p:spPr>
          <a:xfrm>
            <a:off x="2151238" y="5854903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cs typeface="Arial" panose="020B0604020202020204" pitchFamily="34" charset="0"/>
              </a:rPr>
              <a:t>106.135 </a:t>
            </a:r>
            <a:r>
              <a:rPr lang="en-GB" altLang="zh-CN" sz="2400" b="0" i="0" dirty="0">
                <a:effectLst/>
                <a:cs typeface="Arial" panose="020B0604020202020204" pitchFamily="34" charset="0"/>
              </a:rPr>
              <a:t>Å</a:t>
            </a:r>
            <a:endParaRPr lang="zh-CN" altLang="en-US" sz="2400" dirty="0">
              <a:cs typeface="Arial" panose="020B0604020202020204" pitchFamily="34" charset="0"/>
            </a:endParaRPr>
          </a:p>
        </p:txBody>
      </p:sp>
      <p:pic>
        <p:nvPicPr>
          <p:cNvPr id="11" name="图片 24">
            <a:extLst>
              <a:ext uri="{FF2B5EF4-FFF2-40B4-BE49-F238E27FC236}">
                <a16:creationId xmlns:a16="http://schemas.microsoft.com/office/drawing/2014/main" id="{2412692A-0AB9-408D-8B40-554068FA57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26" y="1873390"/>
            <a:ext cx="1198438" cy="1141707"/>
          </a:xfrm>
          <a:prstGeom prst="rect">
            <a:avLst/>
          </a:prstGeom>
        </p:spPr>
      </p:pic>
      <p:sp>
        <p:nvSpPr>
          <p:cNvPr id="8" name="文本框 27">
            <a:extLst>
              <a:ext uri="{FF2B5EF4-FFF2-40B4-BE49-F238E27FC236}">
                <a16:creationId xmlns:a16="http://schemas.microsoft.com/office/drawing/2014/main" id="{3C9B5F87-BD96-4048-9746-4A383E3E4354}"/>
              </a:ext>
            </a:extLst>
          </p:cNvPr>
          <p:cNvSpPr txBox="1"/>
          <p:nvPr/>
        </p:nvSpPr>
        <p:spPr>
          <a:xfrm>
            <a:off x="7538679" y="2247847"/>
            <a:ext cx="328465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Arial" panose="020B0604020202020204" pitchFamily="34" charset="0"/>
              </a:rPr>
              <a:t>3840 Br atoms/ </a:t>
            </a:r>
            <a:r>
              <a:rPr lang="ru-RU" altLang="zh-CN" sz="2000" dirty="0">
                <a:cs typeface="Arial" panose="020B0604020202020204" pitchFamily="34" charset="0"/>
              </a:rPr>
              <a:t>400</a:t>
            </a:r>
            <a:r>
              <a:rPr lang="en-US" altLang="zh-CN" sz="2000" dirty="0">
                <a:cs typeface="Arial" panose="020B0604020202020204" pitchFamily="34" charset="0"/>
              </a:rPr>
              <a:t>-</a:t>
            </a:r>
            <a:r>
              <a:rPr lang="ru-RU" altLang="zh-CN" sz="2000" dirty="0">
                <a:cs typeface="Arial" panose="020B0604020202020204" pitchFamily="34" charset="0"/>
              </a:rPr>
              <a:t>2</a:t>
            </a:r>
            <a:r>
              <a:rPr lang="en-US" altLang="zh-CN" sz="2000" dirty="0">
                <a:cs typeface="Arial" panose="020B0604020202020204" pitchFamily="34" charset="0"/>
              </a:rPr>
              <a:t>000 ps</a:t>
            </a:r>
            <a:endParaRPr lang="zh-CN" altLang="en-US" sz="2000" dirty="0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B4C36-DFFF-47B7-AF2F-3C72F24EEB08}"/>
              </a:ext>
            </a:extLst>
          </p:cNvPr>
          <p:cNvSpPr txBox="1"/>
          <p:nvPr/>
        </p:nvSpPr>
        <p:spPr>
          <a:xfrm>
            <a:off x="32274" y="269461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C1283D-3DED-4726-83DE-B9A5F2389F84}"/>
              </a:ext>
            </a:extLst>
          </p:cNvPr>
          <p:cNvSpPr txBox="1"/>
          <p:nvPr/>
        </p:nvSpPr>
        <p:spPr>
          <a:xfrm>
            <a:off x="5424855" y="265789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  <a:endParaRPr lang="ru-RU" dirty="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10F69F73-F82C-4467-BF38-BB90E509DDA4}"/>
              </a:ext>
            </a:extLst>
          </p:cNvPr>
          <p:cNvSpPr/>
          <p:nvPr/>
        </p:nvSpPr>
        <p:spPr>
          <a:xfrm>
            <a:off x="2244293" y="222939"/>
            <a:ext cx="1366190" cy="431800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Scheme</a:t>
            </a:r>
            <a:endParaRPr lang="ru-RU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1B6D40E-3A77-4940-9761-1D3170B1DCFA}"/>
              </a:ext>
            </a:extLst>
          </p:cNvPr>
          <p:cNvSpPr/>
          <p:nvPr/>
        </p:nvSpPr>
        <p:spPr>
          <a:xfrm>
            <a:off x="3742705" y="222939"/>
            <a:ext cx="1366190" cy="431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MSD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2856953F-10E4-42CE-8CB6-5CE1873ADE88}"/>
              </a:ext>
            </a:extLst>
          </p:cNvPr>
          <p:cNvSpPr/>
          <p:nvPr/>
        </p:nvSpPr>
        <p:spPr>
          <a:xfrm>
            <a:off x="6739529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Bulk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E2025917-C65F-49B7-9F14-D972993CC8E4}"/>
              </a:ext>
            </a:extLst>
          </p:cNvPr>
          <p:cNvSpPr/>
          <p:nvPr/>
        </p:nvSpPr>
        <p:spPr>
          <a:xfrm>
            <a:off x="5241117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Cs&amp;Pb</a:t>
            </a:r>
            <a:endParaRPr lang="en-US" dirty="0"/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A5CDBD3B-B901-43AA-9714-D73AD70841BF}"/>
              </a:ext>
            </a:extLst>
          </p:cNvPr>
          <p:cNvSpPr/>
          <p:nvPr/>
        </p:nvSpPr>
        <p:spPr>
          <a:xfrm>
            <a:off x="8237940" y="222939"/>
            <a:ext cx="1468767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mobility</a:t>
            </a:r>
          </a:p>
        </p:txBody>
      </p:sp>
    </p:spTree>
    <p:extLst>
      <p:ext uri="{BB962C8B-B14F-4D97-AF65-F5344CB8AC3E}">
        <p14:creationId xmlns:p14="http://schemas.microsoft.com/office/powerpoint/2010/main" val="2963204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id="{D03C92C6-678D-E4C0-9356-0C27FC03E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70" y="899756"/>
            <a:ext cx="6727432" cy="23669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8FA75F-A5AC-E88B-B734-CBC79BBD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771" y="3244334"/>
            <a:ext cx="7864910" cy="359757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846B29F-7EDB-E19A-C27D-0BCD55445C8E}"/>
              </a:ext>
            </a:extLst>
          </p:cNvPr>
          <p:cNvSpPr txBox="1"/>
          <p:nvPr/>
        </p:nvSpPr>
        <p:spPr>
          <a:xfrm>
            <a:off x="1705124" y="1369927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atoms</a:t>
            </a:r>
            <a:endParaRPr lang="zh-CN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8F303A11-3213-93B1-D388-0ABF74893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085" y="1554593"/>
            <a:ext cx="4453192" cy="159082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0EB1932-0E77-F8EC-96D9-D2AF4BECFEE0}"/>
              </a:ext>
            </a:extLst>
          </p:cNvPr>
          <p:cNvSpPr txBox="1"/>
          <p:nvPr/>
        </p:nvSpPr>
        <p:spPr>
          <a:xfrm>
            <a:off x="8011198" y="1778549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atoms</a:t>
            </a:r>
            <a:endParaRPr lang="zh-CN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FD21A-E436-4BDE-A875-6ADB0774ACB7}"/>
              </a:ext>
            </a:extLst>
          </p:cNvPr>
          <p:cNvSpPr txBox="1"/>
          <p:nvPr/>
        </p:nvSpPr>
        <p:spPr>
          <a:xfrm>
            <a:off x="228037" y="1069091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4B6848-7BFB-4A87-83CE-D41CFF94C979}"/>
              </a:ext>
            </a:extLst>
          </p:cNvPr>
          <p:cNvSpPr txBox="1"/>
          <p:nvPr/>
        </p:nvSpPr>
        <p:spPr>
          <a:xfrm>
            <a:off x="7260509" y="136992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496FB8-BF8E-410F-AFC6-B502F643C55C}"/>
              </a:ext>
            </a:extLst>
          </p:cNvPr>
          <p:cNvSpPr txBox="1"/>
          <p:nvPr/>
        </p:nvSpPr>
        <p:spPr>
          <a:xfrm>
            <a:off x="1490105" y="3210877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  <a:endParaRPr lang="ru-RU" dirty="0"/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3EBE88B1-1048-4BBA-B2A3-D1F9990E1BFC}"/>
              </a:ext>
            </a:extLst>
          </p:cNvPr>
          <p:cNvSpPr/>
          <p:nvPr/>
        </p:nvSpPr>
        <p:spPr>
          <a:xfrm>
            <a:off x="2244293" y="222939"/>
            <a:ext cx="1366190" cy="431800"/>
          </a:xfrm>
          <a:prstGeom prst="round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Scheme</a:t>
            </a:r>
            <a:endParaRPr lang="ru-RU" dirty="0"/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7779EC38-87A1-4C3F-B6B9-1CE8EADE6E80}"/>
              </a:ext>
            </a:extLst>
          </p:cNvPr>
          <p:cNvSpPr/>
          <p:nvPr/>
        </p:nvSpPr>
        <p:spPr>
          <a:xfrm>
            <a:off x="3742705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MSD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55F44A7B-5CC3-41FD-ACDD-5DCC3F8FEE01}"/>
              </a:ext>
            </a:extLst>
          </p:cNvPr>
          <p:cNvSpPr/>
          <p:nvPr/>
        </p:nvSpPr>
        <p:spPr>
          <a:xfrm>
            <a:off x="6739529" y="222939"/>
            <a:ext cx="1366190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Bulk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066D2F00-BC9E-4FAD-8540-D16E2D9F74B9}"/>
              </a:ext>
            </a:extLst>
          </p:cNvPr>
          <p:cNvSpPr/>
          <p:nvPr/>
        </p:nvSpPr>
        <p:spPr>
          <a:xfrm>
            <a:off x="5241117" y="222939"/>
            <a:ext cx="1366190" cy="431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Cs&amp;Pb</a:t>
            </a:r>
            <a:endParaRPr lang="en-US" dirty="0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131914BA-77FF-4947-9CE2-7F7B7C00C32F}"/>
              </a:ext>
            </a:extLst>
          </p:cNvPr>
          <p:cNvSpPr/>
          <p:nvPr/>
        </p:nvSpPr>
        <p:spPr>
          <a:xfrm>
            <a:off x="8237940" y="222939"/>
            <a:ext cx="1468767" cy="431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 mobility</a:t>
            </a:r>
          </a:p>
        </p:txBody>
      </p:sp>
    </p:spTree>
    <p:extLst>
      <p:ext uri="{BB962C8B-B14F-4D97-AF65-F5344CB8AC3E}">
        <p14:creationId xmlns:p14="http://schemas.microsoft.com/office/powerpoint/2010/main" val="1440732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341</Words>
  <Application>Microsoft Office PowerPoint</Application>
  <PresentationFormat>Широкоэкранный</PresentationFormat>
  <Paragraphs>134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Что использовал: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Изучение электрических и атомных свойств на межзёренной границе в перовскитнах материалах.</dc:title>
  <dc:creator>Михаил Саматов</dc:creator>
  <cp:lastModifiedBy>Михаил Саматов</cp:lastModifiedBy>
  <cp:revision>50</cp:revision>
  <dcterms:created xsi:type="dcterms:W3CDTF">2023-12-25T11:58:06Z</dcterms:created>
  <dcterms:modified xsi:type="dcterms:W3CDTF">2024-04-11T17:55:40Z</dcterms:modified>
</cp:coreProperties>
</file>