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notesMasterIdLst>
    <p:notesMasterId r:id="rId17"/>
  </p:notesMasterIdLst>
  <p:sldIdLst>
    <p:sldId id="271" r:id="rId5"/>
    <p:sldId id="278" r:id="rId6"/>
    <p:sldId id="305" r:id="rId7"/>
    <p:sldId id="325" r:id="rId8"/>
    <p:sldId id="326" r:id="rId9"/>
    <p:sldId id="328" r:id="rId10"/>
    <p:sldId id="329" r:id="rId11"/>
    <p:sldId id="323" r:id="rId12"/>
    <p:sldId id="324" r:id="rId13"/>
    <p:sldId id="331" r:id="rId14"/>
    <p:sldId id="332" r:id="rId15"/>
    <p:sldId id="333" r:id="rId1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D69"/>
    <a:srgbClr val="029C63"/>
    <a:srgbClr val="96628C"/>
    <a:srgbClr val="11A0D7"/>
    <a:srgbClr val="E61F3D"/>
    <a:srgbClr val="CD5A5A"/>
    <a:srgbClr val="FFD746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3"/>
    <p:restoredTop sz="72129" autoAdjust="0"/>
  </p:normalViewPr>
  <p:slideViewPr>
    <p:cSldViewPr snapToGrid="0" snapToObjects="1">
      <p:cViewPr varScale="1">
        <p:scale>
          <a:sx n="62" d="100"/>
          <a:sy n="62" d="100"/>
        </p:scale>
        <p:origin x="1714" y="48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t>21.05.2024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</a:t>
            </a:r>
            <a:r>
              <a:rPr lang="ru-RU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архитектура для ISE, основанная на выявленных требованиях и доступных инструментах с открытым исходным кодом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предлагает комплексный пакет программного обеспечения, который включает в себя основные компоненты автоматизированного вождения: восприятия с помощью сенсоров, планирования и исполнения команд. Для совместного восприятия и совместного управления дорожным движением сервер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отправляет информацию от других транспортных средств клиенту каждого транспортного средства. Выполняются вычисления, и принятые управляющие решения отправляются обратно на сервер.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промежуточное программное обеспечение действует как узел для работы служб Vehicle-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Everything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(V2X), запущенных на каждом транспортном средстве. Каждый CAV имеет свою собственную локальную модель окружающей среды, которая представляет собой локальную точку зрения транспортного средства на окружающую среду. Службы могут получать доступ к модели локальной среды и запрашивать у нее воспринимаемые объекты. Промежуточное программное обеспечение в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подходит для создания интерфейса с модулями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чтобы предоставить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возможности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Cooperative Driving System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использует существующие модели беспроводной связи: модуль INET имитирует беспроводной протокол канального уровня для связи V2X, в то время как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Vanetza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имитирует стек протоколов ETSI ITS-G5. Эти модули моделируют дальность связи, задержку сообщений и перегрузку.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Протокол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TraCI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предоставляемый SUMO, используется для сопряжения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OMNeT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 и CARLA для совместного моделирования. Этот протокол позволяет обмениваться данными о местоположении транспортного средства, скорости, угле поворота и информацией, полученной с датчиков, между симуляторами. Когда симуляторы работают одновременно, SUMO синхронизирует их по протоколу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TraCI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9684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</a:t>
            </a:r>
            <a:r>
              <a:rPr lang="ru-RU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архитектура для ISE, основанная на выявленных требованиях и доступных инструментах с открытым исходным кодом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предлагает комплексный пакет программного обеспечения, который включает в себя основные компоненты автоматизированного вождения: восприятия с помощью сенсоров, планирования и исполнения команд. Для совместного восприятия и совместного управления дорожным движением сервер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отправляет информацию от других транспортных средств клиенту каждого транспортного средства. Выполняются вычисления, и принятые управляющие решения отправляются обратно на сервер.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промежуточное программное обеспечение действует как узел для работы служб Vehicle-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Everything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(V2X), запущенных на каждом транспортном средстве. Каждый CAV имеет свою собственную локальную модель окружающей среды, которая представляет собой локальную точку зрения транспортного средства на окружающую среду. Службы могут получать доступ к модели локальной среды и запрашивать у нее воспринимаемые объекты. Промежуточное программное обеспечение в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подходит для создания интерфейса с модулями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чтобы предоставить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возможности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Cooperative Driving System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использует существующие модели беспроводной связи: модуль INET имитирует беспроводной протокол канального уровня для связи V2X, в то время как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Vanetza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имитирует стек протоколов ETSI ITS-G5. Эти модули моделируют дальность связи, задержку сообщений и перегрузку.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Протокол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TraCI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предоставляемый SUMO, используется для сопряжения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OMNeT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 и CARLA для совместного моделирования. Этот протокол позволяет обмениваться данными о местоположении транспортного средства, скорости, угле поворота и информацией, полученной с датчиков, между симуляторами. Когда симуляторы работают одновременно, SUMO синхронизирует их по протоколу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TraCI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99347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</a:t>
            </a:r>
            <a:r>
              <a:rPr lang="ru-RU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архитектура для ISE, основанная на выявленных требованиях и доступных инструментах с открытым исходным кодом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предлагает комплексный пакет программного обеспечения, который включает в себя основные компоненты автоматизированного вождения: восприятия с помощью сенсоров, планирования и исполнения команд. Для совместного восприятия и совместного управления дорожным движением сервер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отправляет информацию от других транспортных средств клиенту каждого транспортного средства. Выполняются вычисления, и принятые управляющие решения отправляются обратно на сервер.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промежуточное программное обеспечение действует как узел для работы служб Vehicle-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Everything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(V2X), запущенных на каждом транспортном средстве. Каждый CAV имеет свою собственную локальную модель окружающей среды, которая представляет собой локальную точку зрения транспортного средства на окружающую среду. Службы могут получать доступ к модели локальной среды и запрашивать у нее воспринимаемые объекты. Промежуточное программное обеспечение в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подходит для создания интерфейса с модулями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чтобы предоставить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возможности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Cooperative Driving System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использует существующие модели беспроводной связи: модуль INET имитирует беспроводной протокол канального уровня для связи V2X, в то время как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Vanetza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имитирует стек протоколов ETSI ITS-G5. Эти модули моделируют дальность связи, задержку сообщений и перегрузку.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Протокол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TraCI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предоставляемый SUMO, используется для сопряжения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OMNeT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 и CARLA для совместного моделирования. Этот протокол позволяет обмениваться данными о местоположении транспортного средства, скорости, угле поворота и информацией, полученной с датчиков, между симуляторами. Когда симуляторы работают одновременно, SUMO синхронизирует их по протоколу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TraCI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71932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</a:t>
            </a:r>
            <a:r>
              <a:rPr lang="ru-RU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архитектура для ISE, основанная на выявленных требованиях и доступных инструментах с открытым исходным кодом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предлагает комплексный пакет программного обеспечения, который включает в себя основные компоненты автоматизированного вождения: восприятия с помощью сенсоров, планирования и исполнения команд. Для совместного восприятия и совместного управления дорожным движением сервер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отправляет информацию от других транспортных средств клиенту каждого транспортного средства. Выполняются вычисления, и принятые управляющие решения отправляются обратно на сервер.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промежуточное программное обеспечение действует как узел для работы служб Vehicle-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Everything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(V2X), запущенных на каждом транспортном средстве. Каждый CAV имеет свою собственную локальную модель окружающей среды, которая представляет собой локальную точку зрения транспортного средства на окружающую среду. Службы могут получать доступ к модели локальной среды и запрашивать у нее воспринимаемые объекты. Промежуточное программное обеспечение в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подходит для создания интерфейса с модулями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чтобы предоставить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возможности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Cooperative Driving System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использует существующие модели беспроводной связи: модуль INET имитирует беспроводной протокол канального уровня для связи V2X, в то время как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Vanetza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имитирует стек протоколов ETSI ITS-G5. Эти модули моделируют дальность связи, задержку сообщений и перегрузку.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Протокол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TraCI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предоставляемый SUMO, используется для сопряжения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OMNeT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 и CARLA для совместного моделирования. Этот протокол позволяет обмениваться данными о местоположении транспортного средства, скорости, угле поворота и информацией, полученной с датчиков, между симуляторами. Когда симуляторы работают одновременно, SUMO синхронизирует их по протоколу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TraCI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83831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</a:t>
            </a:r>
            <a:r>
              <a:rPr lang="ru-RU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архитектура для ISE, основанная на выявленных требованиях и доступных инструментах с открытым исходным кодом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предлагает комплексный пакет программного обеспечения, который включает в себя основные компоненты автоматизированного вождения: восприятия с помощью сенсоров, планирования и исполнения команд. Для совместного восприятия и совместного управления дорожным движением сервер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отправляет информацию от других транспортных средств клиенту каждого транспортного средства. Выполняются вычисления, и принятые управляющие решения отправляются обратно на сервер.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промежуточное программное обеспечение действует как узел для работы служб Vehicle-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Everything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(V2X), запущенных на каждом транспортном средстве. Каждый CAV имеет свою собственную локальную модель окружающей среды, которая представляет собой локальную точку зрения транспортного средства на окружающую среду. Службы могут получать доступ к модели локальной среды и запрашивать у нее воспринимаемые объекты. Промежуточное программное обеспечение в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подходит для создания интерфейса с модулями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чтобы предоставить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возможности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Cooperative Driving System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использует существующие модели беспроводной связи: модуль INET имитирует беспроводной протокол канального уровня для связи V2X, в то время как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Vanetza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имитирует стек протоколов ETSI ITS-G5. Эти модули моделируют дальность связи, задержку сообщений и перегрузку.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Протокол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TraCI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предоставляемый SUMO, используется для сопряжения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OMNeT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 и CARLA для совместного моделирования. Этот протокол позволяет обмениваться данными о местоположении транспортного средства, скорости, угле поворота и информацией, полученной с датчиков, между симуляторами. Когда симуляторы работают одновременно, SUMO синхронизирует их по протоколу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TraCI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01069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</a:t>
            </a:r>
            <a:r>
              <a:rPr lang="ru-RU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архитектура для ISE, основанная на выявленных требованиях и доступных инструментах с открытым исходным кодом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предлагает комплексный пакет программного обеспечения, который включает в себя основные компоненты автоматизированного вождения: восприятия с помощью сенсоров, планирования и исполнения команд. Для совместного восприятия и совместного управления дорожным движением сервер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отправляет информацию от других транспортных средств клиенту каждого транспортного средства. Выполняются вычисления, и принятые управляющие решения отправляются обратно на сервер.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промежуточное программное обеспечение действует как узел для работы служб Vehicle-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Everything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(V2X), запущенных на каждом транспортном средстве. Каждый CAV имеет свою собственную локальную модель окружающей среды, которая представляет собой локальную точку зрения транспортного средства на окружающую среду. Службы могут получать доступ к модели локальной среды и запрашивать у нее воспринимаемые объекты. Промежуточное программное обеспечение в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подходит для создания интерфейса с модулями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чтобы предоставить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возможности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Cooperative Driving System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использует существующие модели беспроводной связи: модуль INET имитирует беспроводной протокол канального уровня для связи V2X, в то время как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Vanetza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имитирует стек протоколов ETSI ITS-G5. Эти модули моделируют дальность связи, задержку сообщений и перегрузку.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Протокол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TraCI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предоставляемый SUMO, используется для сопряжения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OMNeT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 и CARLA для совместного моделирования. Этот протокол позволяет обмениваться данными о местоположении транспортного средства, скорости, угле поворота и информацией, полученной с датчиков, между симуляторами. Когда симуляторы работают одновременно, SUMO синхронизирует их по протоколу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TraCI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4718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</a:t>
            </a:r>
            <a:r>
              <a:rPr lang="ru-RU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архитектура для ISE, основанная на выявленных требованиях и доступных инструментах с открытым исходным кодом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предлагает комплексный пакет программного обеспечения, который включает в себя основные компоненты автоматизированного вождения: восприятия с помощью сенсоров, планирования и исполнения команд. Для совместного восприятия и совместного управления дорожным движением сервер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отправляет информацию от других транспортных средств клиенту каждого транспортного средства. Выполняются вычисления, и принятые управляющие решения отправляются обратно на сервер.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промежуточное программное обеспечение действует как узел для работы служб Vehicle-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Everything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(V2X), запущенных на каждом транспортном средстве. Каждый CAV имеет свою собственную локальную модель окружающей среды, которая представляет собой локальную точку зрения транспортного средства на окружающую среду. Службы могут получать доступ к модели локальной среды и запрашивать у нее воспринимаемые объекты. Промежуточное программное обеспечение в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подходит для создания интерфейса с модулями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чтобы предоставить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возможности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Cooperative Driving System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использует существующие модели беспроводной связи: модуль INET имитирует беспроводной протокол канального уровня для связи V2X, в то время как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Vanetza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имитирует стек протоколов ETSI ITS-G5. Эти модули моделируют дальность связи, задержку сообщений и перегрузку.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Протокол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TraCI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предоставляемый SUMO, используется для сопряжения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OMNeT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 и CARLA для совместного моделирования. Этот протокол позволяет обмениваться данными о местоположении транспортного средства, скорости, угле поворота и информацией, полученной с датчиков, между симуляторами. Когда симуляторы работают одновременно, SUMO синхронизирует их по протоколу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TraCI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89058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</a:t>
            </a:r>
            <a:r>
              <a:rPr lang="ru-RU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архитектура для ISE, основанная на выявленных требованиях и доступных инструментах с открытым исходным кодом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предлагает комплексный пакет программного обеспечения, который включает в себя основные компоненты автоматизированного вождения: восприятия с помощью сенсоров, планирования и исполнения команд. Для совместного восприятия и совместного управления дорожным движением сервер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отправляет информацию от других транспортных средств клиенту каждого транспортного средства. Выполняются вычисления, и принятые управляющие решения отправляются обратно на сервер.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промежуточное программное обеспечение действует как узел для работы служб Vehicle-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Everything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(V2X), запущенных на каждом транспортном средстве. Каждый CAV имеет свою собственную локальную модель окружающей среды, которая представляет собой локальную точку зрения транспортного средства на окружающую среду. Службы могут получать доступ к модели локальной среды и запрашивать у нее воспринимаемые объекты. Промежуточное программное обеспечение в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подходит для создания интерфейса с модулями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чтобы предоставить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возможности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Cooperative Driving System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использует существующие модели беспроводной связи: модуль INET имитирует беспроводной протокол канального уровня для связи V2X, в то время как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Vanetza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имитирует стек протоколов ETSI ITS-G5. Эти модули моделируют дальность связи, задержку сообщений и перегрузку.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Протокол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TraCI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предоставляемый SUMO, используется для сопряжения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OMNeT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 и CARLA для совместного моделирования. Этот протокол позволяет обмениваться данными о местоположении транспортного средства, скорости, угле поворота и информацией, полученной с датчиков, между симуляторами. Когда симуляторы работают одновременно, SUMO синхронизирует их по протоколу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TraCI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67326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</a:t>
            </a:r>
            <a:r>
              <a:rPr lang="ru-RU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архитектура для ISE, основанная на выявленных требованиях и доступных инструментах с открытым исходным кодом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предлагает комплексный пакет программного обеспечения, который включает в себя основные компоненты автоматизированного вождения: восприятия с помощью сенсоров, планирования и исполнения команд. Для совместного восприятия и совместного управления дорожным движением сервер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отправляет информацию от других транспортных средств клиенту каждого транспортного средства. Выполняются вычисления, и принятые управляющие решения отправляются обратно на сервер.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промежуточное программное обеспечение действует как узел для работы служб Vehicle-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Everything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(V2X), запущенных на каждом транспортном средстве. Каждый CAV имеет свою собственную локальную модель окружающей среды, которая представляет собой локальную точку зрения транспортного средства на окружающую среду. Службы могут получать доступ к модели локальной среды и запрашивать у нее воспринимаемые объекты. Промежуточное программное обеспечение в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подходит для создания интерфейса с модулями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чтобы предоставить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возможности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OpenCDA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Cooperative Driving System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использует существующие модели беспроводной связи: модуль INET имитирует беспроводной протокол канального уровня для связи V2X, в то время как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Vanetza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имитирует стек протоколов ETSI ITS-G5. Эти модули моделируют дальность связи, задержку сообщений и перегрузку.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Протокол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TraCI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предоставляемый SUMO, используется для сопряжения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OMNeT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 и CARLA для совместного моделирования. Этот протокол позволяет обмениваться данными о местоположении транспортного средства, скорости, угле поворота и информацией, полученной с датчиков, между симуляторами. Когда симуляторы работают одновременно, SUMO синхронизирует их по протоколу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TraCI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93208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x-none" smtClean="0"/>
              <a:t>21.05.2024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vg.stepanyants@hse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hyperlink" Target="https://www.hse.ru/staff/vitalystepanyant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ru/citations?user=0em7vdAAAAAJ&amp;hl=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researchgate.net/profile/Vitaly-Stepanyant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2198881"/>
            <a:ext cx="7634059" cy="197832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CAVISE: Connected and Automated Vehicle Integrated Simulation Environment</a:t>
            </a:r>
            <a:endParaRPr lang="ru-RU" sz="3200" dirty="0">
              <a:latin typeface="+mn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МИЭМ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НИУ ВШЭ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Департамент компьютерной инженерии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Москва 2024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7967" y="3429000"/>
            <a:ext cx="10136066" cy="1978323"/>
          </a:xfrm>
        </p:spPr>
        <p:txBody>
          <a:bodyPr>
            <a:noAutofit/>
          </a:bodyPr>
          <a:lstStyle/>
          <a:p>
            <a:r>
              <a:rPr lang="ru-RU" b="1" dirty="0">
                <a:latin typeface="+mn-lt"/>
              </a:rPr>
              <a:t>Руководитель: Степанянц Виталий Гургенович</a:t>
            </a:r>
          </a:p>
          <a:p>
            <a:endParaRPr lang="ru-RU" dirty="0">
              <a:latin typeface="+mn-lt"/>
            </a:endParaRPr>
          </a:p>
          <a:p>
            <a:r>
              <a:rPr lang="ru-RU" dirty="0">
                <a:latin typeface="+mn-lt"/>
              </a:rPr>
              <a:t>Студенты:</a:t>
            </a:r>
            <a:r>
              <a:rPr lang="en-US" dirty="0">
                <a:latin typeface="+mn-lt"/>
              </a:rPr>
              <a:t> </a:t>
            </a:r>
            <a:r>
              <a:rPr lang="ru-RU" dirty="0">
                <a:latin typeface="+mn-lt"/>
              </a:rPr>
              <a:t>Симаков Григорий Александрович, Хорошилов Григорий Сергеевич, Долгов Илья Михайлович, Савин Кирилл Сергеевич, Мкртчян Гарик </a:t>
            </a:r>
            <a:r>
              <a:rPr lang="ru-RU" dirty="0" err="1">
                <a:latin typeface="+mn-lt"/>
              </a:rPr>
              <a:t>Андраникович</a:t>
            </a:r>
            <a:r>
              <a:rPr lang="ru-RU" dirty="0">
                <a:latin typeface="+mn-lt"/>
              </a:rPr>
              <a:t>, Касперович Александр Викторович, </a:t>
            </a:r>
            <a:r>
              <a:rPr lang="ru-RU" dirty="0" err="1">
                <a:latin typeface="+mn-lt"/>
              </a:rPr>
              <a:t>Андрончев</a:t>
            </a:r>
            <a:r>
              <a:rPr lang="ru-RU" dirty="0">
                <a:latin typeface="+mn-lt"/>
              </a:rPr>
              <a:t> Александр Дмитриевич, Мартюшева Александра Романовна, Дорошев Илья Витальевич, Карпов Арсений Кириллович, Бушуев Никита Игоревич, </a:t>
            </a:r>
            <a:r>
              <a:rPr lang="ru-RU" dirty="0" err="1">
                <a:latin typeface="+mn-lt"/>
              </a:rPr>
              <a:t>Рахимуллина</a:t>
            </a:r>
            <a:r>
              <a:rPr lang="ru-RU" dirty="0">
                <a:latin typeface="+mn-lt"/>
              </a:rPr>
              <a:t> Валерия Евгеньевна, </a:t>
            </a:r>
            <a:r>
              <a:rPr lang="ru-RU" dirty="0" err="1">
                <a:latin typeface="+mn-lt"/>
              </a:rPr>
              <a:t>Маргарян</a:t>
            </a:r>
            <a:r>
              <a:rPr lang="ru-RU" dirty="0">
                <a:latin typeface="+mn-lt"/>
              </a:rPr>
              <a:t> Артур </a:t>
            </a:r>
            <a:r>
              <a:rPr lang="ru-RU" dirty="0" err="1">
                <a:latin typeface="+mn-lt"/>
              </a:rPr>
              <a:t>Геворгович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Уртенов</a:t>
            </a:r>
            <a:r>
              <a:rPr lang="ru-RU" dirty="0">
                <a:latin typeface="+mn-lt"/>
              </a:rPr>
              <a:t> Алан </a:t>
            </a:r>
            <a:r>
              <a:rPr lang="ru-RU" dirty="0" err="1">
                <a:latin typeface="+mn-lt"/>
              </a:rPr>
              <a:t>Наурузович</a:t>
            </a:r>
            <a:r>
              <a:rPr lang="ru-RU" dirty="0">
                <a:latin typeface="+mn-lt"/>
              </a:rPr>
              <a:t>, Насыров Даниэль </a:t>
            </a:r>
            <a:r>
              <a:rPr lang="ru-RU" dirty="0" err="1">
                <a:latin typeface="+mn-lt"/>
              </a:rPr>
              <a:t>Дамилевич</a:t>
            </a:r>
            <a:r>
              <a:rPr lang="ru-RU" dirty="0">
                <a:latin typeface="+mn-lt"/>
              </a:rPr>
              <a:t>, Мудрик Александр Сергеевич, Бурлакова Елена Петровна, Павлова Елена Денисовна, </a:t>
            </a:r>
            <a:r>
              <a:rPr lang="ru-RU" dirty="0" err="1">
                <a:latin typeface="+mn-lt"/>
              </a:rPr>
              <a:t>Голоцан</a:t>
            </a:r>
            <a:r>
              <a:rPr lang="ru-RU" dirty="0">
                <a:latin typeface="+mn-lt"/>
              </a:rPr>
              <a:t> Григорий Алексеевич, Пашина Ксения Игоревна, Миркин Давид Евгеньевич, </a:t>
            </a:r>
            <a:r>
              <a:rPr lang="ru-RU" dirty="0" err="1">
                <a:latin typeface="+mn-lt"/>
              </a:rPr>
              <a:t>Гулидов</a:t>
            </a:r>
            <a:r>
              <a:rPr lang="ru-RU" dirty="0">
                <a:latin typeface="+mn-lt"/>
              </a:rPr>
              <a:t> Никита Алексеевич, </a:t>
            </a:r>
            <a:r>
              <a:rPr lang="ru-RU" dirty="0" err="1">
                <a:latin typeface="+mn-lt"/>
              </a:rPr>
              <a:t>Кенджаев</a:t>
            </a:r>
            <a:r>
              <a:rPr lang="ru-RU" dirty="0">
                <a:latin typeface="+mn-lt"/>
              </a:rPr>
              <a:t> Алишер </a:t>
            </a:r>
            <a:r>
              <a:rPr lang="ru-RU" dirty="0" err="1">
                <a:latin typeface="+mn-lt"/>
              </a:rPr>
              <a:t>Ганишерович</a:t>
            </a:r>
            <a:r>
              <a:rPr lang="ru-RU" dirty="0">
                <a:latin typeface="+mn-lt"/>
              </a:rPr>
              <a:t>, Крючков Артемий Кириллович, </a:t>
            </a:r>
            <a:r>
              <a:rPr lang="ru-RU" dirty="0" err="1">
                <a:latin typeface="+mn-lt"/>
              </a:rPr>
              <a:t>Косминцев</a:t>
            </a:r>
            <a:r>
              <a:rPr lang="ru-RU" dirty="0">
                <a:latin typeface="+mn-lt"/>
              </a:rPr>
              <a:t> Егор Михайлович, </a:t>
            </a:r>
            <a:r>
              <a:rPr lang="ru-RU" dirty="0" err="1">
                <a:latin typeface="+mn-lt"/>
              </a:rPr>
              <a:t>Ерицян</a:t>
            </a:r>
            <a:r>
              <a:rPr lang="ru-RU" dirty="0">
                <a:latin typeface="+mn-lt"/>
              </a:rPr>
              <a:t> Карен </a:t>
            </a:r>
            <a:r>
              <a:rPr lang="ru-RU" dirty="0" err="1">
                <a:latin typeface="+mn-lt"/>
              </a:rPr>
              <a:t>Арменович</a:t>
            </a:r>
            <a:r>
              <a:rPr lang="ru-RU" dirty="0">
                <a:latin typeface="+mn-lt"/>
              </a:rPr>
              <a:t>, Шубин Денис Алексеевич, Мельников Александр Андреевич</a:t>
            </a:r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4CA8B34-A9C4-44DE-B1AF-768CFF00B9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Департамент компьютерной инженерии</a:t>
            </a:r>
          </a:p>
          <a:p>
            <a:endParaRPr lang="ru-RU" dirty="0">
              <a:latin typeface="+mn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FFFC29-03A1-F431-1B46-DACD570C91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000" dirty="0">
                <a:latin typeface="+mn-lt"/>
              </a:rPr>
              <a:t>Разработка интегрированной САПР для подключенного и беспилотного транспорта</a:t>
            </a:r>
            <a:endParaRPr lang="ru-RU" dirty="0">
              <a:latin typeface="+mn-lt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ED6E74C-2D68-4886-8023-9935748AB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11057955" cy="240751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Объединив эти разработки мы получим наиболее детализированную среди доступных инструментов с открытым кодом среду моделирования с возможностью формирования большого количества сценариев и параллельного многоуровневого моделирования</a:t>
            </a:r>
            <a:b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Возможна корректировка задач для участия в конкретных проектах</a:t>
            </a:r>
            <a:endParaRPr lang="ru-RU" sz="20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5C343EE-8818-0092-1D02-923E055C65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CAVISE</a:t>
            </a:r>
            <a:endParaRPr lang="ru-RU" dirty="0"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325921-CD16-4675-B141-108155534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655" y="3270155"/>
            <a:ext cx="2911015" cy="2911015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E7AB55E3-38D7-4E52-949C-1E546F508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492" y="3011162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021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4CA8B34-A9C4-44DE-B1AF-768CFF00B9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Департамент компьютерной инженерии</a:t>
            </a:r>
          </a:p>
          <a:p>
            <a:endParaRPr lang="ru-RU" dirty="0">
              <a:latin typeface="+mn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FFFC29-03A1-F431-1B46-DACD570C91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000" dirty="0">
                <a:latin typeface="+mn-lt"/>
              </a:rPr>
              <a:t>Разработка интегрированной САПР для подключенного и беспилотного транспорта</a:t>
            </a:r>
            <a:endParaRPr lang="ru-RU" dirty="0">
              <a:latin typeface="+mn-lt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ED6E74C-2D68-4886-8023-9935748AB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+mn-lt"/>
                <a:cs typeface="Times New Roman" panose="02020603050405020304" pitchFamily="18" charset="0"/>
              </a:rPr>
              <a:t>Мои контакты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F48C85-67C4-475B-A9A1-5B241CDA1A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2400" dirty="0"/>
              <a:t>Виталий Степанянц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+79057133344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t.me/</a:t>
            </a:r>
            <a:r>
              <a:rPr lang="en-US" sz="2400" dirty="0" err="1"/>
              <a:t>KaharB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vg.stepanyants@hse.ru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4"/>
              </a:rPr>
              <a:t>https://www.hse.ru/staff/vitalystepanyants</a:t>
            </a:r>
            <a:endParaRPr lang="ru-RU" sz="24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5C343EE-8818-0092-1D02-923E055C65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Контакты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E0CD9A-EF58-4C20-9CF6-1B238E186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874" y="1447790"/>
            <a:ext cx="4142917" cy="467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73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4CA8B34-A9C4-44DE-B1AF-768CFF00B9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Департамент компьютерной инженерии</a:t>
            </a:r>
          </a:p>
          <a:p>
            <a:endParaRPr lang="ru-RU" dirty="0">
              <a:latin typeface="+mn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FFFC29-03A1-F431-1B46-DACD570C91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000" dirty="0">
                <a:latin typeface="+mn-lt"/>
              </a:rPr>
              <a:t>Разработка интегрированной САПР для подключенного и беспилотного транспорта</a:t>
            </a:r>
            <a:endParaRPr lang="ru-RU" dirty="0">
              <a:latin typeface="+mn-lt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ED6E74C-2D68-4886-8023-9935748AB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+mn-lt"/>
                <a:cs typeface="Times New Roman" panose="02020603050405020304" pitchFamily="18" charset="0"/>
              </a:rPr>
              <a:t>Публикации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F48C85-67C4-475B-A9A1-5B241CDA1A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>
                <a:hlinkClick r:id="rId3"/>
              </a:rPr>
              <a:t>Google Scholar</a:t>
            </a:r>
            <a:endParaRPr lang="en-US" sz="2400" dirty="0"/>
          </a:p>
          <a:p>
            <a:r>
              <a:rPr lang="en-US" sz="2400" dirty="0">
                <a:hlinkClick r:id="rId4"/>
              </a:rPr>
              <a:t>ResearchGate</a:t>
            </a:r>
            <a:endParaRPr lang="ru-RU" sz="24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5C343EE-8818-0092-1D02-923E055C65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Публикации</a:t>
            </a:r>
          </a:p>
        </p:txBody>
      </p:sp>
    </p:spTree>
    <p:extLst>
      <p:ext uri="{BB962C8B-B14F-4D97-AF65-F5344CB8AC3E}">
        <p14:creationId xmlns:p14="http://schemas.microsoft.com/office/powerpoint/2010/main" val="169913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239B216-F5ED-B348-A1BB-CE85242168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Департамент компьютерной инженерии</a:t>
            </a:r>
          </a:p>
          <a:p>
            <a:endParaRPr lang="ru-RU" dirty="0">
              <a:latin typeface="+mn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86A2D4-D42B-854C-9F3E-6A8095E580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Исследование влияния объектов окружающей среды на поведение подключенного и беспилотного транспорта</a:t>
            </a:r>
          </a:p>
          <a:p>
            <a:endParaRPr lang="ru-RU" dirty="0">
              <a:latin typeface="+mn-lt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8F0E61-4402-1545-ABC6-7EB156E5B9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Актуальность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B6EC5B9-282D-B84A-B169-E82D52070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Актуальность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2A84FC5-C615-ED4D-97BC-765AAF5047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5076" y="3812164"/>
            <a:ext cx="2758143" cy="1569661"/>
          </a:xfrm>
        </p:spPr>
        <p:txBody>
          <a:bodyPr/>
          <a:lstStyle/>
          <a:p>
            <a:r>
              <a:rPr lang="ru-RU" dirty="0">
                <a:latin typeface="+mn-lt"/>
              </a:rPr>
              <a:t>Человек в год погибает в ДТП. Несколько миллионов получают серьезные травмы. ДТП – основная причина смерти в возрасте от 5 до 29 лет.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F119484-3D29-A348-BD16-DC41D64EC4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47007" y="3812164"/>
            <a:ext cx="2757612" cy="1569661"/>
          </a:xfrm>
        </p:spPr>
        <p:txBody>
          <a:bodyPr/>
          <a:lstStyle/>
          <a:p>
            <a:r>
              <a:rPr lang="ru-RU" dirty="0">
                <a:latin typeface="+mn-lt"/>
              </a:rPr>
              <a:t>На столько ожидается снижение количества ДТП при использовании комбинации беспилотного и подключенного транспорта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E558DF3-421A-AD4A-8AAD-D7C6C3A92B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18938" y="3812164"/>
            <a:ext cx="2757612" cy="1569661"/>
          </a:xfrm>
        </p:spPr>
        <p:txBody>
          <a:bodyPr/>
          <a:lstStyle/>
          <a:p>
            <a:r>
              <a:rPr lang="ru-RU" dirty="0">
                <a:latin typeface="+mn-lt"/>
              </a:rPr>
              <a:t>Прогноз объема рынка интеллектуальных транспортных средств к 2030 году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4D82ABC5-6628-FA4A-9DBB-38E61DCF39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5076" y="2418405"/>
            <a:ext cx="2956064" cy="1164116"/>
          </a:xfrm>
        </p:spPr>
        <p:txBody>
          <a:bodyPr/>
          <a:lstStyle/>
          <a:p>
            <a:r>
              <a:rPr lang="en-US" sz="5400" dirty="0">
                <a:latin typeface="+mn-lt"/>
              </a:rPr>
              <a:t>&gt;</a:t>
            </a:r>
            <a:r>
              <a:rPr lang="ru-RU" sz="5400" dirty="0">
                <a:latin typeface="+mn-lt"/>
              </a:rPr>
              <a:t>1,35</a:t>
            </a:r>
            <a:r>
              <a:rPr lang="en-US" sz="5400" dirty="0">
                <a:latin typeface="+mn-lt"/>
              </a:rPr>
              <a:t> </a:t>
            </a:r>
            <a:r>
              <a:rPr lang="ru-RU" sz="5400" dirty="0">
                <a:latin typeface="+mn-lt"/>
              </a:rPr>
              <a:t>млн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7CC25597-0929-B146-8CD4-B783CF82D8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007" y="2418405"/>
            <a:ext cx="2758143" cy="1164116"/>
          </a:xfrm>
        </p:spPr>
        <p:txBody>
          <a:bodyPr/>
          <a:lstStyle/>
          <a:p>
            <a:r>
              <a:rPr lang="ru-RU" sz="5400" dirty="0">
                <a:latin typeface="+mn-lt"/>
              </a:rPr>
              <a:t>80%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34FA5CE5-ECF7-C344-83CF-2D4A06A5041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8938" y="2418405"/>
            <a:ext cx="2758143" cy="1164116"/>
          </a:xfrm>
        </p:spPr>
        <p:txBody>
          <a:bodyPr/>
          <a:lstStyle/>
          <a:p>
            <a:r>
              <a:rPr lang="en-US" sz="5400" dirty="0">
                <a:latin typeface="+mn-lt"/>
              </a:rPr>
              <a:t>~$2 </a:t>
            </a:r>
            <a:r>
              <a:rPr lang="ru-RU" sz="5400" dirty="0">
                <a:latin typeface="+mn-lt"/>
              </a:rPr>
              <a:t>трлн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23C77D-E7B2-E55C-771D-96F125681950}"/>
              </a:ext>
            </a:extLst>
          </p:cNvPr>
          <p:cNvSpPr txBox="1"/>
          <p:nvPr/>
        </p:nvSpPr>
        <p:spPr>
          <a:xfrm>
            <a:off x="575076" y="5305946"/>
            <a:ext cx="98681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 оценкам, с 2015 по 2030 год дорожно-транспортные происшествия обойдутся мировой экономике в 1,8 трлн долларов США, в то время как экономические потери, возникающие из-за дорожных пробок, только в ЕС оценивается в 270 млрд евро ежегодно.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825159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4CA8B34-A9C4-44DE-B1AF-768CFF00B9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Департамент компьютерной инженерии</a:t>
            </a:r>
          </a:p>
          <a:p>
            <a:endParaRPr lang="ru-RU" dirty="0">
              <a:latin typeface="+mn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FFFC29-03A1-F431-1B46-DACD570C91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000" dirty="0">
                <a:latin typeface="+mn-lt"/>
              </a:rPr>
              <a:t>Разработка интегрированной САПР для подключенного и беспилотного транспорта</a:t>
            </a:r>
            <a:endParaRPr lang="ru-RU" dirty="0">
              <a:latin typeface="+mn-lt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ED6E74C-2D68-4886-8023-9935748AB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11057955" cy="2407518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Разработка</a:t>
            </a:r>
            <a:r>
              <a:rPr lang="ru-RU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интегрированной среды моделирования с целью верификации и валидации технологий подключенного и беспилотного транспорта</a:t>
            </a:r>
            <a:b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ASEC (automated shared electric connected vehicles) – 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беспилотным и подключенным технологиям требуется обширное тестирование, для всех вместе – валидация</a:t>
            </a:r>
            <a:b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Высокоточное/</a:t>
            </a:r>
            <a:r>
              <a:rPr lang="ru-RU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высокодетализированное</a:t>
            </a: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и крупномасштабное моделирование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5C343EE-8818-0092-1D02-923E055C65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Архитектура САПР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CF34843-A3D3-4146-BCC7-74B5E2DBD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55" y="4346269"/>
            <a:ext cx="4325166" cy="141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B6F38F-7652-4CF7-A2C1-F9286F619895}"/>
              </a:ext>
            </a:extLst>
          </p:cNvPr>
          <p:cNvSpPr txBox="1"/>
          <p:nvPr/>
        </p:nvSpPr>
        <p:spPr>
          <a:xfrm>
            <a:off x="6684653" y="5792041"/>
            <a:ext cx="4325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>
              <a:spcBef>
                <a:spcPct val="30000"/>
              </a:spcBef>
              <a:defRPr/>
            </a:pPr>
            <a:r>
              <a:rPr lang="en-US" sz="1200" dirty="0">
                <a:ea typeface="SimSun" panose="02010600030101010101" pitchFamily="2" charset="-122"/>
              </a:rPr>
              <a:t>Reichardt et al., 2011, </a:t>
            </a:r>
            <a:r>
              <a:rPr lang="en-US" sz="1200" dirty="0"/>
              <a:t>Virtual Drive: A Complete V2X Communication and Radar System Simulator for Optimization of Multiple Antenna Systems</a:t>
            </a:r>
            <a:endParaRPr lang="en-US" sz="1200" dirty="0">
              <a:solidFill>
                <a:srgbClr val="333333"/>
              </a:solidFill>
            </a:endParaRPr>
          </a:p>
        </p:txBody>
      </p:sp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F7748DFF-56FF-442F-BA90-30765F4CC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7" y="4829327"/>
            <a:ext cx="5841165" cy="7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78B793-B6FF-40EF-9BA4-DD5E3D196A15}"/>
              </a:ext>
            </a:extLst>
          </p:cNvPr>
          <p:cNvSpPr txBox="1"/>
          <p:nvPr/>
        </p:nvSpPr>
        <p:spPr>
          <a:xfrm>
            <a:off x="585897" y="5571538"/>
            <a:ext cx="5841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>
              <a:spcBef>
                <a:spcPct val="30000"/>
              </a:spcBef>
              <a:defRPr/>
            </a:pPr>
            <a:r>
              <a:rPr lang="en-US" sz="1200" dirty="0">
                <a:ea typeface="SimSun" panose="02010600030101010101" pitchFamily="2" charset="-122"/>
              </a:rPr>
              <a:t>Wang et al., 2020, </a:t>
            </a:r>
            <a:r>
              <a:rPr lang="en-US" sz="1200" dirty="0"/>
              <a:t>V2VNet: Vehicle-to-Vehicle Communication for Joint Perception and Prediction</a:t>
            </a:r>
          </a:p>
        </p:txBody>
      </p:sp>
    </p:spTree>
    <p:extLst>
      <p:ext uri="{BB962C8B-B14F-4D97-AF65-F5344CB8AC3E}">
        <p14:creationId xmlns:p14="http://schemas.microsoft.com/office/powerpoint/2010/main" val="114517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4CA8B34-A9C4-44DE-B1AF-768CFF00B9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Департамент компьютерной инженерии</a:t>
            </a:r>
          </a:p>
          <a:p>
            <a:endParaRPr lang="ru-RU" dirty="0">
              <a:latin typeface="+mn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FFFC29-03A1-F431-1B46-DACD570C91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000" dirty="0">
                <a:latin typeface="+mn-lt"/>
              </a:rPr>
              <a:t>Разработка интегрированной САПР для подключенного и беспилотного транспорта</a:t>
            </a:r>
            <a:endParaRPr lang="ru-RU" dirty="0">
              <a:latin typeface="+mn-lt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78DB6F3-9BC2-A69E-756E-4A7BF54B4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30" y="1569308"/>
            <a:ext cx="5110567" cy="371938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В качестве решения мы предлагаем высокоточную многоуровневую среду моделирования, которая объединяет 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state-of-the-art </a:t>
            </a:r>
            <a: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модели и симуляторы с открытым кодом</a:t>
            </a:r>
            <a:b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Модели дополняют друг друга и позволяют получить новый уточненный результат</a:t>
            </a:r>
            <a:endParaRPr lang="ru-RU" sz="2000" dirty="0">
              <a:latin typeface="+mn-lt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5C343EE-8818-0092-1D02-923E055C65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Архитектура САПР</a:t>
            </a:r>
          </a:p>
        </p:txBody>
      </p:sp>
      <p:pic>
        <p:nvPicPr>
          <p:cNvPr id="7" name="Рисунок 6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47F8AEBA-1D92-E80C-E5A2-8BFEE7286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76" y="1135370"/>
            <a:ext cx="5794126" cy="5549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141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8A18E36-E24D-40A5-B096-17079AABBD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Департамент компьютерной инженерии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8D6865-9AD7-47EB-BB9F-1B6819501E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000" dirty="0">
                <a:latin typeface="+mn-lt"/>
              </a:rPr>
              <a:t>Разработка интегрированной САПР для подключенного и беспилотного транспорта</a:t>
            </a:r>
            <a:endParaRPr lang="ru-RU" dirty="0">
              <a:latin typeface="+mn-lt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033DBBA-EB0A-44BD-8524-2543CAA58B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Текущая реализация параллельного моделирования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641411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4CA8B34-A9C4-44DE-B1AF-768CFF00B9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Департамент компьютерной инженерии</a:t>
            </a:r>
          </a:p>
          <a:p>
            <a:endParaRPr lang="ru-RU" dirty="0">
              <a:latin typeface="+mn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FFFC29-03A1-F431-1B46-DACD570C91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000" dirty="0">
                <a:latin typeface="+mn-lt"/>
              </a:rPr>
              <a:t>Разработка интегрированной САПР для подключенного и беспилотного транспорта</a:t>
            </a:r>
            <a:endParaRPr lang="ru-RU" dirty="0">
              <a:latin typeface="+mn-lt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5C343EE-8818-0092-1D02-923E055C65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Архитектура САПР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3D653A3-61E3-4758-B05D-A94ECFA3D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513" y="1214824"/>
            <a:ext cx="9012973" cy="536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24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4CA8B34-A9C4-44DE-B1AF-768CFF00B9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Департамент компьютерной инженерии</a:t>
            </a:r>
          </a:p>
          <a:p>
            <a:endParaRPr lang="ru-RU" dirty="0">
              <a:latin typeface="+mn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FFFC29-03A1-F431-1B46-DACD570C91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000" dirty="0">
                <a:latin typeface="+mn-lt"/>
              </a:rPr>
              <a:t>Разработка интегрированной САПР для подключенного и беспилотного транспорта</a:t>
            </a:r>
            <a:endParaRPr lang="ru-RU" dirty="0">
              <a:latin typeface="+mn-lt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5C343EE-8818-0092-1D02-923E055C65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Архитектура САПР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CEE47B5-EED8-42F5-BBCA-0DD6E8C8C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66" y="2098306"/>
            <a:ext cx="5271348" cy="266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991DD3-BE66-4374-BFE5-8CE5CCA79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56829"/>
            <a:ext cx="4320000" cy="5667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785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4CA8B34-A9C4-44DE-B1AF-768CFF00B9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Департамент компьютерной инженерии</a:t>
            </a:r>
          </a:p>
          <a:p>
            <a:endParaRPr lang="ru-RU" dirty="0">
              <a:latin typeface="+mn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FFFC29-03A1-F431-1B46-DACD570C91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000" dirty="0">
                <a:latin typeface="+mn-lt"/>
              </a:rPr>
              <a:t>Разработка интегрированной САПР для подключенного и беспилотного транспорта</a:t>
            </a:r>
            <a:endParaRPr lang="ru-RU" dirty="0">
              <a:latin typeface="+mn-lt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5C343EE-8818-0092-1D02-923E055C65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+mn-lt"/>
                <a:cs typeface="Times New Roman" panose="02020603050405020304" pitchFamily="18" charset="0"/>
              </a:rPr>
              <a:t>Структурированный формат описания сценариев дорожного движения</a:t>
            </a:r>
            <a:endParaRPr lang="ru-RU" dirty="0">
              <a:latin typeface="+mn-lt"/>
            </a:endParaRPr>
          </a:p>
        </p:txBody>
      </p:sp>
      <p:pic>
        <p:nvPicPr>
          <p:cNvPr id="1026" name="Рисунок 6">
            <a:extLst>
              <a:ext uri="{FF2B5EF4-FFF2-40B4-BE49-F238E27FC236}">
                <a16:creationId xmlns:a16="http://schemas.microsoft.com/office/drawing/2014/main" id="{C388297C-C1F2-42E2-A29E-2C5A3549D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02" y="1320920"/>
            <a:ext cx="6842250" cy="52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C04735E-7808-479B-9192-C41228679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7" y="1990069"/>
            <a:ext cx="3884106" cy="287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351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4CA8B34-A9C4-44DE-B1AF-768CFF00B9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Департамент компьютерной инженерии</a:t>
            </a:r>
          </a:p>
          <a:p>
            <a:endParaRPr lang="ru-RU" dirty="0">
              <a:latin typeface="+mn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FFFC29-03A1-F431-1B46-DACD570C91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000" dirty="0">
                <a:latin typeface="+mn-lt"/>
              </a:rPr>
              <a:t>Разработка интегрированной САПР для подключенного и беспилотного транспорта</a:t>
            </a:r>
            <a:endParaRPr lang="ru-RU" dirty="0">
              <a:latin typeface="+mn-lt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5C343EE-8818-0092-1D02-923E055C65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Архитектура ИСМ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8FC5B1-1CA7-431D-B607-BDB6BAC3B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422" y="2532234"/>
            <a:ext cx="9448800" cy="40671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AB86FB-34FF-470A-83E7-145A41AAB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79" y="1161535"/>
            <a:ext cx="4636800" cy="3200400"/>
          </a:xfrm>
          <a:prstGeom prst="rect">
            <a:avLst/>
          </a:prstGeom>
        </p:spPr>
      </p:pic>
      <p:sp>
        <p:nvSpPr>
          <p:cNvPr id="7" name="AutoShape 6">
            <a:extLst>
              <a:ext uri="{FF2B5EF4-FFF2-40B4-BE49-F238E27FC236}">
                <a16:creationId xmlns:a16="http://schemas.microsoft.com/office/drawing/2014/main" id="{BD9840B9-98C9-4ACB-A263-F85FA890DA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964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3DAF31-D8A6-49A0-9A5D-8B2EA5B1C511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9875bd71-cde8-496c-a136-433f55d5e6d0"/>
    <ds:schemaRef ds:uri="http://schemas.openxmlformats.org/package/2006/metadata/core-properties"/>
    <ds:schemaRef ds:uri="e96afe77-3acb-4328-97fc-408e1bde3ecd"/>
    <ds:schemaRef ds:uri="http://purl.org/dc/terms/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2813</Words>
  <Application>Microsoft Office PowerPoint</Application>
  <PresentationFormat>Широкоэкранный</PresentationFormat>
  <Paragraphs>117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HSE Sans</vt:lpstr>
      <vt:lpstr>Times New Roman</vt:lpstr>
      <vt:lpstr>Office Theme</vt:lpstr>
      <vt:lpstr>CAVISE: Connected and Automated Vehicle Integrated Simulation Environment</vt:lpstr>
      <vt:lpstr>Актуальность</vt:lpstr>
      <vt:lpstr>- Разработка интегрированной среды моделирования с целью верификации и валидации технологий подключенного и беспилотного транспорта  - ASEC (automated shared electric connected vehicles) – беспилотным и подключенным технологиям требуется обширное тестирование, для всех вместе – валидация  - Высокоточное/высокодетализированное и крупномасштабное моделирование</vt:lpstr>
      <vt:lpstr>- В качестве решения мы предлагаем высокоточную многоуровневую среду моделирования, которая объединяет state-of-the-art модели и симуляторы с открытым кодом  - Модели дополняют друг друга и позволяют получить новый уточненный результат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 Объединив эти разработки мы получим наиболее детализированную среди доступных инструментов с открытым кодом среду моделирования с возможностью формирования большого количества сценариев и параллельного многоуровневого моделирования  - Возможна корректировка задач для участия в конкретных проектах</vt:lpstr>
      <vt:lpstr>Мои контакты</vt:lpstr>
      <vt:lpstr>Публикации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Виталий Степанянц</cp:lastModifiedBy>
  <cp:revision>119</cp:revision>
  <cp:lastPrinted>2021-11-11T13:08:42Z</cp:lastPrinted>
  <dcterms:created xsi:type="dcterms:W3CDTF">2021-11-11T08:52:47Z</dcterms:created>
  <dcterms:modified xsi:type="dcterms:W3CDTF">2024-05-21T19:33:19Z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