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3" r:id="rId7"/>
    <p:sldId id="264" r:id="rId8"/>
    <p:sldId id="265" r:id="rId9"/>
    <p:sldId id="266"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946561494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946561494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946561494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946561494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465614946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46561494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46561494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46561494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93412" y="2377675"/>
            <a:ext cx="8520600" cy="1276400"/>
          </a:xfrm>
          <a:prstGeom prst="rect">
            <a:avLst/>
          </a:prstGeom>
        </p:spPr>
        <p:txBody>
          <a:bodyPr spcFirstLastPara="1" wrap="square" lIns="91425" tIns="91425" rIns="91425" bIns="91425" anchor="b" anchorCtr="0">
            <a:noAutofit/>
          </a:bodyPr>
          <a:lstStyle/>
          <a:p>
            <a:pPr lvl="0"/>
            <a:r>
              <a:rPr lang="en-US" sz="2350" b="1" dirty="0" smtClean="0">
                <a:highlight>
                  <a:srgbClr val="EDF1F6"/>
                </a:highlight>
              </a:rPr>
              <a:t>The effect of disorder on the band gap of double </a:t>
            </a:r>
            <a:r>
              <a:rPr lang="en-US" sz="2350" b="1" dirty="0" err="1" smtClean="0">
                <a:highlight>
                  <a:srgbClr val="EDF1F6"/>
                </a:highlight>
              </a:rPr>
              <a:t>perovskite</a:t>
            </a:r>
            <a:r>
              <a:rPr lang="en-US" sz="2350" b="1" dirty="0" smtClean="0">
                <a:highlight>
                  <a:srgbClr val="EDF1F6"/>
                </a:highlight>
              </a:rPr>
              <a:t> Cs</a:t>
            </a:r>
            <a:r>
              <a:rPr lang="en-US" sz="2350" b="1" baseline="-25000" dirty="0" smtClean="0">
                <a:highlight>
                  <a:srgbClr val="EDF1F6"/>
                </a:highlight>
              </a:rPr>
              <a:t>2</a:t>
            </a:r>
            <a:r>
              <a:rPr lang="en-US" sz="2350" b="1" dirty="0" smtClean="0">
                <a:highlight>
                  <a:srgbClr val="EDF1F6"/>
                </a:highlight>
              </a:rPr>
              <a:t>AgBiBr</a:t>
            </a:r>
            <a:r>
              <a:rPr lang="en-US" sz="2350" b="1" baseline="-25000" dirty="0" smtClean="0">
                <a:highlight>
                  <a:srgbClr val="EDF1F6"/>
                </a:highlight>
              </a:rPr>
              <a:t>6</a:t>
            </a:r>
            <a:endParaRPr sz="6800" b="1" baseline="-25000" dirty="0"/>
          </a:p>
        </p:txBody>
      </p:sp>
      <p:sp>
        <p:nvSpPr>
          <p:cNvPr id="55" name="Google Shape;55;p13"/>
          <p:cNvSpPr txBox="1"/>
          <p:nvPr/>
        </p:nvSpPr>
        <p:spPr>
          <a:xfrm>
            <a:off x="1377475" y="2497167"/>
            <a:ext cx="1983600" cy="2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600" dirty="0">
              <a:solidFill>
                <a:schemeClr val="dk1"/>
              </a:solidFill>
              <a:highlight>
                <a:srgbClr val="F5F7FA"/>
              </a:highlight>
            </a:endParaRPr>
          </a:p>
        </p:txBody>
      </p:sp>
      <p:sp>
        <p:nvSpPr>
          <p:cNvPr id="56" name="Google Shape;56;p13"/>
          <p:cNvSpPr txBox="1"/>
          <p:nvPr/>
        </p:nvSpPr>
        <p:spPr>
          <a:xfrm>
            <a:off x="5132714" y="3859623"/>
            <a:ext cx="1914300" cy="21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293525" y="529000"/>
            <a:ext cx="8418600" cy="9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smtClean="0"/>
              <a:t>What are double </a:t>
            </a:r>
            <a:r>
              <a:rPr lang="en-US" sz="2500" dirty="0" err="1" smtClean="0"/>
              <a:t>perovskites</a:t>
            </a:r>
            <a:r>
              <a:rPr lang="en-US" sz="2500" dirty="0" smtClean="0"/>
              <a:t>?</a:t>
            </a:r>
          </a:p>
        </p:txBody>
      </p:sp>
      <p:sp>
        <p:nvSpPr>
          <p:cNvPr id="64" name="Google Shape;64;p14"/>
          <p:cNvSpPr txBox="1"/>
          <p:nvPr/>
        </p:nvSpPr>
        <p:spPr>
          <a:xfrm>
            <a:off x="362700" y="1513000"/>
            <a:ext cx="8473500" cy="4874400"/>
          </a:xfrm>
          <a:prstGeom prst="rect">
            <a:avLst/>
          </a:prstGeom>
          <a:noFill/>
          <a:ln>
            <a:noFill/>
          </a:ln>
        </p:spPr>
        <p:txBody>
          <a:bodyPr spcFirstLastPara="1" wrap="square" lIns="91425" tIns="91425" rIns="91425" bIns="91425" anchor="t" anchorCtr="0">
            <a:noAutofit/>
          </a:bodyPr>
          <a:lstStyle/>
          <a:p>
            <a:pPr lvl="0"/>
            <a:r>
              <a:rPr lang="en-US" sz="1600" dirty="0" smtClean="0"/>
              <a:t>double </a:t>
            </a:r>
            <a:r>
              <a:rPr lang="en-US" sz="1600" dirty="0" err="1" smtClean="0"/>
              <a:t>perovskites</a:t>
            </a:r>
            <a:r>
              <a:rPr lang="en-US" sz="1600" dirty="0" smtClean="0"/>
              <a:t> are considered a good replacement option for lead-based </a:t>
            </a:r>
            <a:r>
              <a:rPr lang="en-US" sz="1600" dirty="0" err="1" smtClean="0"/>
              <a:t>perovskites</a:t>
            </a:r>
            <a:r>
              <a:rPr lang="en-US" sz="1600" dirty="0" smtClean="0"/>
              <a:t>, since their structure is much more stable and harmless to nature, unlike lead.</a:t>
            </a:r>
            <a:endParaRPr sz="1600" dirty="0"/>
          </a:p>
        </p:txBody>
      </p:sp>
      <p:pic>
        <p:nvPicPr>
          <p:cNvPr id="15" name="Google Shape;67;p14">
            <a:extLst>
              <a:ext uri="{FF2B5EF4-FFF2-40B4-BE49-F238E27FC236}">
                <a16:creationId xmlns:a16="http://schemas.microsoft.com/office/drawing/2014/main" xmlns="" id="{D5FA4F12-9631-F778-0B5E-C6E586C7D0DB}"/>
              </a:ext>
            </a:extLst>
          </p:cNvPr>
          <p:cNvPicPr preferRelativeResize="0"/>
          <p:nvPr/>
        </p:nvPicPr>
        <p:blipFill rotWithShape="1">
          <a:blip r:embed="rId3">
            <a:alphaModFix/>
          </a:blip>
          <a:srcRect r="64601"/>
          <a:stretch/>
        </p:blipFill>
        <p:spPr>
          <a:xfrm>
            <a:off x="2984056" y="2924167"/>
            <a:ext cx="1425736" cy="2080075"/>
          </a:xfrm>
          <a:prstGeom prst="rect">
            <a:avLst/>
          </a:prstGeom>
          <a:noFill/>
          <a:ln>
            <a:noFill/>
          </a:ln>
        </p:spPr>
      </p:pic>
      <p:pic>
        <p:nvPicPr>
          <p:cNvPr id="16" name="Google Shape;67;p14">
            <a:extLst>
              <a:ext uri="{FF2B5EF4-FFF2-40B4-BE49-F238E27FC236}">
                <a16:creationId xmlns:a16="http://schemas.microsoft.com/office/drawing/2014/main" xmlns="" id="{11EF3133-1700-FD5E-C3A4-5C7B71715CD6}"/>
              </a:ext>
            </a:extLst>
          </p:cNvPr>
          <p:cNvPicPr preferRelativeResize="0"/>
          <p:nvPr/>
        </p:nvPicPr>
        <p:blipFill rotWithShape="1">
          <a:blip r:embed="rId3">
            <a:alphaModFix/>
          </a:blip>
          <a:srcRect l="64601"/>
          <a:stretch/>
        </p:blipFill>
        <p:spPr>
          <a:xfrm>
            <a:off x="4575784" y="2924167"/>
            <a:ext cx="1425736" cy="2080075"/>
          </a:xfrm>
          <a:prstGeom prst="rect">
            <a:avLst/>
          </a:prstGeom>
          <a:noFill/>
          <a:ln>
            <a:noFill/>
          </a:ln>
        </p:spPr>
      </p:pic>
      <p:sp>
        <p:nvSpPr>
          <p:cNvPr id="17" name="弧形 5">
            <a:extLst>
              <a:ext uri="{FF2B5EF4-FFF2-40B4-BE49-F238E27FC236}">
                <a16:creationId xmlns:a16="http://schemas.microsoft.com/office/drawing/2014/main" xmlns="" id="{1094BD92-664C-1CDC-D792-DEF9F8BF2542}"/>
              </a:ext>
            </a:extLst>
          </p:cNvPr>
          <p:cNvSpPr/>
          <p:nvPr/>
        </p:nvSpPr>
        <p:spPr>
          <a:xfrm>
            <a:off x="3771616" y="2762602"/>
            <a:ext cx="1440000" cy="720000"/>
          </a:xfrm>
          <a:prstGeom prst="arc">
            <a:avLst>
              <a:gd name="adj1" fmla="val 11673617"/>
              <a:gd name="adj2" fmla="val 20829098"/>
            </a:avLst>
          </a:prstGeom>
          <a:ln w="25400" cap="rnd">
            <a:solidFill>
              <a:srgbClr val="9FB2E1"/>
            </a:solidFill>
            <a:headEnd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6">
            <a:extLst>
              <a:ext uri="{FF2B5EF4-FFF2-40B4-BE49-F238E27FC236}">
                <a16:creationId xmlns:a16="http://schemas.microsoft.com/office/drawing/2014/main" xmlns="" id="{7DA07209-4388-92F2-2E0C-D7990968C970}"/>
              </a:ext>
            </a:extLst>
          </p:cNvPr>
          <p:cNvSpPr txBox="1"/>
          <p:nvPr/>
        </p:nvSpPr>
        <p:spPr>
          <a:xfrm>
            <a:off x="3942427" y="2516382"/>
            <a:ext cx="1098378" cy="246221"/>
          </a:xfrm>
          <a:prstGeom prst="rect">
            <a:avLst/>
          </a:prstGeom>
          <a:noFill/>
        </p:spPr>
        <p:txBody>
          <a:bodyPr wrap="none" rtlCol="0">
            <a:spAutoFit/>
          </a:bodyPr>
          <a:lstStyle/>
          <a:p>
            <a:r>
              <a:rPr lang="en-US" altLang="zh-CN" sz="1000" b="1" dirty="0">
                <a:solidFill>
                  <a:srgbClr val="5677CA"/>
                </a:solidFill>
                <a:latin typeface="Arial" panose="020B0604020202020204" pitchFamily="34" charset="0"/>
                <a:cs typeface="Arial" panose="020B0604020202020204" pitchFamily="34" charset="0"/>
              </a:rPr>
              <a:t>2 Pb </a:t>
            </a:r>
            <a:r>
              <a:rPr lang="zh-CN" altLang="en-US" sz="1000" dirty="0">
                <a:solidFill>
                  <a:srgbClr val="5677CA"/>
                </a:solidFill>
                <a:latin typeface="Arial" panose="020B0604020202020204" pitchFamily="34" charset="0"/>
                <a:cs typeface="Arial" panose="020B0604020202020204" pitchFamily="34" charset="0"/>
              </a:rPr>
              <a:t>→</a:t>
            </a:r>
            <a:r>
              <a:rPr lang="zh-CN" altLang="en-US" sz="1000" b="1" dirty="0">
                <a:solidFill>
                  <a:srgbClr val="5677CA"/>
                </a:solidFill>
                <a:latin typeface="Arial" panose="020B0604020202020204" pitchFamily="34" charset="0"/>
                <a:cs typeface="Arial" panose="020B0604020202020204" pitchFamily="34" charset="0"/>
              </a:rPr>
              <a:t> </a:t>
            </a:r>
            <a:r>
              <a:rPr lang="en-US" altLang="zh-CN" sz="1000" b="1" dirty="0">
                <a:solidFill>
                  <a:srgbClr val="5677CA"/>
                </a:solidFill>
                <a:latin typeface="Arial" panose="020B0604020202020204" pitchFamily="34" charset="0"/>
                <a:cs typeface="Arial" panose="020B0604020202020204" pitchFamily="34" charset="0"/>
              </a:rPr>
              <a:t>Ag + Bi</a:t>
            </a:r>
            <a:endParaRPr lang="zh-CN" altLang="en-US" sz="1000" b="1" dirty="0">
              <a:solidFill>
                <a:srgbClr val="5677CA"/>
              </a:solidFill>
              <a:latin typeface="Arial" panose="020B0604020202020204" pitchFamily="34" charset="0"/>
              <a:cs typeface="Arial" panose="020B0604020202020204" pitchFamily="34" charset="0"/>
            </a:endParaRPr>
          </a:p>
        </p:txBody>
      </p:sp>
      <p:sp>
        <p:nvSpPr>
          <p:cNvPr id="19" name="文本框 7">
            <a:extLst>
              <a:ext uri="{FF2B5EF4-FFF2-40B4-BE49-F238E27FC236}">
                <a16:creationId xmlns:a16="http://schemas.microsoft.com/office/drawing/2014/main" xmlns="" id="{59813E9B-1F40-DA7A-E5D5-3C17B987E111}"/>
              </a:ext>
            </a:extLst>
          </p:cNvPr>
          <p:cNvSpPr txBox="1"/>
          <p:nvPr/>
        </p:nvSpPr>
        <p:spPr>
          <a:xfrm>
            <a:off x="3018308" y="4485917"/>
            <a:ext cx="1391484" cy="553998"/>
          </a:xfrm>
          <a:prstGeom prst="rect">
            <a:avLst/>
          </a:prstGeom>
          <a:solidFill>
            <a:srgbClr val="D9E0F3"/>
          </a:solidFill>
          <a:ln>
            <a:solidFill>
              <a:srgbClr val="9FB2E1"/>
            </a:solidFill>
          </a:ln>
          <a:effectLst>
            <a:softEdge rad="0"/>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000" dirty="0">
                <a:solidFill>
                  <a:schemeClr val="tx1"/>
                </a:solidFill>
                <a:latin typeface="Arial" panose="020B0604020202020204" pitchFamily="34" charset="0"/>
                <a:cs typeface="Arial" panose="020B0604020202020204" pitchFamily="34" charset="0"/>
              </a:rPr>
              <a:t>    Toxicity </a:t>
            </a:r>
          </a:p>
          <a:p>
            <a:r>
              <a:rPr lang="en-US" altLang="zh-CN" sz="1000" dirty="0">
                <a:solidFill>
                  <a:schemeClr val="tx1"/>
                </a:solidFill>
                <a:latin typeface="Arial" panose="020B0604020202020204" pitchFamily="34" charset="0"/>
                <a:cs typeface="Arial" panose="020B0604020202020204" pitchFamily="34" charset="0"/>
              </a:rPr>
              <a:t>    Poor stability </a:t>
            </a:r>
          </a:p>
          <a:p>
            <a:r>
              <a:rPr lang="en-US" altLang="zh-CN" sz="1000" dirty="0">
                <a:solidFill>
                  <a:schemeClr val="tx1"/>
                </a:solidFill>
                <a:latin typeface="Arial" panose="020B0604020202020204" pitchFamily="34" charset="0"/>
                <a:cs typeface="Arial" panose="020B0604020202020204" pitchFamily="34" charset="0"/>
              </a:rPr>
              <a:t>…but </a:t>
            </a:r>
            <a:r>
              <a:rPr lang="en-US" altLang="zh-CN" sz="1000" dirty="0">
                <a:solidFill>
                  <a:srgbClr val="00B050"/>
                </a:solidFill>
                <a:latin typeface="Arial" panose="020B0604020202020204" pitchFamily="34" charset="0"/>
                <a:cs typeface="Arial" panose="020B0604020202020204" pitchFamily="34" charset="0"/>
              </a:rPr>
              <a:t>high</a:t>
            </a:r>
            <a:r>
              <a:rPr lang="en-US" altLang="zh-CN" sz="1000" dirty="0">
                <a:solidFill>
                  <a:schemeClr val="tx1"/>
                </a:solidFill>
                <a:latin typeface="Arial" panose="020B0604020202020204" pitchFamily="34" charset="0"/>
                <a:cs typeface="Arial" panose="020B0604020202020204" pitchFamily="34" charset="0"/>
              </a:rPr>
              <a:t> efficiency</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20" name="文本框 8">
            <a:extLst>
              <a:ext uri="{FF2B5EF4-FFF2-40B4-BE49-F238E27FC236}">
                <a16:creationId xmlns:a16="http://schemas.microsoft.com/office/drawing/2014/main" xmlns="" id="{D0F71FEC-313A-EE5E-538A-44B4D08DD8B9}"/>
              </a:ext>
            </a:extLst>
          </p:cNvPr>
          <p:cNvSpPr txBox="1"/>
          <p:nvPr/>
        </p:nvSpPr>
        <p:spPr>
          <a:xfrm>
            <a:off x="4718462" y="4485917"/>
            <a:ext cx="1391484" cy="553998"/>
          </a:xfrm>
          <a:prstGeom prst="rect">
            <a:avLst/>
          </a:prstGeom>
          <a:solidFill>
            <a:srgbClr val="D9E0F3"/>
          </a:solidFill>
          <a:ln>
            <a:solidFill>
              <a:srgbClr val="9FB2E1"/>
            </a:solidFill>
          </a:ln>
          <a:effectLst>
            <a:softEdge rad="0"/>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000" dirty="0">
                <a:solidFill>
                  <a:schemeClr val="tx1"/>
                </a:solidFill>
                <a:latin typeface="Arial" panose="020B0604020202020204" pitchFamily="34" charset="0"/>
                <a:cs typeface="Arial" panose="020B0604020202020204" pitchFamily="34" charset="0"/>
                <a:sym typeface="Wingdings" panose="05000000000000000000" pitchFamily="2" charset="2"/>
              </a:rPr>
              <a:t>    Nont</a:t>
            </a:r>
            <a:r>
              <a:rPr lang="en-US" altLang="zh-CN" sz="1000" dirty="0">
                <a:solidFill>
                  <a:schemeClr val="tx1"/>
                </a:solidFill>
                <a:latin typeface="Arial" panose="020B0604020202020204" pitchFamily="34" charset="0"/>
                <a:cs typeface="Arial" panose="020B0604020202020204" pitchFamily="34" charset="0"/>
              </a:rPr>
              <a:t>oxicity </a:t>
            </a:r>
          </a:p>
          <a:p>
            <a:r>
              <a:rPr lang="zh-CN" altLang="en-US" sz="1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altLang="zh-CN" sz="1000" dirty="0">
                <a:solidFill>
                  <a:schemeClr val="tx1"/>
                </a:solidFill>
                <a:latin typeface="Arial" panose="020B0604020202020204" pitchFamily="34" charset="0"/>
                <a:cs typeface="Arial" panose="020B0604020202020204" pitchFamily="34" charset="0"/>
              </a:rPr>
              <a:t>Excellent stability </a:t>
            </a:r>
          </a:p>
          <a:p>
            <a:r>
              <a:rPr lang="en-US" altLang="zh-CN" sz="1000" dirty="0">
                <a:solidFill>
                  <a:schemeClr val="tx1"/>
                </a:solidFill>
                <a:latin typeface="Arial" panose="020B0604020202020204" pitchFamily="34" charset="0"/>
                <a:cs typeface="Arial" panose="020B0604020202020204" pitchFamily="34" charset="0"/>
              </a:rPr>
              <a:t>…but </a:t>
            </a:r>
            <a:r>
              <a:rPr lang="en-US" altLang="zh-CN" sz="1000" dirty="0">
                <a:solidFill>
                  <a:srgbClr val="FF0000"/>
                </a:solidFill>
                <a:latin typeface="Arial" panose="020B0604020202020204" pitchFamily="34" charset="0"/>
                <a:cs typeface="Arial" panose="020B0604020202020204" pitchFamily="34" charset="0"/>
              </a:rPr>
              <a:t>low</a:t>
            </a:r>
            <a:r>
              <a:rPr lang="en-US" altLang="zh-CN" sz="1000" dirty="0">
                <a:solidFill>
                  <a:schemeClr val="tx1"/>
                </a:solidFill>
                <a:latin typeface="Arial" panose="020B0604020202020204" pitchFamily="34" charset="0"/>
                <a:cs typeface="Arial" panose="020B0604020202020204" pitchFamily="34" charset="0"/>
              </a:rPr>
              <a:t> efficiency</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21" name="笑脸 9">
            <a:extLst>
              <a:ext uri="{FF2B5EF4-FFF2-40B4-BE49-F238E27FC236}">
                <a16:creationId xmlns:a16="http://schemas.microsoft.com/office/drawing/2014/main" xmlns="" id="{8B292D20-98D7-F862-2806-06F0901E0B95}"/>
              </a:ext>
            </a:extLst>
          </p:cNvPr>
          <p:cNvSpPr/>
          <p:nvPr/>
        </p:nvSpPr>
        <p:spPr>
          <a:xfrm>
            <a:off x="3067847" y="4547784"/>
            <a:ext cx="126000" cy="126000"/>
          </a:xfrm>
          <a:prstGeom prst="smileyFace">
            <a:avLst>
              <a:gd name="adj" fmla="val -4653"/>
            </a:avLst>
          </a:prstGeom>
          <a:noFill/>
          <a:ln w="1270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笑脸 10">
            <a:extLst>
              <a:ext uri="{FF2B5EF4-FFF2-40B4-BE49-F238E27FC236}">
                <a16:creationId xmlns:a16="http://schemas.microsoft.com/office/drawing/2014/main" xmlns="" id="{63B43B4D-B436-E31B-39D1-BFF9597F4272}"/>
              </a:ext>
            </a:extLst>
          </p:cNvPr>
          <p:cNvSpPr/>
          <p:nvPr/>
        </p:nvSpPr>
        <p:spPr>
          <a:xfrm>
            <a:off x="3067847" y="4703726"/>
            <a:ext cx="126000" cy="126000"/>
          </a:xfrm>
          <a:prstGeom prst="smileyFace">
            <a:avLst>
              <a:gd name="adj" fmla="val -4653"/>
            </a:avLst>
          </a:prstGeom>
          <a:noFill/>
          <a:ln w="1270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笑脸 11">
            <a:extLst>
              <a:ext uri="{FF2B5EF4-FFF2-40B4-BE49-F238E27FC236}">
                <a16:creationId xmlns:a16="http://schemas.microsoft.com/office/drawing/2014/main" xmlns="" id="{26F482D0-21BB-007C-AB41-4F79F133125E}"/>
              </a:ext>
            </a:extLst>
          </p:cNvPr>
          <p:cNvSpPr/>
          <p:nvPr/>
        </p:nvSpPr>
        <p:spPr>
          <a:xfrm>
            <a:off x="4769647" y="4547784"/>
            <a:ext cx="126000" cy="126000"/>
          </a:xfrm>
          <a:prstGeom prst="smileyFace">
            <a:avLst>
              <a:gd name="adj" fmla="val 4653"/>
            </a:avLst>
          </a:prstGeom>
          <a:noFill/>
          <a:ln w="12700" cap="rnd">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笑脸 12">
            <a:extLst>
              <a:ext uri="{FF2B5EF4-FFF2-40B4-BE49-F238E27FC236}">
                <a16:creationId xmlns:a16="http://schemas.microsoft.com/office/drawing/2014/main" xmlns="" id="{9C87B2B7-1F7A-436D-F8A9-45740B688A69}"/>
              </a:ext>
            </a:extLst>
          </p:cNvPr>
          <p:cNvSpPr/>
          <p:nvPr/>
        </p:nvSpPr>
        <p:spPr>
          <a:xfrm>
            <a:off x="4769647" y="4699916"/>
            <a:ext cx="126000" cy="126000"/>
          </a:xfrm>
          <a:prstGeom prst="smileyFace">
            <a:avLst>
              <a:gd name="adj" fmla="val 4653"/>
            </a:avLst>
          </a:prstGeom>
          <a:noFill/>
          <a:ln w="12700" cap="rnd">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idx="4294967295"/>
          </p:nvPr>
        </p:nvSpPr>
        <p:spPr>
          <a:xfrm>
            <a:off x="311700" y="470333"/>
            <a:ext cx="8520600" cy="763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I</a:t>
            </a:r>
            <a:r>
              <a:rPr lang="en" dirty="0" smtClean="0"/>
              <a:t>ntroduction</a:t>
            </a:r>
            <a:endParaRPr dirty="0"/>
          </a:p>
        </p:txBody>
      </p:sp>
      <p:sp>
        <p:nvSpPr>
          <p:cNvPr id="71" name="Google Shape;71;p15"/>
          <p:cNvSpPr txBox="1">
            <a:spLocks noGrp="1"/>
          </p:cNvSpPr>
          <p:nvPr>
            <p:ph type="body" idx="4294967295"/>
          </p:nvPr>
        </p:nvSpPr>
        <p:spPr>
          <a:xfrm>
            <a:off x="461625" y="1429000"/>
            <a:ext cx="8520600" cy="4555200"/>
          </a:xfrm>
          <a:prstGeom prst="rect">
            <a:avLst/>
          </a:prstGeom>
        </p:spPr>
        <p:txBody>
          <a:bodyPr spcFirstLastPara="1" wrap="square" lIns="91425" tIns="91425" rIns="91425" bIns="91425" anchor="t" anchorCtr="0">
            <a:normAutofit/>
          </a:bodyPr>
          <a:lstStyle/>
          <a:p>
            <a:pPr marL="0" lvl="0" indent="0">
              <a:buNone/>
            </a:pPr>
            <a:r>
              <a:rPr lang="en-US" dirty="0" smtClean="0">
                <a:solidFill>
                  <a:srgbClr val="222222"/>
                </a:solidFill>
                <a:highlight>
                  <a:srgbClr val="FFFFFF"/>
                </a:highlight>
              </a:rPr>
              <a:t>A large band gap can absorb only a small amount of solar energy (the shortwave part), so its optimization will make the material more efficient and expand the absorption range, thus it becomes more promising for use in solar panels</a:t>
            </a:r>
            <a:endParaRPr dirty="0">
              <a:solidFill>
                <a:srgbClr val="222222"/>
              </a:solidFill>
              <a:highlight>
                <a:srgbClr val="FFFFFF"/>
              </a:highlight>
            </a:endParaRPr>
          </a:p>
        </p:txBody>
      </p:sp>
      <p:pic>
        <p:nvPicPr>
          <p:cNvPr id="72" name="Google Shape;72;p15"/>
          <p:cNvPicPr preferRelativeResize="0"/>
          <p:nvPr/>
        </p:nvPicPr>
        <p:blipFill>
          <a:blip r:embed="rId3">
            <a:alphaModFix/>
          </a:blip>
          <a:stretch>
            <a:fillRect/>
          </a:stretch>
        </p:blipFill>
        <p:spPr>
          <a:xfrm>
            <a:off x="2420848" y="2521106"/>
            <a:ext cx="4446296" cy="3998566"/>
          </a:xfrm>
          <a:prstGeom prst="rect">
            <a:avLst/>
          </a:prstGeom>
          <a:noFill/>
          <a:ln>
            <a:noFill/>
          </a:ln>
        </p:spPr>
      </p:pic>
      <p:sp>
        <p:nvSpPr>
          <p:cNvPr id="5" name="Oval 4"/>
          <p:cNvSpPr/>
          <p:nvPr/>
        </p:nvSpPr>
        <p:spPr>
          <a:xfrm flipV="1">
            <a:off x="5273062" y="5696712"/>
            <a:ext cx="94465" cy="118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0264" y="5638112"/>
            <a:ext cx="1505666" cy="261610"/>
          </a:xfrm>
          <a:prstGeom prst="rect">
            <a:avLst/>
          </a:prstGeom>
          <a:noFill/>
        </p:spPr>
        <p:txBody>
          <a:bodyPr wrap="square" rtlCol="0">
            <a:spAutoFit/>
          </a:bodyPr>
          <a:lstStyle/>
          <a:p>
            <a:r>
              <a:rPr lang="en-US" sz="1100" b="1" dirty="0" smtClean="0">
                <a:solidFill>
                  <a:schemeClr val="accent1"/>
                </a:solidFill>
                <a:highlight>
                  <a:srgbClr val="FFFFFF"/>
                </a:highlight>
              </a:rPr>
              <a:t>Cs</a:t>
            </a:r>
            <a:r>
              <a:rPr lang="en-US" sz="1100" b="1" baseline="-25000" dirty="0" smtClean="0">
                <a:solidFill>
                  <a:schemeClr val="accent1"/>
                </a:solidFill>
                <a:highlight>
                  <a:srgbClr val="FFFFFF"/>
                </a:highlight>
              </a:rPr>
              <a:t>2</a:t>
            </a:r>
            <a:r>
              <a:rPr lang="en-US" sz="1100" b="1" dirty="0" smtClean="0">
                <a:solidFill>
                  <a:schemeClr val="accent1"/>
                </a:solidFill>
                <a:highlight>
                  <a:srgbClr val="FFFFFF"/>
                </a:highlight>
              </a:rPr>
              <a:t>AgBiBr</a:t>
            </a:r>
            <a:r>
              <a:rPr lang="en-US" sz="1100" b="1" baseline="-25000" dirty="0" smtClean="0">
                <a:solidFill>
                  <a:schemeClr val="accent1"/>
                </a:solidFill>
                <a:highlight>
                  <a:srgbClr val="FFFFFF"/>
                </a:highlight>
              </a:rPr>
              <a:t>6</a:t>
            </a:r>
            <a:endParaRPr lang="en-US" sz="1100" b="1"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smtClean="0"/>
              <a:t>B</a:t>
            </a:r>
            <a:r>
              <a:rPr lang="en-US" dirty="0" smtClean="0"/>
              <a:t>ackground</a:t>
            </a:r>
            <a:endParaRPr dirty="0"/>
          </a:p>
        </p:txBody>
      </p:sp>
      <p:sp>
        <p:nvSpPr>
          <p:cNvPr id="78" name="Google Shape;78;p16"/>
          <p:cNvSpPr txBox="1">
            <a:spLocks noGrp="1"/>
          </p:cNvSpPr>
          <p:nvPr>
            <p:ph type="body" idx="1"/>
          </p:nvPr>
        </p:nvSpPr>
        <p:spPr>
          <a:xfrm>
            <a:off x="311700" y="1356967"/>
            <a:ext cx="8520600" cy="45552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US" dirty="0" smtClean="0">
                <a:solidFill>
                  <a:schemeClr val="tx1"/>
                </a:solidFill>
              </a:rPr>
              <a:t>It has been shown that due to the control of the crystal growth temperature, a significant narrowing of the band gap </a:t>
            </a:r>
            <a:r>
              <a:rPr lang="en-US" dirty="0" smtClean="0">
                <a:solidFill>
                  <a:schemeClr val="tx1"/>
                </a:solidFill>
              </a:rPr>
              <a:t>occurs. Further </a:t>
            </a:r>
            <a:r>
              <a:rPr lang="en-US" dirty="0" smtClean="0">
                <a:solidFill>
                  <a:schemeClr val="tx1"/>
                </a:solidFill>
              </a:rPr>
              <a:t>experiments revealed smaller </a:t>
            </a:r>
            <a:r>
              <a:rPr lang="en-US" dirty="0" smtClean="0">
                <a:solidFill>
                  <a:schemeClr val="tx1"/>
                </a:solidFill>
              </a:rPr>
              <a:t>band gap </a:t>
            </a:r>
            <a:r>
              <a:rPr lang="en-US" dirty="0" smtClean="0">
                <a:solidFill>
                  <a:schemeClr val="tx1"/>
                </a:solidFill>
              </a:rPr>
              <a:t>zones due to the order-disorder transition of Ag and Bi atoms under </a:t>
            </a:r>
            <a:r>
              <a:rPr lang="en-US" dirty="0" err="1" smtClean="0">
                <a:solidFill>
                  <a:schemeClr val="tx1"/>
                </a:solidFill>
              </a:rPr>
              <a:t>thermochromic</a:t>
            </a:r>
            <a:r>
              <a:rPr lang="en-US" dirty="0" smtClean="0">
                <a:solidFill>
                  <a:schemeClr val="tx1"/>
                </a:solidFill>
              </a:rPr>
              <a:t> conditions</a:t>
            </a:r>
            <a:r>
              <a:rPr lang="en-US" dirty="0" smtClean="0">
                <a:solidFill>
                  <a:schemeClr val="tx1"/>
                </a:solidFill>
              </a:rPr>
              <a:t>. However, the exact method is not exactly clear, which is what we’re researching</a:t>
            </a:r>
            <a:endParaRPr dirty="0" smtClean="0">
              <a:solidFill>
                <a:schemeClr val="tx1"/>
              </a:solidFill>
            </a:endParaRPr>
          </a:p>
          <a:p>
            <a:pPr marL="0" lvl="0" indent="0" algn="l" rtl="0">
              <a:spcBef>
                <a:spcPts val="1200"/>
              </a:spcBef>
              <a:spcAft>
                <a:spcPts val="1200"/>
              </a:spcAft>
              <a:buNone/>
            </a:pPr>
            <a:endParaRPr sz="1600" dirty="0"/>
          </a:p>
        </p:txBody>
      </p:sp>
      <p:pic>
        <p:nvPicPr>
          <p:cNvPr id="79" name="Google Shape;79;p16"/>
          <p:cNvPicPr preferRelativeResize="0"/>
          <p:nvPr/>
        </p:nvPicPr>
        <p:blipFill>
          <a:blip r:embed="rId3">
            <a:alphaModFix/>
          </a:blip>
          <a:stretch>
            <a:fillRect/>
          </a:stretch>
        </p:blipFill>
        <p:spPr>
          <a:xfrm>
            <a:off x="404973" y="3622491"/>
            <a:ext cx="4871115" cy="1525582"/>
          </a:xfrm>
          <a:prstGeom prst="rect">
            <a:avLst/>
          </a:prstGeom>
          <a:noFill/>
          <a:ln>
            <a:noFill/>
          </a:ln>
        </p:spPr>
      </p:pic>
      <p:pic>
        <p:nvPicPr>
          <p:cNvPr id="5" name="Picture 2"/>
          <p:cNvPicPr>
            <a:picLocks noChangeAspect="1" noChangeArrowheads="1"/>
          </p:cNvPicPr>
          <p:nvPr/>
        </p:nvPicPr>
        <p:blipFill>
          <a:blip r:embed="rId4"/>
          <a:srcRect/>
          <a:stretch>
            <a:fillRect/>
          </a:stretch>
        </p:blipFill>
        <p:spPr bwMode="auto">
          <a:xfrm>
            <a:off x="5557160" y="3081382"/>
            <a:ext cx="3056488" cy="31225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p>
            <a:pPr marL="0" lvl="0" indent="0">
              <a:lnSpc>
                <a:spcPct val="120000"/>
              </a:lnSpc>
              <a:buClr>
                <a:schemeClr val="dk1"/>
              </a:buClr>
              <a:buSzPts val="852"/>
              <a:buNone/>
            </a:pPr>
            <a:r>
              <a:rPr lang="en-US" dirty="0" smtClean="0">
                <a:solidFill>
                  <a:schemeClr val="tx1"/>
                </a:solidFill>
                <a:highlight>
                  <a:srgbClr val="FFFFFF"/>
                </a:highlight>
              </a:rPr>
              <a:t>We hypothesize that </a:t>
            </a:r>
            <a:r>
              <a:rPr lang="en-US" dirty="0" smtClean="0">
                <a:solidFill>
                  <a:schemeClr val="tx1"/>
                </a:solidFill>
                <a:highlight>
                  <a:srgbClr val="FFFFFF"/>
                </a:highlight>
              </a:rPr>
              <a:t>the decrease in the band </a:t>
            </a:r>
            <a:r>
              <a:rPr lang="en-US" dirty="0" smtClean="0">
                <a:solidFill>
                  <a:schemeClr val="tx1"/>
                </a:solidFill>
                <a:highlight>
                  <a:srgbClr val="FFFFFF"/>
                </a:highlight>
              </a:rPr>
              <a:t>gap </a:t>
            </a:r>
            <a:r>
              <a:rPr lang="en-US" dirty="0" smtClean="0">
                <a:solidFill>
                  <a:schemeClr val="tx1"/>
                </a:solidFill>
                <a:highlight>
                  <a:srgbClr val="FFFFFF"/>
                </a:highlight>
              </a:rPr>
              <a:t>associated with a change in the position and disorder of Ag and Bi atoms in the crystal lattice of </a:t>
            </a:r>
            <a:r>
              <a:rPr lang="en-US" dirty="0" smtClean="0">
                <a:solidFill>
                  <a:schemeClr val="tx1"/>
                </a:solidFill>
                <a:highlight>
                  <a:srgbClr val="FFFFFF"/>
                </a:highlight>
              </a:rPr>
              <a:t>Cs</a:t>
            </a:r>
            <a:r>
              <a:rPr lang="en-US" baseline="-25000" dirty="0" smtClean="0">
                <a:solidFill>
                  <a:schemeClr val="tx1"/>
                </a:solidFill>
                <a:highlight>
                  <a:srgbClr val="FFFFFF"/>
                </a:highlight>
              </a:rPr>
              <a:t>2</a:t>
            </a:r>
            <a:r>
              <a:rPr lang="en-US" dirty="0" smtClean="0">
                <a:solidFill>
                  <a:schemeClr val="tx1"/>
                </a:solidFill>
                <a:highlight>
                  <a:srgbClr val="FFFFFF"/>
                </a:highlight>
              </a:rPr>
              <a:t>AgBiBr</a:t>
            </a:r>
            <a:r>
              <a:rPr lang="en-US" baseline="-25000" dirty="0" smtClean="0">
                <a:solidFill>
                  <a:schemeClr val="tx1"/>
                </a:solidFill>
                <a:highlight>
                  <a:srgbClr val="FFFFFF"/>
                </a:highlight>
              </a:rPr>
              <a:t>6</a:t>
            </a:r>
            <a:r>
              <a:rPr lang="en-US" dirty="0" smtClean="0">
                <a:solidFill>
                  <a:schemeClr val="tx1"/>
                </a:solidFill>
                <a:highlight>
                  <a:srgbClr val="FFFFFF"/>
                </a:highlight>
              </a:rPr>
              <a:t> is caused by the disorder affecting the orbital hybridization in the material.</a:t>
            </a:r>
            <a:endParaRPr dirty="0">
              <a:solidFill>
                <a:schemeClr val="tx1"/>
              </a:solidFill>
            </a:endParaRPr>
          </a:p>
        </p:txBody>
      </p:sp>
      <p:sp>
        <p:nvSpPr>
          <p:cNvPr id="85" name="Google Shape;85;p17"/>
          <p:cNvSpPr txBox="1"/>
          <p:nvPr/>
        </p:nvSpPr>
        <p:spPr>
          <a:xfrm>
            <a:off x="394400" y="590467"/>
            <a:ext cx="8437800" cy="830400"/>
          </a:xfrm>
          <a:prstGeom prst="rect">
            <a:avLst/>
          </a:prstGeom>
          <a:noFill/>
          <a:ln>
            <a:noFill/>
          </a:ln>
        </p:spPr>
        <p:txBody>
          <a:bodyPr spcFirstLastPara="1" wrap="square" lIns="91425" tIns="91425" rIns="91425" bIns="91425" anchor="t" anchorCtr="0">
            <a:noAutofit/>
          </a:bodyPr>
          <a:lstStyle/>
          <a:p>
            <a:pPr marL="0" lvl="0" indent="0" algn="ctr">
              <a:lnSpc>
                <a:spcPct val="80000"/>
              </a:lnSpc>
              <a:spcBef>
                <a:spcPts val="0"/>
              </a:spcBef>
              <a:spcAft>
                <a:spcPts val="0"/>
              </a:spcAft>
              <a:buClr>
                <a:schemeClr val="dk1"/>
              </a:buClr>
              <a:buSzPts val="852"/>
              <a:buFont typeface="Arial"/>
              <a:buNone/>
            </a:pPr>
            <a:r>
              <a:rPr lang="en-US" sz="2500" dirty="0" smtClean="0"/>
              <a:t>Hypothesis</a:t>
            </a:r>
            <a:endParaRPr sz="2500" dirty="0"/>
          </a:p>
        </p:txBody>
      </p:sp>
      <p:pic>
        <p:nvPicPr>
          <p:cNvPr id="7" name="Google Shape;100;p19"/>
          <p:cNvPicPr preferRelativeResize="0"/>
          <p:nvPr/>
        </p:nvPicPr>
        <p:blipFill>
          <a:blip r:embed="rId3">
            <a:alphaModFix/>
          </a:blip>
          <a:stretch>
            <a:fillRect/>
          </a:stretch>
        </p:blipFill>
        <p:spPr>
          <a:xfrm>
            <a:off x="1782538" y="2938559"/>
            <a:ext cx="5861846" cy="29776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Methods</a:t>
            </a:r>
            <a:endParaRPr lang="en-US" dirty="0"/>
          </a:p>
        </p:txBody>
      </p:sp>
      <p:sp>
        <p:nvSpPr>
          <p:cNvPr id="3" name="Text Placeholder 2"/>
          <p:cNvSpPr>
            <a:spLocks noGrp="1"/>
          </p:cNvSpPr>
          <p:nvPr>
            <p:ph type="body" idx="1"/>
          </p:nvPr>
        </p:nvSpPr>
        <p:spPr>
          <a:xfrm>
            <a:off x="-110003" y="1518300"/>
            <a:ext cx="8520600" cy="4555200"/>
          </a:xfrm>
        </p:spPr>
        <p:txBody>
          <a:bodyPr/>
          <a:lstStyle/>
          <a:p>
            <a:pPr>
              <a:buNone/>
            </a:pPr>
            <a:r>
              <a:rPr lang="en-US" dirty="0" smtClean="0">
                <a:solidFill>
                  <a:schemeClr val="tx1"/>
                </a:solidFill>
              </a:rPr>
              <a:t>	In </a:t>
            </a:r>
            <a:r>
              <a:rPr lang="en-US" dirty="0" smtClean="0">
                <a:solidFill>
                  <a:schemeClr val="tx1"/>
                </a:solidFill>
              </a:rPr>
              <a:t>order to start experimenting our hypothesis, we need to construct disordered structures. To do that, we manually exchange the positions of Ag and Bi atoms in the conventional call of </a:t>
            </a:r>
            <a:r>
              <a:rPr lang="en-US" dirty="0" smtClean="0">
                <a:solidFill>
                  <a:schemeClr val="tx1"/>
                </a:solidFill>
                <a:highlight>
                  <a:srgbClr val="FFFFFF"/>
                </a:highlight>
              </a:rPr>
              <a:t>Cs</a:t>
            </a:r>
            <a:r>
              <a:rPr lang="en-US" baseline="-25000" dirty="0" smtClean="0">
                <a:solidFill>
                  <a:schemeClr val="tx1"/>
                </a:solidFill>
                <a:highlight>
                  <a:srgbClr val="FFFFFF"/>
                </a:highlight>
              </a:rPr>
              <a:t>2</a:t>
            </a:r>
            <a:r>
              <a:rPr lang="en-US" dirty="0" smtClean="0">
                <a:solidFill>
                  <a:schemeClr val="tx1"/>
                </a:solidFill>
                <a:highlight>
                  <a:srgbClr val="FFFFFF"/>
                </a:highlight>
              </a:rPr>
              <a:t>AgBiBr</a:t>
            </a:r>
            <a:r>
              <a:rPr lang="en-US" baseline="-25000" dirty="0" smtClean="0">
                <a:solidFill>
                  <a:schemeClr val="tx1"/>
                </a:solidFill>
                <a:highlight>
                  <a:srgbClr val="FFFFFF"/>
                </a:highlight>
              </a:rPr>
              <a:t>6</a:t>
            </a:r>
            <a:r>
              <a:rPr lang="en-US" dirty="0" smtClean="0">
                <a:solidFill>
                  <a:schemeClr val="tx1"/>
                </a:solidFill>
              </a:rPr>
              <a:t>; </a:t>
            </a:r>
            <a:endParaRPr lang="en-US"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1298449" y="2971435"/>
            <a:ext cx="6537960" cy="345534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Methods</a:t>
            </a:r>
            <a:endParaRPr lang="en-US" dirty="0"/>
          </a:p>
        </p:txBody>
      </p:sp>
      <p:sp>
        <p:nvSpPr>
          <p:cNvPr id="3" name="Text Placeholder 2"/>
          <p:cNvSpPr>
            <a:spLocks noGrp="1"/>
          </p:cNvSpPr>
          <p:nvPr>
            <p:ph type="body" idx="1"/>
          </p:nvPr>
        </p:nvSpPr>
        <p:spPr/>
        <p:txBody>
          <a:bodyPr/>
          <a:lstStyle/>
          <a:p>
            <a:pPr marL="0">
              <a:buNone/>
            </a:pPr>
            <a:r>
              <a:rPr lang="en-US" altLang="zh-CN" dirty="0" smtClean="0">
                <a:solidFill>
                  <a:schemeClr val="tx1"/>
                </a:solidFill>
              </a:rPr>
              <a:t>To </a:t>
            </a:r>
            <a:r>
              <a:rPr lang="en-US" altLang="zh-CN" dirty="0" smtClean="0">
                <a:solidFill>
                  <a:schemeClr val="tx1"/>
                </a:solidFill>
              </a:rPr>
              <a:t>get the </a:t>
            </a:r>
            <a:r>
              <a:rPr lang="en-US" altLang="zh-CN" dirty="0" smtClean="0">
                <a:solidFill>
                  <a:schemeClr val="tx1"/>
                </a:solidFill>
              </a:rPr>
              <a:t>band gap </a:t>
            </a:r>
            <a:r>
              <a:rPr lang="en-US" altLang="zh-CN" dirty="0" smtClean="0">
                <a:solidFill>
                  <a:schemeClr val="tx1"/>
                </a:solidFill>
              </a:rPr>
              <a:t>of a atomistic </a:t>
            </a:r>
            <a:r>
              <a:rPr lang="en-US" altLang="zh-CN" dirty="0" smtClean="0">
                <a:solidFill>
                  <a:schemeClr val="tx1"/>
                </a:solidFill>
              </a:rPr>
              <a:t>model we can use PBE or HSE+SOC methods. PBE tends to underestimate </a:t>
            </a:r>
            <a:r>
              <a:rPr lang="en-US" altLang="zh-CN" dirty="0" smtClean="0">
                <a:solidFill>
                  <a:schemeClr val="tx1"/>
                </a:solidFill>
              </a:rPr>
              <a:t>the </a:t>
            </a:r>
            <a:r>
              <a:rPr lang="en-US" altLang="zh-CN" dirty="0" smtClean="0">
                <a:solidFill>
                  <a:schemeClr val="tx1"/>
                </a:solidFill>
              </a:rPr>
              <a:t>band gap but, HSC+SOC band gap are closer </a:t>
            </a:r>
            <a:r>
              <a:rPr lang="en-US" altLang="zh-CN" dirty="0" smtClean="0">
                <a:solidFill>
                  <a:schemeClr val="tx1"/>
                </a:solidFill>
              </a:rPr>
              <a:t>to the experimental data</a:t>
            </a:r>
            <a:r>
              <a:rPr lang="en-US" altLang="zh-CN" dirty="0" smtClean="0">
                <a:solidFill>
                  <a:schemeClr val="tx1"/>
                </a:solidFill>
              </a:rPr>
              <a:t>..</a:t>
            </a:r>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2090606" y="2744634"/>
            <a:ext cx="5407474" cy="379236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Methods</a:t>
            </a:r>
            <a:endParaRPr lang="en-US" dirty="0"/>
          </a:p>
        </p:txBody>
      </p:sp>
      <p:sp>
        <p:nvSpPr>
          <p:cNvPr id="3" name="Text Placeholder 2"/>
          <p:cNvSpPr>
            <a:spLocks noGrp="1"/>
          </p:cNvSpPr>
          <p:nvPr>
            <p:ph type="body" idx="1"/>
          </p:nvPr>
        </p:nvSpPr>
        <p:spPr/>
        <p:txBody>
          <a:bodyPr/>
          <a:lstStyle/>
          <a:p>
            <a:pPr>
              <a:buNone/>
            </a:pPr>
            <a:r>
              <a:rPr lang="en-US" dirty="0" smtClean="0">
                <a:solidFill>
                  <a:schemeClr val="tx1"/>
                </a:solidFill>
              </a:rPr>
              <a:t>TDOS (total density of states)</a:t>
            </a:r>
          </a:p>
          <a:p>
            <a:pPr>
              <a:buNone/>
            </a:pPr>
            <a:endParaRPr lang="en-US" b="1" dirty="0"/>
          </a:p>
        </p:txBody>
      </p:sp>
      <p:pic>
        <p:nvPicPr>
          <p:cNvPr id="4" name="Picture 3"/>
          <p:cNvPicPr>
            <a:picLocks noChangeAspect="1" noChangeArrowheads="1"/>
          </p:cNvPicPr>
          <p:nvPr/>
        </p:nvPicPr>
        <p:blipFill>
          <a:blip r:embed="rId2"/>
          <a:srcRect/>
          <a:stretch>
            <a:fillRect/>
          </a:stretch>
        </p:blipFill>
        <p:spPr bwMode="auto">
          <a:xfrm>
            <a:off x="1401066" y="2584193"/>
            <a:ext cx="6453630" cy="353242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947" y="1536633"/>
            <a:ext cx="8520600" cy="4555200"/>
          </a:xfrm>
        </p:spPr>
        <p:txBody>
          <a:bodyPr/>
          <a:lstStyle/>
          <a:p>
            <a:pPr algn="ctr">
              <a:buNone/>
            </a:pPr>
            <a:r>
              <a:rPr lang="en-US" b="1" dirty="0" smtClean="0">
                <a:solidFill>
                  <a:schemeClr val="tx1"/>
                </a:solidFill>
              </a:rPr>
              <a:t>Thank you for your attention!</a:t>
            </a:r>
          </a:p>
          <a:p>
            <a:endParaRPr lang="en-US" dirty="0"/>
          </a:p>
        </p:txBody>
      </p:sp>
      <p:pic>
        <p:nvPicPr>
          <p:cNvPr id="5" name="Picture 4" descr="Cinnamoroll.png"/>
          <p:cNvPicPr>
            <a:picLocks noChangeAspect="1"/>
          </p:cNvPicPr>
          <p:nvPr/>
        </p:nvPicPr>
        <p:blipFill>
          <a:blip r:embed="rId2"/>
          <a:stretch>
            <a:fillRect/>
          </a:stretch>
        </p:blipFill>
        <p:spPr>
          <a:xfrm>
            <a:off x="3062982" y="2442945"/>
            <a:ext cx="3118362" cy="249481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269</Words>
  <Application>Microsoft Office PowerPoint</Application>
  <PresentationFormat>On-screen Show (4:3)</PresentationFormat>
  <Paragraphs>24</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The effect of disorder on the band gap of double perovskite Cs2AgBiBr6</vt:lpstr>
      <vt:lpstr>Slide 2</vt:lpstr>
      <vt:lpstr>Introduction</vt:lpstr>
      <vt:lpstr>Background</vt:lpstr>
      <vt:lpstr>Slide 5</vt:lpstr>
      <vt:lpstr>Methods</vt:lpstr>
      <vt:lpstr>Methods</vt:lpstr>
      <vt:lpstr>Methods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disorder on the band gap of double perovskite Cs2AgBiBr6</dc:title>
  <cp:lastModifiedBy>user</cp:lastModifiedBy>
  <cp:revision>2</cp:revision>
  <dcterms:modified xsi:type="dcterms:W3CDTF">2024-01-22T20:06:14Z</dcterms:modified>
</cp:coreProperties>
</file>