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71" r:id="rId5"/>
    <p:sldId id="272" r:id="rId6"/>
    <p:sldId id="274" r:id="rId7"/>
    <p:sldId id="288" r:id="rId8"/>
    <p:sldId id="294" r:id="rId9"/>
    <p:sldId id="291" r:id="rId10"/>
    <p:sldId id="296" r:id="rId11"/>
    <p:sldId id="278" r:id="rId12"/>
    <p:sldId id="287" r:id="rId13"/>
    <p:sldId id="293" r:id="rId14"/>
    <p:sldId id="297" r:id="rId15"/>
    <p:sldId id="298" r:id="rId16"/>
    <p:sldId id="299" r:id="rId17"/>
    <p:sldId id="285" r:id="rId18"/>
    <p:sldId id="290" r:id="rId19"/>
    <p:sldId id="295" r:id="rId20"/>
    <p:sldId id="292" r:id="rId21"/>
    <p:sldId id="289" r:id="rId22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C63"/>
    <a:srgbClr val="96628C"/>
    <a:srgbClr val="11A0D7"/>
    <a:srgbClr val="E61F3D"/>
    <a:srgbClr val="CD5A5A"/>
    <a:srgbClr val="FFD746"/>
    <a:srgbClr val="0E2D69"/>
    <a:srgbClr val="D9D9D9"/>
    <a:srgbClr val="EB681F"/>
    <a:srgbClr val="234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/>
    <p:restoredTop sz="87770" autoAdjust="0"/>
  </p:normalViewPr>
  <p:slideViewPr>
    <p:cSldViewPr snapToGrid="0" snapToObjects="1">
      <p:cViewPr varScale="1">
        <p:scale>
          <a:sx n="94" d="100"/>
          <a:sy n="94" d="100"/>
        </p:scale>
        <p:origin x="1434" y="90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en-RU" smtClean="0"/>
              <a:t>11/10/2023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Целью исследований, проводимых НУГ, является </a:t>
            </a: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разработка теоретических основ по преодолению ограничений взаимодействия </a:t>
            </a:r>
            <a:r>
              <a:rPr lang="ru-RU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киберфизических</a:t>
            </a: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систем в гетерогенных сетях удаленного интернета вещей с использованием машинного обучения.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Данная цель достигается за счет формирования </a:t>
            </a: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комплексного подхода к преодолению ограничений взаимодействия автономных устройств в рамках глобальной инфраструктуры интернета удаленных вещей и </a:t>
            </a:r>
            <a:r>
              <a:rPr lang="ru-RU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киберфизических</a:t>
            </a: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систем с неразвитой инфраструктурой, позволяющего решать проблемы низкой энергоэффективности автономных устройств, низкой пропускной способности канала связи и высокой стоимости передачи пакета данных различных типов. Комплексность подхода достигается за счет объединения различных методов и соответствующих им моделей и алгоритмов: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Предобработка исходных данных и сообщений, которые поступают от конечных 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IoT</a:t>
            </a: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-устройств на программно-аппаратный шлюз 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LoRa</a:t>
            </a: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Iridium</a:t>
            </a: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В данном методе имплементируются различные комбинации методов </a:t>
            </a:r>
            <a:r>
              <a:rPr lang="ru-RU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сериализации</a:t>
            </a: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сжатия и контейнеризации данных (метод 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GDEPC</a:t>
            </a: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), в том числе с использованием методов машинного обучения.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Проактивное</a:t>
            </a: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отслеживание спутников для формирования оптимального расписания для передачи </a:t>
            </a:r>
            <a:r>
              <a:rPr lang="ru-RU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предобработанных</a:t>
            </a: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исходных данных в виде сформированных 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SBD</a:t>
            </a: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-контейнеров. Также к данному методу относится поиск оптимальной конфигурации приемопередающего оборудования (азимут и угол наклона антенны) для достижения максимальной эффективности передачи пакетов по спутниковому каналу связи.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Метод на базе технологии </a:t>
            </a:r>
            <a:r>
              <a:rPr lang="ru-RU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блокчейн</a:t>
            </a: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для мониторинга 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IoT</a:t>
            </a: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-устройств (в частности, автономного транспорта) с использованием спутникового канала связи в удаленных и труднодоступных районах.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Использование единого разработанного аппаратного шлюза 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LoRa</a:t>
            </a: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Idirium</a:t>
            </a: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для объединения перечисленных методов и предоставления возможности проверки эффективности единого комплексного подхода к преодолению ограничений взаимодействия </a:t>
            </a:r>
            <a:r>
              <a:rPr lang="ru-RU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киберфизических</a:t>
            </a: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систем в гетерогенных сетях удаленного интернета вещей.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49148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 рамках исследований, проведенных коллективом НУГ в 2023 году были получены следующие научные результаты: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Разработана аналитическая модель оценки энергопотребления аппаратного шлюза при передаче сообщений по спутниковому каналу в разных режимах, позволяющая оценить энергоэффективности различных методов (непрерывная передача сообщений, метод </a:t>
            </a:r>
            <a:r>
              <a:rPr lang="ru-RU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проактивного</a:t>
            </a: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слежения за спутниками и формирование расписания). Также разработаны новые метрики для оценки энергоэффективности используемых методов: 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коэффициент энергозатрат и коэффициент срока службы батареи.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Разработана аналитическая модель оценки стоимость передачи сообщений по спутниковому каналу связи с использованием различных методов (базовая конфигурация без имплементации комплексного подхода, метод предобработки данных, метод </a:t>
            </a:r>
            <a:r>
              <a:rPr lang="ru-RU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проактивного</a:t>
            </a: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слежения за спутниками, комплексный метод преодоления ограничений по стоимости).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Разработана модель 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системы управления транспортом с использованием </a:t>
            </a:r>
            <a:r>
              <a:rPr lang="ru-RU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блокчейна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данных с датчиков </a:t>
            </a:r>
            <a:r>
              <a:rPr lang="ru-RU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-устройств, позволяющая в динамической режиме производить мониторинг 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-устройств в сценариях использования транспорта (в том числе автономного) в удаленных труднодоступных регионах с неразвитой сетевой инфраструктурой.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Предложен метод упреждающего спутникового слежения для улучшения сетей </a:t>
            </a:r>
            <a:r>
              <a:rPr lang="ru-RU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LoRa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-Iridium. Разработанный алгоритм оптимизирует позиционирование спутников, генерирует графики передачи и использует временные окна для передачи данных, стремясь уменьшить количество неудачных попыток и минимизировать активную работу системы. Проведены масштабные эксперименты с реальной спутниковой связью и экспериментальным шлюзом. Предложенный метод демонстрирует существенные преимущества, в том числе повышение вероятности успешности передачи в 17 раз, снижение задержки при передаче сообщения до 67%, повышение энергоэффективности в расчете на 1 бит переданной полезной информации (снижение энергопотребления гетерогенного шлюза и приемопередающей антенны) до 9,62 раза, а </a:t>
            </a:r>
            <a:r>
              <a:rPr lang="ru-RU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cрок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службы батареи шлюза </a:t>
            </a:r>
            <a:r>
              <a:rPr lang="ru-RU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LoRa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-Iridium увеличен в 2,13 раза по сравнению с традиционными методами непрерывной передачи сообщений.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реализации метода </a:t>
            </a:r>
            <a:r>
              <a:rPr lang="ru-RU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сериализации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сжатия и контейнеризации было проведено исследование различных методов сжатия и </a:t>
            </a:r>
            <a:r>
              <a:rPr lang="ru-RU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сериализации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поиска наиболее эффективных комбинаций методов и достижения максимально возможного коэффициента сжатия. На основании результатов имитационного моделирования можно сделать вывод, что для сообщений JSON размером от 30 до 680 байт алгоритм Хаффмана с расширенным словарем обеспечивает степень сжатия от 3,5 до 8,2 раза. Для сообщений размером от 680 до 2048 байт использование </a:t>
            </a:r>
            <a:r>
              <a:rPr lang="ru-RU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Protobuf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сочетании с LZ78 обеспечивает степень сжатия от 3,5 до 4,5. Доказано, что использование обоих подходов гарантирует минимальную степень сжатия данных в 3,5 раза.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реализации метода </a:t>
            </a:r>
            <a:r>
              <a:rPr lang="ru-RU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сериализации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сжатия и контейнеризации был предложен новый метод предварительной обработки данных, включающий замену строковых данных числовыми данными перед </a:t>
            </a:r>
            <a:r>
              <a:rPr lang="ru-RU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сериализацией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использованием </a:t>
            </a:r>
            <a:r>
              <a:rPr lang="ru-RU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ProtoBuf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значительно повышает общую производительность </a:t>
            </a:r>
            <a:r>
              <a:rPr lang="ru-RU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сериализации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сжатия данных, достигая заметного улучшения до 27 раз для сообщений размером менее 680 байт.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Был разработан новый единый аппаратный шлюз 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LoRa</a:t>
            </a: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Iridium</a:t>
            </a: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(единое устройство), позволяющий повысить энергоэффективность и надежность передачи сообщений от конечных 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IoT</a:t>
            </a: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-устройств до центра сбора данных с использованием спутникового канала связи. Использование подобного аппаратного обеспечения позволяет производить экспериментальные исследования с использованием любых программных имплементаций (в отличии от проприетарных аналогов с закрытой и неизменяемой программной составляющей).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07842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 рамках исследований, проведенных коллективом НУГ в 2023 году были получены следующие научные результаты: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Разработана аналитическая модель оценки энергопотребления аппаратного шлюза при передаче сообщений по спутниковому каналу в разных режимах, позволяющая оценить энергоэффективности различных методов (непрерывная передача сообщений, метод </a:t>
            </a:r>
            <a:r>
              <a:rPr lang="ru-RU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проактивного</a:t>
            </a: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слежения за спутниками и формирование расписания). Также разработаны новые метрики для оценки энергоэффективности используемых методов: 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коэффициент энергозатрат и коэффициент срока службы батареи.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Разработана аналитическая модель оценки стоимость передачи сообщений по спутниковому каналу связи с использованием различных методов (базовая конфигурация без имплементации комплексного подхода, метод предобработки данных, метод </a:t>
            </a:r>
            <a:r>
              <a:rPr lang="ru-RU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проактивного</a:t>
            </a: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слежения за спутниками, комплексный метод преодоления ограничений по стоимости).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Разработана модель 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системы управления транспортом с использованием </a:t>
            </a:r>
            <a:r>
              <a:rPr lang="ru-RU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блокчейна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данных с датчиков </a:t>
            </a:r>
            <a:r>
              <a:rPr lang="ru-RU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-устройств, позволяющая в динамической режиме производить мониторинг 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-устройств в сценариях использования транспорта (в том числе автономного) в удаленных труднодоступных регионах с неразвитой сетевой инфраструктурой.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Предложен метод упреждающего спутникового слежения для улучшения сетей </a:t>
            </a:r>
            <a:r>
              <a:rPr lang="ru-RU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LoRa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-Iridium. Разработанный алгоритм оптимизирует позиционирование спутников, генерирует графики передачи и использует временные окна для передачи данных, стремясь уменьшить количество неудачных попыток и минимизировать активную работу системы. Проведены масштабные эксперименты с реальной спутниковой связью и экспериментальным шлюзом. Предложенный метод демонстрирует существенные преимущества, в том числе повышение вероятности успешности передачи в 17 раз, снижение задержки при передаче сообщения до 67%, повышение энергоэффективности в расчете на 1 бит переданной полезной информации (снижение энергопотребления гетерогенного шлюза и приемопередающей антенны) до 9,62 раза, а </a:t>
            </a:r>
            <a:r>
              <a:rPr lang="ru-RU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cрок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службы батареи шлюза </a:t>
            </a:r>
            <a:r>
              <a:rPr lang="ru-RU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LoRa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-Iridium увеличен в 2,13 раза по сравнению с традиционными методами непрерывной передачи сообщений.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реализации метода </a:t>
            </a:r>
            <a:r>
              <a:rPr lang="ru-RU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сериализации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сжатия и контейнеризации было проведено исследование различных методов сжатия и </a:t>
            </a:r>
            <a:r>
              <a:rPr lang="ru-RU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сериализации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поиска наиболее эффективных комбинаций методов и достижения максимально возможного коэффициента сжатия. На основании результатов имитационного моделирования можно сделать вывод, что для сообщений JSON размером от 30 до 680 байт алгоритм Хаффмана с расширенным словарем обеспечивает степень сжатия от 3,5 до 8,2 раза. Для сообщений размером от 680 до 2048 байт использование </a:t>
            </a:r>
            <a:r>
              <a:rPr lang="ru-RU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Protobuf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сочетании с LZ78 обеспечивает степень сжатия от 3,5 до 4,5. Доказано, что использование обоих подходов гарантирует минимальную степень сжатия данных в 3,5 раза.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реализации метода </a:t>
            </a:r>
            <a:r>
              <a:rPr lang="ru-RU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сериализации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сжатия и контейнеризации был предложен новый метод предварительной обработки данных, включающий замену строковых данных числовыми данными перед </a:t>
            </a:r>
            <a:r>
              <a:rPr lang="ru-RU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сериализацией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использованием </a:t>
            </a:r>
            <a:r>
              <a:rPr lang="ru-RU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ProtoBuf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значительно повышает общую производительность </a:t>
            </a:r>
            <a:r>
              <a:rPr lang="ru-RU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сериализации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сжатия данных, достигая заметного улучшения до 27 раз для сообщений размером менее 680 байт.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Был разработан новый единый аппаратный шлюз 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LoRa</a:t>
            </a: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Iridium</a:t>
            </a: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(единое устройство), позволяющий повысить энергоэффективность и надежность передачи сообщений от конечных 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IoT</a:t>
            </a: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-устройств до центра сбора данных с использованием спутникового канала связи. Использование подобного аппаратного обеспечения позволяет производить экспериментальные исследования с использованием любых программных имплементаций (в отличии от проприетарных аналогов с закрытой и неизменяемой программной составляющей).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10696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837461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Восков Леонид Андреевич	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Функционал: руководство научно-учебной группой.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Восков Л.С. является непосредственным научным руководителем Ильина А.Д., Козлова А.С., Шаповалова М.В.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работы: Концептуальное проектирование исследований, постановка задачи, включая формулирование вопросов исследования, целей и гипотез. Восков Л.С. определят проблему использования технологий передачи данных </a:t>
            </a:r>
            <a:r>
              <a:rPr lang="ru-RU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 отсутствии или неразвитости сетевой инфраструктуры и предлагает модели и методологию исследования. Восковым Л.С. была предложена аналитическая модель для оценки стоимости передачи сообщений по спутниковому каналу 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Iridium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которую планируется использовать для дальнейших исследований.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Восков Л.С. занимается интерпретацией результатов и их обсуждением в контексте задач исследования, в том числе определяет и объясняет последствия результатов, сравнивает их с предыдущими исследованиями и подчеркивает преимущества и ограничения предлагаемых подходов.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Комаров Михаил Михайлович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Функционал: заместитель руководителя научно-учебной группой.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Комаров М.М. является непосредственным научным руководителем Трофимова С.И., </a:t>
            </a:r>
            <a:r>
              <a:rPr lang="ru-RU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Мотайленко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И.А.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Профессор Комаров в своих исследованиях сосредотачивается на интеграции и использовании распределенных реестров в контексте организации эффективного обмена данными, осуществляемого через спутниковую связь. Этот инновационной подход позволяет существенно улучшить надежность, прозрачность и безопасность передачи информации между узлами связи, что особенно критично в условиях удаленных и труднодоступных регионов.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Михаил Михайлович активно участвует в написании статей, включая составление разделов, связанных с предпосылкой исследования, методологией, результатами, обсуждением и заключением. Обеспечивает ясность, последовательность и логичность рукописи, соблюдая правила журналов и требования к форматированию. Также Михаил Михайлович организовывает работу с соавторами и научным руководителем, чтобы просмотреть и отредактировать рукопись на основе отзывов, полученных от коллег или рецензентов. Занимается решение любых проблем, улучшает ясность документа и обеспечивает точное представление результатов исследования.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endParaRPr lang="ru-RU" sz="1800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ru-RU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Ролич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Алексей</a:t>
            </a:r>
          </a:p>
          <a:p>
            <a:pPr marL="4572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Функционал: секретарь семинара НУГ.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ru-RU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Ролич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А.Ю. является непосредственным научным руководителем Михайлова И.А., Ковязина В.В., Иделевича А.С., </a:t>
            </a:r>
            <a:r>
              <a:rPr lang="ru-RU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Филлипова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И.О.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период с 01.01.2023 до 01.06.2023 было проведено 8 семинаров НУГ, на которых было представлено 11 различных докладов как членов НУГ, так и сторонних участников.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ru-RU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Ролич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А.Ю. способствует сбору данных, разрабатывая эксперименты или моделируя для проверки предложенной модели и методов, наблюдает за проведением экспериментов и обеспечивает точность и надежность собранных данных. </a:t>
            </a:r>
            <a:r>
              <a:rPr lang="ru-RU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Ролич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А.Ю. выполняет анализ данных и интерпретацию результатов экспериментов с использованием статистических и аналитических методов для анализа собранных данных, определения моделей энергопотребления и оценки эффективности предлагаемых методов для уменьшения объема данных и повышения энергоэффективности. </a:t>
            </a:r>
            <a:r>
              <a:rPr lang="ru-RU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Роличем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А.Ю. была разработана новая модель оценки энергоэффективности передачи информации по спутниковому каналу 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Iridium 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расчетом на 1 бит полезной исходной информации, а также предложены новые метрики оценки производительности системы: коэффициент энергозатрат и коэффициент срока службы батареи при сравнении непрерывной передачи сообщений с передачей сообщений с использованием </a:t>
            </a:r>
            <a:r>
              <a:rPr lang="ru-RU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проактивного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слежения за спутниками.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89178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Трофимов - 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результатам исследования представлена ​​модель системы управления транспортом с использованием </a:t>
            </a:r>
            <a:r>
              <a:rPr lang="ru-RU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блокчейна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датчиков </a:t>
            </a:r>
            <a:r>
              <a:rPr lang="ru-RU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 перспективе это позволит снизить трудозатраты, улучшить качество оборудования, а также повысить надежность и срок службы автомобилей. Использование данной модели позволяет существенно улучшить управление транспортными процессами и снизить затраты на их обслуживание.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Козлов Александр Сергеевич, Шаповалов Михаил Вадимович, Ильин Александр Дмитриевич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ходе выполнения исследования был предложен алгоритм упреждающего спутникового слежения для улучшения сетей </a:t>
            </a:r>
            <a:r>
              <a:rPr lang="ru-RU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LoRa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-Iridium. Алгоритм оптимизирует позиционирование спутников, генерирует графики передачи и использует временные окна для передачи данных, стремясь уменьшить количество неудачных попыток и минимизировать активную работу системы. Точно синхронизируя передачу сообщений на спутники во время оптимального позиционирования, этот алгоритм составляет графики полетов спутников на основе данных двухстрочного элемента и заданных пользователем углов. Алгоритм циклически сопоставляет местное время с расписаниями, активируя передачу данных, когда спутники находятся в определенных интервалах. Благодаря обширным экспериментам с реальной спутниковой связью и экспериментальным шлюзом предложенный подход демонстрирует существенные преимущества, в том числе повышение вероятности успешности передачи в 17 раз, снижение задержки при передаче сообщения до 67%, повышение энергоэффективности в расчете на 1 бит переданной полезной информации (снижение энергопотребления гетерогенного шлюза и приемопередающей антенны) до 9,62 раза, а </a:t>
            </a:r>
            <a:r>
              <a:rPr lang="ru-RU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cрок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службы батареи шлюза </a:t>
            </a:r>
            <a:r>
              <a:rPr lang="ru-RU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LoRa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-Iridium увеличен в 2,13 раза по сравнению с традиционными методами непрерывной передачи сообщений.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ru-RU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Карнаухов Александр Юрьевич, Иделевич Артем Сергеевич, Ковязин Владислав Викторович, Михайлов Илья Анатольевич</a:t>
            </a:r>
            <a:endParaRPr lang="ru-RU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ru-RU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этом исследовании было проведено всестороннее исследование различных алгоритмов сжатия, адаптированных для крошечных данных </a:t>
            </a:r>
            <a:r>
              <a:rPr lang="ru-RU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IoRT</a:t>
            </a:r>
            <a:r>
              <a:rPr lang="ru-RU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Команда студентов определила наиболее эффективные алгоритмы сжатия в сочетании с </a:t>
            </a:r>
            <a:r>
              <a:rPr lang="ru-RU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сериализацией</a:t>
            </a:r>
            <a:r>
              <a:rPr lang="ru-RU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ProtoBuf</a:t>
            </a:r>
            <a:r>
              <a:rPr lang="ru-RU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Кроме того, был </a:t>
            </a:r>
            <a:r>
              <a:rPr lang="ru-RU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представлеи</a:t>
            </a:r>
            <a:r>
              <a:rPr lang="ru-RU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новый метод предварительной обработки данных перед </a:t>
            </a:r>
            <a:r>
              <a:rPr lang="ru-RU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сериализацией</a:t>
            </a:r>
            <a:r>
              <a:rPr lang="ru-RU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который позволяет повысить общую производительность конвейера обработки данных, включая </a:t>
            </a:r>
            <a:r>
              <a:rPr lang="ru-RU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сериализацию</a:t>
            </a:r>
            <a:r>
              <a:rPr lang="ru-RU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сжатие.</a:t>
            </a:r>
            <a:endParaRPr lang="ru-RU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ru-RU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Основываясь на полученных результатах производительности, можно выделить следующие выводы:</a:t>
            </a:r>
            <a:endParaRPr lang="ru-RU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 algn="just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"/>
            </a:pPr>
            <a:r>
              <a:rPr lang="ru-RU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сериализации</a:t>
            </a:r>
            <a:r>
              <a:rPr lang="ru-RU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сжатия небольших данных </a:t>
            </a:r>
            <a:r>
              <a:rPr lang="ru-RU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IoRT</a:t>
            </a:r>
            <a:r>
              <a:rPr lang="ru-RU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повышает производительность.</a:t>
            </a:r>
            <a:endParaRPr lang="ru-RU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 algn="just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"/>
            </a:pPr>
            <a:r>
              <a:rPr lang="ru-RU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основании результатов моделирования можно сделать вывод, что для сообщений JSON размером от 30 до 680 байт алгоритм Хаффмана с расширенным словарем обеспечивает степень сжатия от 3,5 до 8,2 раза. Для сообщений размером от 680 до 2048 байт использование </a:t>
            </a:r>
            <a:r>
              <a:rPr lang="ru-RU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Protobuf</a:t>
            </a:r>
            <a:r>
              <a:rPr lang="ru-RU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сочетании с LZ78 обеспечивает степень сжатия от 3,5 до 4,5. Доказано, что использование обоих подходов гарантирует минимальную степень сжатия данных в 3,5 раза.</a:t>
            </a:r>
            <a:endParaRPr lang="ru-RU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ru-RU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Предложенный метод предварительной обработки данных, включающий замену строковых данных числовыми данными перед </a:t>
            </a:r>
            <a:r>
              <a:rPr lang="ru-RU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сериализацией</a:t>
            </a:r>
            <a:r>
              <a:rPr lang="ru-RU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использованием </a:t>
            </a:r>
            <a:r>
              <a:rPr lang="ru-RU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ProtoBuf</a:t>
            </a:r>
            <a:r>
              <a:rPr lang="ru-RU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значительно повышает общую производительность </a:t>
            </a:r>
            <a:r>
              <a:rPr lang="ru-RU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сериализации</a:t>
            </a:r>
            <a:r>
              <a:rPr lang="ru-RU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сжатия данных, достигая заметного улучшения до 27 раз для сообщений размером менее 680 байт.</a:t>
            </a:r>
            <a:endParaRPr lang="ru-RU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ru-RU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данной работы были представлены с 24 по 27 октября 2023 года на международной конференции 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18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International Symposium on</a:t>
            </a:r>
            <a:r>
              <a:rPr lang="ru-RU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Problems of Redundancy in Information and Control Systems</a:t>
            </a:r>
            <a:r>
              <a:rPr lang="ru-RU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2023, 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IEEE</a:t>
            </a:r>
            <a:r>
              <a:rPr lang="ru-RU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По итогам конференции было предложено опубликовать расширенную версию статьи в журнале Информационно-управляющие системы (список С).</a:t>
            </a:r>
            <a:endParaRPr lang="ru-RU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Филиппов Илья Олегович, </a:t>
            </a:r>
            <a:r>
              <a:rPr lang="ru-RU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Мотайленко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Илья Александрович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проведенной работы была произведена разработка аппаратного шлюза, объединяющего технологии </a:t>
            </a:r>
            <a:r>
              <a:rPr lang="ru-RU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LoRa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Iridium. Целью работы было создание устройства, способного обеспечить беспроводную связь на больших расстояниях и обеспечивать глобальное покрытие, что является особенно важным для многих приложений Интернета вещей (</a:t>
            </a:r>
            <a:r>
              <a:rPr lang="ru-RU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ходе исследования был проведен анализ основных технологий и протоколов, используемых в системах </a:t>
            </a:r>
            <a:r>
              <a:rPr lang="ru-RU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LoRa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Iridium. Особое внимание уделено их преимуществам и недостаткам, а также совместимости и возможностям их интеграции. Исследование показало, что </a:t>
            </a:r>
            <a:r>
              <a:rPr lang="ru-RU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LoRa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обладает высокой энергоэффективностью и способностью передавать данные на большие расстояния, но ограничено географическим покрытием. С другой стороны, Iridium обеспечивает глобальное покрытие, но имеет ограниченную пропускную способность и высокую стоимость передачи данных.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основе проведенного анализа был спроектирован и реализован аппаратный шлюз, объединяющий эти две технологии. Шлюз состоит из двух основных компонентов: модуля </a:t>
            </a:r>
            <a:r>
              <a:rPr lang="ru-RU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LoRa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связи с устройствами, работающими по протоколу </a:t>
            </a:r>
            <a:r>
              <a:rPr lang="ru-RU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LoRa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 модуля Iridium для передачи данных на глобальные расстояния. Взаимодействие между модулями осуществляется через специально разработанный протокол коммуникации. Разработанный аппаратный шлюз был протестирован на различных сценариях использования и продемонстрировал высокую эффективность и надежность связи. Он успешно сочетает преимущества обеих технологий, позволяя использовать </a:t>
            </a:r>
            <a:r>
              <a:rPr lang="ru-RU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LoRa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локальных коммуникаций и передавать данные через Iridium в удаленные регионы.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Таким образом, разработанный аппаратный шлюз </a:t>
            </a:r>
            <a:r>
              <a:rPr lang="ru-RU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LoRa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-Iridium представляет собой важное достижение в области разработки систем связи для Интернета вещей. Он обеспечивает гибкость и универсальность в передаче данных на различные расстояния.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 служит основой для продолжения исследования и подготовки статьи в журнал из списка С НИУ ВШЭ.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46770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исследований, проводимых НУГ, в 2023 году удалось достичь практически всех заявленных результатов. Степень реализации поставленных в проекте задач можно оценить на уровне 80%. На данный момент коллективу НУГ еще не удалось реализовать программную имплементацию </a:t>
            </a: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комплексного подхода к преодолению ограничений взаимодействия автономных устройств в условиях Интернета удаленных вещей на имеющемся экспериментальном стенде. Планируется, что при пролонгации НУГ на 2024 год, все заявленные в исследовательском проекте задачи будут выполнены и достигнуты соответствующие результаты.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Для проведения экспериментальных исследований в течении 2023 года руководством НУГ проводились переговоры с администрацией университета по согласованию установки приемо-передающей антенны на крыше кампуса НИУ ВШЭ по адресу ул. Таллинская 34. Перемещение антенны позволит повысить качество и релевантность получаемых экспериментальных данных. Проведение повторных экспериментов потребует определенного времени для получения новый данных.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Задачи, решаемые в 2024 году, являются логическим продолжением и расширением работ, проведенных в 2023 году. Полученные в 2023 году результаты являются многообещающими с точки зрения подтверждения гипотезы об эффективности разрабатываемых методов и подходов.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512763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234703-C735-5D41-99C2-019C7EBECC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2F59B5-E815-AE43-BAE2-FA594BB42C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en-RU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en-RU" smtClean="0"/>
              <a:t>11/10/2023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miem.hse.ru/iort/seminar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Преодоление ограничений взаимодействия </a:t>
            </a:r>
            <a:r>
              <a:rPr lang="ru-RU" sz="2800" dirty="0" err="1"/>
              <a:t>киберфизических</a:t>
            </a:r>
            <a:r>
              <a:rPr lang="ru-RU" sz="2800" dirty="0"/>
              <a:t> систем в гетерогенных сетях удаленного интернета вещей с использованием методов машинного обучения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Номер проекта: 23-00-035</a:t>
            </a: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/>
              <a:t>Москва, 2023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4AFB2BF-A7AB-5648-ADCD-2A7F1BD35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7967" y="4824913"/>
            <a:ext cx="7625267" cy="859257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Номер проекта: 23-00-035</a:t>
            </a:r>
          </a:p>
          <a:p>
            <a:r>
              <a:rPr lang="ru-RU" dirty="0"/>
              <a:t>Направление исследований: Электроника и электротехника</a:t>
            </a:r>
          </a:p>
          <a:p>
            <a:r>
              <a:rPr lang="ru-RU" dirty="0"/>
              <a:t>Руководитель: профессор-исследователь департамента компьютерной инженерии, к.т.н., доцент Восков Л.С.</a:t>
            </a:r>
            <a:endParaRPr lang="en-US" dirty="0"/>
          </a:p>
          <a:p>
            <a:endParaRPr lang="en-US" dirty="0"/>
          </a:p>
          <a:p>
            <a:r>
              <a:rPr lang="en-US" dirty="0"/>
              <a:t>lvoskov@hse.ru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232844"/>
            <a:ext cx="5245560" cy="777025"/>
          </a:xfrm>
        </p:spPr>
        <p:txBody>
          <a:bodyPr/>
          <a:lstStyle/>
          <a:p>
            <a:r>
              <a:rPr lang="ru-RU" dirty="0"/>
              <a:t>Семинар НУГ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009869"/>
            <a:ext cx="5880891" cy="437282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400" dirty="0"/>
              <a:t>На 10.11.2023 проведено 11 семинаров НУГ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400" dirty="0"/>
              <a:t>Сделано 17 докладов в рамках прошедших семинаров НУГ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400" dirty="0"/>
              <a:t>До 31.12.2023 планируется проведение еще 3 семинаров НУГ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400" dirty="0"/>
              <a:t>Формат семинара НУГ: открытый семинар (онлайн формат)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400" dirty="0"/>
              <a:t>Аудитория: основная аудитория НУГ представляла собой студентов бакалавриата и магистратуры НИУ ВШЭ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400" dirty="0"/>
              <a:t>Общее количество внешних участников на все время проведения семинара: 15 человек.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Ссылка на итоги семинаров: </a:t>
            </a:r>
            <a:r>
              <a:rPr lang="ru-RU" dirty="0">
                <a:hlinkClick r:id="rId2"/>
              </a:rPr>
              <a:t>https://miem.hse.ru/iort/seminar</a:t>
            </a:r>
            <a:r>
              <a:rPr lang="ru-RU" dirty="0"/>
              <a:t> </a:t>
            </a:r>
            <a:br>
              <a:rPr lang="en-US" dirty="0"/>
            </a:b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Номер проекта: 23-00-035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Москва, 2023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7338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68095CB-94DB-754D-A4ED-35EBDDB3F7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Номер проекта: 23-00-035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EBFC62C-9588-F544-918B-2104A12C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10714699" cy="777025"/>
          </a:xfrm>
        </p:spPr>
        <p:txBody>
          <a:bodyPr/>
          <a:lstStyle/>
          <a:p>
            <a:r>
              <a:rPr lang="ru-RU" dirty="0"/>
              <a:t>Задачи НУГ на 2024 год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FE4DD9E-D443-AF4F-A072-F5C4D494A0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Москва, 2023</a:t>
            </a:r>
          </a:p>
          <a:p>
            <a:endParaRPr lang="ru-RU" dirty="0"/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F0C0F94A-9E14-3737-1FEA-A25DB2B5C59F}"/>
              </a:ext>
            </a:extLst>
          </p:cNvPr>
          <p:cNvSpPr txBox="1">
            <a:spLocks/>
          </p:cNvSpPr>
          <p:nvPr/>
        </p:nvSpPr>
        <p:spPr>
          <a:xfrm>
            <a:off x="585897" y="2009869"/>
            <a:ext cx="5510104" cy="4319088"/>
          </a:xfrm>
          <a:prstGeom prst="rect">
            <a:avLst/>
          </a:prstGeom>
        </p:spPr>
        <p:txBody>
          <a:bodyPr vert="horz" lIns="0" tIns="0" rIns="0" bIns="45720" rtlCol="0">
            <a:normAutofit fontScale="85000"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ru-RU" sz="1400" dirty="0"/>
              <a:t>Разработать модель для имитационного моделирования метода GDEPC и метода передачи сообщения с </a:t>
            </a:r>
            <a:r>
              <a:rPr lang="ru-RU" sz="1400" dirty="0" err="1"/>
              <a:t>предрасчетом</a:t>
            </a:r>
            <a:r>
              <a:rPr lang="ru-RU" sz="1400" dirty="0"/>
              <a:t> траектории спутниковой группировки.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Провести имитационное моделирование по снижению стоимости передачи сообщений.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Провести экспериментальные исследование по отправке сообщений в двух режимах работы: с использованием </a:t>
            </a:r>
            <a:r>
              <a:rPr lang="ru-RU" sz="1400" dirty="0" err="1"/>
              <a:t>проактивного</a:t>
            </a:r>
            <a:r>
              <a:rPr lang="ru-RU" sz="1400" dirty="0"/>
              <a:t> слежения и без него. В рамках эксперимента необходимо использовать существующие </a:t>
            </a:r>
            <a:r>
              <a:rPr lang="ru-RU" sz="1400" dirty="0" err="1"/>
              <a:t>датасеты</a:t>
            </a:r>
            <a:r>
              <a:rPr lang="ru-RU" sz="1400" dirty="0"/>
              <a:t> сообщений от </a:t>
            </a:r>
            <a:r>
              <a:rPr lang="ru-RU" sz="1400" dirty="0" err="1"/>
              <a:t>IoT</a:t>
            </a:r>
            <a:r>
              <a:rPr lang="ru-RU" sz="1400" dirty="0"/>
              <a:t>-устройств (на базе имеющегося программно-аппаратного комплекса).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Сформировать </a:t>
            </a:r>
            <a:r>
              <a:rPr lang="ru-RU" sz="1400" dirty="0" err="1"/>
              <a:t>датасеты</a:t>
            </a:r>
            <a:r>
              <a:rPr lang="ru-RU" sz="1400" dirty="0"/>
              <a:t> по результатам экспериментов с указанием успешности отправки сообщения, даты и времени отправки сообщения, даты и времени приема сообщения, номер сообщения, используемый метод при отправке (последовательные передачи, отправка по расписанию), количество спутников в зоне успешной отправки, энергопотребление модема и антенны.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Определить ключевые метрики производительности и разработать программные модули для анализа </a:t>
            </a:r>
            <a:r>
              <a:rPr lang="ru-RU" sz="1400" dirty="0" err="1"/>
              <a:t>датасетов</a:t>
            </a:r>
            <a:r>
              <a:rPr lang="ru-RU" sz="14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С использованием разработанной стоимостной модели отправки сообщений (Доллар/бит, Рубль/бит) по аналогии с существующей энергетической моделью разработать программные модули для оценки стоимость передачи сообщения на базе сформированных </a:t>
            </a:r>
            <a:r>
              <a:rPr lang="ru-RU" sz="1400" dirty="0" err="1"/>
              <a:t>датасетов</a:t>
            </a:r>
            <a:r>
              <a:rPr lang="ru-RU" sz="1400" dirty="0"/>
              <a:t>.</a:t>
            </a:r>
            <a:br>
              <a:rPr lang="en-US" sz="1400" dirty="0"/>
            </a:br>
            <a:endParaRPr lang="ru-RU" sz="14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B48357D9-2A1D-3011-E35E-43789C30EF6E}"/>
              </a:ext>
            </a:extLst>
          </p:cNvPr>
          <p:cNvSpPr txBox="1">
            <a:spLocks/>
          </p:cNvSpPr>
          <p:nvPr/>
        </p:nvSpPr>
        <p:spPr>
          <a:xfrm>
            <a:off x="6259892" y="1956133"/>
            <a:ext cx="5421624" cy="4372824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7"/>
            </a:pPr>
            <a:r>
              <a:rPr lang="ru-RU" sz="1200" dirty="0"/>
              <a:t>Произвести экспериментальное исследование энергоэффективности разработанного на базе НУГ аппаратного шлюза </a:t>
            </a:r>
            <a:r>
              <a:rPr lang="ru-RU" sz="1200" dirty="0" err="1"/>
              <a:t>LoRa</a:t>
            </a:r>
            <a:r>
              <a:rPr lang="ru-RU" sz="1200" dirty="0"/>
              <a:t>-Iridium (энергопотребление в различных режимах работы (сон, передача, повторная передача)) с использованием различных </a:t>
            </a:r>
            <a:r>
              <a:rPr lang="ru-RU" sz="1200" dirty="0" err="1"/>
              <a:t>датасетов</a:t>
            </a:r>
            <a:r>
              <a:rPr lang="ru-RU" sz="1200" dirty="0"/>
              <a:t> сообщений </a:t>
            </a:r>
            <a:r>
              <a:rPr lang="ru-RU" sz="1200" dirty="0" err="1"/>
              <a:t>IoT</a:t>
            </a:r>
            <a:r>
              <a:rPr lang="ru-RU" sz="1200" dirty="0"/>
              <a:t>-устройств.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ru-RU" sz="1200" dirty="0"/>
              <a:t>Произвести сравнение энергоэффективности разработанного на базе НУГ аппаратного шлюза с существующим экспериментальным стендом (состоящим из разных компонентов и не являющийся единым устройством), а также с аппаратным шлюзом Iridium.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ru-RU" sz="1200" dirty="0"/>
              <a:t>Произвести имплементацию программной реализации комплекса методов предобработки данных и исследование </a:t>
            </a:r>
            <a:r>
              <a:rPr lang="ru-RU" sz="1200" dirty="0" err="1"/>
              <a:t>энергоффективности</a:t>
            </a:r>
            <a:r>
              <a:rPr lang="ru-RU" sz="1200" dirty="0"/>
              <a:t> работы шлюза.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ru-RU" sz="1200" dirty="0"/>
              <a:t>Произвести имплементацию методов </a:t>
            </a:r>
            <a:r>
              <a:rPr lang="ru-RU" sz="1200" dirty="0" err="1"/>
              <a:t>проактивного</a:t>
            </a:r>
            <a:r>
              <a:rPr lang="ru-RU" sz="1200" dirty="0"/>
              <a:t> слежения за спутниками и исследование энергоэффективности работы шлюза.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ru-RU" sz="1200" dirty="0"/>
              <a:t>Произвести комплексную имплементацию всех методов и произвести оценку энергоэффективности работы шлюза.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ru-RU" sz="1200" dirty="0"/>
              <a:t>Исследовать энергетическую (Джоуль/бит) и стоимостную (Доллар/бит, Рубль/бит) эффективность передачи информации на базе аналитических моделей</a:t>
            </a:r>
            <a:r>
              <a:rPr lang="ru-RU" sz="1400" dirty="0"/>
              <a:t>.</a:t>
            </a:r>
          </a:p>
          <a:p>
            <a:br>
              <a:rPr lang="en-US" sz="1400" dirty="0"/>
            </a:br>
            <a:endParaRPr lang="ru-RU" sz="1400" dirty="0"/>
          </a:p>
          <a:p>
            <a:br>
              <a:rPr lang="en-US" sz="1400" dirty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98101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68095CB-94DB-754D-A4ED-35EBDDB3F7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Номер проекта: 23-00-035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EBFC62C-9588-F544-918B-2104A12C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10714699" cy="777025"/>
          </a:xfrm>
        </p:spPr>
        <p:txBody>
          <a:bodyPr/>
          <a:lstStyle/>
          <a:p>
            <a:r>
              <a:rPr lang="ru-RU" dirty="0"/>
              <a:t>Планируемые результаты работы НУГ на 2024 год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FE4DD9E-D443-AF4F-A072-F5C4D494A0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Москва, 2023</a:t>
            </a:r>
          </a:p>
          <a:p>
            <a:endParaRPr lang="ru-RU" dirty="0"/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F0C0F94A-9E14-3737-1FEA-A25DB2B5C59F}"/>
              </a:ext>
            </a:extLst>
          </p:cNvPr>
          <p:cNvSpPr txBox="1">
            <a:spLocks/>
          </p:cNvSpPr>
          <p:nvPr/>
        </p:nvSpPr>
        <p:spPr>
          <a:xfrm>
            <a:off x="585897" y="2009869"/>
            <a:ext cx="5421624" cy="4319088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ru-RU" sz="1400" dirty="0"/>
              <a:t>Разработанное программное обеспечение для проведения имитационного моделирования метода </a:t>
            </a:r>
            <a:r>
              <a:rPr lang="ru-RU" sz="1400" dirty="0" err="1"/>
              <a:t>сериализации</a:t>
            </a:r>
            <a:r>
              <a:rPr lang="ru-RU" sz="1400" dirty="0"/>
              <a:t>, сжатия и контейнеризации исходных </a:t>
            </a:r>
            <a:r>
              <a:rPr lang="ru-RU" sz="1400" dirty="0" err="1"/>
              <a:t>IoT</a:t>
            </a:r>
            <a:r>
              <a:rPr lang="ru-RU" sz="1400" dirty="0"/>
              <a:t>-данных (метод GDEPC).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Результаты имитационного моделирования для различных параметров использования метода GDEPC, поиск наиболее эффективной комбинации параметров по критерию степени сжатия полезной информации.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Интеграция разработанных ранее методов (GDEPC, </a:t>
            </a:r>
            <a:r>
              <a:rPr lang="ru-RU" sz="1400" dirty="0" err="1"/>
              <a:t>проактивный</a:t>
            </a:r>
            <a:r>
              <a:rPr lang="ru-RU" sz="1400" dirty="0"/>
              <a:t> трекинга, </a:t>
            </a:r>
            <a:r>
              <a:rPr lang="ru-RU" sz="1400" dirty="0" err="1"/>
              <a:t>блокчейн</a:t>
            </a:r>
            <a:r>
              <a:rPr lang="ru-RU" sz="1400" dirty="0"/>
              <a:t>) в единый комплексный подход по преодолению ограничений Интернета удаленных вещей. </a:t>
            </a:r>
            <a:br>
              <a:rPr lang="en-US" sz="1400" dirty="0"/>
            </a:br>
            <a:endParaRPr lang="ru-RU" sz="14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B48357D9-2A1D-3011-E35E-43789C30EF6E}"/>
              </a:ext>
            </a:extLst>
          </p:cNvPr>
          <p:cNvSpPr txBox="1">
            <a:spLocks/>
          </p:cNvSpPr>
          <p:nvPr/>
        </p:nvSpPr>
        <p:spPr>
          <a:xfrm>
            <a:off x="6259892" y="1956133"/>
            <a:ext cx="5421624" cy="4372824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4"/>
            </a:pPr>
            <a:r>
              <a:rPr lang="ru-RU" sz="1400" dirty="0"/>
              <a:t>Проведение имитационного моделирования комплексного метода и оценка его эффективности по критериям энергоэффективности передачи сообщений и итоговой стоимости передачи сообщений (с использованием разработанных ранее моделей).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ru-RU" sz="1400" dirty="0"/>
              <a:t>Разработка программных прошивок аппаратного шлюза </a:t>
            </a:r>
            <a:r>
              <a:rPr lang="ru-RU" sz="1400" dirty="0" err="1"/>
              <a:t>LoRa</a:t>
            </a:r>
            <a:r>
              <a:rPr lang="ru-RU" sz="1400" dirty="0"/>
              <a:t>-Iridium с имплементацией метода GDEPC, метода </a:t>
            </a:r>
            <a:r>
              <a:rPr lang="ru-RU" sz="1400" dirty="0" err="1"/>
              <a:t>проактивного</a:t>
            </a:r>
            <a:r>
              <a:rPr lang="ru-RU" sz="1400" dirty="0"/>
              <a:t> трекинга спутников, комплексного подхода к преодолению ограничений Интернета удаленных вещей.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ru-RU" sz="1400" dirty="0"/>
              <a:t>Проведение экспериментальных исследований с использованием разных прошивок аппаратного шлюза, оценка энергопотребления шлюза в разных режимах работы, формирование </a:t>
            </a:r>
            <a:r>
              <a:rPr lang="ru-RU" sz="1400" dirty="0" err="1"/>
              <a:t>датасетов</a:t>
            </a:r>
            <a:r>
              <a:rPr lang="ru-RU" sz="1400" dirty="0"/>
              <a:t> для последующего анализа. 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ru-RU" sz="1400" dirty="0"/>
              <a:t>Оценка энергетической и стоимостной эффективности разработанных методов и подходов.</a:t>
            </a:r>
          </a:p>
        </p:txBody>
      </p:sp>
    </p:spTree>
    <p:extLst>
      <p:ext uri="{BB962C8B-B14F-4D97-AF65-F5344CB8AC3E}">
        <p14:creationId xmlns:p14="http://schemas.microsoft.com/office/powerpoint/2010/main" val="1656719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68095CB-94DB-754D-A4ED-35EBDDB3F7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Номер проекта: 23-00-035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EBFC62C-9588-F544-918B-2104A12C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10714699" cy="777025"/>
          </a:xfrm>
        </p:spPr>
        <p:txBody>
          <a:bodyPr/>
          <a:lstStyle/>
          <a:p>
            <a:r>
              <a:rPr lang="ru-RU" dirty="0"/>
              <a:t>Планируемые научные публикации НУГ на 2024 год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FE4DD9E-D443-AF4F-A072-F5C4D494A0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Москва, 2023</a:t>
            </a:r>
          </a:p>
          <a:p>
            <a:endParaRPr lang="ru-RU" dirty="0"/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F0C0F94A-9E14-3737-1FEA-A25DB2B5C59F}"/>
              </a:ext>
            </a:extLst>
          </p:cNvPr>
          <p:cNvSpPr txBox="1">
            <a:spLocks/>
          </p:cNvSpPr>
          <p:nvPr/>
        </p:nvSpPr>
        <p:spPr>
          <a:xfrm>
            <a:off x="585897" y="2009869"/>
            <a:ext cx="6832998" cy="2623317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ru-RU" sz="1400" dirty="0"/>
              <a:t>Статья в журнале из списка А - "</a:t>
            </a:r>
            <a:r>
              <a:rPr lang="en-US" sz="1400" dirty="0"/>
              <a:t>An integrated approach to overcoming the limitations of interaction of cyber-physical systems in heterogeneous networks of the Internet of Remote Things", 1 </a:t>
            </a:r>
            <a:r>
              <a:rPr lang="ru-RU" sz="1400" dirty="0" err="1"/>
              <a:t>а.л</a:t>
            </a:r>
            <a:r>
              <a:rPr lang="ru-RU" sz="1400" dirty="0"/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Статья в журнале из списка </a:t>
            </a:r>
            <a:r>
              <a:rPr lang="en-US" sz="1400" dirty="0"/>
              <a:t>B/C - “Reducing the cost of data transmission via a LEO-satellite communication channel to NB-IoT messages, 1 </a:t>
            </a:r>
            <a:r>
              <a:rPr lang="ru-RU" sz="1400" dirty="0" err="1"/>
              <a:t>а.л</a:t>
            </a:r>
            <a:r>
              <a:rPr lang="ru-RU" sz="14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</a:t>
            </a:r>
            <a:r>
              <a:rPr lang="ru-RU" sz="1400" dirty="0" err="1"/>
              <a:t>татья</a:t>
            </a:r>
            <a:r>
              <a:rPr lang="ru-RU" sz="1400" dirty="0"/>
              <a:t> в журнале из списка С - “</a:t>
            </a:r>
            <a:r>
              <a:rPr lang="en-US" sz="1400" dirty="0"/>
              <a:t>Energy-efficient hardware gateway LoRa-Iridium”, 0,75 </a:t>
            </a:r>
            <a:r>
              <a:rPr lang="ru-RU" sz="1400" dirty="0" err="1"/>
              <a:t>а.л</a:t>
            </a:r>
            <a:r>
              <a:rPr lang="ru-RU" sz="1400" dirty="0"/>
              <a:t>.</a:t>
            </a:r>
          </a:p>
          <a:p>
            <a:br>
              <a:rPr lang="en-US" sz="1400" dirty="0"/>
            </a:br>
            <a:endParaRPr lang="ru-RU" sz="14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8370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161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Планируемые результаты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009869"/>
            <a:ext cx="5245561" cy="4372824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Комплексный подход к преодолению ограничений</a:t>
            </a:r>
            <a:r>
              <a:rPr lang="ru-RU" dirty="0"/>
              <a:t> взаимодействия автономных устройств в рамках глобальной инфраструктуры интернета удаленных вещей и </a:t>
            </a:r>
            <a:r>
              <a:rPr lang="ru-RU" dirty="0" err="1"/>
              <a:t>киберфизических</a:t>
            </a:r>
            <a:r>
              <a:rPr lang="ru-RU" dirty="0"/>
              <a:t> систем с неразвитой инфраструктурой, позволяющий решать проблемы низкой энергоэффективности автономных устройств, низкой пропускной способности канала связи и высокой стоимости передачи пакета данных различных типов.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Комплексный метод снижения стоимости передачи пакета данных </a:t>
            </a:r>
            <a:r>
              <a:rPr lang="ru-RU" dirty="0"/>
              <a:t>на базе аппаратного шлюза </a:t>
            </a:r>
            <a:r>
              <a:rPr lang="ru-RU" dirty="0" err="1"/>
              <a:t>LoRa</a:t>
            </a:r>
            <a:r>
              <a:rPr lang="ru-RU" dirty="0"/>
              <a:t>-Iridium (Gateway Data </a:t>
            </a:r>
            <a:r>
              <a:rPr lang="ru-RU" dirty="0" err="1"/>
              <a:t>Encoding</a:t>
            </a:r>
            <a:r>
              <a:rPr lang="ru-RU" dirty="0"/>
              <a:t>, </a:t>
            </a:r>
            <a:r>
              <a:rPr lang="ru-RU" dirty="0" err="1"/>
              <a:t>Packaging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Compression</a:t>
            </a:r>
            <a:r>
              <a:rPr lang="ru-RU" dirty="0"/>
              <a:t> </a:t>
            </a:r>
            <a:r>
              <a:rPr lang="ru-RU" dirty="0" err="1"/>
              <a:t>method</a:t>
            </a:r>
            <a:r>
              <a:rPr lang="ru-RU" dirty="0"/>
              <a:t>, GDEPC </a:t>
            </a:r>
            <a:r>
              <a:rPr lang="ru-RU" dirty="0" err="1"/>
              <a:t>method</a:t>
            </a:r>
            <a:r>
              <a:rPr lang="ru-RU" dirty="0"/>
              <a:t>) с использованием алгоритмов </a:t>
            </a:r>
            <a:r>
              <a:rPr lang="ru-RU" dirty="0" err="1"/>
              <a:t>проактивного</a:t>
            </a:r>
            <a:r>
              <a:rPr lang="ru-RU" dirty="0"/>
              <a:t> отслеживания положения спутников, позволяющий снизить стоимость передачи пакета данных и повысить энергоэффективность взаимодействия </a:t>
            </a:r>
            <a:r>
              <a:rPr lang="ru-RU" dirty="0" err="1"/>
              <a:t>киберфизических</a:t>
            </a:r>
            <a:r>
              <a:rPr lang="ru-RU" dirty="0"/>
              <a:t> систем в гетерогенных сетях удаленного интернета вещей за счет комбинированного применения методов </a:t>
            </a:r>
            <a:r>
              <a:rPr lang="ru-RU" dirty="0" err="1"/>
              <a:t>сериализации</a:t>
            </a:r>
            <a:r>
              <a:rPr lang="ru-RU" dirty="0"/>
              <a:t>, упаковки, сжатия данных и машинного обучения.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Модель оценки стоимости передачи пакета данных </a:t>
            </a:r>
            <a:r>
              <a:rPr lang="ru-RU" dirty="0"/>
              <a:t>в гетерогенной сети </a:t>
            </a:r>
            <a:r>
              <a:rPr lang="ru-RU" dirty="0" err="1"/>
              <a:t>LoRa</a:t>
            </a:r>
            <a:r>
              <a:rPr lang="ru-RU" dirty="0"/>
              <a:t>-Iridium и изучить влияние разрабатываемых и уже существующих подходов и методов </a:t>
            </a:r>
            <a:r>
              <a:rPr lang="ru-RU" dirty="0" err="1"/>
              <a:t>сериализации</a:t>
            </a:r>
            <a:r>
              <a:rPr lang="ru-RU" dirty="0"/>
              <a:t>, упаковки и сжатия различных типов данных на стоимость передачи конечного пакета данных в соответствии со сценариями взаимодействия </a:t>
            </a:r>
            <a:r>
              <a:rPr lang="ru-RU" dirty="0" err="1"/>
              <a:t>киберфизических</a:t>
            </a:r>
            <a:r>
              <a:rPr lang="ru-RU" dirty="0"/>
              <a:t> систем в условиях удаленного интернета вещей.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Номер проекта: 23-00-035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Москва, 2023</a:t>
            </a:r>
          </a:p>
          <a:p>
            <a:endParaRPr lang="ru-RU" dirty="0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DB895014-29AC-46E3-A93A-DB9CE58C2066}"/>
              </a:ext>
            </a:extLst>
          </p:cNvPr>
          <p:cNvSpPr txBox="1">
            <a:spLocks/>
          </p:cNvSpPr>
          <p:nvPr/>
        </p:nvSpPr>
        <p:spPr>
          <a:xfrm>
            <a:off x="6151347" y="1999306"/>
            <a:ext cx="5245561" cy="4372824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Модель оценки энергоэффективности устройств и шлюза </a:t>
            </a:r>
            <a:r>
              <a:rPr lang="en-US" b="1" dirty="0"/>
              <a:t>LoRa-Iridium, </a:t>
            </a:r>
            <a:r>
              <a:rPr lang="ru-RU" dirty="0"/>
              <a:t>использующего имплементированный метод </a:t>
            </a:r>
            <a:r>
              <a:rPr lang="en-US" dirty="0"/>
              <a:t>GDEPC</a:t>
            </a:r>
            <a:r>
              <a:rPr lang="ru-RU" dirty="0"/>
              <a:t> с использованием алгоритмов </a:t>
            </a:r>
            <a:r>
              <a:rPr lang="ru-RU" dirty="0" err="1"/>
              <a:t>проактивного</a:t>
            </a:r>
            <a:r>
              <a:rPr lang="ru-RU" dirty="0"/>
              <a:t> отслеживания положения спутников.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Модель оценки пропускной способности канала связи </a:t>
            </a:r>
            <a:r>
              <a:rPr lang="en-US" b="1" dirty="0"/>
              <a:t>Iridium, </a:t>
            </a:r>
            <a:r>
              <a:rPr lang="ru-RU" dirty="0"/>
              <a:t>при</a:t>
            </a:r>
            <a:r>
              <a:rPr lang="en-US" dirty="0"/>
              <a:t> </a:t>
            </a:r>
            <a:r>
              <a:rPr lang="ru-RU" dirty="0"/>
              <a:t>использовании имплементированного метода </a:t>
            </a:r>
            <a:r>
              <a:rPr lang="en-US" dirty="0"/>
              <a:t>GDEPC</a:t>
            </a:r>
            <a:r>
              <a:rPr lang="ru-RU" dirty="0"/>
              <a:t> с использованием алгоритмов </a:t>
            </a:r>
            <a:r>
              <a:rPr lang="ru-RU" dirty="0" err="1"/>
              <a:t>проактивного</a:t>
            </a:r>
            <a:r>
              <a:rPr lang="ru-RU" dirty="0"/>
              <a:t> отслеживания положения спутников.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Экспериментальное исследование (имитационное и натурное моделирование) </a:t>
            </a:r>
            <a:r>
              <a:rPr lang="ru-RU" dirty="0"/>
              <a:t>предлагаемого комплексного подхода к преодолению ограничений взаимодействия автономных устройств в рамках глобальной инфраструктуры интернета удаленных вещей и </a:t>
            </a:r>
            <a:r>
              <a:rPr lang="ru-RU" dirty="0" err="1"/>
              <a:t>киберфизических</a:t>
            </a:r>
            <a:r>
              <a:rPr lang="ru-RU" dirty="0"/>
              <a:t> систем с неразвитой инфраструктурой, предлагаемых моделей и методов, позволяющих преодолеть существующие ограничения на энергоэффективность, пропускную способность канала связи и стоимость передачи данных.</a:t>
            </a:r>
          </a:p>
        </p:txBody>
      </p:sp>
    </p:spTree>
    <p:extLst>
      <p:ext uri="{BB962C8B-B14F-4D97-AF65-F5344CB8AC3E}">
        <p14:creationId xmlns:p14="http://schemas.microsoft.com/office/powerpoint/2010/main" val="1558724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Номер проекта: 23-00-035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Москва, 2023</a:t>
            </a:r>
          </a:p>
          <a:p>
            <a:endParaRPr lang="ru-RU" dirty="0"/>
          </a:p>
        </p:txBody>
      </p:sp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138B8A08-A41F-2227-DF9E-09AEB960AE00}"/>
              </a:ext>
            </a:extLst>
          </p:cNvPr>
          <p:cNvSpPr txBox="1">
            <a:spLocks/>
          </p:cNvSpPr>
          <p:nvPr/>
        </p:nvSpPr>
        <p:spPr>
          <a:xfrm>
            <a:off x="508582" y="1346842"/>
            <a:ext cx="5245560" cy="77702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Зачем это вам?</a:t>
            </a:r>
          </a:p>
        </p:txBody>
      </p:sp>
      <p:sp>
        <p:nvSpPr>
          <p:cNvPr id="3" name="Текст 3">
            <a:extLst>
              <a:ext uri="{FF2B5EF4-FFF2-40B4-BE49-F238E27FC236}">
                <a16:creationId xmlns:a16="http://schemas.microsoft.com/office/drawing/2014/main" id="{837B1A93-9286-5C57-5FAC-0A439D9E4234}"/>
              </a:ext>
            </a:extLst>
          </p:cNvPr>
          <p:cNvSpPr txBox="1">
            <a:spLocks/>
          </p:cNvSpPr>
          <p:nvPr/>
        </p:nvSpPr>
        <p:spPr>
          <a:xfrm>
            <a:off x="508582" y="1999305"/>
            <a:ext cx="11105241" cy="4712579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buFont typeface="+mj-lt"/>
              <a:buAutoNum type="arabicPeriod"/>
            </a:pPr>
            <a:r>
              <a:rPr lang="ru-RU" sz="1400" dirty="0"/>
              <a:t> Выполнение ВКР и диссертационных исследований.</a:t>
            </a:r>
          </a:p>
          <a:p>
            <a:pPr marL="179388" indent="-179388">
              <a:buFont typeface="+mj-lt"/>
              <a:buAutoNum type="arabicPeriod"/>
            </a:pPr>
            <a:r>
              <a:rPr lang="ru-RU" sz="1400" dirty="0"/>
              <a:t>Для бакалавров – при поступлении в НИУ ВШЭ получение баллов в портфолио за </a:t>
            </a:r>
            <a:r>
              <a:rPr lang="en-US" sz="1400" dirty="0"/>
              <a:t>“</a:t>
            </a:r>
            <a:r>
              <a:rPr lang="ru-RU" sz="1400" dirty="0"/>
              <a:t>исследовательскую деятельность по научно-исследовательскому гранту</a:t>
            </a:r>
            <a:r>
              <a:rPr lang="en-US" sz="1400" dirty="0"/>
              <a:t>”.</a:t>
            </a:r>
          </a:p>
          <a:p>
            <a:pPr marL="179388" indent="-179388">
              <a:buFont typeface="+mj-lt"/>
              <a:buAutoNum type="arabicPeriod"/>
            </a:pPr>
            <a:r>
              <a:rPr lang="ru-RU" sz="1400" dirty="0"/>
              <a:t>Публикации – для бакалавров дают возможность получить баллы в портфолио для поступления в магистратуру, для магистров – обязательно иметь публикации для поступления в аспирантуру (в том числе зарубежную), для аспирантов – обязательное условие выполнения плана аспиранта за год.</a:t>
            </a:r>
          </a:p>
          <a:p>
            <a:pPr marL="179388" indent="-179388">
              <a:buFont typeface="+mj-lt"/>
              <a:buAutoNum type="arabicPeriod"/>
            </a:pPr>
            <a:r>
              <a:rPr lang="ru-RU" sz="1400" dirty="0"/>
              <a:t>Для магистров – обязательно иметь публикации по теме ВКР (от этого зависит итоговая оценка за ВКР, нельзя получить отлично без публикаций).</a:t>
            </a:r>
          </a:p>
          <a:p>
            <a:pPr marL="179388" indent="-179388">
              <a:buFont typeface="+mj-lt"/>
              <a:buAutoNum type="arabicPeriod"/>
            </a:pPr>
            <a:r>
              <a:rPr lang="ru-RU" sz="1400" dirty="0"/>
              <a:t>Финансовая поддержка.</a:t>
            </a:r>
          </a:p>
          <a:p>
            <a:pPr marL="179388" indent="-179388">
              <a:buFont typeface="+mj-lt"/>
              <a:buAutoNum type="arabicPeriod"/>
            </a:pPr>
            <a:r>
              <a:rPr lang="ru-RU" sz="1400" dirty="0"/>
              <a:t>Потенциальное посещение конференций с командированием.</a:t>
            </a:r>
          </a:p>
          <a:p>
            <a:pPr marL="179388" indent="-179388">
              <a:buFont typeface="+mj-lt"/>
              <a:buAutoNum type="arabicPeriod"/>
            </a:pPr>
            <a:r>
              <a:rPr lang="ru-RU" sz="1400" dirty="0"/>
              <a:t>Потенциальное получение дополнительных стипендий за научную деятельность в НИУ ВШЭ (победителям конкурса НИРС, стипендии Правительства и Президента РФ, специальные стипендии выдающихся ученых НИУ ВШЭ и др.).</a:t>
            </a:r>
          </a:p>
          <a:p>
            <a:pPr marL="179388" indent="-179388">
              <a:buFont typeface="+mj-lt"/>
              <a:buAutoNum type="arabicPeriod"/>
            </a:pPr>
            <a:r>
              <a:rPr lang="ru-RU" sz="1400" dirty="0"/>
              <a:t>Работа с индустриальным заказчиком и потенциал коммерциализации.</a:t>
            </a:r>
          </a:p>
          <a:p>
            <a:pPr marL="179388" indent="-179388">
              <a:buFont typeface="+mj-lt"/>
              <a:buAutoNum type="arabicPeriod"/>
            </a:pPr>
            <a:endParaRPr lang="ru-RU" sz="1400" dirty="0"/>
          </a:p>
          <a:p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0164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Номер проекта: 23-00-035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Москва, 2023</a:t>
            </a:r>
          </a:p>
          <a:p>
            <a:endParaRPr lang="ru-RU" dirty="0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DB895014-29AC-46E3-A93A-DB9CE58C2066}"/>
              </a:ext>
            </a:extLst>
          </p:cNvPr>
          <p:cNvSpPr txBox="1">
            <a:spLocks/>
          </p:cNvSpPr>
          <p:nvPr/>
        </p:nvSpPr>
        <p:spPr>
          <a:xfrm>
            <a:off x="508582" y="1999306"/>
            <a:ext cx="11105241" cy="4684298"/>
          </a:xfrm>
          <a:prstGeom prst="rect">
            <a:avLst/>
          </a:prstGeom>
        </p:spPr>
        <p:txBody>
          <a:bodyPr vert="horz" lIns="0" tIns="0" rIns="0" bIns="45720" rtlCol="0">
            <a:normAutofit fontScale="25000" lnSpcReduction="2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buFont typeface="+mj-lt"/>
              <a:buAutoNum type="arabicPeriod"/>
            </a:pPr>
            <a:r>
              <a:rPr lang="ru-RU" sz="5600" dirty="0"/>
              <a:t>Подходы к преодолению ограничений взаимодействия автономных устройств в рамках глобальной инфраструктуры интернета удаленных вещей и </a:t>
            </a:r>
            <a:r>
              <a:rPr lang="ru-RU" sz="5600" dirty="0" err="1"/>
              <a:t>киберфизических</a:t>
            </a:r>
            <a:r>
              <a:rPr lang="ru-RU" sz="5600" dirty="0"/>
              <a:t> системах с неразвитой инфраструктурой.</a:t>
            </a:r>
          </a:p>
          <a:p>
            <a:pPr marL="179388" indent="-179388">
              <a:buFont typeface="+mj-lt"/>
              <a:buAutoNum type="arabicPeriod"/>
            </a:pPr>
            <a:r>
              <a:rPr lang="ru-RU" sz="5600" dirty="0"/>
              <a:t>Модели взаимодействия автономных устройств в рамках глобальной инфраструктуры интернета удаленных вещей и </a:t>
            </a:r>
            <a:r>
              <a:rPr lang="ru-RU" sz="5600" dirty="0" err="1"/>
              <a:t>киберфизических</a:t>
            </a:r>
            <a:r>
              <a:rPr lang="ru-RU" sz="5600" dirty="0"/>
              <a:t> систем с неразвитой инфраструктурой, позволяющие исследовать и разрабатывать методы преодоления возникающих ограничений</a:t>
            </a:r>
          </a:p>
          <a:p>
            <a:pPr marL="179388" indent="-179388">
              <a:buFont typeface="+mj-lt"/>
              <a:buAutoNum type="arabicPeriod"/>
            </a:pPr>
            <a:r>
              <a:rPr lang="ru-RU" sz="5600" dirty="0"/>
              <a:t>Методы контейнеризации и сжатия данных для передачи в гетерогенных сетях в условиях удаленного интернета вещей, позволяющие преодолевать существующие ограничения по объемам передаваемых данных и стоимости передачи данных.</a:t>
            </a:r>
          </a:p>
          <a:p>
            <a:pPr marL="179388" indent="-179388">
              <a:buFont typeface="+mj-lt"/>
              <a:buAutoNum type="arabicPeriod"/>
            </a:pPr>
            <a:r>
              <a:rPr lang="ru-RU" sz="5600" dirty="0"/>
              <a:t>Модель оценки влияния разработанного методов контейнеризации и сжатия данных на стоимость передачи пакета данных в рамках глобальной инфраструктуры интернета удаленных вещей и </a:t>
            </a:r>
            <a:r>
              <a:rPr lang="ru-RU" sz="5600" dirty="0" err="1"/>
              <a:t>киберфизических</a:t>
            </a:r>
            <a:r>
              <a:rPr lang="ru-RU" sz="5600" dirty="0"/>
              <a:t> систем с неразвитой инфраструктурой.</a:t>
            </a:r>
          </a:p>
          <a:p>
            <a:pPr marL="179388" indent="-179388">
              <a:buFont typeface="+mj-lt"/>
              <a:buAutoNum type="arabicPeriod"/>
            </a:pPr>
            <a:r>
              <a:rPr lang="ru-RU" sz="5600" dirty="0"/>
              <a:t>Разработка экспериментальной программно-аппаратной установки для проведения научных исследований и выполнения проектов в области удаленного интернета вещей на базе гетерогенных сетей </a:t>
            </a:r>
            <a:r>
              <a:rPr lang="ru-RU" sz="5600" dirty="0" err="1"/>
              <a:t>LoRa</a:t>
            </a:r>
            <a:r>
              <a:rPr lang="ru-RU" sz="5600" dirty="0"/>
              <a:t>-Iridium</a:t>
            </a:r>
          </a:p>
          <a:p>
            <a:pPr marL="179388" indent="-179388">
              <a:buFont typeface="+mj-lt"/>
              <a:buAutoNum type="arabicPeriod"/>
            </a:pPr>
            <a:r>
              <a:rPr lang="ru-RU" sz="5600" dirty="0"/>
              <a:t>Моделирование гетерогенных сетей удаленного интернета вещей </a:t>
            </a:r>
            <a:r>
              <a:rPr lang="ru-RU" sz="5600" dirty="0" err="1"/>
              <a:t>LoRa</a:t>
            </a:r>
            <a:r>
              <a:rPr lang="ru-RU" sz="5600" dirty="0"/>
              <a:t>-Iridium по различным критериям.</a:t>
            </a:r>
          </a:p>
          <a:p>
            <a:pPr marL="179388" indent="-179388">
              <a:buFont typeface="+mj-lt"/>
              <a:buAutoNum type="arabicPeriod"/>
            </a:pPr>
            <a:r>
              <a:rPr lang="ru-RU" sz="5600" dirty="0"/>
              <a:t>Экспериментальная реализация методов упаковки и сжатия данных в спутниковых сетях </a:t>
            </a:r>
            <a:r>
              <a:rPr lang="ru-RU" sz="5600" dirty="0" err="1"/>
              <a:t>LoRa</a:t>
            </a:r>
            <a:r>
              <a:rPr lang="ru-RU" sz="5600" dirty="0"/>
              <a:t>-Iridium.</a:t>
            </a:r>
          </a:p>
          <a:p>
            <a:pPr marL="179388" indent="-179388">
              <a:buFont typeface="+mj-lt"/>
              <a:buAutoNum type="arabicPeriod"/>
            </a:pPr>
            <a:r>
              <a:rPr lang="ru-RU" sz="5600" dirty="0"/>
              <a:t>Реализация методов </a:t>
            </a:r>
            <a:r>
              <a:rPr lang="ru-RU" sz="5600" dirty="0" err="1"/>
              <a:t>edge</a:t>
            </a:r>
            <a:r>
              <a:rPr lang="ru-RU" sz="5600" dirty="0"/>
              <a:t> </a:t>
            </a:r>
            <a:r>
              <a:rPr lang="ru-RU" sz="5600" dirty="0" err="1"/>
              <a:t>intelligence</a:t>
            </a:r>
            <a:r>
              <a:rPr lang="ru-RU" sz="5600" dirty="0"/>
              <a:t> на аппаратных платформах удаленного интернета вещей.</a:t>
            </a:r>
          </a:p>
          <a:p>
            <a:pPr marL="179388" indent="-179388">
              <a:buFont typeface="+mj-lt"/>
              <a:buAutoNum type="arabicPeriod"/>
            </a:pPr>
            <a:r>
              <a:rPr lang="ru-RU" sz="5600" dirty="0"/>
              <a:t>Экспериментальное исследование методов машинного обучения в рамках концепции AI Edge Computing</a:t>
            </a:r>
          </a:p>
          <a:p>
            <a:pPr marL="179388" indent="-179388">
              <a:buFont typeface="+mj-lt"/>
              <a:buAutoNum type="arabicPeriod"/>
            </a:pPr>
            <a:r>
              <a:rPr lang="ru-RU" sz="5600" dirty="0"/>
              <a:t>Моделирование и экспериментальное исследование </a:t>
            </a:r>
            <a:r>
              <a:rPr lang="ru-RU" sz="5600" dirty="0" err="1"/>
              <a:t>mesh</a:t>
            </a:r>
            <a:r>
              <a:rPr lang="ru-RU" sz="5600" dirty="0"/>
              <a:t> и кластерных топологий в условиях спутникового интернета вещей и, в частности, многошаговой гетерогенной сети </a:t>
            </a:r>
            <a:r>
              <a:rPr lang="ru-RU" sz="5600" dirty="0" err="1"/>
              <a:t>LoRa</a:t>
            </a:r>
            <a:r>
              <a:rPr lang="ru-RU" sz="5600" dirty="0"/>
              <a:t>-Iridium.</a:t>
            </a:r>
          </a:p>
          <a:p>
            <a:pPr marL="179388" indent="-179388">
              <a:buFont typeface="+mj-lt"/>
              <a:buAutoNum type="arabicPeriod"/>
            </a:pPr>
            <a:r>
              <a:rPr lang="ru-RU" sz="5600" dirty="0"/>
              <a:t>Экспериментальное исследование энергоэффективности автономных </a:t>
            </a:r>
            <a:r>
              <a:rPr lang="ru-RU" sz="5600" dirty="0" err="1"/>
              <a:t>IoT</a:t>
            </a:r>
            <a:r>
              <a:rPr lang="ru-RU" sz="5600" dirty="0"/>
              <a:t>-устройств, передающих графическую, аудио- и видео-информацию, и пропускной способности гетерогенных сетей при передаче различных типов данных.</a:t>
            </a:r>
          </a:p>
          <a:p>
            <a:pPr marL="179388" indent="-179388">
              <a:buFont typeface="+mj-lt"/>
              <a:buAutoNum type="arabicPeriod"/>
            </a:pPr>
            <a:r>
              <a:rPr lang="ru-RU" sz="5600" dirty="0"/>
              <a:t>Модели и методы машинного обучения для организации граничный вычислений в удаленном интернете вещей.</a:t>
            </a:r>
          </a:p>
          <a:p>
            <a:br>
              <a:rPr lang="en-US" dirty="0"/>
            </a:br>
            <a:endParaRPr lang="ru-RU" dirty="0"/>
          </a:p>
        </p:txBody>
      </p:sp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138B8A08-A41F-2227-DF9E-09AEB960AE00}"/>
              </a:ext>
            </a:extLst>
          </p:cNvPr>
          <p:cNvSpPr txBox="1">
            <a:spLocks/>
          </p:cNvSpPr>
          <p:nvPr/>
        </p:nvSpPr>
        <p:spPr>
          <a:xfrm>
            <a:off x="508582" y="1346842"/>
            <a:ext cx="5245560" cy="77702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Потенциальные тематики</a:t>
            </a:r>
          </a:p>
        </p:txBody>
      </p:sp>
    </p:spTree>
    <p:extLst>
      <p:ext uri="{BB962C8B-B14F-4D97-AF65-F5344CB8AC3E}">
        <p14:creationId xmlns:p14="http://schemas.microsoft.com/office/powerpoint/2010/main" val="454691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Методология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379663"/>
            <a:ext cx="5245561" cy="400303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Комплексный анализ и системный подход </a:t>
            </a:r>
            <a:r>
              <a:rPr lang="ru-RU" dirty="0"/>
              <a:t>к исследованию преодоления ограничений взаимодействия интернета удаленных вещей и </a:t>
            </a:r>
            <a:r>
              <a:rPr lang="ru-RU" dirty="0" err="1"/>
              <a:t>киберфизических</a:t>
            </a:r>
            <a:r>
              <a:rPr lang="ru-RU" dirty="0"/>
              <a:t> систем в условиях неразвитой сетевой инфраструктуры, стандарты, работы ведущих ученых и компаний, имеющиеся прототипы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Имитационное моделирование </a:t>
            </a:r>
            <a:r>
              <a:rPr lang="ru-RU" dirty="0"/>
              <a:t>будет проводиться с использованием открытых программных сред для моделирования компьютерных сетей (</a:t>
            </a:r>
            <a:r>
              <a:rPr lang="en-US" dirty="0"/>
              <a:t>MATLAB, </a:t>
            </a:r>
            <a:r>
              <a:rPr lang="en-US" dirty="0" err="1"/>
              <a:t>OMNeT</a:t>
            </a:r>
            <a:r>
              <a:rPr lang="ru-RU" dirty="0"/>
              <a:t>++, ns-3 и т.д.), библиотек и инструментов для машинного обучения</a:t>
            </a:r>
            <a:r>
              <a:rPr lang="en-US" dirty="0"/>
              <a:t>, </a:t>
            </a:r>
            <a:r>
              <a:rPr lang="ru-RU" dirty="0"/>
              <a:t>что позволит сравнить полученные результаты с данными из научной литературы, оценив эффективность и адекватность предлагаемых моделей и методов.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Натурное моделирование </a:t>
            </a:r>
            <a:r>
              <a:rPr lang="ru-RU" dirty="0"/>
              <a:t>будет проводиться на базе имеющегося экспериментального стенда, включающего в себя оконечные устройства сбора и передачи данных с </a:t>
            </a:r>
            <a:r>
              <a:rPr lang="ru-RU" dirty="0" err="1"/>
              <a:t>LoRa</a:t>
            </a:r>
            <a:r>
              <a:rPr lang="ru-RU" dirty="0"/>
              <a:t>, шлюз </a:t>
            </a:r>
            <a:r>
              <a:rPr lang="ru-RU" dirty="0" err="1"/>
              <a:t>LoRa</a:t>
            </a:r>
            <a:r>
              <a:rPr lang="en-US" dirty="0"/>
              <a:t>-Iridium</a:t>
            </a:r>
            <a:r>
              <a:rPr lang="ru-RU" dirty="0"/>
              <a:t>, терминалы спутниковой связи Iridium на базе модемов 9523</a:t>
            </a:r>
            <a:r>
              <a:rPr lang="en-US" dirty="0"/>
              <a:t> </a:t>
            </a:r>
            <a:r>
              <a:rPr lang="ru-RU" dirty="0"/>
              <a:t>и 9602 антенны спутниковой связи </a:t>
            </a:r>
            <a:r>
              <a:rPr lang="ru-RU" dirty="0" err="1"/>
              <a:t>Hiirshman</a:t>
            </a:r>
            <a:r>
              <a:rPr lang="ru-RU" dirty="0"/>
              <a:t> ITAS, безлимитный спутниковый канал связи Iridium (предоставлен компанией СТЭККОМ).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Номер проекта: 23-00-035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Москва, 2023</a:t>
            </a:r>
          </a:p>
          <a:p>
            <a:endParaRPr lang="ru-RU" dirty="0"/>
          </a:p>
        </p:txBody>
      </p:sp>
      <p:pic>
        <p:nvPicPr>
          <p:cNvPr id="3074" name="Picture 2" descr="Sensors | Free Full-Text | Study of Data Transfer in a ...">
            <a:extLst>
              <a:ext uri="{FF2B5EF4-FFF2-40B4-BE49-F238E27FC236}">
                <a16:creationId xmlns:a16="http://schemas.microsoft.com/office/drawing/2014/main" id="{E4A95908-D402-C036-0E89-19942A724F6A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11" t="-17703" r="26" b="-14267"/>
          <a:stretch/>
        </p:blipFill>
        <p:spPr bwMode="auto">
          <a:xfrm>
            <a:off x="6259893" y="1447790"/>
            <a:ext cx="4749928" cy="474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113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Интернет удаленных вещей </a:t>
            </a:r>
            <a:r>
              <a:rPr lang="en-US" dirty="0"/>
              <a:t>(Internet of Remote Things, </a:t>
            </a:r>
            <a:r>
              <a:rPr lang="en-US" dirty="0" err="1"/>
              <a:t>IoRT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Данный проект направлен на </a:t>
            </a:r>
            <a:r>
              <a:rPr lang="ru-RU" sz="1400" b="1" dirty="0"/>
              <a:t>исследование гетерогенных сетей удаленного интернета вещей (Internet </a:t>
            </a:r>
            <a:r>
              <a:rPr lang="ru-RU" sz="1400" b="1" dirty="0" err="1"/>
              <a:t>of</a:t>
            </a:r>
            <a:r>
              <a:rPr lang="ru-RU" sz="1400" b="1" dirty="0"/>
              <a:t> Remote </a:t>
            </a:r>
            <a:r>
              <a:rPr lang="ru-RU" sz="1400" b="1" dirty="0" err="1"/>
              <a:t>Things</a:t>
            </a:r>
            <a:r>
              <a:rPr lang="ru-RU" sz="1400" b="1" dirty="0"/>
              <a:t>, </a:t>
            </a:r>
            <a:r>
              <a:rPr lang="ru-RU" sz="1400" b="1" dirty="0" err="1"/>
              <a:t>IoRT</a:t>
            </a:r>
            <a:r>
              <a:rPr lang="ru-RU" sz="1400" dirty="0"/>
              <a:t>), отличающегося отсутствием или неразвитостью сетевой инфраструктуры, обусловленной разными факторами – сложностью развертывания сетей, географической удаленностью районов и </a:t>
            </a:r>
            <a:r>
              <a:rPr lang="ru-RU" sz="1400" dirty="0" err="1"/>
              <a:t>др</a:t>
            </a:r>
            <a:r>
              <a:rPr lang="en-US" sz="1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В качестве гетерогенной сети рассматривается </a:t>
            </a:r>
            <a:r>
              <a:rPr lang="ru-RU" sz="1400" b="1" dirty="0"/>
              <a:t>сеть </a:t>
            </a:r>
            <a:r>
              <a:rPr lang="en-US" sz="1400" b="1" dirty="0"/>
              <a:t>LoRa-Iridium </a:t>
            </a:r>
            <a:r>
              <a:rPr lang="en-US" sz="1400" dirty="0"/>
              <a:t>(</a:t>
            </a:r>
            <a:r>
              <a:rPr lang="ru-RU" sz="1400" dirty="0"/>
              <a:t>наземная группировка</a:t>
            </a:r>
            <a:r>
              <a:rPr lang="en-US" sz="1400" dirty="0"/>
              <a:t>: </a:t>
            </a:r>
            <a:r>
              <a:rPr lang="ru-RU" sz="1400" dirty="0"/>
              <a:t>конечные устройств сбора данных на базе </a:t>
            </a:r>
            <a:r>
              <a:rPr lang="en-US" sz="1400" dirty="0"/>
              <a:t>LoRa </a:t>
            </a:r>
            <a:r>
              <a:rPr lang="ru-RU" sz="1400" dirty="0"/>
              <a:t>+</a:t>
            </a:r>
            <a:r>
              <a:rPr lang="en-US" sz="1400" dirty="0"/>
              <a:t> </a:t>
            </a:r>
            <a:r>
              <a:rPr lang="ru-RU" sz="1400" dirty="0"/>
              <a:t>шлюз для обработки и передачи данных </a:t>
            </a:r>
            <a:r>
              <a:rPr lang="en-US" sz="1400" dirty="0"/>
              <a:t>LoRa-Iridium;</a:t>
            </a:r>
            <a:r>
              <a:rPr lang="ru-RU" sz="1400" dirty="0"/>
              <a:t> спутниковая группировка: спутники </a:t>
            </a:r>
            <a:r>
              <a:rPr lang="en-US" sz="1400" dirty="0"/>
              <a:t>Iridium, </a:t>
            </a:r>
            <a:r>
              <a:rPr lang="ru-RU" sz="1400" dirty="0"/>
              <a:t>реализующие полное покрытие</a:t>
            </a:r>
            <a:r>
              <a:rPr lang="en-US" sz="1400" dirty="0"/>
              <a:t>)</a:t>
            </a: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Крайне актуально </a:t>
            </a:r>
            <a:r>
              <a:rPr lang="ru-RU" sz="1400" dirty="0"/>
              <a:t>для компаний, работающих на территории РФ в труднодоступных районах (крайний Север, Арктика, труднопроходимые районы Сибири и Дальнего Востока) для задач сбора различных данных с оконечных сенсорных систем и устройств</a:t>
            </a:r>
            <a:r>
              <a:rPr lang="ru-RU" dirty="0"/>
              <a:t>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Номер проекта: 23-00-035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Москва, 2023</a:t>
            </a:r>
          </a:p>
          <a:p>
            <a:endParaRPr lang="ru-RU" dirty="0"/>
          </a:p>
        </p:txBody>
      </p:sp>
      <p:pic>
        <p:nvPicPr>
          <p:cNvPr id="1028" name="Picture 4" descr="The Iridium NEXT Constellation - YouTube">
            <a:extLst>
              <a:ext uri="{FF2B5EF4-FFF2-40B4-BE49-F238E27FC236}">
                <a16:creationId xmlns:a16="http://schemas.microsoft.com/office/drawing/2014/main" id="{37BA687C-150E-017F-7DD3-56BDA341E293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577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68095CB-94DB-754D-A4ED-35EBDDB3F7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Номер проекта: 23-00-035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EBFC62C-9588-F544-918B-2104A12C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10714699" cy="777025"/>
          </a:xfrm>
        </p:spPr>
        <p:txBody>
          <a:bodyPr/>
          <a:lstStyle/>
          <a:p>
            <a:r>
              <a:rPr lang="ru-RU" dirty="0"/>
              <a:t>Проблематика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b="1" dirty="0"/>
              <a:t>Пропускная способность и скорость </a:t>
            </a:r>
            <a:r>
              <a:rPr lang="ru-RU" sz="1600" dirty="0"/>
              <a:t>передачи данных по спутниковому каналу связи </a:t>
            </a:r>
            <a:r>
              <a:rPr lang="en-US" sz="1600" dirty="0"/>
              <a:t>Iridium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/>
              <a:t>Стоимость передачи </a:t>
            </a:r>
            <a:r>
              <a:rPr lang="ru-RU" sz="1600" dirty="0"/>
              <a:t>данных</a:t>
            </a:r>
            <a:r>
              <a:rPr lang="ru-RU" sz="1600" b="1" dirty="0"/>
              <a:t> </a:t>
            </a:r>
            <a:r>
              <a:rPr lang="ru-RU" sz="1600" dirty="0"/>
              <a:t>по спутниковому каналу связи </a:t>
            </a:r>
            <a:r>
              <a:rPr lang="en-US" sz="1600" dirty="0"/>
              <a:t>Iridium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/>
              <a:t>Энергоэффективность и время автономной работы </a:t>
            </a:r>
            <a:r>
              <a:rPr lang="ru-RU" sz="1600" dirty="0"/>
              <a:t>оконечных устройств сбора данных и шлюза, обрабатывающего и передающего данные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25E05A5-31FE-6744-BC43-4BB36CF747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/>
              <a:t>*Во многих практических задачах описанные выше ограничения коррелируют.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B46BB51F-3F05-3C42-B510-D008849890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59891" y="2379663"/>
            <a:ext cx="5247063" cy="3451794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/>
              <a:t>Необходимо </a:t>
            </a:r>
            <a:r>
              <a:rPr lang="ru-RU" sz="2400" b="1" dirty="0"/>
              <a:t>выработать комплексный подход к преодолению ограничений </a:t>
            </a:r>
            <a:r>
              <a:rPr lang="ru-RU" sz="2400" dirty="0"/>
              <a:t>взаимодействия </a:t>
            </a:r>
            <a:r>
              <a:rPr lang="ru-RU" sz="2400" dirty="0" err="1"/>
              <a:t>киберфизических</a:t>
            </a:r>
            <a:r>
              <a:rPr lang="ru-RU" sz="2400" dirty="0"/>
              <a:t> систем в гетерогенных сетях </a:t>
            </a:r>
            <a:r>
              <a:rPr lang="ru-RU" sz="2400" b="1" dirty="0"/>
              <a:t>интернета удаленных вещей</a:t>
            </a:r>
            <a:r>
              <a:rPr lang="ru-RU" sz="2400" dirty="0"/>
              <a:t> и </a:t>
            </a:r>
            <a:r>
              <a:rPr lang="ru-RU" sz="2400" dirty="0" err="1"/>
              <a:t>киберфизических</a:t>
            </a:r>
            <a:r>
              <a:rPr lang="ru-RU" sz="2400" dirty="0"/>
              <a:t> систем с неразвитой сетевой инфраструктурой с использованием методов машинного обучения, разработать модели и методы, позволяющие увеличить пропускную способность гетерогенных сетей, повысить энергоэффективность </a:t>
            </a:r>
            <a:r>
              <a:rPr lang="ru-RU" sz="2400" dirty="0" err="1"/>
              <a:t>киберфизических</a:t>
            </a:r>
            <a:r>
              <a:rPr lang="ru-RU" sz="2400" dirty="0"/>
              <a:t> систем и сетей, снизить стоимость передачи пакета данных по используемым каналам связи.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FE4DD9E-D443-AF4F-A072-F5C4D494A0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Москва, 2023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2383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68095CB-94DB-754D-A4ED-35EBDDB3F7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Номер проекта: 23-00-035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EBFC62C-9588-F544-918B-2104A12C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10714699" cy="777025"/>
          </a:xfrm>
        </p:spPr>
        <p:txBody>
          <a:bodyPr/>
          <a:lstStyle/>
          <a:p>
            <a:r>
              <a:rPr lang="ru-RU" dirty="0"/>
              <a:t>Цель и задачи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523" y="2074206"/>
            <a:ext cx="3207505" cy="2399371"/>
          </a:xfrm>
        </p:spPr>
        <p:txBody>
          <a:bodyPr>
            <a:noAutofit/>
          </a:bodyPr>
          <a:lstStyle/>
          <a:p>
            <a:r>
              <a:rPr lang="ru-RU" sz="1600" dirty="0"/>
              <a:t>Цель проекта :</a:t>
            </a:r>
          </a:p>
          <a:p>
            <a:r>
              <a:rPr lang="ru-RU" sz="1600" dirty="0"/>
              <a:t>Разработка теоретических основ по преодолению ограничений взаимодействия </a:t>
            </a:r>
            <a:r>
              <a:rPr lang="ru-RU" sz="1600" dirty="0" err="1"/>
              <a:t>киберфизических</a:t>
            </a:r>
            <a:r>
              <a:rPr lang="ru-RU" sz="1600" dirty="0"/>
              <a:t> систем в гетерогенных сетях удаленного интернета вещей с использованием машинного обучения.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FE4DD9E-D443-AF4F-A072-F5C4D494A0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Москва, 2023</a:t>
            </a:r>
          </a:p>
          <a:p>
            <a:endParaRPr lang="ru-RU" dirty="0"/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CF1C9814-1359-1248-215D-6AC97447045C}"/>
              </a:ext>
            </a:extLst>
          </p:cNvPr>
          <p:cNvSpPr txBox="1">
            <a:spLocks/>
          </p:cNvSpPr>
          <p:nvPr/>
        </p:nvSpPr>
        <p:spPr>
          <a:xfrm>
            <a:off x="4339494" y="2074206"/>
            <a:ext cx="6961103" cy="4389968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Задачи проекта 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Обзор и анализ подходов к преодолению ограничений взаимодействия </a:t>
            </a:r>
            <a:r>
              <a:rPr lang="ru-RU" sz="1600" dirty="0" err="1"/>
              <a:t>киберфизических</a:t>
            </a:r>
            <a:r>
              <a:rPr lang="ru-RU" sz="1600" dirty="0"/>
              <a:t> систем в гетерогенных сетях удаленного интернета вещей.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Разработка комбинированного метода предобработки и сжатия данных на базе аппаратного шлюза </a:t>
            </a:r>
            <a:r>
              <a:rPr lang="ru-RU" sz="1600" dirty="0" err="1"/>
              <a:t>LoRa</a:t>
            </a:r>
            <a:r>
              <a:rPr lang="ru-RU" sz="1600" dirty="0"/>
              <a:t>-Iridium (Gateway Data </a:t>
            </a:r>
            <a:r>
              <a:rPr lang="ru-RU" sz="1600" dirty="0" err="1"/>
              <a:t>Encoding</a:t>
            </a:r>
            <a:r>
              <a:rPr lang="ru-RU" sz="1600" dirty="0"/>
              <a:t>, </a:t>
            </a:r>
            <a:r>
              <a:rPr lang="ru-RU" sz="1600" dirty="0" err="1"/>
              <a:t>Packaging</a:t>
            </a:r>
            <a:r>
              <a:rPr lang="ru-RU" sz="1600" dirty="0"/>
              <a:t> </a:t>
            </a:r>
            <a:r>
              <a:rPr lang="ru-RU" sz="1600" dirty="0" err="1"/>
              <a:t>and</a:t>
            </a:r>
            <a:r>
              <a:rPr lang="ru-RU" sz="1600" dirty="0"/>
              <a:t> </a:t>
            </a:r>
            <a:r>
              <a:rPr lang="ru-RU" sz="1600" dirty="0" err="1"/>
              <a:t>Compression</a:t>
            </a:r>
            <a:r>
              <a:rPr lang="ru-RU" sz="1600" dirty="0"/>
              <a:t> </a:t>
            </a:r>
            <a:r>
              <a:rPr lang="ru-RU" sz="1600" dirty="0" err="1"/>
              <a:t>method</a:t>
            </a:r>
            <a:r>
              <a:rPr lang="ru-RU" sz="1600" dirty="0"/>
              <a:t>, GDEPC </a:t>
            </a:r>
            <a:r>
              <a:rPr lang="ru-RU" sz="1600" dirty="0" err="1"/>
              <a:t>method</a:t>
            </a:r>
            <a:r>
              <a:rPr lang="ru-RU" sz="1600" dirty="0"/>
              <a:t>) с использованием алгоритмов активного слежения за положением спутников и технологии </a:t>
            </a:r>
            <a:r>
              <a:rPr lang="ru-RU" sz="1600" dirty="0" err="1"/>
              <a:t>блокчейн</a:t>
            </a:r>
            <a:r>
              <a:rPr lang="ru-RU" sz="16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Разработка моделей для оценки энергоэффективности устройств, пропускной способности канала и стоимости передачи данных в гетерогенной сети </a:t>
            </a:r>
            <a:r>
              <a:rPr lang="ru-RU" sz="1600" dirty="0" err="1"/>
              <a:t>LoRa</a:t>
            </a:r>
            <a:r>
              <a:rPr lang="ru-RU" sz="1600" dirty="0"/>
              <a:t>-Iridium.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Имитационное и натурное моделирование разработанных моделей и методов, позволяющих преодолеть существующие ограничения на энергоэффективность, пропускную способность канала связи и стоимость передачи данных.</a:t>
            </a:r>
          </a:p>
        </p:txBody>
      </p:sp>
    </p:spTree>
    <p:extLst>
      <p:ext uri="{BB962C8B-B14F-4D97-AF65-F5344CB8AC3E}">
        <p14:creationId xmlns:p14="http://schemas.microsoft.com/office/powerpoint/2010/main" val="3199639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Номер проекта: 23-00-035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Москва, 2023</a:t>
            </a:r>
          </a:p>
          <a:p>
            <a:endParaRPr lang="ru-RU" dirty="0"/>
          </a:p>
        </p:txBody>
      </p:sp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138B8A08-A41F-2227-DF9E-09AEB960AE00}"/>
              </a:ext>
            </a:extLst>
          </p:cNvPr>
          <p:cNvSpPr txBox="1">
            <a:spLocks/>
          </p:cNvSpPr>
          <p:nvPr/>
        </p:nvSpPr>
        <p:spPr>
          <a:xfrm>
            <a:off x="508582" y="1346842"/>
            <a:ext cx="5245560" cy="77702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Основные направления исследований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E89427B-2D6E-FB40-D959-C9A4BB9F6773}"/>
              </a:ext>
            </a:extLst>
          </p:cNvPr>
          <p:cNvSpPr/>
          <p:nvPr/>
        </p:nvSpPr>
        <p:spPr>
          <a:xfrm>
            <a:off x="923354" y="2547016"/>
            <a:ext cx="3038740" cy="815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Исследование методов сжатия данных (форматы и алгоритмы) для </a:t>
            </a:r>
            <a:r>
              <a:rPr lang="en-US" dirty="0"/>
              <a:t>GDEPC</a:t>
            </a:r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FB98A0A-A3D8-2CB6-0837-EE36E40C60DD}"/>
              </a:ext>
            </a:extLst>
          </p:cNvPr>
          <p:cNvSpPr/>
          <p:nvPr/>
        </p:nvSpPr>
        <p:spPr>
          <a:xfrm>
            <a:off x="919114" y="3607527"/>
            <a:ext cx="3042980" cy="777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Метод отправки сообщений на основании отслеживания положения спутника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4C441FB-90B0-C668-6636-9923B7029E6F}"/>
              </a:ext>
            </a:extLst>
          </p:cNvPr>
          <p:cNvSpPr/>
          <p:nvPr/>
        </p:nvSpPr>
        <p:spPr>
          <a:xfrm>
            <a:off x="926336" y="5433539"/>
            <a:ext cx="3042981" cy="8150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Имитационное моделирование разработанных методов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A4C9512-BF41-CF13-A976-E1C75BA5687E}"/>
              </a:ext>
            </a:extLst>
          </p:cNvPr>
          <p:cNvSpPr/>
          <p:nvPr/>
        </p:nvSpPr>
        <p:spPr>
          <a:xfrm>
            <a:off x="645737" y="1866507"/>
            <a:ext cx="3558618" cy="472246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Комплексный подход к преодолению ограничений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06C9168-8BA6-7098-4CEE-02728290B4D9}"/>
              </a:ext>
            </a:extLst>
          </p:cNvPr>
          <p:cNvSpPr/>
          <p:nvPr/>
        </p:nvSpPr>
        <p:spPr>
          <a:xfrm>
            <a:off x="4494213" y="1866506"/>
            <a:ext cx="3558618" cy="472246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Практическая имплементация подхода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926B4A0-C918-39E0-12CE-6F8605D899FC}"/>
              </a:ext>
            </a:extLst>
          </p:cNvPr>
          <p:cNvSpPr/>
          <p:nvPr/>
        </p:nvSpPr>
        <p:spPr>
          <a:xfrm>
            <a:off x="4800857" y="4401466"/>
            <a:ext cx="2918070" cy="815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Разработка аппаратного шлюза </a:t>
            </a:r>
            <a:r>
              <a:rPr lang="en-US" dirty="0"/>
              <a:t>LoRa-Iridium</a:t>
            </a:r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C6F4D83-6AEA-7083-E450-4B550F0B893C}"/>
              </a:ext>
            </a:extLst>
          </p:cNvPr>
          <p:cNvSpPr/>
          <p:nvPr/>
        </p:nvSpPr>
        <p:spPr>
          <a:xfrm>
            <a:off x="4800857" y="5671316"/>
            <a:ext cx="2918070" cy="815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Исследование подхода на готовом аппаратном шлюзе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8B5F8F9-BA45-CD99-E63E-5890EBC393C0}"/>
              </a:ext>
            </a:extLst>
          </p:cNvPr>
          <p:cNvSpPr/>
          <p:nvPr/>
        </p:nvSpPr>
        <p:spPr>
          <a:xfrm>
            <a:off x="4814487" y="2754313"/>
            <a:ext cx="2918070" cy="1101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Экспериментальные исследования на экспериментальном стенде</a:t>
            </a:r>
          </a:p>
        </p:txBody>
      </p:sp>
      <p:sp>
        <p:nvSpPr>
          <p:cNvPr id="21" name="Знак ''плюс'' 20">
            <a:extLst>
              <a:ext uri="{FF2B5EF4-FFF2-40B4-BE49-F238E27FC236}">
                <a16:creationId xmlns:a16="http://schemas.microsoft.com/office/drawing/2014/main" id="{6CED3892-B2B6-52E0-2E05-6F7FBE523494}"/>
              </a:ext>
            </a:extLst>
          </p:cNvPr>
          <p:cNvSpPr/>
          <p:nvPr/>
        </p:nvSpPr>
        <p:spPr>
          <a:xfrm>
            <a:off x="6022651" y="5216477"/>
            <a:ext cx="474482" cy="45483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B1E6B26-364B-3270-EAB1-4412A1C7EE28}"/>
              </a:ext>
            </a:extLst>
          </p:cNvPr>
          <p:cNvSpPr/>
          <p:nvPr/>
        </p:nvSpPr>
        <p:spPr>
          <a:xfrm>
            <a:off x="8295092" y="1858649"/>
            <a:ext cx="3558618" cy="472246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Оценка разработанного подхода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CE6EC12-95BC-6274-9C64-11D1F48BB9E7}"/>
              </a:ext>
            </a:extLst>
          </p:cNvPr>
          <p:cNvSpPr/>
          <p:nvPr/>
        </p:nvSpPr>
        <p:spPr>
          <a:xfrm>
            <a:off x="8628193" y="2446304"/>
            <a:ext cx="2918070" cy="8429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Стоимость передачи сообщения </a:t>
            </a:r>
            <a:r>
              <a:rPr lang="en-US" dirty="0"/>
              <a:t>LoRa-Iridium (end-to-end)</a:t>
            </a:r>
            <a:endParaRPr lang="ru-RU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A4C514E-1755-362F-AF94-0D1FEB3797B9}"/>
              </a:ext>
            </a:extLst>
          </p:cNvPr>
          <p:cNvSpPr/>
          <p:nvPr/>
        </p:nvSpPr>
        <p:spPr>
          <a:xfrm>
            <a:off x="8628193" y="3540533"/>
            <a:ext cx="2918070" cy="93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Энергоэффективность автономного шлюза при передаче сообщения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71110D8-F492-27A6-93E2-1F75031EDE5A}"/>
              </a:ext>
            </a:extLst>
          </p:cNvPr>
          <p:cNvSpPr/>
          <p:nvPr/>
        </p:nvSpPr>
        <p:spPr>
          <a:xfrm>
            <a:off x="8628193" y="4754682"/>
            <a:ext cx="2918070" cy="93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Пропускная способность гетерогенной сети при передаче сообщения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9551AE9-4D8A-01B0-F05F-6B869F547C97}"/>
              </a:ext>
            </a:extLst>
          </p:cNvPr>
          <p:cNvSpPr/>
          <p:nvPr/>
        </p:nvSpPr>
        <p:spPr>
          <a:xfrm>
            <a:off x="8628193" y="5940550"/>
            <a:ext cx="2918070" cy="4447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Другие </a:t>
            </a:r>
            <a:r>
              <a:rPr lang="en-US" dirty="0"/>
              <a:t>KPI</a:t>
            </a:r>
            <a:endParaRPr lang="ru-RU" dirty="0"/>
          </a:p>
        </p:txBody>
      </p:sp>
      <p:sp>
        <p:nvSpPr>
          <p:cNvPr id="27" name="Стрелка: вправо 26">
            <a:extLst>
              <a:ext uri="{FF2B5EF4-FFF2-40B4-BE49-F238E27FC236}">
                <a16:creationId xmlns:a16="http://schemas.microsoft.com/office/drawing/2014/main" id="{C232AD2C-B0FC-8CB6-88F9-26FF91477154}"/>
              </a:ext>
            </a:extLst>
          </p:cNvPr>
          <p:cNvSpPr/>
          <p:nvPr/>
        </p:nvSpPr>
        <p:spPr>
          <a:xfrm>
            <a:off x="4204355" y="3855563"/>
            <a:ext cx="302685" cy="5459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: вправо 27">
            <a:extLst>
              <a:ext uri="{FF2B5EF4-FFF2-40B4-BE49-F238E27FC236}">
                <a16:creationId xmlns:a16="http://schemas.microsoft.com/office/drawing/2014/main" id="{F701EF7F-B222-1FD0-9E78-71D4F5CFBAD4}"/>
              </a:ext>
            </a:extLst>
          </p:cNvPr>
          <p:cNvSpPr/>
          <p:nvPr/>
        </p:nvSpPr>
        <p:spPr>
          <a:xfrm>
            <a:off x="8052029" y="3863454"/>
            <a:ext cx="243064" cy="5459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73E4580-8A8C-DF9F-3893-D3BDBD3A0CEA}"/>
              </a:ext>
            </a:extLst>
          </p:cNvPr>
          <p:cNvSpPr/>
          <p:nvPr/>
        </p:nvSpPr>
        <p:spPr>
          <a:xfrm>
            <a:off x="903555" y="4630052"/>
            <a:ext cx="3042981" cy="5579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Интеграция технологий распределенного реестра</a:t>
            </a:r>
          </a:p>
        </p:txBody>
      </p:sp>
    </p:spTree>
    <p:extLst>
      <p:ext uri="{BB962C8B-B14F-4D97-AF65-F5344CB8AC3E}">
        <p14:creationId xmlns:p14="http://schemas.microsoft.com/office/powerpoint/2010/main" val="2868403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Полученные результаты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009869"/>
            <a:ext cx="5510104" cy="4319088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/>
              <a:t>Разработаны </a:t>
            </a:r>
            <a:r>
              <a:rPr lang="ru-RU" sz="1400" b="1" dirty="0"/>
              <a:t>новые аналитические модель оценки энергопотребления аппаратного шлюза и стоимости передачи сообщений</a:t>
            </a:r>
            <a:r>
              <a:rPr lang="ru-RU" sz="1400" dirty="0"/>
              <a:t> по спутниковому каналу в разных режимах.</a:t>
            </a: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Разработана </a:t>
            </a:r>
            <a:r>
              <a:rPr lang="ru-RU" sz="1400" b="1" dirty="0"/>
              <a:t>новая модель системы управления транспортом с использованием </a:t>
            </a:r>
            <a:r>
              <a:rPr lang="ru-RU" sz="1400" b="1" dirty="0" err="1"/>
              <a:t>блокчейна</a:t>
            </a:r>
            <a:r>
              <a:rPr lang="ru-RU" sz="1400" b="1" dirty="0"/>
              <a:t> и данных с датчиков </a:t>
            </a:r>
            <a:r>
              <a:rPr lang="ru-RU" sz="1400" b="1" dirty="0" err="1"/>
              <a:t>IoT</a:t>
            </a:r>
            <a:r>
              <a:rPr lang="ru-RU" sz="1400" b="1" dirty="0"/>
              <a:t>-устройств</a:t>
            </a:r>
            <a:r>
              <a:rPr lang="ru-RU" sz="1400" dirty="0"/>
              <a:t>, позволяющая механизировать процессы технического обслуживания и ремонта, обеспечивая актуальные и объективные данные о состоянии транспортных средств. </a:t>
            </a: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Предложен </a:t>
            </a:r>
            <a:r>
              <a:rPr lang="ru-RU" sz="1400" b="1" dirty="0"/>
              <a:t>новый метод </a:t>
            </a:r>
            <a:r>
              <a:rPr lang="ru-RU" sz="1400" b="1" dirty="0" err="1"/>
              <a:t>проактивного</a:t>
            </a:r>
            <a:r>
              <a:rPr lang="ru-RU" sz="1400" b="1" dirty="0"/>
              <a:t> слежения за спутниками</a:t>
            </a:r>
            <a:r>
              <a:rPr lang="ru-RU" sz="1400" dirty="0"/>
              <a:t>, позволяющий формировать расписание отправки сообщений, повысить вероятность успешной передачи сообщений, снизить энергопотребление аппаратного шлюза </a:t>
            </a:r>
            <a:r>
              <a:rPr lang="ru-RU" sz="1400" dirty="0" err="1"/>
              <a:t>LoRa</a:t>
            </a:r>
            <a:r>
              <a:rPr lang="ru-RU" sz="1400" dirty="0"/>
              <a:t>-Iridium, а также уменьшить задержку при передаче сообщений. Эффективность предложенного метода была оценена в результате проведения натурных экспериментов с использованием реального оборудования и спутникового канала связи.</a:t>
            </a:r>
            <a:br>
              <a:rPr lang="en-US" sz="1400" dirty="0"/>
            </a:br>
            <a:endParaRPr lang="ru-RU" sz="14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Номер проекта: 23-00-035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Москва, 2023</a:t>
            </a:r>
          </a:p>
          <a:p>
            <a:endParaRPr lang="ru-RU" dirty="0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DB895014-29AC-46E3-A93A-DB9CE58C2066}"/>
              </a:ext>
            </a:extLst>
          </p:cNvPr>
          <p:cNvSpPr txBox="1">
            <a:spLocks/>
          </p:cNvSpPr>
          <p:nvPr/>
        </p:nvSpPr>
        <p:spPr>
          <a:xfrm>
            <a:off x="6096001" y="1956133"/>
            <a:ext cx="5585515" cy="4372824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4"/>
            </a:pPr>
            <a:r>
              <a:rPr lang="ru-RU" sz="1400" dirty="0"/>
              <a:t>По результатам имитационного моделирования были выявлены наиболее </a:t>
            </a:r>
            <a:r>
              <a:rPr lang="ru-RU" sz="1400" b="1" dirty="0"/>
              <a:t>эффективные алгоритмы сжатия в сочетании с </a:t>
            </a:r>
            <a:r>
              <a:rPr lang="ru-RU" sz="1400" b="1" dirty="0" err="1"/>
              <a:t>сериализацией</a:t>
            </a:r>
            <a:r>
              <a:rPr lang="ru-RU" sz="1400" b="1" dirty="0"/>
              <a:t> </a:t>
            </a:r>
            <a:r>
              <a:rPr lang="ru-RU" sz="1400" b="1" dirty="0" err="1"/>
              <a:t>ProtoBuf</a:t>
            </a:r>
            <a:r>
              <a:rPr lang="ru-RU" sz="1400" b="1" dirty="0"/>
              <a:t> </a:t>
            </a:r>
            <a:r>
              <a:rPr lang="ru-RU" sz="1400" dirty="0"/>
              <a:t>для программной реализации метода GDEPC.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ru-RU" sz="1400" dirty="0"/>
              <a:t>Предложен </a:t>
            </a:r>
            <a:r>
              <a:rPr lang="ru-RU" sz="1400" b="1" dirty="0"/>
              <a:t>новый метод предварительной обработки данных перед </a:t>
            </a:r>
            <a:r>
              <a:rPr lang="ru-RU" sz="1400" b="1" dirty="0" err="1"/>
              <a:t>сериализацией</a:t>
            </a:r>
            <a:r>
              <a:rPr lang="ru-RU" sz="1400" dirty="0"/>
              <a:t>, который позволяет повысить общую производительность конвейера обработки данных, включая </a:t>
            </a:r>
            <a:r>
              <a:rPr lang="ru-RU" sz="1400" dirty="0" err="1"/>
              <a:t>сериализацию</a:t>
            </a:r>
            <a:r>
              <a:rPr lang="ru-RU" sz="1400" dirty="0"/>
              <a:t> и сжатие.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ru-RU" sz="1400" dirty="0"/>
              <a:t>Был </a:t>
            </a:r>
            <a:r>
              <a:rPr lang="ru-RU" sz="1400" b="1" dirty="0"/>
              <a:t>разработан новый единый аппаратный шлюз </a:t>
            </a:r>
            <a:r>
              <a:rPr lang="ru-RU" sz="1400" b="1" dirty="0" err="1"/>
              <a:t>LoRa</a:t>
            </a:r>
            <a:r>
              <a:rPr lang="ru-RU" sz="1400" b="1" dirty="0"/>
              <a:t>-Iridium</a:t>
            </a:r>
            <a:r>
              <a:rPr lang="ru-RU" sz="1400" dirty="0"/>
              <a:t> (единое устройство), позволяющий повысить энергоэффективность и надежность передачи сообщений от конечных </a:t>
            </a:r>
            <a:r>
              <a:rPr lang="ru-RU" sz="1400" dirty="0" err="1"/>
              <a:t>IoT</a:t>
            </a:r>
            <a:r>
              <a:rPr lang="ru-RU" sz="1400" dirty="0"/>
              <a:t>-устройств до центра сбора данных с использованием спутникового канала связи. </a:t>
            </a:r>
            <a:endParaRPr lang="en-US" sz="1400" dirty="0"/>
          </a:p>
          <a:p>
            <a:pPr marL="342900" indent="-342900">
              <a:buFont typeface="+mj-lt"/>
              <a:buAutoNum type="arabicPeriod" startAt="4"/>
            </a:pPr>
            <a:r>
              <a:rPr lang="ru-RU" sz="1400" dirty="0"/>
              <a:t>Проведены экспериментальные исследования с использованием реального спутникового канала связи </a:t>
            </a:r>
            <a:r>
              <a:rPr lang="en-US" sz="1400" dirty="0"/>
              <a:t>Iridium, </a:t>
            </a:r>
            <a:r>
              <a:rPr lang="ru-RU" sz="1400" dirty="0"/>
              <a:t>подтвердившие эффективность разработанных методов.</a:t>
            </a:r>
          </a:p>
          <a:p>
            <a:br>
              <a:rPr lang="en-US" sz="1400" dirty="0"/>
            </a:br>
            <a:endParaRPr lang="ru-RU" sz="1400" dirty="0"/>
          </a:p>
          <a:p>
            <a:br>
              <a:rPr lang="en-US" sz="1400" dirty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41367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Полученные результаты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009869"/>
            <a:ext cx="4862796" cy="4541760"/>
          </a:xfrm>
        </p:spPr>
        <p:txBody>
          <a:bodyPr>
            <a:normAutofit fontScale="85000" lnSpcReduction="20000"/>
          </a:bodyPr>
          <a:lstStyle/>
          <a:p>
            <a:r>
              <a:rPr lang="ru-RU" sz="1500" b="1" dirty="0"/>
              <a:t>Опубликованные научные работы:</a:t>
            </a:r>
          </a:p>
          <a:p>
            <a:r>
              <a:rPr lang="ru-RU" sz="1500" b="1" dirty="0"/>
              <a:t>1 статья </a:t>
            </a:r>
            <a:r>
              <a:rPr lang="ru-RU" sz="1500" dirty="0"/>
              <a:t>в журналах из списков </a:t>
            </a:r>
            <a:r>
              <a:rPr lang="en-US" sz="1500" dirty="0"/>
              <a:t>A-</a:t>
            </a:r>
            <a:r>
              <a:rPr lang="ru-RU" sz="1500" dirty="0"/>
              <a:t>В</a:t>
            </a:r>
            <a:r>
              <a:rPr lang="en-US" sz="1500" dirty="0"/>
              <a:t>:</a:t>
            </a:r>
            <a:endParaRPr lang="ru-RU" sz="1500" dirty="0"/>
          </a:p>
          <a:p>
            <a:r>
              <a:rPr lang="en-US" sz="1500" dirty="0"/>
              <a:t>Trofimov S., </a:t>
            </a:r>
            <a:r>
              <a:rPr lang="en-US" sz="1500" dirty="0" err="1"/>
              <a:t>Voskov</a:t>
            </a:r>
            <a:r>
              <a:rPr lang="en-US" sz="1500" dirty="0"/>
              <a:t> L., Komarov M. An approach of monitoring the vehicle’s condition based on blockchain and smart contracts. IEEE Access, 2023</a:t>
            </a:r>
            <a:endParaRPr lang="ru-RU" sz="1500" dirty="0"/>
          </a:p>
          <a:p>
            <a:endParaRPr lang="ru-RU" sz="1500" b="1" dirty="0"/>
          </a:p>
          <a:p>
            <a:r>
              <a:rPr lang="ru-RU" sz="1500" b="1" dirty="0"/>
              <a:t>3 публикации </a:t>
            </a:r>
            <a:r>
              <a:rPr lang="ru-RU" sz="1500" dirty="0"/>
              <a:t>на международных конференциях, сборники которых публикуются в </a:t>
            </a:r>
            <a:r>
              <a:rPr lang="en-US" sz="1500" dirty="0"/>
              <a:t>Scopus/</a:t>
            </a:r>
            <a:r>
              <a:rPr lang="en-US" sz="1500" dirty="0" err="1"/>
              <a:t>WoS</a:t>
            </a:r>
            <a:r>
              <a:rPr lang="en-US" sz="1500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 err="1"/>
              <a:t>Vialtsev</a:t>
            </a:r>
            <a:r>
              <a:rPr lang="en-US" sz="1500" dirty="0"/>
              <a:t> M., Komarov M. M. A study of the impact of implementation of smart contracts in the sharing economy, in: 2023 IEEE 25th Conference on Business Informatics (CBI). Prague : IEEE, 2023. </a:t>
            </a:r>
            <a:r>
              <a:rPr lang="en-US" sz="1500" dirty="0" err="1"/>
              <a:t>doi</a:t>
            </a:r>
            <a:r>
              <a:rPr lang="en-US" sz="1500" dirty="0"/>
              <a:t> Ch. 20. P. 188-195.</a:t>
            </a:r>
            <a:endParaRPr lang="ru-RU" sz="1500" dirty="0"/>
          </a:p>
          <a:p>
            <a:pPr marL="342900" indent="-342900">
              <a:buFont typeface="+mj-lt"/>
              <a:buAutoNum type="arabicPeriod"/>
            </a:pPr>
            <a:r>
              <a:rPr lang="en-US" sz="1500" dirty="0" err="1"/>
              <a:t>Karnaukhov</a:t>
            </a:r>
            <a:r>
              <a:rPr lang="en-US" sz="1500" dirty="0"/>
              <a:t> A., </a:t>
            </a:r>
            <a:r>
              <a:rPr lang="en-US" sz="1500" dirty="0" err="1"/>
              <a:t>Idelevich</a:t>
            </a:r>
            <a:r>
              <a:rPr lang="en-US" sz="1500" dirty="0"/>
              <a:t> A., Rolich A., </a:t>
            </a:r>
            <a:r>
              <a:rPr lang="en-US" sz="1500" dirty="0" err="1"/>
              <a:t>Voskov</a:t>
            </a:r>
            <a:r>
              <a:rPr lang="en-US" sz="1500" dirty="0"/>
              <a:t> L. Data Compression Strategies for Enhancing </a:t>
            </a:r>
            <a:r>
              <a:rPr lang="en-US" sz="1500" dirty="0" err="1"/>
              <a:t>IoRT</a:t>
            </a:r>
            <a:r>
              <a:rPr lang="en-US" sz="1500" dirty="0"/>
              <a:t> Communications over Heterogeneous Terrestrial-Satellite Networks, in: 2023 XVIII International Symposium "Problems of Redundancy in Information and Control Systems" (REDUNDANCY). IEEE, 2023.</a:t>
            </a:r>
            <a:endParaRPr lang="ru-RU" sz="1500" dirty="0"/>
          </a:p>
          <a:p>
            <a:pPr marL="342900" indent="-342900">
              <a:buFont typeface="+mj-lt"/>
              <a:buAutoNum type="arabicPeriod"/>
            </a:pPr>
            <a:r>
              <a:rPr lang="en-US" sz="1500" dirty="0"/>
              <a:t>Shapovalov M., Kozlov A., Rolich A., </a:t>
            </a:r>
            <a:r>
              <a:rPr lang="en-US" sz="1500" dirty="0" err="1"/>
              <a:t>Iliyn</a:t>
            </a:r>
            <a:r>
              <a:rPr lang="en-US" sz="1500" dirty="0"/>
              <a:t> A., </a:t>
            </a:r>
            <a:r>
              <a:rPr lang="en-US" sz="1500" dirty="0" err="1"/>
              <a:t>Voskov</a:t>
            </a:r>
            <a:r>
              <a:rPr lang="en-US" sz="1500" dirty="0"/>
              <a:t> L. Impact of Proactive LEO Satellite Tracking on Heterogeneous </a:t>
            </a:r>
            <a:r>
              <a:rPr lang="en-US" sz="1500" dirty="0" err="1"/>
              <a:t>IoRT</a:t>
            </a:r>
            <a:r>
              <a:rPr lang="en-US" sz="1500" dirty="0"/>
              <a:t> Network Performance, in: 2023 XVIII International Symposium "Problems of Redundancy in Information and Control Systems" (REDUNDANCY). IEEE, 2023.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Номер проекта: 23-00-035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Москва, 2023</a:t>
            </a:r>
          </a:p>
          <a:p>
            <a:endParaRPr lang="ru-RU" dirty="0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DB895014-29AC-46E3-A93A-DB9CE58C2066}"/>
              </a:ext>
            </a:extLst>
          </p:cNvPr>
          <p:cNvSpPr txBox="1">
            <a:spLocks/>
          </p:cNvSpPr>
          <p:nvPr/>
        </p:nvSpPr>
        <p:spPr>
          <a:xfrm>
            <a:off x="5759777" y="1956133"/>
            <a:ext cx="5921739" cy="3643389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Неопубликованные научные работы: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Расширенная версия публикации “</a:t>
            </a:r>
            <a:r>
              <a:rPr lang="en-US" dirty="0"/>
              <a:t>Data Compression Strategies for Enhancing </a:t>
            </a:r>
            <a:r>
              <a:rPr lang="en-US" dirty="0" err="1"/>
              <a:t>IoRT</a:t>
            </a:r>
            <a:r>
              <a:rPr lang="en-US" dirty="0"/>
              <a:t> Communications over Heterogeneous Terrestrial-Satellite Networks”, </a:t>
            </a:r>
            <a:r>
              <a:rPr lang="ru-RU" dirty="0"/>
              <a:t>представленная на международной конференции </a:t>
            </a:r>
            <a:r>
              <a:rPr lang="en-US" dirty="0"/>
              <a:t>XVIII International Symposium on Problems of Redundancy in Information and Control Systems (REDUNDANCY) 2023 </a:t>
            </a:r>
            <a:r>
              <a:rPr lang="ru-RU" dirty="0"/>
              <a:t>была приглашена для публикации в журнале Информационно-аналитические системы (список С).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Расширенная версия публикации “ </a:t>
            </a:r>
            <a:r>
              <a:rPr lang="en-US" dirty="0"/>
              <a:t>Impact of Proactive LEO Satellite Tracking on Heterogeneous </a:t>
            </a:r>
            <a:r>
              <a:rPr lang="en-US" dirty="0" err="1"/>
              <a:t>IoRT</a:t>
            </a:r>
            <a:r>
              <a:rPr lang="en-US" dirty="0"/>
              <a:t> Network Performance”, </a:t>
            </a:r>
            <a:r>
              <a:rPr lang="ru-RU" dirty="0"/>
              <a:t>представленная на международной конференции </a:t>
            </a:r>
            <a:r>
              <a:rPr lang="en-US" dirty="0"/>
              <a:t>XVIII International Symposium on Problems of Redundancy in Information and Control Systems (REDUNDANCY) 2023 </a:t>
            </a:r>
            <a:r>
              <a:rPr lang="ru-RU" dirty="0"/>
              <a:t>была приглашена для публикации в журнале Информационно-аналитические системы (список С).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Драфт публикации “</a:t>
            </a:r>
            <a:r>
              <a:rPr lang="en-US" dirty="0"/>
              <a:t>Energy-efficient hardware gateway LoRa-Iridium”</a:t>
            </a:r>
            <a:r>
              <a:rPr lang="ru-RU" dirty="0"/>
              <a:t>. После проведения дополнительных исследование планируется публикация в журнале из списка С.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Драфт публикации “</a:t>
            </a:r>
            <a:r>
              <a:rPr lang="en-US" dirty="0"/>
              <a:t>Reducing the cost of data transmission via a LEO-satellite communication channel to NB-IoT messages”, </a:t>
            </a:r>
            <a:r>
              <a:rPr lang="ru-RU" dirty="0"/>
              <a:t>в которой апробируется разработанная профессором Восковым Л.С. модель оценки стоимости передачи сообщений по спутниковому каналу </a:t>
            </a:r>
            <a:r>
              <a:rPr lang="en-US" dirty="0"/>
              <a:t>Iridium. </a:t>
            </a:r>
            <a:r>
              <a:rPr lang="ru-RU" dirty="0"/>
              <a:t>После проведения дополнительных исследование планируется публикация в журнале из списка А-</a:t>
            </a:r>
            <a:r>
              <a:rPr lang="en-US" dirty="0"/>
              <a:t>B</a:t>
            </a:r>
            <a:r>
              <a:rPr lang="ru-RU" dirty="0"/>
              <a:t>.</a:t>
            </a:r>
            <a:br>
              <a:rPr lang="en-US" sz="1400" dirty="0"/>
            </a:br>
            <a:endParaRPr lang="ru-RU" sz="1400" dirty="0"/>
          </a:p>
          <a:p>
            <a:br>
              <a:rPr lang="en-US" sz="1400" dirty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78898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986A2D4-D42B-854C-9F3E-6A8095E580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Номер проекта: 23-00-035</a:t>
            </a: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28F0E61-4402-1545-ABC6-7EB156E5B9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Москва, 2023</a:t>
            </a:r>
          </a:p>
          <a:p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B6EC5B9-282D-B84A-B169-E82D52070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Команда (взрослые участники)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2A84FC5-C615-ED4D-97BC-765AAF5047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5076" y="4103994"/>
            <a:ext cx="2758143" cy="2079523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Восков Леонид Сергеевич</a:t>
            </a:r>
          </a:p>
          <a:p>
            <a:r>
              <a:rPr lang="ru-RU" sz="1200" dirty="0"/>
              <a:t>Профессор-исследователь: Московский институт электроники и математики им. А.Н. Тихонова / Департамент компьютерной инженерии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FF119484-3D29-A348-BD16-DC41D64EC4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47006" y="4103994"/>
            <a:ext cx="3023749" cy="220528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/>
              <a:t>Комаров Михаил Михайлович</a:t>
            </a:r>
          </a:p>
          <a:p>
            <a:r>
              <a:rPr lang="ru-RU" dirty="0"/>
              <a:t>Профессор: Высшая школа бизнеса / Департамент бизнес-информатики</a:t>
            </a:r>
          </a:p>
          <a:p>
            <a:r>
              <a:rPr lang="ru-RU" dirty="0"/>
              <a:t>Главный научный сотрудник: Институт статистических исследований и экономики знаний / Центр исследований цифровой экономики</a:t>
            </a:r>
          </a:p>
          <a:p>
            <a:r>
              <a:rPr lang="ru-RU" dirty="0"/>
              <a:t>Академический руководитель образовательной программы: Электронный бизнес и цифровые инновации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E558DF3-421A-AD4A-8AAD-D7C6C3A92B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18938" y="4103994"/>
            <a:ext cx="3023748" cy="2079523"/>
          </a:xfrm>
        </p:spPr>
        <p:txBody>
          <a:bodyPr>
            <a:normAutofit/>
          </a:bodyPr>
          <a:lstStyle/>
          <a:p>
            <a:pPr algn="ctr"/>
            <a:r>
              <a:rPr lang="ru-RU" sz="1200" b="1" dirty="0"/>
              <a:t>Ролич Алексей Юрьевич</a:t>
            </a:r>
          </a:p>
          <a:p>
            <a:r>
              <a:rPr lang="ru-RU" sz="1200" dirty="0"/>
              <a:t>Старший преподаватель: Московский институт электроники и математики им. А.Н. Тихонова / Департамент компьютерной инженерии</a:t>
            </a:r>
          </a:p>
        </p:txBody>
      </p:sp>
      <p:pic>
        <p:nvPicPr>
          <p:cNvPr id="2050" name="Picture 2" descr="Сотрудники - Восков Леонид Сергеевич — Национальный исследовательский  университет «Высшая школа экономики»">
            <a:extLst>
              <a:ext uri="{FF2B5EF4-FFF2-40B4-BE49-F238E27FC236}">
                <a16:creationId xmlns:a16="http://schemas.microsoft.com/office/drawing/2014/main" id="{FAC93359-678B-BC56-03E4-018F4F493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72" y="2062399"/>
            <a:ext cx="1809750" cy="1809750"/>
          </a:xfrm>
          <a:prstGeom prst="ellipse">
            <a:avLst/>
          </a:prstGeom>
          <a:ln w="63500" cap="rnd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отрудники - Комаров Михаил Михайлович — Национальный исследовательский  университет «Высшая школа экономики»">
            <a:extLst>
              <a:ext uri="{FF2B5EF4-FFF2-40B4-BE49-F238E27FC236}">
                <a16:creationId xmlns:a16="http://schemas.microsoft.com/office/drawing/2014/main" id="{C1101853-9046-DE0E-27C7-5CE592518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8" y="2062399"/>
            <a:ext cx="1809750" cy="1809750"/>
          </a:xfrm>
          <a:prstGeom prst="ellipse">
            <a:avLst/>
          </a:prstGeom>
          <a:ln w="63500" cap="rnd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Алексей Ролич – Национальный исследовательский университет «Высшая школа  экономики»">
            <a:extLst>
              <a:ext uri="{FF2B5EF4-FFF2-40B4-BE49-F238E27FC236}">
                <a16:creationId xmlns:a16="http://schemas.microsoft.com/office/drawing/2014/main" id="{EAC14E84-C170-5F87-11FD-EF7B87BBA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4" t="9707" r="29311" b="48397"/>
          <a:stretch/>
        </p:blipFill>
        <p:spPr bwMode="auto">
          <a:xfrm>
            <a:off x="7999024" y="2062399"/>
            <a:ext cx="1797440" cy="1809750"/>
          </a:xfrm>
          <a:prstGeom prst="ellipse">
            <a:avLst/>
          </a:prstGeom>
          <a:ln w="63500" cap="rnd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159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986A2D4-D42B-854C-9F3E-6A8095E580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Номер проекта: 23-00-035</a:t>
            </a: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28F0E61-4402-1545-ABC6-7EB156E5B9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Москва, 2023</a:t>
            </a:r>
          </a:p>
          <a:p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B6EC5B9-282D-B84A-B169-E82D52070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969" y="1447790"/>
            <a:ext cx="11057955" cy="777025"/>
          </a:xfrm>
        </p:spPr>
        <p:txBody>
          <a:bodyPr/>
          <a:lstStyle/>
          <a:p>
            <a:r>
              <a:rPr lang="ru-RU" dirty="0"/>
              <a:t>Команда (студенты и аспиранты)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9A8CF2D4-DB76-F8C7-873E-4BA666C4E3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5076" y="2127564"/>
            <a:ext cx="3055363" cy="3546091"/>
          </a:xfrm>
        </p:spPr>
        <p:txBody>
          <a:bodyPr/>
          <a:lstStyle/>
          <a:p>
            <a:pPr algn="ctr"/>
            <a:r>
              <a:rPr lang="ru-RU" b="1" dirty="0"/>
              <a:t>Студенты бакалавриата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Иделевич Артем Сергеевич – 4 </a:t>
            </a:r>
            <a:r>
              <a:rPr lang="ru-RU" dirty="0" err="1"/>
              <a:t>г.о</a:t>
            </a:r>
            <a:r>
              <a:rPr lang="ru-RU" dirty="0"/>
              <a:t>. ОП </a:t>
            </a:r>
            <a:r>
              <a:rPr lang="en-US" dirty="0"/>
              <a:t>“</a:t>
            </a:r>
            <a:r>
              <a:rPr lang="ru-RU" dirty="0"/>
              <a:t>Инфокоммуникационные технологии и системы связи</a:t>
            </a:r>
            <a:r>
              <a:rPr lang="en-US" dirty="0"/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Ковязин Владислав Викторович – 4 </a:t>
            </a:r>
            <a:r>
              <a:rPr lang="ru-RU" dirty="0" err="1"/>
              <a:t>г.о</a:t>
            </a:r>
            <a:r>
              <a:rPr lang="ru-RU" dirty="0"/>
              <a:t>. ОП </a:t>
            </a:r>
            <a:r>
              <a:rPr lang="en-US" dirty="0"/>
              <a:t>“</a:t>
            </a:r>
            <a:r>
              <a:rPr lang="ru-RU" dirty="0"/>
              <a:t>Информатика и вычислительная техника</a:t>
            </a:r>
            <a:r>
              <a:rPr lang="en-US" dirty="0"/>
              <a:t>”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Михайлов Илья Анатольевич – 4 </a:t>
            </a:r>
            <a:r>
              <a:rPr lang="ru-RU" dirty="0" err="1"/>
              <a:t>г.о</a:t>
            </a:r>
            <a:r>
              <a:rPr lang="ru-RU" dirty="0"/>
              <a:t>. ОП </a:t>
            </a:r>
            <a:r>
              <a:rPr lang="en-US" dirty="0"/>
              <a:t>“</a:t>
            </a:r>
            <a:r>
              <a:rPr lang="ru-RU" dirty="0"/>
              <a:t>Информатика и вычислительная техника</a:t>
            </a:r>
            <a:r>
              <a:rPr lang="en-US" dirty="0"/>
              <a:t>”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Филиппов Илья Олегович – 4 </a:t>
            </a:r>
            <a:r>
              <a:rPr lang="ru-RU" dirty="0" err="1"/>
              <a:t>г.о</a:t>
            </a:r>
            <a:r>
              <a:rPr lang="ru-RU" dirty="0"/>
              <a:t>. ОП </a:t>
            </a:r>
            <a:r>
              <a:rPr lang="en-US" dirty="0"/>
              <a:t>“</a:t>
            </a:r>
            <a:r>
              <a:rPr lang="ru-RU" dirty="0"/>
              <a:t>Информатика и вычислительная техника</a:t>
            </a:r>
            <a:r>
              <a:rPr lang="en-US" dirty="0"/>
              <a:t>”</a:t>
            </a:r>
            <a:endParaRPr lang="ru-RU" dirty="0"/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4" name="Текст 8">
            <a:extLst>
              <a:ext uri="{FF2B5EF4-FFF2-40B4-BE49-F238E27FC236}">
                <a16:creationId xmlns:a16="http://schemas.microsoft.com/office/drawing/2014/main" id="{4C909452-3AC2-24AE-86BE-6B710ADEC4E3}"/>
              </a:ext>
            </a:extLst>
          </p:cNvPr>
          <p:cNvSpPr txBox="1">
            <a:spLocks/>
          </p:cNvSpPr>
          <p:nvPr/>
        </p:nvSpPr>
        <p:spPr>
          <a:xfrm>
            <a:off x="4322053" y="2126053"/>
            <a:ext cx="3119896" cy="3546091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/>
              <a:t>Студенты магистратуры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Шаповалов Михаил Вадимович – 2 </a:t>
            </a:r>
            <a:r>
              <a:rPr lang="ru-RU" dirty="0" err="1"/>
              <a:t>г.о</a:t>
            </a:r>
            <a:r>
              <a:rPr lang="ru-RU" dirty="0"/>
              <a:t>. ОП </a:t>
            </a:r>
            <a:r>
              <a:rPr lang="en-US" dirty="0"/>
              <a:t>“</a:t>
            </a:r>
            <a:r>
              <a:rPr lang="ru-RU" dirty="0"/>
              <a:t>Интернет вещей и </a:t>
            </a:r>
            <a:r>
              <a:rPr lang="ru-RU" dirty="0" err="1"/>
              <a:t>киберфизические</a:t>
            </a:r>
            <a:r>
              <a:rPr lang="ru-RU" dirty="0"/>
              <a:t> системы</a:t>
            </a:r>
            <a:r>
              <a:rPr lang="en-US" dirty="0"/>
              <a:t>”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Трофимов Станислав Иванович – 2 </a:t>
            </a:r>
            <a:r>
              <a:rPr lang="ru-RU" dirty="0" err="1"/>
              <a:t>г.о</a:t>
            </a:r>
            <a:r>
              <a:rPr lang="ru-RU" dirty="0"/>
              <a:t>. ОП </a:t>
            </a:r>
            <a:r>
              <a:rPr lang="en-US" dirty="0"/>
              <a:t>“</a:t>
            </a:r>
            <a:r>
              <a:rPr lang="ru-RU" dirty="0"/>
              <a:t>Электронный бизнес и цифровые инновации</a:t>
            </a:r>
            <a:r>
              <a:rPr lang="en-US" dirty="0"/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Козлов Александр Сергеевич – 2 </a:t>
            </a:r>
            <a:r>
              <a:rPr lang="ru-RU" dirty="0" err="1"/>
              <a:t>г.о</a:t>
            </a:r>
            <a:r>
              <a:rPr lang="ru-RU" dirty="0"/>
              <a:t>. ОП </a:t>
            </a:r>
            <a:r>
              <a:rPr lang="en-US" dirty="0"/>
              <a:t>“</a:t>
            </a:r>
            <a:r>
              <a:rPr lang="ru-RU" dirty="0"/>
              <a:t>Интернет вещей и </a:t>
            </a:r>
            <a:r>
              <a:rPr lang="ru-RU" dirty="0" err="1"/>
              <a:t>киберфизические</a:t>
            </a:r>
            <a:r>
              <a:rPr lang="ru-RU" dirty="0"/>
              <a:t> системы</a:t>
            </a:r>
            <a:r>
              <a:rPr lang="en-US" dirty="0"/>
              <a:t>”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Карнаухов Александр Юрьевич – 2 </a:t>
            </a:r>
            <a:r>
              <a:rPr lang="ru-RU" dirty="0" err="1"/>
              <a:t>г.о</a:t>
            </a:r>
            <a:r>
              <a:rPr lang="ru-RU" dirty="0"/>
              <a:t>. ОП </a:t>
            </a:r>
            <a:r>
              <a:rPr lang="en-US" dirty="0"/>
              <a:t>“</a:t>
            </a:r>
            <a:r>
              <a:rPr lang="ru-RU" dirty="0"/>
              <a:t>Интернет вещей и </a:t>
            </a:r>
            <a:r>
              <a:rPr lang="ru-RU" dirty="0" err="1"/>
              <a:t>киберфизические</a:t>
            </a:r>
            <a:r>
              <a:rPr lang="ru-RU" dirty="0"/>
              <a:t> системы</a:t>
            </a:r>
            <a:r>
              <a:rPr lang="en-US" dirty="0"/>
              <a:t>”</a:t>
            </a:r>
            <a:endParaRPr lang="ru-RU" dirty="0"/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BDF87CF1-BF1B-2670-179F-7A6928DF44FF}"/>
              </a:ext>
            </a:extLst>
          </p:cNvPr>
          <p:cNvSpPr txBox="1">
            <a:spLocks/>
          </p:cNvSpPr>
          <p:nvPr/>
        </p:nvSpPr>
        <p:spPr>
          <a:xfrm>
            <a:off x="8069031" y="2126054"/>
            <a:ext cx="3274961" cy="3546091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/>
              <a:t>Аспиранты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Ильин Александр Дмитриевич – 2 </a:t>
            </a:r>
            <a:r>
              <a:rPr lang="ru-RU" dirty="0" err="1"/>
              <a:t>г.о</a:t>
            </a:r>
            <a:r>
              <a:rPr lang="ru-RU" dirty="0"/>
              <a:t>., департамент компьютерной инженерии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Мотайленко</a:t>
            </a:r>
            <a:r>
              <a:rPr lang="ru-RU" dirty="0"/>
              <a:t> Илья Александрович – 1 </a:t>
            </a:r>
            <a:r>
              <a:rPr lang="ru-RU" dirty="0" err="1"/>
              <a:t>г.о</a:t>
            </a:r>
            <a:r>
              <a:rPr lang="ru-RU" dirty="0"/>
              <a:t>., департамент компьютерной инженерии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32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3DAF31-D8A6-49A0-9A5D-8B2EA5B1C511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e96afe77-3acb-4328-97fc-408e1bde3ecd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9875bd71-cde8-496c-a136-433f55d5e6d0"/>
  </ds:schemaRefs>
</ds:datastoreItem>
</file>

<file path=customXml/itemProps2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5453</Words>
  <Application>Microsoft Office PowerPoint</Application>
  <PresentationFormat>Широкоэкранный</PresentationFormat>
  <Paragraphs>274</Paragraphs>
  <Slides>18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HSE Sans</vt:lpstr>
      <vt:lpstr>Times New Roman</vt:lpstr>
      <vt:lpstr>Wingdings</vt:lpstr>
      <vt:lpstr>Office Theme</vt:lpstr>
      <vt:lpstr>Преодоление ограничений взаимодействия киберфизических систем в гетерогенных сетях удаленного интернета вещей с использованием методов машинного обучения</vt:lpstr>
      <vt:lpstr>Интернет удаленных вещей (Internet of Remote Things, IoRT)</vt:lpstr>
      <vt:lpstr>Проблематика</vt:lpstr>
      <vt:lpstr>Цель и задачи</vt:lpstr>
      <vt:lpstr>Презентация PowerPoint</vt:lpstr>
      <vt:lpstr>Полученные результаты</vt:lpstr>
      <vt:lpstr>Полученные результаты</vt:lpstr>
      <vt:lpstr>Команда (взрослые участники)</vt:lpstr>
      <vt:lpstr>Команда (студенты и аспиранты)</vt:lpstr>
      <vt:lpstr>Семинар НУГ</vt:lpstr>
      <vt:lpstr>Задачи НУГ на 2024 год</vt:lpstr>
      <vt:lpstr>Планируемые результаты работы НУГ на 2024 год</vt:lpstr>
      <vt:lpstr>Планируемые научные публикации НУГ на 2024 год</vt:lpstr>
      <vt:lpstr>Презентация PowerPoint</vt:lpstr>
      <vt:lpstr>Планируемые результаты</vt:lpstr>
      <vt:lpstr>Презентация PowerPoint</vt:lpstr>
      <vt:lpstr>Презентация PowerPoint</vt:lpstr>
      <vt:lpstr>Методология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Alexey Rolich</cp:lastModifiedBy>
  <cp:revision>150</cp:revision>
  <cp:lastPrinted>2021-11-11T13:08:42Z</cp:lastPrinted>
  <dcterms:created xsi:type="dcterms:W3CDTF">2021-11-11T08:52:47Z</dcterms:created>
  <dcterms:modified xsi:type="dcterms:W3CDTF">2023-11-10T13:47:22Z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