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25">
          <p15:clr>
            <a:srgbClr val="A4A3A4"/>
          </p15:clr>
        </p15:guide>
        <p15:guide id="2" pos="1209">
          <p15:clr>
            <a:srgbClr val="A4A3A4"/>
          </p15:clr>
        </p15:guide>
        <p15:guide id="3" pos="2933">
          <p15:clr>
            <a:srgbClr val="A4A3A4"/>
          </p15:clr>
        </p15:guide>
        <p15:guide id="4" pos="2048">
          <p15:clr>
            <a:srgbClr val="A4A3A4"/>
          </p15:clr>
        </p15:guide>
        <p15:guide id="5" pos="3840">
          <p15:clr>
            <a:srgbClr val="A4A3A4"/>
          </p15:clr>
        </p15:guide>
        <p15:guide id="6" pos="4679">
          <p15:clr>
            <a:srgbClr val="A4A3A4"/>
          </p15:clr>
        </p15:guide>
        <p15:guide id="7" pos="5586">
          <p15:clr>
            <a:srgbClr val="A4A3A4"/>
          </p15:clr>
        </p15:guide>
        <p15:guide id="8" pos="7333">
          <p15:clr>
            <a:srgbClr val="A4A3A4"/>
          </p15:clr>
        </p15:guide>
        <p15:guide id="9" orient="horz" pos="3952">
          <p15:clr>
            <a:srgbClr val="A4A3A4"/>
          </p15:clr>
        </p15:guide>
        <p15:guide id="10" pos="6471">
          <p15:clr>
            <a:srgbClr val="A4A3A4"/>
          </p15:clr>
        </p15:guide>
        <p15:guide id="11" orient="horz" pos="6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hvLwt4gXItiCfVFSHRC+kpmN/Z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>
        <p:guide pos="325"/>
        <p:guide pos="1209"/>
        <p:guide pos="2933"/>
        <p:guide pos="2048"/>
        <p:guide pos="3840"/>
        <p:guide pos="4679"/>
        <p:guide pos="5586"/>
        <p:guide pos="7333"/>
        <p:guide orient="horz" pos="3952"/>
        <p:guide pos="6471"/>
        <p:guide orient="horz" pos="6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9668594b77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g29668594b77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g29668594b77_0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9668594b7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g29668594b77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g29668594b77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839f2519b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1839f2519b6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Google Shape;216;g1839f2519b6_1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22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3" name="Google Shape;25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">
  <p:cSld name="Обложка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6" descr="A blue circle with white tex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3859" y="962173"/>
            <a:ext cx="886499" cy="886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16"/>
          <p:cNvCxnSpPr/>
          <p:nvPr/>
        </p:nvCxnSpPr>
        <p:spPr>
          <a:xfrm>
            <a:off x="6090212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18;p16"/>
          <p:cNvCxnSpPr/>
          <p:nvPr/>
        </p:nvCxnSpPr>
        <p:spPr>
          <a:xfrm>
            <a:off x="8642581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19;p16"/>
          <p:cNvCxnSpPr/>
          <p:nvPr/>
        </p:nvCxnSpPr>
        <p:spPr>
          <a:xfrm>
            <a:off x="11179047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1027967" y="2404670"/>
            <a:ext cx="7634059" cy="1978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4300"/>
              <a:buFont typeface="Arial"/>
              <a:buNone/>
              <a:defRPr sz="4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body" idx="1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body" idx="2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3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4"/>
          </p:nvPr>
        </p:nvSpPr>
        <p:spPr>
          <a:xfrm>
            <a:off x="1027967" y="4824914"/>
            <a:ext cx="7625267" cy="65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истый_2">
  <p:cSld name="чистый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Google Shape;154;p26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5" name="Google Shape;155;p26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6" name="Google Shape;156;p26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7" name="Google Shape;157;p26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8" name="Google Shape;158;p26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9" name="Google Shape;159;p26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_1">
  <p:cSld name="Текст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7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17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" name="Google Shape;28;p17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" name="Google Shape;29;p17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" name="Google Shape;30;p17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Google Shape;31;p17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" name="Google Shape;32;p17"/>
          <p:cNvSpPr>
            <a:spLocks noGrp="1"/>
          </p:cNvSpPr>
          <p:nvPr>
            <p:ph type="pic" idx="2"/>
          </p:nvPr>
        </p:nvSpPr>
        <p:spPr>
          <a:xfrm>
            <a:off x="6684653" y="1447790"/>
            <a:ext cx="4325167" cy="4325107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33" name="Google Shape;33;p17"/>
          <p:cNvSpPr txBox="1">
            <a:spLocks noGrp="1"/>
          </p:cNvSpPr>
          <p:nvPr>
            <p:ph type="title"/>
          </p:nvPr>
        </p:nvSpPr>
        <p:spPr>
          <a:xfrm>
            <a:off x="585898" y="1447790"/>
            <a:ext cx="524556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1"/>
          </p:nvPr>
        </p:nvSpPr>
        <p:spPr>
          <a:xfrm>
            <a:off x="585897" y="2379663"/>
            <a:ext cx="5245561" cy="339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_3">
  <p:cSld name="Текст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1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Google Shape;40;p18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" name="Google Shape;41;p18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" name="Google Shape;42;p18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3" name="Google Shape;43;p18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" name="Google Shape;44;p18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" name="Google Shape;45;p18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3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4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5"/>
          </p:nvPr>
        </p:nvSpPr>
        <p:spPr>
          <a:xfrm>
            <a:off x="6259892" y="2379663"/>
            <a:ext cx="5383968" cy="3451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3200"/>
              <a:buFont typeface="Arial"/>
              <a:buNone/>
              <a:defRPr sz="3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body" idx="6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График_1">
  <p:cSld name="График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9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" name="Google Shape;54;p19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" name="Google Shape;55;p19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" name="Google Shape;56;p19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7" name="Google Shape;57;p19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" name="Google Shape;58;p19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" name="Google Shape;59;p19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585899" y="1447790"/>
            <a:ext cx="432253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4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5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>
            <a:spLocks noGrp="1"/>
          </p:cNvSpPr>
          <p:nvPr>
            <p:ph type="chart" idx="6"/>
          </p:nvPr>
        </p:nvSpPr>
        <p:spPr>
          <a:xfrm>
            <a:off x="5272097" y="1447790"/>
            <a:ext cx="6371768" cy="4289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фры">
  <p:cSld name="Цифры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21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Google Shape;68;p21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" name="Google Shape;69;p21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0" name="Google Shape;70;p21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1" name="Google Shape;71;p21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" name="Google Shape;72;p21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3" name="Google Shape;73;p21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body" idx="4"/>
          </p:nvPr>
        </p:nvSpPr>
        <p:spPr>
          <a:xfrm>
            <a:off x="575076" y="4103994"/>
            <a:ext cx="2758143" cy="156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body" idx="5"/>
          </p:nvPr>
        </p:nvSpPr>
        <p:spPr>
          <a:xfrm>
            <a:off x="4047007" y="4103994"/>
            <a:ext cx="2757612" cy="156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body" idx="6"/>
          </p:nvPr>
        </p:nvSpPr>
        <p:spPr>
          <a:xfrm>
            <a:off x="7518938" y="4103994"/>
            <a:ext cx="2757612" cy="156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7"/>
          </p:nvPr>
        </p:nvSpPr>
        <p:spPr>
          <a:xfrm>
            <a:off x="575076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marL="914400" lvl="1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8"/>
          </p:nvPr>
        </p:nvSpPr>
        <p:spPr>
          <a:xfrm>
            <a:off x="4047007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marL="914400" lvl="1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body" idx="9"/>
          </p:nvPr>
        </p:nvSpPr>
        <p:spPr>
          <a:xfrm>
            <a:off x="7518938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marL="914400" lvl="1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_2">
  <p:cSld name="Текст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2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" name="Google Shape;85;p22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6" name="Google Shape;86;p22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7" name="Google Shape;87;p22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8" name="Google Shape;88;p22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" name="Google Shape;89;p22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0" name="Google Shape;90;p22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body" idx="3"/>
          </p:nvPr>
        </p:nvSpPr>
        <p:spPr>
          <a:xfrm>
            <a:off x="585897" y="2379663"/>
            <a:ext cx="11057971" cy="3745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body" idx="4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а_1">
  <p:cSld name="Таблица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3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23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" name="Google Shape;98;p23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9" name="Google Shape;99;p23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0" name="Google Shape;100;p23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" name="Google Shape;101;p23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3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4"/>
          </p:nvPr>
        </p:nvSpPr>
        <p:spPr>
          <a:xfrm>
            <a:off x="585787" y="1447065"/>
            <a:ext cx="11058065" cy="307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body" idx="5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а_2">
  <p:cSld name="Таблица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24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0" name="Google Shape;110;p24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1" name="Google Shape;111;p24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2" name="Google Shape;112;p24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3" name="Google Shape;113;p24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4" name="Google Shape;114;p24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body" idx="4"/>
          </p:nvPr>
        </p:nvSpPr>
        <p:spPr>
          <a:xfrm>
            <a:off x="585787" y="1447064"/>
            <a:ext cx="7617877" cy="53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body" idx="5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body" idx="6"/>
          </p:nvPr>
        </p:nvSpPr>
        <p:spPr>
          <a:xfrm>
            <a:off x="8686807" y="2208363"/>
            <a:ext cx="2930666" cy="2570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вет">
  <p:cSld name="цв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5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25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3" name="Google Shape;123;p25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4" name="Google Shape;124;p25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5" name="Google Shape;125;p25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title"/>
          </p:nvPr>
        </p:nvSpPr>
        <p:spPr>
          <a:xfrm>
            <a:off x="585899" y="1447790"/>
            <a:ext cx="432253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body" idx="4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25"/>
          <p:cNvSpPr/>
          <p:nvPr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5"/>
          <p:cNvSpPr/>
          <p:nvPr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5"/>
          <p:cNvSpPr/>
          <p:nvPr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5"/>
          <p:cNvSpPr/>
          <p:nvPr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5"/>
          <p:cNvSpPr/>
          <p:nvPr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5"/>
          <p:cNvSpPr/>
          <p:nvPr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5"/>
          <p:cNvSpPr/>
          <p:nvPr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5"/>
          <p:cNvSpPr/>
          <p:nvPr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5"/>
          <p:cNvSpPr/>
          <p:nvPr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5"/>
          <p:cNvSpPr/>
          <p:nvPr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5"/>
          <p:cNvSpPr/>
          <p:nvPr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5"/>
          <p:cNvSpPr/>
          <p:nvPr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5"/>
          <p:cNvSpPr/>
          <p:nvPr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5"/>
          <p:cNvSpPr/>
          <p:nvPr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5"/>
          <p:cNvSpPr/>
          <p:nvPr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5"/>
          <p:cNvSpPr/>
          <p:nvPr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5"/>
          <p:cNvSpPr/>
          <p:nvPr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5"/>
          <p:cNvSpPr/>
          <p:nvPr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5"/>
          <p:cNvSpPr/>
          <p:nvPr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5"/>
          <p:cNvSpPr/>
          <p:nvPr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 txBox="1">
            <a:spLocks noGrp="1"/>
          </p:cNvSpPr>
          <p:nvPr>
            <p:ph type="title"/>
          </p:nvPr>
        </p:nvSpPr>
        <p:spPr>
          <a:xfrm>
            <a:off x="1071096" y="2065305"/>
            <a:ext cx="9705136" cy="1978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br>
              <a:rPr lang="ru-RU" sz="2800" dirty="0">
                <a:solidFill>
                  <a:schemeClr val="dk1"/>
                </a:solidFill>
              </a:rPr>
            </a:br>
            <a:r>
              <a:rPr lang="ru-RU" sz="2800" dirty="0">
                <a:solidFill>
                  <a:schemeClr val="dk1"/>
                </a:solidFill>
              </a:rPr>
              <a:t>«Система видеомониторинга в удаленных труднодоступных районах с использованием автономных аппаратных платформ и алгоритмов машинного обучения»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"/>
          <p:cNvSpPr txBox="1">
            <a:spLocks noGrp="1"/>
          </p:cNvSpPr>
          <p:nvPr>
            <p:ph type="body" idx="1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b="1">
                <a:latin typeface="Arial"/>
                <a:ea typeface="Arial"/>
                <a:cs typeface="Arial"/>
                <a:sym typeface="Arial"/>
              </a:rPr>
              <a:t>ВШЭ Московский институт математики и электроники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"/>
          <p:cNvSpPr txBox="1">
            <a:spLocks noGrp="1"/>
          </p:cNvSpPr>
          <p:nvPr>
            <p:ph type="body" idx="2"/>
          </p:nvPr>
        </p:nvSpPr>
        <p:spPr>
          <a:xfrm>
            <a:off x="6259420" y="1219979"/>
            <a:ext cx="2278063" cy="37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 b="1">
                <a:latin typeface="Arial"/>
                <a:ea typeface="Arial"/>
                <a:cs typeface="Arial"/>
                <a:sym typeface="Arial"/>
              </a:rPr>
              <a:t>Департамент компьютерной инженерии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"/>
          <p:cNvSpPr txBox="1">
            <a:spLocks noGrp="1"/>
          </p:cNvSpPr>
          <p:nvPr>
            <p:ph type="body" idx="3"/>
          </p:nvPr>
        </p:nvSpPr>
        <p:spPr>
          <a:xfrm>
            <a:off x="8786720" y="1219979"/>
            <a:ext cx="2217738" cy="37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 b="1">
                <a:latin typeface="Arial"/>
                <a:ea typeface="Arial"/>
                <a:cs typeface="Arial"/>
                <a:sym typeface="Arial"/>
              </a:rPr>
              <a:t>Москва 2023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body" idx="4"/>
          </p:nvPr>
        </p:nvSpPr>
        <p:spPr>
          <a:xfrm>
            <a:off x="1027975" y="3685309"/>
            <a:ext cx="9976500" cy="179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</a:pPr>
            <a:r>
              <a:rPr lang="ru-RU" b="1"/>
              <a:t>Р</a:t>
            </a:r>
            <a:r>
              <a:rPr lang="ru-RU" b="1">
                <a:latin typeface="Arial"/>
                <a:ea typeface="Arial"/>
                <a:cs typeface="Arial"/>
                <a:sym typeface="Arial"/>
              </a:rPr>
              <a:t>уководитель проекта:</a:t>
            </a:r>
            <a:endParaRPr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Восков Леонид Сергеевич</a:t>
            </a:r>
            <a:endParaRPr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</a:pPr>
            <a:r>
              <a:rPr lang="ru-RU" b="1">
                <a:latin typeface="Arial"/>
                <a:ea typeface="Arial"/>
                <a:cs typeface="Arial"/>
                <a:sym typeface="Arial"/>
              </a:rPr>
              <a:t>Участники:</a:t>
            </a:r>
            <a:r>
              <a:rPr lang="ru-RU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Душенин Родион Николаевич, группа МКС223</a:t>
            </a:r>
            <a:endParaRPr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/>
              <a:t>Бутылкин Александр Игоревич, группа МКС223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600" b="1"/>
              <a:t>Назначение</a:t>
            </a:r>
            <a:r>
              <a:rPr lang="ru-RU" sz="1600" b="1">
                <a:latin typeface="Arial"/>
                <a:ea typeface="Arial"/>
                <a:cs typeface="Arial"/>
                <a:sym typeface="Arial"/>
              </a:rPr>
              <a:t> проекта</a:t>
            </a:r>
            <a:endParaRPr sz="16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4"/>
          <p:cNvSpPr txBox="1">
            <a:spLocks noGrp="1"/>
          </p:cNvSpPr>
          <p:nvPr>
            <p:ph type="body" idx="4"/>
          </p:nvPr>
        </p:nvSpPr>
        <p:spPr>
          <a:xfrm>
            <a:off x="3388016" y="540904"/>
            <a:ext cx="26583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1200" b="1">
                <a:solidFill>
                  <a:schemeClr val="dk1"/>
                </a:solidFill>
              </a:rPr>
              <a:t>Проект № 949</a:t>
            </a:r>
            <a:endParaRPr sz="1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4"/>
          <p:cNvSpPr txBox="1">
            <a:spLocks noGrp="1"/>
          </p:cNvSpPr>
          <p:nvPr>
            <p:ph type="body" idx="5"/>
          </p:nvPr>
        </p:nvSpPr>
        <p:spPr>
          <a:xfrm>
            <a:off x="6260537" y="540904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1200" b="1">
                <a:solidFill>
                  <a:schemeClr val="dk1"/>
                </a:solidFill>
              </a:rPr>
              <a:t>Умная камера</a:t>
            </a:r>
            <a:endParaRPr sz="1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4"/>
          <p:cNvSpPr txBox="1"/>
          <p:nvPr/>
        </p:nvSpPr>
        <p:spPr>
          <a:xfrm>
            <a:off x="518666" y="1458834"/>
            <a:ext cx="11055300" cy="511531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1">
                <a:solidFill>
                  <a:srgbClr val="0E2D69"/>
                </a:solidFill>
              </a:rPr>
              <a:t>Задача</a:t>
            </a:r>
            <a:r>
              <a:rPr lang="ru-RU" sz="2000" b="1" i="0" u="none" strike="noStrike" cap="non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 проекта: </a:t>
            </a:r>
            <a:r>
              <a:rPr lang="ru-RU" sz="1800" b="0" i="0" u="none" strike="noStrike" cap="non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Разработать умную камеру, определяющую объект и отправляющую изображение с распознанным объектом на сервер</a:t>
            </a:r>
            <a:endParaRPr sz="2000" b="0" i="0" u="none" strike="noStrike" cap="none">
              <a:solidFill>
                <a:srgbClr val="0E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4"/>
          <p:cNvSpPr txBox="1"/>
          <p:nvPr/>
        </p:nvSpPr>
        <p:spPr>
          <a:xfrm>
            <a:off x="440496" y="3680692"/>
            <a:ext cx="10837104" cy="11448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Область применения: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Мониторинг местности с ограниченным доступом к сети (заповедники, дачные участки, склады и многое другое)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Научная деятельность (исследовательская работа в области TinyML)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4"/>
          <p:cNvSpPr txBox="1"/>
          <p:nvPr/>
        </p:nvSpPr>
        <p:spPr>
          <a:xfrm>
            <a:off x="451286" y="5086713"/>
            <a:ext cx="11531129" cy="16188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Актуальность: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Рост заинтересованности крупных компаний в разработках с применением TinyML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71616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Малое количество Российских разработок в сфере TinyML, и, как следствие, малое количество исследований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71616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Создание стенда «Умная камера» позволит обучать студентов по востребованному направлению AI Edge Computing в IoT в лаборатории «Интернет вещей и киберфизических систем»</a:t>
            </a:r>
            <a:endParaRPr sz="1400" b="0" i="0" u="none" strike="noStrike" cap="none">
              <a:solidFill>
                <a:srgbClr val="17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4"/>
          <p:cNvSpPr txBox="1"/>
          <p:nvPr/>
        </p:nvSpPr>
        <p:spPr>
          <a:xfrm>
            <a:off x="513822" y="2563798"/>
            <a:ext cx="11055300" cy="613511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Цель проекта: </a:t>
            </a:r>
            <a:r>
              <a:rPr lang="ru-RU" sz="1800" b="0" i="0" u="none" strike="noStrike" cap="non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Повысить качество мониторинга в условиях отсутствия возможности подключения к постоянному источнику питания, стабильному интернет-соединению</a:t>
            </a:r>
            <a:endParaRPr sz="2000" b="0" i="0" u="none" strike="noStrike" cap="none">
              <a:solidFill>
                <a:srgbClr val="0E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"/>
          <p:cNvSpPr/>
          <p:nvPr/>
        </p:nvSpPr>
        <p:spPr>
          <a:xfrm>
            <a:off x="515938" y="1449388"/>
            <a:ext cx="6836207" cy="5173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AutoNum type="arabicPeriod"/>
            </a:pPr>
            <a:r>
              <a:rPr lang="ru-RU" sz="1600" b="0" i="0" u="none" strike="noStrike" cap="non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Обзор и анализ существующих устройств мониторинга окружающей среды на наличие каких-либо объектов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AutoNum type="arabicPeriod"/>
            </a:pPr>
            <a:r>
              <a:rPr lang="ru-RU" sz="1600" b="0" i="0" u="none" strike="noStrike" cap="non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Исследование и выбор электронной компонентной базы для реализации устройства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AutoNum type="arabicPeriod"/>
            </a:pPr>
            <a:r>
              <a:rPr lang="ru-RU" sz="1600" b="0" i="0" u="none" strike="noStrike" cap="non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Разработка алгоритма передачи изображения с вычислительной машины на сервер по LoRa</a:t>
            </a:r>
            <a:endParaRPr sz="1600" b="0" i="0" u="none" strike="noStrike" cap="none">
              <a:solidFill>
                <a:srgbClr val="0E2D6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AutoNum type="arabicPeriod"/>
            </a:pPr>
            <a:r>
              <a:rPr lang="ru-RU" sz="1600" b="0" i="0" u="none" strike="noStrike" cap="non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Разработка алгоритма по распознаванию объекта на STM32U575ZI</a:t>
            </a:r>
            <a:endParaRPr sz="1600" b="0" i="0" u="none" strike="noStrike" cap="none">
              <a:solidFill>
                <a:srgbClr val="0E2D6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AutoNum type="arabicPeriod"/>
            </a:pPr>
            <a:r>
              <a:rPr lang="ru-RU" sz="1600" b="0" i="0" u="none" strike="noStrike" cap="non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Сбор и тестирование макета устройства на STM32U575ZI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AutoNum type="arabicPeriod"/>
            </a:pPr>
            <a:r>
              <a:rPr lang="ru-RU" sz="1600" b="0" i="0" u="none" strike="noStrike" cap="non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Разработка документации</a:t>
            </a:r>
            <a:endParaRPr sz="1600" b="0" i="0" u="none" strike="noStrike" cap="none">
              <a:solidFill>
                <a:srgbClr val="0E2D6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1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E2D6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1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E2D6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1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1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E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6"/>
          <p:cNvSpPr txBox="1"/>
          <p:nvPr/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Задачи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6"/>
          <p:cNvSpPr txBox="1"/>
          <p:nvPr/>
        </p:nvSpPr>
        <p:spPr>
          <a:xfrm>
            <a:off x="3388016" y="540904"/>
            <a:ext cx="26583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 № 949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6"/>
          <p:cNvSpPr txBox="1"/>
          <p:nvPr/>
        </p:nvSpPr>
        <p:spPr>
          <a:xfrm>
            <a:off x="6260537" y="540904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Умная камера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6" descr="Иллюстрация для цифровой камеры или карманной камеры. простая мультяшная  камера. обмен и отправка фотографий друг другу. | Премиум векторы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6293" y="2253673"/>
            <a:ext cx="4746766" cy="347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9668594b77_0_42"/>
          <p:cNvSpPr txBox="1"/>
          <p:nvPr/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600" b="1">
                <a:solidFill>
                  <a:schemeClr val="dk1"/>
                </a:solidFill>
              </a:rPr>
              <a:t>Устройство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29668594b77_0_42"/>
          <p:cNvSpPr txBox="1"/>
          <p:nvPr/>
        </p:nvSpPr>
        <p:spPr>
          <a:xfrm>
            <a:off x="3388016" y="540904"/>
            <a:ext cx="26583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 № 949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29668594b77_0_42"/>
          <p:cNvSpPr txBox="1"/>
          <p:nvPr/>
        </p:nvSpPr>
        <p:spPr>
          <a:xfrm>
            <a:off x="6260537" y="540904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Умная камера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g29668594b77_0_42"/>
          <p:cNvPicPr preferRelativeResize="0"/>
          <p:nvPr/>
        </p:nvPicPr>
        <p:blipFill rotWithShape="1">
          <a:blip r:embed="rId3">
            <a:alphaModFix/>
          </a:blip>
          <a:srcRect l="815" r="962"/>
          <a:stretch/>
        </p:blipFill>
        <p:spPr>
          <a:xfrm>
            <a:off x="275425" y="2310700"/>
            <a:ext cx="11641150" cy="3036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9668594b77_0_28"/>
          <p:cNvSpPr txBox="1"/>
          <p:nvPr/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600" b="1">
                <a:solidFill>
                  <a:schemeClr val="dk1"/>
                </a:solidFill>
              </a:rPr>
              <a:t>Нейронная сеть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29668594b77_0_28"/>
          <p:cNvSpPr txBox="1"/>
          <p:nvPr/>
        </p:nvSpPr>
        <p:spPr>
          <a:xfrm>
            <a:off x="3388016" y="540904"/>
            <a:ext cx="26583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 № 949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29668594b77_0_28"/>
          <p:cNvSpPr txBox="1"/>
          <p:nvPr/>
        </p:nvSpPr>
        <p:spPr>
          <a:xfrm>
            <a:off x="6260537" y="540904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Умная камера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g29668594b77_0_28"/>
          <p:cNvPicPr preferRelativeResize="0"/>
          <p:nvPr/>
        </p:nvPicPr>
        <p:blipFill rotWithShape="1">
          <a:blip r:embed="rId3">
            <a:alphaModFix/>
          </a:blip>
          <a:srcRect t="63716" r="53705"/>
          <a:stretch/>
        </p:blipFill>
        <p:spPr>
          <a:xfrm>
            <a:off x="569375" y="1233799"/>
            <a:ext cx="5363650" cy="5268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29668594b77_0_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1725" y="1834617"/>
            <a:ext cx="5372100" cy="406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839f2519b6_1_1"/>
          <p:cNvSpPr txBox="1"/>
          <p:nvPr/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600" b="1">
                <a:solidFill>
                  <a:schemeClr val="dk1"/>
                </a:solidFill>
              </a:rPr>
              <a:t>LoRa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1839f2519b6_1_1"/>
          <p:cNvSpPr txBox="1"/>
          <p:nvPr/>
        </p:nvSpPr>
        <p:spPr>
          <a:xfrm>
            <a:off x="3388016" y="540904"/>
            <a:ext cx="26583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 № 949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1839f2519b6_1_1"/>
          <p:cNvSpPr txBox="1"/>
          <p:nvPr/>
        </p:nvSpPr>
        <p:spPr>
          <a:xfrm>
            <a:off x="6260537" y="540904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Умная камера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g1839f2519b6_1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7650" y="1317980"/>
            <a:ext cx="7911002" cy="467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" descr="https://lh7-us.googleusercontent.com/Bzr1WhoMDOKtDTHaNfk_U3uwIPlkElnse1UIlBCQcxz-XJzSSxcJ2mWucWiVgqQaeXsA0r6oSUgOzqsc7qki2KeKDnvVDR6BGpQr7Le6UFlzzj1OPpkHhX7m7_Hqh_IR7K2499fn8vvx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935" y="2246097"/>
            <a:ext cx="5360528" cy="27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" descr="https://lh7-us.googleusercontent.com/Lu0HmsroLfffOsK3lMBpMKxHbH9bNHmbkT1hhPRq2Oe6pPOKyErLgiBHYXDbGAhPqdcdcfIe8C8m8XjDVB9TNGcusjaMqiE2E6VuGg7EaE7rLhNHRm3cJYeyS_3ytywLPeYWppTkTFz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5786" y="3041440"/>
            <a:ext cx="15240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"/>
          <p:cNvSpPr txBox="1"/>
          <p:nvPr/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600" b="1">
                <a:solidFill>
                  <a:schemeClr val="dk1"/>
                </a:solidFill>
              </a:rPr>
              <a:t>Результат с камеры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"/>
          <p:cNvSpPr txBox="1"/>
          <p:nvPr/>
        </p:nvSpPr>
        <p:spPr>
          <a:xfrm>
            <a:off x="3388016" y="540904"/>
            <a:ext cx="26583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 № 949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"/>
          <p:cNvSpPr txBox="1"/>
          <p:nvPr/>
        </p:nvSpPr>
        <p:spPr>
          <a:xfrm>
            <a:off x="6260537" y="540904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Умная камера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"/>
          <p:cNvSpPr txBox="1"/>
          <p:nvPr/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600" b="1">
                <a:solidFill>
                  <a:schemeClr val="dk1"/>
                </a:solidFill>
              </a:rPr>
              <a:t>Устройство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5"/>
          <p:cNvSpPr txBox="1"/>
          <p:nvPr/>
        </p:nvSpPr>
        <p:spPr>
          <a:xfrm>
            <a:off x="3388016" y="540904"/>
            <a:ext cx="26583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 № 949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5"/>
          <p:cNvSpPr txBox="1"/>
          <p:nvPr/>
        </p:nvSpPr>
        <p:spPr>
          <a:xfrm>
            <a:off x="6260537" y="540904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Умная камера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5"/>
          <p:cNvSpPr/>
          <p:nvPr/>
        </p:nvSpPr>
        <p:spPr>
          <a:xfrm>
            <a:off x="8775835" y="1292428"/>
            <a:ext cx="1680754" cy="350643"/>
          </a:xfrm>
          <a:prstGeom prst="roundRect">
            <a:avLst>
              <a:gd name="adj" fmla="val 16667"/>
            </a:avLst>
          </a:prstGeom>
          <a:solidFill>
            <a:srgbClr val="9346C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5"/>
          <p:cNvSpPr/>
          <p:nvPr/>
        </p:nvSpPr>
        <p:spPr>
          <a:xfrm>
            <a:off x="8920442" y="1259848"/>
            <a:ext cx="1970360" cy="415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STM32U575ZI</a:t>
            </a:r>
            <a:endParaRPr/>
          </a:p>
        </p:txBody>
      </p:sp>
      <p:pic>
        <p:nvPicPr>
          <p:cNvPr id="242" name="Google Shape;24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0754" y="2220006"/>
            <a:ext cx="3032616" cy="4263378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5"/>
          <p:cNvSpPr/>
          <p:nvPr/>
        </p:nvSpPr>
        <p:spPr>
          <a:xfrm>
            <a:off x="6311337" y="2072641"/>
            <a:ext cx="3032616" cy="4410744"/>
          </a:xfrm>
          <a:prstGeom prst="rect">
            <a:avLst/>
          </a:prstGeom>
          <a:noFill/>
          <a:ln w="25400" cap="flat" cmpd="sng">
            <a:solidFill>
              <a:srgbClr val="9346C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5"/>
          <p:cNvSpPr/>
          <p:nvPr/>
        </p:nvSpPr>
        <p:spPr>
          <a:xfrm>
            <a:off x="6888215" y="1849988"/>
            <a:ext cx="1836018" cy="3700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80" b="1" i="0" u="none" strike="noStrike" cap="non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 Макет устройства</a:t>
            </a:r>
            <a:endParaRPr sz="1480" b="1" i="0" u="none" strike="noStrike" cap="none">
              <a:solidFill>
                <a:srgbClr val="0E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5"/>
          <p:cNvSpPr/>
          <p:nvPr/>
        </p:nvSpPr>
        <p:spPr>
          <a:xfrm>
            <a:off x="9662804" y="2051342"/>
            <a:ext cx="2266688" cy="3191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Точность классификации ~80%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 b="0" i="0" u="none" strike="noStrike" cap="none">
              <a:solidFill>
                <a:srgbClr val="0E2D6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Возможность отправки изображений по низкоскоростному каналу связи до 512х512, формата RGB565 или BGR565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Работа от аккумулятора</a:t>
            </a:r>
            <a:endParaRPr sz="1400" b="0" i="0" u="none" strike="noStrike" cap="none">
              <a:solidFill>
                <a:srgbClr val="0E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5" descr="Кнопка с фиолетовой галочкой в квадрате положительный выбор голоса принять  согласие реалистичный вектор значка 3d | Премиум векторы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1348" y="2085691"/>
            <a:ext cx="292639" cy="292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5" descr="Кнопка с фиолетовой галочкой в квадрате положительный выбор голоса принять  согласие реалистичный вектор значка 3d | Премиум векторы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1347" y="2833719"/>
            <a:ext cx="292639" cy="292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5" descr="Кнопка с фиолетовой галочкой в квадрате положительный выбор голоса принять  согласие реалистичный вектор значка 3d | Премиум векторы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4622" y="4739796"/>
            <a:ext cx="292639" cy="29263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5"/>
          <p:cNvSpPr txBox="1"/>
          <p:nvPr/>
        </p:nvSpPr>
        <p:spPr>
          <a:xfrm>
            <a:off x="384850" y="1918504"/>
            <a:ext cx="5732700" cy="28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Calibri"/>
                <a:ea typeface="Calibri"/>
                <a:cs typeface="Calibri"/>
                <a:sym typeface="Calibri"/>
              </a:rPr>
              <a:t>Используемые интерфейсы для обеспечения связи между компонентами: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ru-RU" sz="2400">
                <a:latin typeface="Calibri"/>
                <a:ea typeface="Calibri"/>
                <a:cs typeface="Calibri"/>
                <a:sym typeface="Calibri"/>
              </a:rPr>
              <a:t>DCMI - получение изображения с камеры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ru-RU" sz="2400">
                <a:latin typeface="Calibri"/>
                <a:ea typeface="Calibri"/>
                <a:cs typeface="Calibri"/>
                <a:sym typeface="Calibri"/>
              </a:rPr>
              <a:t>I2C - управление регистрами камеры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ru-RU" sz="2400">
                <a:latin typeface="Calibri"/>
                <a:ea typeface="Calibri"/>
                <a:cs typeface="Calibri"/>
                <a:sym typeface="Calibri"/>
              </a:rPr>
              <a:t>USART - передача изображения на плату с модулем LoRa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9"/>
          <p:cNvSpPr txBox="1"/>
          <p:nvPr/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Дальнейшее развитие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9"/>
          <p:cNvSpPr txBox="1"/>
          <p:nvPr/>
        </p:nvSpPr>
        <p:spPr>
          <a:xfrm>
            <a:off x="3388016" y="540904"/>
            <a:ext cx="26583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 № 949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9"/>
          <p:cNvSpPr txBox="1"/>
          <p:nvPr/>
        </p:nvSpPr>
        <p:spPr>
          <a:xfrm>
            <a:off x="6260537" y="540904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Умная камера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9" descr="VMWare Virtualization Fundamental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2794" y="1719026"/>
            <a:ext cx="4325166" cy="4325106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9"/>
          <p:cNvSpPr/>
          <p:nvPr/>
        </p:nvSpPr>
        <p:spPr>
          <a:xfrm>
            <a:off x="884038" y="1719026"/>
            <a:ext cx="5245561" cy="432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AutoNum type="arabicPeriod"/>
            </a:pPr>
            <a:r>
              <a:rPr lang="ru-RU" sz="1600" b="0" i="0" u="none" strike="noStrike" cap="non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Создание сети «Умных камер», способных отправлять информацию на один источник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AutoNum type="arabicPeriod"/>
            </a:pPr>
            <a:r>
              <a:rPr lang="ru-RU" sz="1600" b="0" i="0" u="none" strike="noStrike" cap="non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Оптимизация нейросети: уменьшение потребляемых ресурсов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AutoNum type="arabicPeriod"/>
            </a:pPr>
            <a:r>
              <a:rPr lang="ru-RU" sz="1600" b="0" i="0" u="none" strike="noStrike" cap="non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Увеличение эффективности использования низкоскоростного канала связи: увеличение энергоэффективности и пропускной способности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AutoNum type="arabicPeriod"/>
            </a:pPr>
            <a:r>
              <a:rPr lang="ru-RU" sz="1600" b="0" i="0" u="none" strike="noStrike" cap="non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Увеличение функциональности «Умной камеры»: распознавание объекта ночью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AutoNum type="arabicPeriod"/>
            </a:pPr>
            <a:r>
              <a:rPr lang="ru-RU" sz="1600" b="0" i="0" u="none" strike="noStrike" cap="non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Создание собственной макетной платы с микроконтроллером для уменьшения стоимости и размера устройства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AutoNum type="arabicPeriod"/>
            </a:pPr>
            <a:r>
              <a:rPr lang="ru-RU" sz="1600" b="0" i="0" u="none" strike="noStrike" cap="non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Создание корпуса для устройства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386</Words>
  <Application>Microsoft Office PowerPoint</Application>
  <PresentationFormat>Широкоэкранный</PresentationFormat>
  <Paragraphs>77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 «Система видеомониторинга в удаленных труднодоступных районах с использованием автономных аппаратных платформ и алгоритмов машинного обучения»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«Система видеомониторинга в удаленных труднодоступных районах с использованием автономных аппаратных платформ и алгоритмов машинного обучения»</dc:title>
  <dc:creator>Кутьков Юрий Юрьевич</dc:creator>
  <cp:lastModifiedBy>Alexey Rolich</cp:lastModifiedBy>
  <cp:revision>1</cp:revision>
  <dcterms:created xsi:type="dcterms:W3CDTF">2021-11-11T08:52:47Z</dcterms:created>
  <dcterms:modified xsi:type="dcterms:W3CDTF">2023-11-08T12:37:42Z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