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86" r:id="rId5"/>
    <p:sldId id="326" r:id="rId6"/>
    <p:sldId id="287" r:id="rId7"/>
    <p:sldId id="288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06" r:id="rId17"/>
    <p:sldId id="285" r:id="rId18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E61F3D"/>
    <a:srgbClr val="E9EBF5"/>
    <a:srgbClr val="CFD5EA"/>
    <a:srgbClr val="029C63"/>
    <a:srgbClr val="96628C"/>
    <a:srgbClr val="11A0D7"/>
    <a:srgbClr val="CD5A5A"/>
    <a:srgbClr val="FFD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82814" autoAdjust="0"/>
  </p:normalViewPr>
  <p:slideViewPr>
    <p:cSldViewPr snapToGrid="0" snapToObjects="1">
      <p:cViewPr varScale="1">
        <p:scale>
          <a:sx n="89" d="100"/>
          <a:sy n="89" d="100"/>
        </p:scale>
        <p:origin x="1608" y="78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11/08/2023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Здравствуйте, мы с коллегой хотели бы представить вам нашу работу, которая посвящена разработке и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исследованию метода передачи данных в гетерогенной сети интернета вещей с использованием спутниковых каналов связи.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Участниками работы являются студенты магистратуры Козлов А.С. и Шаповалов М.В.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Научным руководителем является профессор департамента компьютерной инженерии Восков Л.С.</a:t>
            </a:r>
            <a:endParaRPr lang="ru-RU" dirty="0"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426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bddb7ea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bddb7ea7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этим целью нашей работы была разработка метода повышения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энергоэффективности в гетерогенных сетях интернета удаленных вещей с использованием спутникового канала связи.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работы нам необходимо было: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Провести обзор и анализ существующих и перспективных способов информационного взаимодействия в области интернета удаленных вещей;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Разработать структуру гетерогенной сети использованием спутникового канала связи;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Далее разработать метод повышения энергоэффективности;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Собрать экспериментальный стенд и провести исследование разработанного метода с точки зрения энергопотребления;</a:t>
            </a:r>
            <a:endParaRPr dirty="0"/>
          </a:p>
        </p:txBody>
      </p:sp>
      <p:sp>
        <p:nvSpPr>
          <p:cNvPr id="189" name="Google Shape;189;g17bddb7ea7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8219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bddb7ea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bddb7ea7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этим целью нашей работы была разработка метода повышения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энергоэффективности в гетерогенных сетях интернета удаленных вещей с использованием спутникового канала связи.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работы нам необходимо было: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Провести обзор и анализ существующих и перспективных способов информационного взаимодействия в области интернета удаленных вещей;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Разработать структуру гетерогенной сети использованием спутникового канала связи;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Далее разработать метод повышения энергоэффективности;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Собрать экспериментальный стенд и провести исследование разработанного метода с точки зрения энергопотребления;</a:t>
            </a:r>
            <a:endParaRPr dirty="0"/>
          </a:p>
        </p:txBody>
      </p:sp>
      <p:sp>
        <p:nvSpPr>
          <p:cNvPr id="189" name="Google Shape;189;g17bddb7ea7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9655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bddb7ea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bddb7ea7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этим целью нашей работы была разработка метода повышения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энергоэффективности в гетерогенных сетях интернета удаленных вещей с использованием спутникового канала связи.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работы нам необходимо было: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Провести обзор и анализ существующих и перспективных способов информационного взаимодействия в области интернета удаленных вещей;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Разработать структуру гетерогенной сети использованием спутникового канала связи;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Далее разработать метод повышения энергоэффективности;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Собрать экспериментальный стенд и провести исследование разработанного метода с точки зрения энергопотребления;</a:t>
            </a:r>
            <a:endParaRPr dirty="0"/>
          </a:p>
        </p:txBody>
      </p:sp>
      <p:sp>
        <p:nvSpPr>
          <p:cNvPr id="189" name="Google Shape;189;g17bddb7ea7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5324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bddb7ea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bddb7ea7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9" name="Google Shape;189;g17bddb7ea7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54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bddb7ea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bddb7ea7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из таких актуальных вопросов является разработка и развертывание систем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сбора данных в удаленных районах, в которых отсутствует развитая сетевая инфраструктура.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к таким районам можно отнести регионы крайнего севера, горные районы,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также удаленные районы открытого океана.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 область исследований получила свое собственное название Интернет удаленных вещей.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9" name="Google Shape;189;g17bddb7ea7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0859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bddb7ea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bddb7ea7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 отметить, что большинство приложений интернета удаленных вещей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предполагают использование гетерогенных сетей с использованием спутниковых каналов связи.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Т.к. это является единственным возможным вариантов интегрирования локальной сенсорной сети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глобальными информационными сетями.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с сетью интернет.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 не менее имеется ряд ограничений, которые не позволяют массового использования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спутниковой связи и таким образом сдерживают рост области интернета удаленных вещей.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таким ограничениям относят: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низкая пропускная способность;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высокая стоимость отправки сообщений по спутниковым каналам;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высокие значения задержек.</a:t>
            </a: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Следует отметить, что задержки в данном случае характеризуют не только длительность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распространения сигнала до спутников, но и случаи повторной отправки одного и того же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сообщения вследствие наложения помех на предыдущие сообщения или же из-за отсутствия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связи со спутниками в момент отправки.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в свою очередь увеличивает время активной работы передающей системы и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негативно сказывается на энергопотреблении и сроке автономной работы.</a:t>
            </a:r>
            <a:endParaRPr dirty="0"/>
          </a:p>
        </p:txBody>
      </p:sp>
      <p:sp>
        <p:nvSpPr>
          <p:cNvPr id="189" name="Google Shape;189;g17bddb7ea7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6406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bddb7ea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bddb7ea7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этим целью нашей работы была разработка метода повышения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энергоэффективности в гетерогенных сетях интернета удаленных вещей с использованием спутникового канала связи.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работы нам необходимо было: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Провести обзор и анализ существующих и перспективных способов информационного взаимодействия в области интернета удаленных вещей;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Разработать структуру гетерогенной сети использованием спутникового канала связи;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Далее разработать метод повышения энергоэффективности;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Собрать экспериментальный стенд и провести исследование разработанного метода с точки зрения энергопотребления;</a:t>
            </a:r>
            <a:endParaRPr dirty="0"/>
          </a:p>
        </p:txBody>
      </p:sp>
      <p:sp>
        <p:nvSpPr>
          <p:cNvPr id="189" name="Google Shape;189;g17bddb7ea7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6433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bddb7ea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bddb7ea7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этим целью нашей работы была разработка метода повышения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энергоэффективности в гетерогенных сетях интернета удаленных вещей с использованием спутникового канала связи.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работы нам необходимо было: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Провести обзор и анализ существующих и перспективных способов информационного взаимодействия в области интернета удаленных вещей;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Разработать структуру гетерогенной сети использованием спутникового канала связи;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Далее разработать метод повышения энергоэффективности;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Собрать экспериментальный стенд и провести исследование разработанного метода с точки зрения энергопотребления;</a:t>
            </a:r>
            <a:endParaRPr dirty="0"/>
          </a:p>
        </p:txBody>
      </p:sp>
      <p:sp>
        <p:nvSpPr>
          <p:cNvPr id="189" name="Google Shape;189;g17bddb7ea7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94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bddb7ea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bddb7ea7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этим целью нашей работы была разработка метода повышения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энергоэффективности в гетерогенных сетях интернета удаленных вещей с использованием спутникового канала связи.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работы нам необходимо было: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Провести обзор и анализ существующих и перспективных способов информационного взаимодействия в области интернета удаленных вещей;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Разработать структуру гетерогенной сети использованием спутникового канала связи;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Далее разработать метод повышения энергоэффективности;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Собрать экспериментальный стенд и провести исследование разработанного метода с точки зрения энергопотребления;</a:t>
            </a:r>
            <a:endParaRPr dirty="0"/>
          </a:p>
        </p:txBody>
      </p:sp>
      <p:sp>
        <p:nvSpPr>
          <p:cNvPr id="189" name="Google Shape;189;g17bddb7ea7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9117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bddb7ea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bddb7ea7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этим целью нашей работы была разработка метода повышения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энергоэффективности в гетерогенных сетях интернета удаленных вещей с использованием спутникового канала связи.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работы нам необходимо было: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Провести обзор и анализ существующих и перспективных способов информационного взаимодействия в области интернета удаленных вещей;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Разработать структуру гетерогенной сети использованием спутникового канала связи;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Далее разработать метод повышения энергоэффективности;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Собрать экспериментальный стенд и провести исследование разработанного метода с точки зрения энергопотребления;</a:t>
            </a:r>
            <a:endParaRPr dirty="0"/>
          </a:p>
        </p:txBody>
      </p:sp>
      <p:sp>
        <p:nvSpPr>
          <p:cNvPr id="189" name="Google Shape;189;g17bddb7ea7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5155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bddb7ea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bddb7ea7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этим целью нашей работы была разработка метода повышения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энергоэффективности в гетерогенных сетях интернета удаленных вещей с использованием спутникового канала связи.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работы нам необходимо было: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Провести обзор и анализ существующих и перспективных способов информационного взаимодействия в области интернета удаленных вещей;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Разработать структуру гетерогенной сети использованием спутникового канала связи;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Далее разработать метод повышения энергоэффективности;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Собрать экспериментальный стенд и провести исследование разработанного метода с точки зрения энергопотребления;</a:t>
            </a:r>
            <a:endParaRPr dirty="0"/>
          </a:p>
        </p:txBody>
      </p:sp>
      <p:sp>
        <p:nvSpPr>
          <p:cNvPr id="189" name="Google Shape;189;g17bddb7ea7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935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bddb7ea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bddb7ea7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этим целью нашей работы была разработка метода повышения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энергоэффективности в гетерогенных сетях интернета удаленных вещей с использованием спутникового канала связи.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работы нам необходимо было: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Провести обзор и анализ существующих и перспективных способов информационного взаимодействия в области интернета удаленных вещей;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Разработать структуру гетерогенной сети использованием спутникового канала связи;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Далее разработать метод повышения энергоэффективности;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Собрать экспериментальный стенд и провести исследование разработанного метода с точки зрения энергопотребления;</a:t>
            </a:r>
            <a:endParaRPr dirty="0"/>
          </a:p>
        </p:txBody>
      </p:sp>
      <p:sp>
        <p:nvSpPr>
          <p:cNvPr id="189" name="Google Shape;189;g17bddb7ea7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351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">
  <p:cSld name="1_Обложк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8" descr="A blue circle with white 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8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;p18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9;p18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sz="4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4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015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1">
  <p:cSld name="1_Текст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1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1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29;p1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1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1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19"/>
          <p:cNvSpPr>
            <a:spLocks noGrp="1"/>
          </p:cNvSpPr>
          <p:nvPr>
            <p:ph type="pic" idx="2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815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11/08/2023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"/>
          <p:cNvSpPr txBox="1">
            <a:spLocks noGrp="1"/>
          </p:cNvSpPr>
          <p:nvPr>
            <p:ph type="title"/>
          </p:nvPr>
        </p:nvSpPr>
        <p:spPr>
          <a:xfrm>
            <a:off x="1019175" y="2116735"/>
            <a:ext cx="8010885" cy="197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Impact of Proactive LEO Satellite Tracking on</a:t>
            </a:r>
            <a:br>
              <a:rPr lang="en-US" sz="36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Heterogeneous </a:t>
            </a:r>
            <a:r>
              <a:rPr lang="en-US" sz="3600" dirty="0" err="1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IoRT</a:t>
            </a:r>
            <a:r>
              <a:rPr lang="en-US" sz="36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 Network Performance</a:t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HSE Sans" panose="02000000000000000000" pitchFamily="50" charset="-52"/>
            </a:endParaRPr>
          </a:p>
        </p:txBody>
      </p:sp>
      <p:sp>
        <p:nvSpPr>
          <p:cNvPr id="182" name="Google Shape;182;p1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HSE University, Russia</a:t>
            </a:r>
            <a:endParaRPr lang="en-US" sz="1400" dirty="0"/>
          </a:p>
        </p:txBody>
      </p:sp>
      <p:sp>
        <p:nvSpPr>
          <p:cNvPr id="183" name="Google Shape;183;p1"/>
          <p:cNvSpPr txBox="1">
            <a:spLocks noGrp="1"/>
          </p:cNvSpPr>
          <p:nvPr>
            <p:ph type="body" idx="2"/>
          </p:nvPr>
        </p:nvSpPr>
        <p:spPr>
          <a:xfrm>
            <a:off x="6259420" y="1204646"/>
            <a:ext cx="2278063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indent="0"/>
            <a:r>
              <a:rPr lang="ru-RU" sz="14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Департамент электронной инженерии</a:t>
            </a:r>
          </a:p>
        </p:txBody>
      </p:sp>
      <p:sp>
        <p:nvSpPr>
          <p:cNvPr id="7" name="Google Shape;183;p1">
            <a:extLst>
              <a:ext uri="{FF2B5EF4-FFF2-40B4-BE49-F238E27FC236}">
                <a16:creationId xmlns:a16="http://schemas.microsoft.com/office/drawing/2014/main" id="{91F76140-1574-4E43-B7A4-3B35352B438C}"/>
              </a:ext>
            </a:extLst>
          </p:cNvPr>
          <p:cNvSpPr txBox="1">
            <a:spLocks/>
          </p:cNvSpPr>
          <p:nvPr/>
        </p:nvSpPr>
        <p:spPr>
          <a:xfrm>
            <a:off x="8809070" y="1204646"/>
            <a:ext cx="2278063" cy="2231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marL="457200" marR="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14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Москва 2023</a:t>
            </a:r>
          </a:p>
        </p:txBody>
      </p:sp>
    </p:spTree>
    <p:extLst>
      <p:ext uri="{BB962C8B-B14F-4D97-AF65-F5344CB8AC3E}">
        <p14:creationId xmlns:p14="http://schemas.microsoft.com/office/powerpoint/2010/main" val="3307503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7bddb7ea7c_0_1"/>
          <p:cNvSpPr txBox="1">
            <a:spLocks noGrp="1"/>
          </p:cNvSpPr>
          <p:nvPr>
            <p:ph type="title"/>
          </p:nvPr>
        </p:nvSpPr>
        <p:spPr>
          <a:xfrm>
            <a:off x="585897" y="1477353"/>
            <a:ext cx="5245500" cy="549898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SE Sans" panose="02000000000000000000" pitchFamily="50" charset="-52"/>
              </a:rPr>
              <a:t>Results</a:t>
            </a:r>
          </a:p>
        </p:txBody>
      </p:sp>
      <p:sp>
        <p:nvSpPr>
          <p:cNvPr id="193" name="Google Shape;193;g17bddb7ea7c_0_1"/>
          <p:cNvSpPr txBox="1">
            <a:spLocks noGrp="1"/>
          </p:cNvSpPr>
          <p:nvPr>
            <p:ph type="body" idx="4"/>
          </p:nvPr>
        </p:nvSpPr>
        <p:spPr>
          <a:xfrm>
            <a:off x="3459163" y="45040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852"/>
            </a:pPr>
            <a:endParaRPr dirty="0"/>
          </a:p>
        </p:txBody>
      </p:sp>
      <p:sp>
        <p:nvSpPr>
          <p:cNvPr id="194" name="Google Shape;194;g17bddb7ea7c_0_1"/>
          <p:cNvSpPr txBox="1">
            <a:spLocks noGrp="1"/>
          </p:cNvSpPr>
          <p:nvPr>
            <p:ph type="body" idx="5"/>
          </p:nvPr>
        </p:nvSpPr>
        <p:spPr>
          <a:xfrm>
            <a:off x="5295602" y="1248575"/>
            <a:ext cx="6445956" cy="2682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en-US" sz="12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RESULTS OF CONTINUOUS PACKET TRANSMISSION WITH PROACTIVE SATELLITE TRACKING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endParaRPr sz="120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pic>
        <p:nvPicPr>
          <p:cNvPr id="195" name="Google Shape;195;g17bddb7ea7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2;g17bddb7ea7c_0_1">
            <a:extLst>
              <a:ext uri="{FF2B5EF4-FFF2-40B4-BE49-F238E27FC236}">
                <a16:creationId xmlns:a16="http://schemas.microsoft.com/office/drawing/2014/main" id="{4E87A775-CD32-A320-078D-F4145E3C8E98}"/>
              </a:ext>
            </a:extLst>
          </p:cNvPr>
          <p:cNvSpPr txBox="1">
            <a:spLocks/>
          </p:cNvSpPr>
          <p:nvPr/>
        </p:nvSpPr>
        <p:spPr>
          <a:xfrm>
            <a:off x="585897" y="2211172"/>
            <a:ext cx="4132860" cy="37724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45700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Probability of successfully transmitting increased significantly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decrease in the active operational period of the transmission system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66C66D-5FBB-3FD3-78EB-B39538D5B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425" y="1663619"/>
            <a:ext cx="6676133" cy="409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80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7bddb7ea7c_0_1"/>
          <p:cNvSpPr txBox="1">
            <a:spLocks noGrp="1"/>
          </p:cNvSpPr>
          <p:nvPr>
            <p:ph type="title"/>
          </p:nvPr>
        </p:nvSpPr>
        <p:spPr>
          <a:xfrm>
            <a:off x="585897" y="1477353"/>
            <a:ext cx="6029392" cy="549898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SE Sans" panose="02000000000000000000" pitchFamily="50" charset="-52"/>
              </a:rPr>
              <a:t> Energy efficiency of data transmission</a:t>
            </a:r>
          </a:p>
        </p:txBody>
      </p:sp>
      <p:sp>
        <p:nvSpPr>
          <p:cNvPr id="193" name="Google Shape;193;g17bddb7ea7c_0_1"/>
          <p:cNvSpPr txBox="1">
            <a:spLocks noGrp="1"/>
          </p:cNvSpPr>
          <p:nvPr>
            <p:ph type="body" idx="4"/>
          </p:nvPr>
        </p:nvSpPr>
        <p:spPr>
          <a:xfrm>
            <a:off x="3459163" y="45040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852"/>
            </a:pPr>
            <a:endParaRPr dirty="0"/>
          </a:p>
        </p:txBody>
      </p:sp>
      <p:pic>
        <p:nvPicPr>
          <p:cNvPr id="195" name="Google Shape;195;g17bddb7ea7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2;g17bddb7ea7c_0_1">
            <a:extLst>
              <a:ext uri="{FF2B5EF4-FFF2-40B4-BE49-F238E27FC236}">
                <a16:creationId xmlns:a16="http://schemas.microsoft.com/office/drawing/2014/main" id="{4E87A775-CD32-A320-078D-F4145E3C8E98}"/>
              </a:ext>
            </a:extLst>
          </p:cNvPr>
          <p:cNvSpPr txBox="1">
            <a:spLocks/>
          </p:cNvSpPr>
          <p:nvPr/>
        </p:nvSpPr>
        <p:spPr>
          <a:xfrm>
            <a:off x="585896" y="4741332"/>
            <a:ext cx="10669126" cy="12422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45700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Transmission energy efficiency can be computed as the energy cost per delivered user data bit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D05D8E-C66D-7A87-5A4A-99A6417DB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96" y="2053971"/>
            <a:ext cx="7307384" cy="27093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066CCC-D9D2-257C-81F7-5F32AAA48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1290" y="5251719"/>
            <a:ext cx="6558776" cy="1030106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18703B48-F9E7-9D21-EEEA-995C67D47402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7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7bddb7ea7c_0_1"/>
          <p:cNvSpPr txBox="1">
            <a:spLocks noGrp="1"/>
          </p:cNvSpPr>
          <p:nvPr>
            <p:ph type="title"/>
          </p:nvPr>
        </p:nvSpPr>
        <p:spPr>
          <a:xfrm>
            <a:off x="585897" y="1477353"/>
            <a:ext cx="6029392" cy="549898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SE Sans" panose="02000000000000000000" pitchFamily="50" charset="-52"/>
              </a:rPr>
              <a:t> FINAL REMARKS</a:t>
            </a:r>
          </a:p>
        </p:txBody>
      </p:sp>
      <p:sp>
        <p:nvSpPr>
          <p:cNvPr id="193" name="Google Shape;193;g17bddb7ea7c_0_1"/>
          <p:cNvSpPr txBox="1">
            <a:spLocks noGrp="1"/>
          </p:cNvSpPr>
          <p:nvPr>
            <p:ph type="body" idx="4"/>
          </p:nvPr>
        </p:nvSpPr>
        <p:spPr>
          <a:xfrm>
            <a:off x="3459163" y="45040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852"/>
            </a:pPr>
            <a:endParaRPr dirty="0"/>
          </a:p>
        </p:txBody>
      </p:sp>
      <p:pic>
        <p:nvPicPr>
          <p:cNvPr id="195" name="Google Shape;195;g17bddb7ea7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2;g17bddb7ea7c_0_1">
            <a:extLst>
              <a:ext uri="{FF2B5EF4-FFF2-40B4-BE49-F238E27FC236}">
                <a16:creationId xmlns:a16="http://schemas.microsoft.com/office/drawing/2014/main" id="{4E87A775-CD32-A320-078D-F4145E3C8E98}"/>
              </a:ext>
            </a:extLst>
          </p:cNvPr>
          <p:cNvSpPr txBox="1">
            <a:spLocks/>
          </p:cNvSpPr>
          <p:nvPr/>
        </p:nvSpPr>
        <p:spPr>
          <a:xfrm>
            <a:off x="761437" y="2209315"/>
            <a:ext cx="10669126" cy="12422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45700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Implementation of proactive satellite tracking algorithm improves performance across all defined metrics. (probability of successful message delivery, average delay, energy cost of data bit and battery lifetime ratio)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The proposed algorithm exerts a substantial influence on the energy efficiency of data transmission. 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Introduced algorithm enhances the battery life of the of the Internet of Remote Things.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Even in circumstances that are evidently unfavorable for message transmission, both the developed algorithm and the system as a whole have demonstrated their effectiveness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DA6F68-C946-F4B8-2FF8-863B7DC621D7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775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7bddb7ea7c_0_1"/>
          <p:cNvSpPr txBox="1">
            <a:spLocks noGrp="1"/>
          </p:cNvSpPr>
          <p:nvPr>
            <p:ph type="title"/>
          </p:nvPr>
        </p:nvSpPr>
        <p:spPr>
          <a:xfrm>
            <a:off x="585897" y="1556357"/>
            <a:ext cx="4730686" cy="46838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SE Sans" panose="02000000000000000000" pitchFamily="50" charset="-52"/>
              </a:rPr>
              <a:t>REFERENCES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SE Sans" panose="02000000000000000000" pitchFamily="50" charset="-52"/>
            </a:endParaRPr>
          </a:p>
        </p:txBody>
      </p:sp>
      <p:sp>
        <p:nvSpPr>
          <p:cNvPr id="192" name="Google Shape;192;g17bddb7ea7c_0_1"/>
          <p:cNvSpPr txBox="1">
            <a:spLocks noGrp="1"/>
          </p:cNvSpPr>
          <p:nvPr>
            <p:ph type="body" idx="1"/>
          </p:nvPr>
        </p:nvSpPr>
        <p:spPr>
          <a:xfrm>
            <a:off x="585895" y="2119320"/>
            <a:ext cx="11066173" cy="3954909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7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Korte A, Tiberius V, </a:t>
            </a:r>
            <a:r>
              <a:rPr lang="en-US" sz="1700" kern="0" dirty="0" err="1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Brem</a:t>
            </a:r>
            <a:r>
              <a:rPr lang="en-US" sz="17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 A. Internet of Things (IoT) Technology Research in Business and Management Literature: Results from a Co-Citation Analysis. Journal of Theoretical and Applied Electronic Commerce Research. 2021; 16(6):2073-2090.</a:t>
            </a:r>
            <a:endParaRPr lang="ru-RU" sz="1700" kern="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700" kern="0" dirty="0" err="1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Voskov</a:t>
            </a:r>
            <a:r>
              <a:rPr lang="en-US" sz="17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 L., </a:t>
            </a:r>
            <a:r>
              <a:rPr lang="en-US" sz="1700" kern="0" dirty="0" err="1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Rolich</a:t>
            </a:r>
            <a:r>
              <a:rPr lang="en-US" sz="17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 A., </a:t>
            </a:r>
            <a:r>
              <a:rPr lang="en-US" sz="1700" kern="0" dirty="0" err="1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Bakanov</a:t>
            </a:r>
            <a:r>
              <a:rPr lang="en-US" sz="17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 </a:t>
            </a:r>
            <a:r>
              <a:rPr lang="en-US" sz="1700" kern="0" dirty="0" err="1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Gleb</a:t>
            </a:r>
            <a:r>
              <a:rPr lang="en-US" sz="17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, </a:t>
            </a:r>
            <a:r>
              <a:rPr lang="en-US" sz="1700" kern="0" dirty="0" err="1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Podkopaeva</a:t>
            </a:r>
            <a:r>
              <a:rPr lang="en-US" sz="17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 Polina. Gateway Data Encoding, Packaging and Compression method for heterogeneous IoT-satellite network, in: 2021 XVII International</a:t>
            </a:r>
            <a:r>
              <a:rPr lang="ru-RU" sz="17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 </a:t>
            </a:r>
            <a:r>
              <a:rPr lang="en-US" sz="17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Symposium "Problems of Redundancy in Information and Control Systems" (REDUNDANCY).</a:t>
            </a:r>
            <a:r>
              <a:rPr lang="ru-RU" sz="17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 </a:t>
            </a:r>
            <a:r>
              <a:rPr lang="en-US" sz="17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IEEE, 2021. </a:t>
            </a:r>
            <a:r>
              <a:rPr lang="en-US" sz="1700" kern="0" dirty="0" err="1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doi</a:t>
            </a:r>
            <a:r>
              <a:rPr lang="en-US" sz="17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 P. 34-38.</a:t>
            </a:r>
            <a:endParaRPr lang="ru-RU" sz="1700" kern="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sz="17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  </a:t>
            </a:r>
            <a:br>
              <a:rPr lang="en-US" sz="2000" dirty="0"/>
            </a:br>
            <a:br>
              <a:rPr lang="en-US" sz="2000" dirty="0"/>
            </a:br>
            <a:endParaRPr lang="ru-RU" sz="4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93" name="Google Shape;193;g17bddb7ea7c_0_1"/>
          <p:cNvSpPr txBox="1">
            <a:spLocks noGrp="1"/>
          </p:cNvSpPr>
          <p:nvPr>
            <p:ph type="body" idx="4"/>
          </p:nvPr>
        </p:nvSpPr>
        <p:spPr>
          <a:xfrm>
            <a:off x="3459163" y="45040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852"/>
            </a:pPr>
            <a:r>
              <a:rPr lang="ru-RU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Исследование и разработка метода передачи данных в гетерогенной сети интернета вещей по спутниковым каналам связи</a:t>
            </a:r>
            <a:endParaRPr dirty="0"/>
          </a:p>
        </p:txBody>
      </p:sp>
      <p:sp>
        <p:nvSpPr>
          <p:cNvPr id="194" name="Google Shape;194;g17bddb7ea7c_0_1"/>
          <p:cNvSpPr txBox="1">
            <a:spLocks noGrp="1"/>
          </p:cNvSpPr>
          <p:nvPr>
            <p:ph type="body" idx="5"/>
          </p:nvPr>
        </p:nvSpPr>
        <p:spPr>
          <a:xfrm>
            <a:off x="6259907" y="654400"/>
            <a:ext cx="3835200" cy="1988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852"/>
            </a:pPr>
            <a:r>
              <a:rPr lang="ru-RU" sz="12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Список литературы</a:t>
            </a:r>
          </a:p>
        </p:txBody>
      </p:sp>
      <p:pic>
        <p:nvPicPr>
          <p:cNvPr id="195" name="Google Shape;195;g17bddb7ea7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255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7bddb7ea7c_0_1"/>
          <p:cNvSpPr txBox="1">
            <a:spLocks noGrp="1"/>
          </p:cNvSpPr>
          <p:nvPr>
            <p:ph type="title"/>
          </p:nvPr>
        </p:nvSpPr>
        <p:spPr>
          <a:xfrm>
            <a:off x="585897" y="1477353"/>
            <a:ext cx="5245500" cy="549898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lvl="0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SE Sans" panose="02000000000000000000" pitchFamily="50" charset="-52"/>
              </a:rPr>
              <a:t>IoRT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SE Sans" panose="02000000000000000000" pitchFamily="50" charset="-52"/>
              </a:rPr>
              <a:t> - Internet of Remote Things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SE Sans" panose="02000000000000000000" pitchFamily="50" charset="-52"/>
            </a:endParaRPr>
          </a:p>
        </p:txBody>
      </p:sp>
      <p:sp>
        <p:nvSpPr>
          <p:cNvPr id="192" name="Google Shape;192;g17bddb7ea7c_0_1"/>
          <p:cNvSpPr txBox="1">
            <a:spLocks noGrp="1"/>
          </p:cNvSpPr>
          <p:nvPr>
            <p:ph type="body" idx="1"/>
          </p:nvPr>
        </p:nvSpPr>
        <p:spPr>
          <a:xfrm>
            <a:off x="585897" y="2266520"/>
            <a:ext cx="4537896" cy="4097955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4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Satellite communication as the main solution for  </a:t>
            </a:r>
            <a:r>
              <a:rPr lang="en-US" sz="2400" kern="0" dirty="0" err="1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IoRT</a:t>
            </a:r>
            <a:r>
              <a:rPr lang="en-US" sz="24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4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Limitations: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high cost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latency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low bandwidth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energy efficiency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endParaRPr lang="en-US" sz="2400" kern="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pic>
        <p:nvPicPr>
          <p:cNvPr id="195" name="Google Shape;195;g17bddb7ea7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D319AE-1710-4729-98AA-521EBDE6E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675" y="7121911"/>
            <a:ext cx="4401894" cy="2934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C405AB-9E59-AAEC-8BBF-A866EAF6A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605" y="1250651"/>
            <a:ext cx="5446198" cy="5032160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DEC2BF53-C770-10DA-41DD-B60306F01374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11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7bddb7ea7c_0_1"/>
          <p:cNvSpPr txBox="1">
            <a:spLocks noGrp="1"/>
          </p:cNvSpPr>
          <p:nvPr>
            <p:ph type="title"/>
          </p:nvPr>
        </p:nvSpPr>
        <p:spPr>
          <a:xfrm>
            <a:off x="585897" y="1477353"/>
            <a:ext cx="5245500" cy="549898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SE Sans" panose="02000000000000000000" pitchFamily="50" charset="-52"/>
              </a:rPr>
              <a:t>LEO satellite tracking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SE Sans" panose="02000000000000000000" pitchFamily="50" charset="-52"/>
            </a:endParaRPr>
          </a:p>
        </p:txBody>
      </p:sp>
      <p:sp>
        <p:nvSpPr>
          <p:cNvPr id="192" name="Google Shape;192;g17bddb7ea7c_0_1"/>
          <p:cNvSpPr txBox="1">
            <a:spLocks noGrp="1"/>
          </p:cNvSpPr>
          <p:nvPr>
            <p:ph type="body" idx="1"/>
          </p:nvPr>
        </p:nvSpPr>
        <p:spPr>
          <a:xfrm>
            <a:off x="585898" y="2282286"/>
            <a:ext cx="5510102" cy="2451087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</a:pPr>
            <a:r>
              <a:rPr lang="en-US" sz="24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Proactive LEO Satellite Tracking as way to enhance performance of a terrestrial-satellite network</a:t>
            </a:r>
            <a:endParaRPr lang="ru-RU" sz="2400" kern="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94" name="Google Shape;194;g17bddb7ea7c_0_1"/>
          <p:cNvSpPr txBox="1">
            <a:spLocks noGrp="1"/>
          </p:cNvSpPr>
          <p:nvPr>
            <p:ph type="body" idx="5"/>
          </p:nvPr>
        </p:nvSpPr>
        <p:spPr>
          <a:xfrm>
            <a:off x="6259907" y="654400"/>
            <a:ext cx="3835200" cy="1827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endParaRPr sz="120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pic>
        <p:nvPicPr>
          <p:cNvPr id="195" name="Google Shape;195;g17bddb7ea7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589AD9-936F-4C7F-8FD4-28FB83DE9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43569"/>
            <a:ext cx="5717773" cy="332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51A89327-FCDC-7374-577C-278D5460A1C2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05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7bddb7ea7c_0_1"/>
          <p:cNvSpPr txBox="1">
            <a:spLocks noGrp="1"/>
          </p:cNvSpPr>
          <p:nvPr>
            <p:ph type="title"/>
          </p:nvPr>
        </p:nvSpPr>
        <p:spPr>
          <a:xfrm>
            <a:off x="585897" y="1477353"/>
            <a:ext cx="5245500" cy="549898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SE Sans" panose="02000000000000000000" pitchFamily="50" charset="-52"/>
              </a:rPr>
              <a:t>Iridium constellation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SE Sans" panose="02000000000000000000" pitchFamily="50" charset="-52"/>
            </a:endParaRPr>
          </a:p>
        </p:txBody>
      </p:sp>
      <p:sp>
        <p:nvSpPr>
          <p:cNvPr id="192" name="Google Shape;192;g17bddb7ea7c_0_1"/>
          <p:cNvSpPr txBox="1">
            <a:spLocks noGrp="1"/>
          </p:cNvSpPr>
          <p:nvPr>
            <p:ph type="body" idx="1"/>
          </p:nvPr>
        </p:nvSpPr>
        <p:spPr>
          <a:xfrm>
            <a:off x="585896" y="2233750"/>
            <a:ext cx="5245501" cy="3772422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342900" lvl="0" indent="-34290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inter-satellite interaction, message delivery without ground gateway visibility,</a:t>
            </a:r>
          </a:p>
          <a:p>
            <a:pPr marL="342900" lvl="0" indent="-34290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high satellite density over high latitudes suits Far North development and </a:t>
            </a:r>
            <a:r>
              <a:rPr lang="en-US" sz="2200" kern="0" dirty="0" err="1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IoRT</a:t>
            </a:r>
            <a:r>
              <a:rPr lang="en-US" sz="22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 applications. </a:t>
            </a:r>
            <a:endParaRPr lang="ru-RU" sz="2200" kern="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93" name="Google Shape;193;g17bddb7ea7c_0_1"/>
          <p:cNvSpPr txBox="1">
            <a:spLocks noGrp="1"/>
          </p:cNvSpPr>
          <p:nvPr>
            <p:ph type="body" idx="4"/>
          </p:nvPr>
        </p:nvSpPr>
        <p:spPr>
          <a:xfrm>
            <a:off x="3459163" y="45040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852"/>
            </a:pPr>
            <a:endParaRPr dirty="0"/>
          </a:p>
        </p:txBody>
      </p:sp>
      <p:sp>
        <p:nvSpPr>
          <p:cNvPr id="194" name="Google Shape;194;g17bddb7ea7c_0_1"/>
          <p:cNvSpPr txBox="1">
            <a:spLocks noGrp="1"/>
          </p:cNvSpPr>
          <p:nvPr>
            <p:ph type="body" idx="5"/>
          </p:nvPr>
        </p:nvSpPr>
        <p:spPr>
          <a:xfrm>
            <a:off x="6259907" y="654400"/>
            <a:ext cx="3835200" cy="1827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endParaRPr sz="120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pic>
        <p:nvPicPr>
          <p:cNvPr id="195" name="Google Shape;195;g17bddb7ea7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ensors | Free Full-Text | On the Energy Performance of Iridium Satellite  IoT Technology">
            <a:extLst>
              <a:ext uri="{FF2B5EF4-FFF2-40B4-BE49-F238E27FC236}">
                <a16:creationId xmlns:a16="http://schemas.microsoft.com/office/drawing/2014/main" id="{65B2924B-A630-D1A8-6CF9-27484600A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218" y="1738488"/>
            <a:ext cx="5938720" cy="336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74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7bddb7ea7c_0_1"/>
          <p:cNvSpPr txBox="1">
            <a:spLocks noGrp="1"/>
          </p:cNvSpPr>
          <p:nvPr>
            <p:ph type="title"/>
          </p:nvPr>
        </p:nvSpPr>
        <p:spPr>
          <a:xfrm>
            <a:off x="585897" y="1477353"/>
            <a:ext cx="5245500" cy="549898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SE Sans" panose="02000000000000000000" pitchFamily="50" charset="-52"/>
              </a:rPr>
              <a:t>Proactive Tracking </a:t>
            </a:r>
          </a:p>
        </p:txBody>
      </p:sp>
      <p:sp>
        <p:nvSpPr>
          <p:cNvPr id="192" name="Google Shape;192;g17bddb7ea7c_0_1"/>
          <p:cNvSpPr txBox="1">
            <a:spLocks noGrp="1"/>
          </p:cNvSpPr>
          <p:nvPr>
            <p:ph type="body" idx="1"/>
          </p:nvPr>
        </p:nvSpPr>
        <p:spPr>
          <a:xfrm>
            <a:off x="585896" y="2233750"/>
            <a:ext cx="5245501" cy="3772422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2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Timing message transmissions to satellites during their optimal position relative to the observer enhances the probability of successful transmission.</a:t>
            </a:r>
          </a:p>
          <a:p>
            <a:pPr marL="0" lvl="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2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Affects:</a:t>
            </a:r>
          </a:p>
          <a:p>
            <a:pPr marL="342900" lvl="0" indent="-34290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average delay</a:t>
            </a:r>
          </a:p>
          <a:p>
            <a:pPr marL="342900" lvl="0" indent="-34290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energy cost of data bit transfer</a:t>
            </a:r>
          </a:p>
          <a:p>
            <a:pPr marL="342900" lvl="0" indent="-34290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battery lifetime. </a:t>
            </a:r>
            <a:endParaRPr lang="ru-RU" sz="2200" kern="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93" name="Google Shape;193;g17bddb7ea7c_0_1"/>
          <p:cNvSpPr txBox="1">
            <a:spLocks noGrp="1"/>
          </p:cNvSpPr>
          <p:nvPr>
            <p:ph type="body" idx="4"/>
          </p:nvPr>
        </p:nvSpPr>
        <p:spPr>
          <a:xfrm>
            <a:off x="3459163" y="45040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852"/>
            </a:pPr>
            <a:endParaRPr dirty="0"/>
          </a:p>
        </p:txBody>
      </p:sp>
      <p:sp>
        <p:nvSpPr>
          <p:cNvPr id="194" name="Google Shape;194;g17bddb7ea7c_0_1"/>
          <p:cNvSpPr txBox="1">
            <a:spLocks noGrp="1"/>
          </p:cNvSpPr>
          <p:nvPr>
            <p:ph type="body" idx="5"/>
          </p:nvPr>
        </p:nvSpPr>
        <p:spPr>
          <a:xfrm>
            <a:off x="6259907" y="654400"/>
            <a:ext cx="3835200" cy="1827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endParaRPr sz="120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pic>
        <p:nvPicPr>
          <p:cNvPr id="195" name="Google Shape;195;g17bddb7ea7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Look Angles &amp; Orbital Perturbations">
            <a:extLst>
              <a:ext uri="{FF2B5EF4-FFF2-40B4-BE49-F238E27FC236}">
                <a16:creationId xmlns:a16="http://schemas.microsoft.com/office/drawing/2014/main" id="{6D9E5B88-3B6F-B1D1-2080-0C5D44A23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907" y="1597861"/>
            <a:ext cx="4382481" cy="46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5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7bddb7ea7c_0_1"/>
          <p:cNvSpPr txBox="1">
            <a:spLocks noGrp="1"/>
          </p:cNvSpPr>
          <p:nvPr>
            <p:ph type="title"/>
          </p:nvPr>
        </p:nvSpPr>
        <p:spPr>
          <a:xfrm>
            <a:off x="585897" y="1477353"/>
            <a:ext cx="5245500" cy="549898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SE Sans" panose="02000000000000000000" pitchFamily="50" charset="-52"/>
              </a:rPr>
              <a:t>Experiment</a:t>
            </a:r>
          </a:p>
        </p:txBody>
      </p:sp>
      <p:sp>
        <p:nvSpPr>
          <p:cNvPr id="192" name="Google Shape;192;g17bddb7ea7c_0_1"/>
          <p:cNvSpPr txBox="1">
            <a:spLocks noGrp="1"/>
          </p:cNvSpPr>
          <p:nvPr>
            <p:ph type="body" idx="1"/>
          </p:nvPr>
        </p:nvSpPr>
        <p:spPr>
          <a:xfrm>
            <a:off x="585896" y="2233750"/>
            <a:ext cx="5245501" cy="3772422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2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 method utilizes</a:t>
            </a:r>
          </a:p>
          <a:p>
            <a:pPr marL="342900" lvl="0" indent="-34290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Two-Line Element (TLE) Data to obtain the parameters of spacecraft motion in orbit</a:t>
            </a:r>
          </a:p>
          <a:p>
            <a:pPr marL="342900" lvl="0" indent="-34290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Scheduling satellite flights</a:t>
            </a:r>
          </a:p>
          <a:p>
            <a:pPr marL="342900" lvl="0" indent="-34290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Cyclic comparison of local time with the time interval specified in the satellite flight schedule to detect the occurrence of a specific satellite within the predefined time interval</a:t>
            </a:r>
            <a:endParaRPr lang="ru-RU" sz="2200" kern="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93" name="Google Shape;193;g17bddb7ea7c_0_1"/>
          <p:cNvSpPr txBox="1">
            <a:spLocks noGrp="1"/>
          </p:cNvSpPr>
          <p:nvPr>
            <p:ph type="body" idx="4"/>
          </p:nvPr>
        </p:nvSpPr>
        <p:spPr>
          <a:xfrm>
            <a:off x="3459163" y="45040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852"/>
            </a:pPr>
            <a:endParaRPr dirty="0"/>
          </a:p>
        </p:txBody>
      </p:sp>
      <p:sp>
        <p:nvSpPr>
          <p:cNvPr id="194" name="Google Shape;194;g17bddb7ea7c_0_1"/>
          <p:cNvSpPr txBox="1">
            <a:spLocks noGrp="1"/>
          </p:cNvSpPr>
          <p:nvPr>
            <p:ph type="body" idx="5"/>
          </p:nvPr>
        </p:nvSpPr>
        <p:spPr>
          <a:xfrm>
            <a:off x="6259907" y="654400"/>
            <a:ext cx="3835200" cy="1827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endParaRPr sz="120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pic>
        <p:nvPicPr>
          <p:cNvPr id="195" name="Google Shape;195;g17bddb7ea7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D10BFD-5981-986E-7012-256399C94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604" y="2027251"/>
            <a:ext cx="5079769" cy="369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6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7bddb7ea7c_0_1"/>
          <p:cNvSpPr txBox="1">
            <a:spLocks noGrp="1"/>
          </p:cNvSpPr>
          <p:nvPr>
            <p:ph type="title"/>
          </p:nvPr>
        </p:nvSpPr>
        <p:spPr>
          <a:xfrm>
            <a:off x="585897" y="1477353"/>
            <a:ext cx="5245500" cy="549898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SE Sans" panose="02000000000000000000" pitchFamily="50" charset="-52"/>
              </a:rPr>
              <a:t>Experiment</a:t>
            </a:r>
          </a:p>
        </p:txBody>
      </p:sp>
      <p:sp>
        <p:nvSpPr>
          <p:cNvPr id="193" name="Google Shape;193;g17bddb7ea7c_0_1"/>
          <p:cNvSpPr txBox="1">
            <a:spLocks noGrp="1"/>
          </p:cNvSpPr>
          <p:nvPr>
            <p:ph type="body" idx="4"/>
          </p:nvPr>
        </p:nvSpPr>
        <p:spPr>
          <a:xfrm>
            <a:off x="3459163" y="45040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852"/>
            </a:pPr>
            <a:endParaRPr dirty="0"/>
          </a:p>
        </p:txBody>
      </p:sp>
      <p:sp>
        <p:nvSpPr>
          <p:cNvPr id="194" name="Google Shape;194;g17bddb7ea7c_0_1"/>
          <p:cNvSpPr txBox="1">
            <a:spLocks noGrp="1"/>
          </p:cNvSpPr>
          <p:nvPr>
            <p:ph type="body" idx="5"/>
          </p:nvPr>
        </p:nvSpPr>
        <p:spPr>
          <a:xfrm>
            <a:off x="6259907" y="654400"/>
            <a:ext cx="3835200" cy="1827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endParaRPr sz="120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pic>
        <p:nvPicPr>
          <p:cNvPr id="195" name="Google Shape;195;g17bddb7ea7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2;g17bddb7ea7c_0_1">
            <a:extLst>
              <a:ext uri="{FF2B5EF4-FFF2-40B4-BE49-F238E27FC236}">
                <a16:creationId xmlns:a16="http://schemas.microsoft.com/office/drawing/2014/main" id="{4E87A775-CD32-A320-078D-F4145E3C8E98}"/>
              </a:ext>
            </a:extLst>
          </p:cNvPr>
          <p:cNvSpPr txBox="1">
            <a:spLocks/>
          </p:cNvSpPr>
          <p:nvPr/>
        </p:nvSpPr>
        <p:spPr>
          <a:xfrm>
            <a:off x="585896" y="2211172"/>
            <a:ext cx="5245501" cy="37724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45700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2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The experiments were carried out on the premises of the HSE Tikhonov Moscow Institute of Electronics and Mathematics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Unfavorable signal propagation conditions to simulate a transmission scenario in a challenging environment.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one-week period of uninterrupted system operation.</a:t>
            </a:r>
            <a:endParaRPr lang="ru-RU" sz="2200" kern="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B7DEFC-C987-6C81-E7F0-CB1060CFC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605" y="2211172"/>
            <a:ext cx="4654197" cy="314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73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7bddb7ea7c_0_1"/>
          <p:cNvSpPr txBox="1">
            <a:spLocks noGrp="1"/>
          </p:cNvSpPr>
          <p:nvPr>
            <p:ph type="title"/>
          </p:nvPr>
        </p:nvSpPr>
        <p:spPr>
          <a:xfrm>
            <a:off x="585897" y="1477353"/>
            <a:ext cx="5245500" cy="549898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SE Sans" panose="02000000000000000000" pitchFamily="50" charset="-52"/>
              </a:rPr>
              <a:t>Results</a:t>
            </a:r>
          </a:p>
        </p:txBody>
      </p:sp>
      <p:sp>
        <p:nvSpPr>
          <p:cNvPr id="193" name="Google Shape;193;g17bddb7ea7c_0_1"/>
          <p:cNvSpPr txBox="1">
            <a:spLocks noGrp="1"/>
          </p:cNvSpPr>
          <p:nvPr>
            <p:ph type="body" idx="4"/>
          </p:nvPr>
        </p:nvSpPr>
        <p:spPr>
          <a:xfrm>
            <a:off x="3459163" y="45040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852"/>
            </a:pPr>
            <a:endParaRPr dirty="0"/>
          </a:p>
        </p:txBody>
      </p:sp>
      <p:pic>
        <p:nvPicPr>
          <p:cNvPr id="195" name="Google Shape;195;g17bddb7ea7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2;g17bddb7ea7c_0_1">
            <a:extLst>
              <a:ext uri="{FF2B5EF4-FFF2-40B4-BE49-F238E27FC236}">
                <a16:creationId xmlns:a16="http://schemas.microsoft.com/office/drawing/2014/main" id="{4E87A775-CD32-A320-078D-F4145E3C8E98}"/>
              </a:ext>
            </a:extLst>
          </p:cNvPr>
          <p:cNvSpPr txBox="1">
            <a:spLocks/>
          </p:cNvSpPr>
          <p:nvPr/>
        </p:nvSpPr>
        <p:spPr>
          <a:xfrm>
            <a:off x="585896" y="2211172"/>
            <a:ext cx="4200593" cy="37724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45700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Larger package sizes lead to an increased average delay in successful message transmission.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Conversely, larger package sizes result in a reduced total number of attempts to send a message within a specific timeframe.</a:t>
            </a:r>
            <a:endParaRPr lang="ru-RU" sz="2200" kern="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713B08-653E-C7BC-B528-D74EE5F6F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216" y="1477353"/>
            <a:ext cx="7078728" cy="4189669"/>
          </a:xfrm>
          <a:prstGeom prst="rect">
            <a:avLst/>
          </a:prstGeom>
        </p:spPr>
      </p:pic>
      <p:sp>
        <p:nvSpPr>
          <p:cNvPr id="10" name="Google Shape;194;g17bddb7ea7c_0_1">
            <a:extLst>
              <a:ext uri="{FF2B5EF4-FFF2-40B4-BE49-F238E27FC236}">
                <a16:creationId xmlns:a16="http://schemas.microsoft.com/office/drawing/2014/main" id="{C0BC7C2B-1757-A014-7784-FEB1B3D8F90F}"/>
              </a:ext>
            </a:extLst>
          </p:cNvPr>
          <p:cNvSpPr txBox="1">
            <a:spLocks/>
          </p:cNvSpPr>
          <p:nvPr/>
        </p:nvSpPr>
        <p:spPr>
          <a:xfrm>
            <a:off x="5295602" y="1248575"/>
            <a:ext cx="6445956" cy="2682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SzPts val="852"/>
              <a:buFont typeface="Arial"/>
              <a:buNone/>
            </a:pPr>
            <a:r>
              <a:rPr lang="en-US" sz="120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RESULTS OF CONTINUOUS PACKET TRANSMISSION WITHOUT PROACTIVE SATELLITE TRACKING</a:t>
            </a:r>
          </a:p>
          <a:p>
            <a:pPr marL="0" indent="0">
              <a:buClr>
                <a:srgbClr val="000000"/>
              </a:buClr>
              <a:buSzPts val="852"/>
              <a:buFont typeface="Arial"/>
              <a:buNone/>
            </a:pPr>
            <a:endParaRPr lang="en-US" sz="120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6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7bddb7ea7c_0_1"/>
          <p:cNvSpPr txBox="1">
            <a:spLocks noGrp="1"/>
          </p:cNvSpPr>
          <p:nvPr>
            <p:ph type="title"/>
          </p:nvPr>
        </p:nvSpPr>
        <p:spPr>
          <a:xfrm>
            <a:off x="585897" y="1477353"/>
            <a:ext cx="5245500" cy="549898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SE Sans" panose="02000000000000000000" pitchFamily="50" charset="-52"/>
              </a:rPr>
              <a:t>Results</a:t>
            </a:r>
          </a:p>
        </p:txBody>
      </p:sp>
      <p:sp>
        <p:nvSpPr>
          <p:cNvPr id="193" name="Google Shape;193;g17bddb7ea7c_0_1"/>
          <p:cNvSpPr txBox="1">
            <a:spLocks noGrp="1"/>
          </p:cNvSpPr>
          <p:nvPr>
            <p:ph type="body" idx="4"/>
          </p:nvPr>
        </p:nvSpPr>
        <p:spPr>
          <a:xfrm>
            <a:off x="3459163" y="45040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852"/>
            </a:pPr>
            <a:endParaRPr dirty="0"/>
          </a:p>
        </p:txBody>
      </p:sp>
      <p:sp>
        <p:nvSpPr>
          <p:cNvPr id="194" name="Google Shape;194;g17bddb7ea7c_0_1"/>
          <p:cNvSpPr txBox="1">
            <a:spLocks noGrp="1"/>
          </p:cNvSpPr>
          <p:nvPr>
            <p:ph type="body" idx="5"/>
          </p:nvPr>
        </p:nvSpPr>
        <p:spPr>
          <a:xfrm>
            <a:off x="5295602" y="1248575"/>
            <a:ext cx="6445956" cy="2682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en-US" sz="12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RESULTS OF CONTINUOUS PACKET TRANSMISSION WITH PROACTIVE SATELLITE TRACKING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endParaRPr sz="120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pic>
        <p:nvPicPr>
          <p:cNvPr id="195" name="Google Shape;195;g17bddb7ea7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2;g17bddb7ea7c_0_1">
            <a:extLst>
              <a:ext uri="{FF2B5EF4-FFF2-40B4-BE49-F238E27FC236}">
                <a16:creationId xmlns:a16="http://schemas.microsoft.com/office/drawing/2014/main" id="{4E87A775-CD32-A320-078D-F4145E3C8E98}"/>
              </a:ext>
            </a:extLst>
          </p:cNvPr>
          <p:cNvSpPr txBox="1">
            <a:spLocks/>
          </p:cNvSpPr>
          <p:nvPr/>
        </p:nvSpPr>
        <p:spPr>
          <a:xfrm>
            <a:off x="585897" y="2211172"/>
            <a:ext cx="4132860" cy="37724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45700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Probability of successfully transmitting increased significantly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decrease in the active operational period of the transmission system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66C66D-5FBB-3FD3-78EB-B39538D5B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425" y="1663619"/>
            <a:ext cx="6676133" cy="409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50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9875bd71-cde8-496c-a136-433f55d5e6d0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e96afe77-3acb-4328-97fc-408e1bde3ecd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5361</TotalTime>
  <Words>1572</Words>
  <Application>Microsoft Office PowerPoint</Application>
  <PresentationFormat>Широкоэкранный</PresentationFormat>
  <Paragraphs>157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HSE Sans</vt:lpstr>
      <vt:lpstr>Times New Roman</vt:lpstr>
      <vt:lpstr>Office Theme</vt:lpstr>
      <vt:lpstr>Impact of Proactive LEO Satellite Tracking on Heterogeneous IoRT Network Performance </vt:lpstr>
      <vt:lpstr>IoRT - Internet of Remote Things</vt:lpstr>
      <vt:lpstr>LEO satellite tracking</vt:lpstr>
      <vt:lpstr>Iridium constellation</vt:lpstr>
      <vt:lpstr>Proactive Tracking </vt:lpstr>
      <vt:lpstr>Experiment</vt:lpstr>
      <vt:lpstr>Experiment</vt:lpstr>
      <vt:lpstr>Results</vt:lpstr>
      <vt:lpstr>Results</vt:lpstr>
      <vt:lpstr>Results</vt:lpstr>
      <vt:lpstr> Energy efficiency of data transmission</vt:lpstr>
      <vt:lpstr> FINAL REMARKS</vt:lpstr>
      <vt:lpstr>REFERENCES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Alexey Rolich</cp:lastModifiedBy>
  <cp:revision>239</cp:revision>
  <cp:lastPrinted>2021-11-11T13:08:42Z</cp:lastPrinted>
  <dcterms:created xsi:type="dcterms:W3CDTF">2021-11-11T08:52:47Z</dcterms:created>
  <dcterms:modified xsi:type="dcterms:W3CDTF">2023-11-08T12:30:31Z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