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8" r:id="rId3"/>
    <p:sldId id="277" r:id="rId4"/>
    <p:sldId id="270" r:id="rId5"/>
    <p:sldId id="271" r:id="rId6"/>
    <p:sldId id="272" r:id="rId7"/>
    <p:sldId id="273" r:id="rId8"/>
    <p:sldId id="278" r:id="rId9"/>
    <p:sldId id="279" r:id="rId10"/>
    <p:sldId id="280" r:id="rId11"/>
    <p:sldId id="281" r:id="rId12"/>
    <p:sldId id="283" r:id="rId13"/>
    <p:sldId id="282" r:id="rId14"/>
    <p:sldId id="284" r:id="rId15"/>
    <p:sldId id="285" r:id="rId16"/>
    <p:sldId id="287" r:id="rId17"/>
    <p:sldId id="288" r:id="rId18"/>
    <p:sldId id="28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8"/>
    <p:restoredTop sz="94674"/>
  </p:normalViewPr>
  <p:slideViewPr>
    <p:cSldViewPr snapToGrid="0" snapToObjects="1">
      <p:cViewPr varScale="1">
        <p:scale>
          <a:sx n="102" d="100"/>
          <a:sy n="102" d="100"/>
        </p:scale>
        <p:origin x="9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FF611-8751-B946-AEDF-0BCED63E2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09ACE5-2480-C14D-A354-BFE2E8A50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4515F-1CDB-7540-9D24-B5E582944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09F9-6E8D-FC44-B715-49AE424FA5E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CD1A25-31E3-D845-9FD8-CD94B676D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18DF70-5972-3041-AB4F-CD9ED9632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A7078-4ADA-F949-BD76-95B852E4F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46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CD131-3D6B-1343-9D26-47D12BC18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CC426-6AE2-7A41-B610-5440D3FD9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4228B-D3E6-DE4D-B217-8D813EF7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09F9-6E8D-FC44-B715-49AE424FA5E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BC336-FFA3-364C-AB30-EDC40C00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EB188B-4EA0-9447-909F-CE74414B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A7078-4ADA-F949-BD76-95B852E4F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06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817E28-8844-A946-B2A7-429FED588C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1FE3E1-3445-004C-9529-01B2ABE22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2F328F-F808-9342-994D-FB434575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09F9-6E8D-FC44-B715-49AE424FA5E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0C69C-119D-B94B-A1F0-E6D185290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25C8D0-F37A-834F-9E51-5604F3CED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A7078-4ADA-F949-BD76-95B852E4F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068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Обложка" userDrawn="1">
  <p:cSld name="Обложка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Google Shape;16;p18" descr="A blue circle with white text&#10;&#10;Description automatically generated with low confidence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013859" y="962173"/>
            <a:ext cx="886499" cy="886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18"/>
          <p:cNvCxnSpPr>
            <a:cxnSpLocks/>
          </p:cNvCxnSpPr>
          <p:nvPr/>
        </p:nvCxnSpPr>
        <p:spPr bwMode="auto">
          <a:xfrm>
            <a:off x="6090212" y="985336"/>
            <a:ext cx="0" cy="840173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8;p18"/>
          <p:cNvCxnSpPr>
            <a:cxnSpLocks/>
          </p:cNvCxnSpPr>
          <p:nvPr/>
        </p:nvCxnSpPr>
        <p:spPr bwMode="auto">
          <a:xfrm>
            <a:off x="8642581" y="985336"/>
            <a:ext cx="0" cy="840173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9;p18"/>
          <p:cNvCxnSpPr>
            <a:cxnSpLocks/>
          </p:cNvCxnSpPr>
          <p:nvPr/>
        </p:nvCxnSpPr>
        <p:spPr bwMode="auto">
          <a:xfrm>
            <a:off x="11179047" y="985336"/>
            <a:ext cx="0" cy="840173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Google Shape;20;p18"/>
          <p:cNvSpPr txBox="1">
            <a:spLocks noGrp="1"/>
          </p:cNvSpPr>
          <p:nvPr>
            <p:ph type="title"/>
          </p:nvPr>
        </p:nvSpPr>
        <p:spPr bwMode="auto">
          <a:xfrm>
            <a:off x="1027967" y="2404670"/>
            <a:ext cx="7634059" cy="197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4300"/>
              <a:buFont typeface="Arial"/>
              <a:buNone/>
              <a:defRPr sz="43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body" idx="1"/>
          </p:nvPr>
        </p:nvSpPr>
        <p:spPr bwMode="auto">
          <a:xfrm>
            <a:off x="2074947" y="1187841"/>
            <a:ext cx="3848717" cy="43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body" idx="2"/>
          </p:nvPr>
        </p:nvSpPr>
        <p:spPr bwMode="auto">
          <a:xfrm>
            <a:off x="6259420" y="1173829"/>
            <a:ext cx="2278063" cy="4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3"/>
          </p:nvPr>
        </p:nvSpPr>
        <p:spPr bwMode="auto">
          <a:xfrm>
            <a:off x="8786720" y="1173829"/>
            <a:ext cx="2217738" cy="4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4"/>
          </p:nvPr>
        </p:nvSpPr>
        <p:spPr bwMode="auto">
          <a:xfrm>
            <a:off x="1027967" y="4824914"/>
            <a:ext cx="7625267" cy="65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None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9909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Текст_1" userDrawn="1">
  <p:cSld name="Текст_1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" name="Google Shape;26;p19" descr="Icon&#10;&#10;Description automatically generated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19"/>
          <p:cNvCxnSpPr>
            <a:cxnSpLocks/>
          </p:cNvCxnSpPr>
          <p:nvPr/>
        </p:nvCxnSpPr>
        <p:spPr bwMode="auto"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28;p19"/>
          <p:cNvCxnSpPr>
            <a:cxnSpLocks/>
          </p:cNvCxnSpPr>
          <p:nvPr/>
        </p:nvCxnSpPr>
        <p:spPr bwMode="auto"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29;p19"/>
          <p:cNvCxnSpPr>
            <a:cxnSpLocks/>
          </p:cNvCxnSpPr>
          <p:nvPr/>
        </p:nvCxnSpPr>
        <p:spPr bwMode="auto"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" name="Google Shape;30;p19"/>
          <p:cNvSpPr txBox="1"/>
          <p:nvPr/>
        </p:nvSpPr>
        <p:spPr bwMode="auto"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 sz="20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</a:endParaRPr>
          </a:p>
        </p:txBody>
      </p:sp>
      <p:cxnSp>
        <p:nvCxnSpPr>
          <p:cNvPr id="31" name="Google Shape;31;p19"/>
          <p:cNvCxnSpPr>
            <a:cxnSpLocks/>
          </p:cNvCxnSpPr>
          <p:nvPr/>
        </p:nvCxnSpPr>
        <p:spPr bwMode="auto"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32;p19"/>
          <p:cNvSpPr>
            <a:spLocks noGrp="1"/>
          </p:cNvSpPr>
          <p:nvPr>
            <p:ph type="pic" idx="2"/>
          </p:nvPr>
        </p:nvSpPr>
        <p:spPr bwMode="auto">
          <a:xfrm>
            <a:off x="6684653" y="1447790"/>
            <a:ext cx="4325167" cy="4325107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sp>
      <p:sp>
        <p:nvSpPr>
          <p:cNvPr id="33" name="Google Shape;33;p19"/>
          <p:cNvSpPr txBox="1">
            <a:spLocks noGrp="1"/>
          </p:cNvSpPr>
          <p:nvPr>
            <p:ph type="title"/>
          </p:nvPr>
        </p:nvSpPr>
        <p:spPr bwMode="auto">
          <a:xfrm>
            <a:off x="585898" y="1447790"/>
            <a:ext cx="524556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>
                <a:latin typeface="Arial"/>
                <a:ea typeface="Arial"/>
                <a:cs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body" idx="1"/>
          </p:nvPr>
        </p:nvSpPr>
        <p:spPr bwMode="auto">
          <a:xfrm>
            <a:off x="585897" y="2379663"/>
            <a:ext cx="5245561" cy="339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3"/>
          </p:nvPr>
        </p:nvSpPr>
        <p:spPr bwMode="auto"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>
                <a:latin typeface="Arial"/>
                <a:ea typeface="Arial"/>
                <a:cs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4"/>
          </p:nvPr>
        </p:nvSpPr>
        <p:spPr bwMode="auto"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body" idx="5"/>
          </p:nvPr>
        </p:nvSpPr>
        <p:spPr bwMode="auto"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15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49A6D-FFCC-5D41-9599-AEA747EA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B7B112-F9FD-BB4E-B22F-646EB1F0B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0CFE34-8834-FB4D-9D63-EC2A2B31F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09F9-6E8D-FC44-B715-49AE424FA5E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775414-629C-2E42-BD86-4ABBB296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3312-C569-2842-9EF0-2311CC5FA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A7078-4ADA-F949-BD76-95B852E4F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46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F85F0-C120-DA4B-90BF-652A6AD72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CADC4B-65E5-4548-95A2-13C83F5C9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E42C8C-F961-C74B-BF0A-6CA497170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09F9-6E8D-FC44-B715-49AE424FA5E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BFCB56-63F9-004C-A488-A9CE4D3D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6162FA-3A33-E24F-9A39-75076CD9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A7078-4ADA-F949-BD76-95B852E4F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860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79627-AAA4-874B-A70E-876FFC9CA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03E7ED-0E5F-CC4B-94DE-DF276D9789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62B755-BAC6-5142-813D-3B1CEF781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C6D0D8-49EE-CE40-9489-E586D1F6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09F9-6E8D-FC44-B715-49AE424FA5E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7CF33A-8698-3046-A910-9374CDEB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3318C2-82DC-4149-907D-03EDD6BA9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A7078-4ADA-F949-BD76-95B852E4F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442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8C661-CE8C-3D44-ABA9-8A28D3670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45BBC2-40EA-1A43-A020-F2B8291DF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368143-5548-0D4B-BBDC-D508F78C2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9BA900-49CE-A046-954D-01FBB76282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3DAD-E81A-384D-A100-92269C68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33DF30-33A7-E34A-8AB8-2EF7503D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09F9-6E8D-FC44-B715-49AE424FA5E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F1C90A-5162-A844-A44C-1BAEC6182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E9442C-B2E3-B748-9BD5-9881DBAF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A7078-4ADA-F949-BD76-95B852E4F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794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DB5F5-E962-664B-B12A-8521A2C3F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DCDC47-1583-5E4F-9E50-9AB3400F8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09F9-6E8D-FC44-B715-49AE424FA5E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A87B1B-BF18-7045-9AAD-D1EDDE95A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4C8E1-CBEC-C146-996B-3C87324E9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A7078-4ADA-F949-BD76-95B852E4F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168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E1BFEE-4BC2-374C-934B-F38A29F65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09F9-6E8D-FC44-B715-49AE424FA5E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21EBA6-3CEF-A74C-BC38-895FEF12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87E4FB-9341-F541-A104-E2640A30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A7078-4ADA-F949-BD76-95B852E4F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50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8D14B-767D-D24D-ADB1-86A38B41F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556BDF-D007-314A-825A-EC729DA1A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66CC8D-561E-2746-914F-04BF55BE2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797401-B128-FE45-9107-1B914B7D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09F9-6E8D-FC44-B715-49AE424FA5E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1B340D-8A41-B049-9285-57D80420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97DC8E-E549-5742-8082-6C65B11D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A7078-4ADA-F949-BD76-95B852E4F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946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2FF5D-9FE2-8C4E-BF33-AEAD1220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826448-5579-9446-A0E2-C876CD92F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638CEC-2480-474A-8C9A-C97AD65B9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EDE3F6-FAD8-6F41-995F-9437C6A3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09F9-6E8D-FC44-B715-49AE424FA5E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C6961F-0FD1-6447-A968-B06C541B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941E6D-98F8-F445-8255-C80F517BD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A7078-4ADA-F949-BD76-95B852E4F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695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29DF-9FB3-A748-AD32-BEBAB04F0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56A6D8-CD54-7844-A8EC-EF3CEB542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8F6EC-2F53-534D-A46A-AAAB7EB490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209F9-6E8D-FC44-B715-49AE424FA5E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6A907D-72AA-9D4C-81E6-73AC87E6B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D26D9-9ACF-0F41-BFB7-9FE46085C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A7078-4ADA-F949-BD76-95B852E4F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7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" name="Google Shape;181;p1"/>
          <p:cNvSpPr txBox="1">
            <a:spLocks noGrp="1"/>
          </p:cNvSpPr>
          <p:nvPr>
            <p:ph type="title"/>
          </p:nvPr>
        </p:nvSpPr>
        <p:spPr bwMode="auto">
          <a:xfrm>
            <a:off x="1019174" y="2116735"/>
            <a:ext cx="10146130" cy="197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>
              <a:buClr>
                <a:srgbClr val="000000"/>
              </a:buClr>
              <a:buSzPts val="767"/>
              <a:defRPr/>
            </a:pPr>
            <a:r>
              <a:rPr lang="en" sz="3900" kern="0" dirty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Data Compression Strategies for Enhancing </a:t>
            </a:r>
            <a:r>
              <a:rPr lang="en" sz="3900" kern="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IoRT</a:t>
            </a:r>
            <a:r>
              <a:rPr lang="en" sz="3900" kern="0" dirty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 Communications over Heterogeneous</a:t>
            </a:r>
            <a:br>
              <a:rPr lang="en" sz="3900" kern="0" dirty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</a:br>
            <a:r>
              <a:rPr lang="en" sz="3900" kern="0" dirty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Terrestrial-Satellite Networks</a:t>
            </a:r>
            <a:br>
              <a:rPr lang="en" dirty="0"/>
            </a:br>
            <a:endParaRPr dirty="0"/>
          </a:p>
        </p:txBody>
      </p:sp>
      <p:sp>
        <p:nvSpPr>
          <p:cNvPr id="182" name="Google Shape;182;p1"/>
          <p:cNvSpPr txBox="1">
            <a:spLocks noGrp="1"/>
          </p:cNvSpPr>
          <p:nvPr>
            <p:ph type="body" idx="1"/>
          </p:nvPr>
        </p:nvSpPr>
        <p:spPr bwMode="auto">
          <a:xfrm>
            <a:off x="2046693" y="1126663"/>
            <a:ext cx="3848717" cy="529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defRPr/>
            </a:pPr>
            <a:r>
              <a:rPr lang="en" sz="1800" kern="0" dirty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HSE Tikhonov Moscow Institute of Electronics and Mathematics</a:t>
            </a:r>
            <a:endParaRPr sz="1800" kern="0" dirty="0">
              <a:solidFill>
                <a:schemeClr val="accent1">
                  <a:lumMod val="50000"/>
                </a:schemeClr>
              </a:solidFill>
              <a:latin typeface="HSE Sans" panose="02000000000000000000" pitchFamily="50" charset="-52"/>
              <a:ea typeface="+mn-ea"/>
              <a:cs typeface="Times New Roman" panose="02020603050405020304" pitchFamily="18" charset="0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pPr>
            <a:endParaRPr sz="1400" dirty="0"/>
          </a:p>
        </p:txBody>
      </p:sp>
      <p:sp>
        <p:nvSpPr>
          <p:cNvPr id="184" name="Google Shape;184;p1"/>
          <p:cNvSpPr txBox="1">
            <a:spLocks noGrp="1"/>
          </p:cNvSpPr>
          <p:nvPr>
            <p:ph type="body" idx="4"/>
          </p:nvPr>
        </p:nvSpPr>
        <p:spPr bwMode="auto">
          <a:xfrm>
            <a:off x="1019174" y="4382808"/>
            <a:ext cx="7625267" cy="1072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>
              <a:defRPr/>
            </a:pPr>
            <a:r>
              <a:rPr lang="en" dirty="0"/>
              <a:t>Alexander </a:t>
            </a:r>
            <a:r>
              <a:rPr lang="en" dirty="0" err="1"/>
              <a:t>Karnaukhov</a:t>
            </a:r>
            <a:r>
              <a:rPr lang="en" dirty="0"/>
              <a:t>, Artem </a:t>
            </a:r>
            <a:r>
              <a:rPr lang="en" dirty="0" err="1"/>
              <a:t>Idelevich</a:t>
            </a:r>
            <a:r>
              <a:rPr lang="en" dirty="0"/>
              <a:t>, Alexey </a:t>
            </a:r>
            <a:r>
              <a:rPr lang="en" dirty="0" err="1"/>
              <a:t>Rolich</a:t>
            </a:r>
            <a:r>
              <a:rPr lang="en" dirty="0"/>
              <a:t>, Leonid </a:t>
            </a:r>
            <a:r>
              <a:rPr lang="en" dirty="0" err="1"/>
              <a:t>Voskov</a:t>
            </a:r>
            <a:br>
              <a:rPr lang="en" dirty="0"/>
            </a:br>
            <a:endParaRPr lang="en" dirty="0"/>
          </a:p>
          <a:p>
            <a:pPr marL="0" indent="0">
              <a:defRPr/>
            </a:pPr>
            <a:r>
              <a:rPr lang="en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Alexander </a:t>
            </a:r>
            <a:r>
              <a:rPr lang="en" kern="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Karnaukhov</a:t>
            </a:r>
            <a:r>
              <a:rPr lang="en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– </a:t>
            </a:r>
            <a:r>
              <a:rPr lang="en-US" kern="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speeker</a:t>
            </a:r>
            <a:endParaRPr lang="en-US" kern="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lvl="0" indent="0">
              <a:defRPr/>
            </a:pPr>
            <a:endParaRPr lang="en" kern="0" dirty="0">
              <a:solidFill>
                <a:schemeClr val="accent1">
                  <a:lumMod val="50000"/>
                </a:schemeClr>
              </a:solidFill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5" name="Google Shape;185;p1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9030060" y="1159803"/>
            <a:ext cx="1796739" cy="46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372F37-56FC-934C-B111-208400A7AF53}"/>
              </a:ext>
            </a:extLst>
          </p:cNvPr>
          <p:cNvSpPr txBox="1"/>
          <p:nvPr/>
        </p:nvSpPr>
        <p:spPr>
          <a:xfrm>
            <a:off x="6431622" y="120673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  <a:cs typeface="Times New Roman" panose="02020603050405020304" pitchFamily="18" charset="0"/>
              </a:rPr>
              <a:t>Moscow, 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665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31782" y="561211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dirty="0"/>
              <a:t>Compression algorithms comparisons</a:t>
            </a:r>
            <a:endParaRPr sz="1200" dirty="0"/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49633" y="479632"/>
            <a:ext cx="3835200" cy="5711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</a:p>
          <a:p>
            <a:pPr marL="0" lvl="0" indent="0">
              <a:defRPr/>
            </a:pP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Google Shape;301;p16">
            <a:extLst>
              <a:ext uri="{FF2B5EF4-FFF2-40B4-BE49-F238E27FC236}">
                <a16:creationId xmlns:a16="http://schemas.microsoft.com/office/drawing/2014/main" id="{2E54C5CD-855A-A045-9C79-88C6822A41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330523"/>
              </p:ext>
            </p:extLst>
          </p:nvPr>
        </p:nvGraphicFramePr>
        <p:xfrm>
          <a:off x="446220" y="1268518"/>
          <a:ext cx="5368953" cy="45693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13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2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320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latin typeface="+mn-lt"/>
                          <a:cs typeface="Calibri"/>
                        </a:rPr>
                        <a:t>Compress type</a:t>
                      </a:r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lt1"/>
                          </a:solidFill>
                          <a:latin typeface="+mn-lt"/>
                          <a:cs typeface="Calibri"/>
                          <a:sym typeface="Calibri"/>
                        </a:rPr>
                        <a:t>Minimum compress ratio</a:t>
                      </a:r>
                      <a:endParaRPr lang="en-US" sz="16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lt1"/>
                          </a:solidFill>
                          <a:latin typeface="+mn-lt"/>
                          <a:cs typeface="Calibri"/>
                          <a:sym typeface="Calibri"/>
                        </a:rPr>
                        <a:t>Maximum compress ratio</a:t>
                      </a:r>
                      <a:endParaRPr lang="en-US" sz="16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Huffman Ex. Dict</a:t>
                      </a:r>
                      <a:endParaRPr sz="14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3.35</a:t>
                      </a:r>
                      <a:endParaRPr sz="14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7.92</a:t>
                      </a:r>
                      <a:endParaRPr sz="14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Protobuf + LZ78</a:t>
                      </a:r>
                      <a:endParaRPr sz="14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2.02</a:t>
                      </a:r>
                      <a:endParaRPr sz="14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4.47</a:t>
                      </a:r>
                      <a:endParaRPr sz="14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Protobuf + Brotli</a:t>
                      </a:r>
                      <a:endParaRPr sz="14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1.22</a:t>
                      </a:r>
                      <a:endParaRPr sz="14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3.42</a:t>
                      </a:r>
                      <a:endParaRPr sz="14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Protobuf + BZIP2</a:t>
                      </a:r>
                      <a:endParaRPr sz="14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0.99</a:t>
                      </a:r>
                      <a:endParaRPr sz="14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3.31</a:t>
                      </a:r>
                      <a:endParaRPr sz="14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Protobuf + Lzma</a:t>
                      </a:r>
                      <a:endParaRPr sz="14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0.74</a:t>
                      </a:r>
                      <a:endParaRPr sz="14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3.13</a:t>
                      </a:r>
                      <a:endParaRPr sz="14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5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Protobuf + ZLIB</a:t>
                      </a:r>
                      <a:endParaRPr sz="14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1.32</a:t>
                      </a:r>
                      <a:endParaRPr sz="14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3.04</a:t>
                      </a:r>
                      <a:endParaRPr sz="14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Protobuf + Zstd</a:t>
                      </a:r>
                      <a:endParaRPr sz="14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1.16</a:t>
                      </a:r>
                      <a:endParaRPr sz="14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2.94</a:t>
                      </a:r>
                      <a:endParaRPr sz="14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" name="Google Shape;302;p16">
            <a:extLst>
              <a:ext uri="{FF2B5EF4-FFF2-40B4-BE49-F238E27FC236}">
                <a16:creationId xmlns:a16="http://schemas.microsoft.com/office/drawing/2014/main" id="{2656F28E-423B-6747-B6D4-B27E34B7AC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3144485"/>
              </p:ext>
            </p:extLst>
          </p:nvPr>
        </p:nvGraphicFramePr>
        <p:xfrm>
          <a:off x="6024080" y="1268477"/>
          <a:ext cx="5667911" cy="456940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5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3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20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latin typeface="+mn-lt"/>
                          <a:cs typeface="Calibri"/>
                        </a:rPr>
                        <a:t>Compress type</a:t>
                      </a:r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lt1"/>
                          </a:solidFill>
                          <a:latin typeface="+mn-lt"/>
                          <a:cs typeface="Calibri"/>
                          <a:sym typeface="Calibri"/>
                        </a:rPr>
                        <a:t>Minimum compress ratio</a:t>
                      </a:r>
                      <a:endParaRPr lang="en-US" sz="16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lt1"/>
                          </a:solidFill>
                          <a:latin typeface="+mn-lt"/>
                          <a:cs typeface="Calibri"/>
                          <a:sym typeface="Calibri"/>
                        </a:rPr>
                        <a:t>Maximum compress ratio</a:t>
                      </a:r>
                      <a:endParaRPr lang="en-US" sz="16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err="1"/>
                        <a:t>Protobuf</a:t>
                      </a:r>
                      <a:r>
                        <a:rPr lang="ru-RU" sz="1400" dirty="0"/>
                        <a:t> </a:t>
                      </a:r>
                      <a:endParaRPr sz="14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+ 7z</a:t>
                      </a:r>
                      <a:endParaRPr sz="14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0.44</a:t>
                      </a:r>
                      <a:endParaRPr sz="14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2.93</a:t>
                      </a:r>
                      <a:endParaRPr sz="14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 err="1"/>
                        <a:t>Protobuf</a:t>
                      </a:r>
                      <a:r>
                        <a:rPr lang="ru-RU" sz="1400" dirty="0"/>
                        <a:t> </a:t>
                      </a:r>
                      <a:endParaRPr sz="14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+ ZIP</a:t>
                      </a:r>
                      <a:endParaRPr sz="14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0.52</a:t>
                      </a:r>
                      <a:endParaRPr sz="14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2.82</a:t>
                      </a:r>
                      <a:endParaRPr sz="14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Protobuf </a:t>
                      </a:r>
                      <a:endParaRPr sz="14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+ Huffman</a:t>
                      </a:r>
                      <a:endParaRPr sz="14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1.66</a:t>
                      </a:r>
                      <a:endParaRPr sz="14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2.39</a:t>
                      </a:r>
                      <a:endParaRPr sz="14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Protobuf </a:t>
                      </a:r>
                      <a:endParaRPr sz="14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0.87</a:t>
                      </a:r>
                      <a:endParaRPr sz="14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2.37</a:t>
                      </a:r>
                      <a:endParaRPr sz="14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Protobuf </a:t>
                      </a:r>
                      <a:endParaRPr sz="14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+ LZW</a:t>
                      </a:r>
                      <a:endParaRPr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0.74</a:t>
                      </a:r>
                      <a:endParaRPr sz="14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1.49</a:t>
                      </a:r>
                      <a:endParaRPr sz="14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8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Protobuf </a:t>
                      </a:r>
                      <a:endParaRPr sz="14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+ LZ77</a:t>
                      </a:r>
                      <a:endParaRPr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0.72</a:t>
                      </a:r>
                      <a:endParaRPr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0.77</a:t>
                      </a:r>
                      <a:endParaRPr sz="14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8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Protobuf </a:t>
                      </a:r>
                      <a:endParaRPr sz="14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+ Smaz</a:t>
                      </a:r>
                      <a:endParaRPr sz="14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/>
                        <a:t>0.56</a:t>
                      </a:r>
                      <a:endParaRPr sz="14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dirty="0"/>
                        <a:t>0.58</a:t>
                      </a:r>
                      <a:endParaRPr sz="14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F404F8B-C815-E54C-B9A0-99FCA19F960C}"/>
              </a:ext>
            </a:extLst>
          </p:cNvPr>
          <p:cNvSpPr txBox="1"/>
          <p:nvPr/>
        </p:nvSpPr>
        <p:spPr bwMode="auto">
          <a:xfrm>
            <a:off x="1881391" y="6055569"/>
            <a:ext cx="8039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Compression algorithms +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ProtoBuf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serialization comparisons</a:t>
            </a:r>
          </a:p>
        </p:txBody>
      </p:sp>
    </p:spTree>
    <p:extLst>
      <p:ext uri="{BB962C8B-B14F-4D97-AF65-F5344CB8AC3E}">
        <p14:creationId xmlns:p14="http://schemas.microsoft.com/office/powerpoint/2010/main" val="2625528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31782" y="634850"/>
            <a:ext cx="2070000" cy="26072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dirty="0"/>
              <a:t>Data preprocessing</a:t>
            </a:r>
            <a:endParaRPr sz="1200" dirty="0"/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49633" y="479632"/>
            <a:ext cx="3835200" cy="5711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</a:p>
          <a:p>
            <a:pPr marL="0" lvl="0" indent="0">
              <a:defRPr/>
            </a:pP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579E1A4-7CFC-9B46-BA5B-AB74FB231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72" y="2114000"/>
            <a:ext cx="6057900" cy="8763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95B7D6E-B182-C346-B2EE-B16A14F97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72" y="3895376"/>
            <a:ext cx="3683000" cy="8890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77BB520-D7ED-F044-9274-2EE1E65C3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72" y="6005994"/>
            <a:ext cx="4597400" cy="482600"/>
          </a:xfrm>
          <a:prstGeom prst="rect">
            <a:avLst/>
          </a:prstGeom>
        </p:spPr>
      </p:pic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C1D6C587-C573-2E42-9FB6-4DCE838EF105}"/>
              </a:ext>
            </a:extLst>
          </p:cNvPr>
          <p:cNvCxnSpPr>
            <a:cxnSpLocks/>
          </p:cNvCxnSpPr>
          <p:nvPr/>
        </p:nvCxnSpPr>
        <p:spPr>
          <a:xfrm>
            <a:off x="478659" y="2990949"/>
            <a:ext cx="0" cy="818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B62BBFDE-F12D-8F4C-892A-6448F87529EF}"/>
              </a:ext>
            </a:extLst>
          </p:cNvPr>
          <p:cNvCxnSpPr>
            <a:cxnSpLocks/>
          </p:cNvCxnSpPr>
          <p:nvPr/>
        </p:nvCxnSpPr>
        <p:spPr>
          <a:xfrm flipH="1">
            <a:off x="478659" y="4843785"/>
            <a:ext cx="11575" cy="1017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ADE93F9-EA63-A34A-AFEF-2B7D8CB540B3}"/>
              </a:ext>
            </a:extLst>
          </p:cNvPr>
          <p:cNvSpPr txBox="1"/>
          <p:nvPr/>
        </p:nvSpPr>
        <p:spPr>
          <a:xfrm>
            <a:off x="478660" y="3135220"/>
            <a:ext cx="5999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Translating data from initial format to binary format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B925D4B-1121-E847-912B-D9A68332BFCD}"/>
              </a:ext>
            </a:extLst>
          </p:cNvPr>
          <p:cNvSpPr txBox="1"/>
          <p:nvPr/>
        </p:nvSpPr>
        <p:spPr>
          <a:xfrm>
            <a:off x="478659" y="5195486"/>
            <a:ext cx="3267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Binary format compression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F840C21-1D3F-B649-A122-A101F7350882}"/>
              </a:ext>
            </a:extLst>
          </p:cNvPr>
          <p:cNvSpPr txBox="1"/>
          <p:nvPr/>
        </p:nvSpPr>
        <p:spPr>
          <a:xfrm>
            <a:off x="7492678" y="4216766"/>
            <a:ext cx="4271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chemeClr val="accent1">
                    <a:lumMod val="50000"/>
                  </a:schemeClr>
                </a:solidFill>
              </a:rPr>
              <a:t>Protobuf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</a:rPr>
              <a:t> can’t compress strings</a:t>
            </a:r>
            <a:r>
              <a:rPr lang="ru-RU" sz="28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B2A9E6B-8346-284D-9640-DF7D9851B988}"/>
              </a:ext>
            </a:extLst>
          </p:cNvPr>
          <p:cNvSpPr txBox="1"/>
          <p:nvPr/>
        </p:nvSpPr>
        <p:spPr>
          <a:xfrm>
            <a:off x="6325372" y="2352095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(109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byte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3BB5BD-1AC5-A94F-8F9D-878F018350B2}"/>
              </a:ext>
            </a:extLst>
          </p:cNvPr>
          <p:cNvSpPr txBox="1"/>
          <p:nvPr/>
        </p:nvSpPr>
        <p:spPr>
          <a:xfrm>
            <a:off x="6325372" y="4339876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(73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byte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0AD26E3-E42E-8C44-9908-7BC1C8ABB61D}"/>
              </a:ext>
            </a:extLst>
          </p:cNvPr>
          <p:cNvSpPr txBox="1"/>
          <p:nvPr/>
        </p:nvSpPr>
        <p:spPr>
          <a:xfrm>
            <a:off x="6325371" y="6112213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(46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byte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218AA4-FFF2-494F-BA73-0A0D89573488}"/>
              </a:ext>
            </a:extLst>
          </p:cNvPr>
          <p:cNvSpPr txBox="1"/>
          <p:nvPr/>
        </p:nvSpPr>
        <p:spPr>
          <a:xfrm>
            <a:off x="322265" y="1410757"/>
            <a:ext cx="7922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Example of method before preprocessing</a:t>
            </a:r>
            <a:endParaRPr lang="ru-RU" sz="32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C9A5EF-DC8E-B34E-A1C0-DC722F3D13CA}"/>
              </a:ext>
            </a:extLst>
          </p:cNvPr>
          <p:cNvSpPr txBox="1"/>
          <p:nvPr/>
        </p:nvSpPr>
        <p:spPr>
          <a:xfrm>
            <a:off x="8561082" y="1657251"/>
            <a:ext cx="25247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Head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– 37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id – 36 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room_id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/id – 11 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noted_date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– 17 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temp – 2 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out/in – 2 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delimiters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– 4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4" name="Закрывающая фигурная скобка 53">
            <a:extLst>
              <a:ext uri="{FF2B5EF4-FFF2-40B4-BE49-F238E27FC236}">
                <a16:creationId xmlns:a16="http://schemas.microsoft.com/office/drawing/2014/main" id="{37A7E154-D3A6-6D43-B8D9-CE890CDBABDE}"/>
              </a:ext>
            </a:extLst>
          </p:cNvPr>
          <p:cNvSpPr/>
          <p:nvPr/>
        </p:nvSpPr>
        <p:spPr>
          <a:xfrm rot="10800000">
            <a:off x="7990094" y="1657251"/>
            <a:ext cx="633289" cy="2122874"/>
          </a:xfrm>
          <a:prstGeom prst="rightBrace">
            <a:avLst>
              <a:gd name="adj1" fmla="val 8333"/>
              <a:gd name="adj2" fmla="val 5709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363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31782" y="634850"/>
            <a:ext cx="2070000" cy="26072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dirty="0"/>
              <a:t>Data preprocessing</a:t>
            </a:r>
            <a:endParaRPr sz="1200" dirty="0"/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49633" y="479632"/>
            <a:ext cx="3835200" cy="5711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</a:p>
          <a:p>
            <a:pPr marL="0" lvl="0" indent="0">
              <a:defRPr/>
            </a:pP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81DA709-EE13-AC4C-B084-23A58C6E57B7}"/>
              </a:ext>
            </a:extLst>
          </p:cNvPr>
          <p:cNvSpPr txBox="1"/>
          <p:nvPr/>
        </p:nvSpPr>
        <p:spPr>
          <a:xfrm>
            <a:off x="655855" y="1143257"/>
            <a:ext cx="660797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Method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2800" b="1" u="sng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</a:rPr>
              <a:t>Stage </a:t>
            </a:r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  <a:p>
            <a:r>
              <a:rPr lang="en" sz="2400" dirty="0">
                <a:solidFill>
                  <a:schemeClr val="accent1">
                    <a:lumMod val="50000"/>
                  </a:schemeClr>
                </a:solidFill>
              </a:rPr>
              <a:t>Choose both the original and binary formats for messages. </a:t>
            </a:r>
          </a:p>
          <a:p>
            <a:r>
              <a:rPr lang="en" sz="2400" b="1" u="sng" dirty="0">
                <a:solidFill>
                  <a:schemeClr val="accent1">
                    <a:lumMod val="50000"/>
                  </a:schemeClr>
                </a:solidFill>
              </a:rPr>
              <a:t>Stage </a:t>
            </a:r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</a:rPr>
              <a:t>2 </a:t>
            </a:r>
          </a:p>
          <a:p>
            <a:r>
              <a:rPr lang="en" sz="2400" dirty="0">
                <a:solidFill>
                  <a:schemeClr val="accent1">
                    <a:lumMod val="50000"/>
                  </a:schemeClr>
                </a:solidFill>
              </a:rPr>
              <a:t>Process the originally selected format, replacing string values with numeric equivalents and creating a specific dictionary mapping certain typed strings to corresponding numerical values. </a:t>
            </a:r>
          </a:p>
          <a:p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</a:rPr>
              <a:t>Stage</a:t>
            </a:r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</a:rPr>
              <a:t> 3</a:t>
            </a:r>
          </a:p>
          <a:p>
            <a:r>
              <a:rPr lang="en" sz="2400" dirty="0">
                <a:solidFill>
                  <a:schemeClr val="accent1">
                    <a:lumMod val="50000"/>
                  </a:schemeClr>
                </a:solidFill>
              </a:rPr>
              <a:t>Converting the original format into binary forms using </a:t>
            </a:r>
            <a:r>
              <a:rPr lang="en" sz="2400" dirty="0" err="1">
                <a:solidFill>
                  <a:schemeClr val="accent1">
                    <a:lumMod val="50000"/>
                  </a:schemeClr>
                </a:solidFill>
              </a:rPr>
              <a:t>Protobuf</a:t>
            </a:r>
            <a:r>
              <a:rPr lang="en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</a:rPr>
              <a:t>Stage</a:t>
            </a:r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</a:rPr>
              <a:t> 4</a:t>
            </a:r>
          </a:p>
          <a:p>
            <a:r>
              <a:rPr lang="en" sz="2400" dirty="0">
                <a:solidFill>
                  <a:schemeClr val="accent1">
                    <a:lumMod val="50000"/>
                  </a:schemeClr>
                </a:solidFill>
              </a:rPr>
              <a:t>Compress the messages in binary format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35399694-19CC-D34D-A71F-7C8B2F24B94A}"/>
              </a:ext>
            </a:extLst>
          </p:cNvPr>
          <p:cNvSpPr/>
          <p:nvPr/>
        </p:nvSpPr>
        <p:spPr>
          <a:xfrm>
            <a:off x="7848718" y="1210324"/>
            <a:ext cx="1623317" cy="6061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Start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11F38F-98E7-EC42-91FA-1D7FACFC3435}"/>
              </a:ext>
            </a:extLst>
          </p:cNvPr>
          <p:cNvSpPr/>
          <p:nvPr/>
        </p:nvSpPr>
        <p:spPr>
          <a:xfrm>
            <a:off x="7835179" y="1908966"/>
            <a:ext cx="1643866" cy="647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Data is received from IoT devises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1AA2BB8-84BF-4847-B35F-97E231C3D1ED}"/>
              </a:ext>
            </a:extLst>
          </p:cNvPr>
          <p:cNvSpPr/>
          <p:nvPr/>
        </p:nvSpPr>
        <p:spPr bwMode="auto">
          <a:xfrm>
            <a:off x="7835179" y="2663004"/>
            <a:ext cx="1643866" cy="647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100" dirty="0">
                <a:solidFill>
                  <a:schemeClr val="tx1"/>
                </a:solidFill>
              </a:rPr>
              <a:t>Replacing string data with numeric equivalents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5947A55-A468-B841-B203-FD12430C27AA}"/>
              </a:ext>
            </a:extLst>
          </p:cNvPr>
          <p:cNvSpPr/>
          <p:nvPr/>
        </p:nvSpPr>
        <p:spPr bwMode="auto">
          <a:xfrm>
            <a:off x="7835179" y="3413017"/>
            <a:ext cx="1643866" cy="647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Converting data to </a:t>
            </a:r>
            <a:r>
              <a:rPr lang="en-US" sz="1100" dirty="0" err="1">
                <a:solidFill>
                  <a:schemeClr val="tx1"/>
                </a:solidFill>
              </a:rPr>
              <a:t>Protobuf</a:t>
            </a:r>
            <a:r>
              <a:rPr lang="en-US" sz="1100" dirty="0">
                <a:solidFill>
                  <a:schemeClr val="tx1"/>
                </a:solidFill>
              </a:rPr>
              <a:t> format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A5F77E5-D9FC-E240-AA85-39845B4B0BD4}"/>
              </a:ext>
            </a:extLst>
          </p:cNvPr>
          <p:cNvSpPr/>
          <p:nvPr/>
        </p:nvSpPr>
        <p:spPr bwMode="auto">
          <a:xfrm>
            <a:off x="7838183" y="4163030"/>
            <a:ext cx="1643866" cy="647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Compressing data with Huffman algorithm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9E214C3-ADEF-1043-916A-D22817E4CD28}"/>
              </a:ext>
            </a:extLst>
          </p:cNvPr>
          <p:cNvSpPr/>
          <p:nvPr/>
        </p:nvSpPr>
        <p:spPr bwMode="auto">
          <a:xfrm>
            <a:off x="7835179" y="4913043"/>
            <a:ext cx="1643866" cy="647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Data sending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5672A94-9C2E-154E-AF08-6F1DE91EF3BA}"/>
              </a:ext>
            </a:extLst>
          </p:cNvPr>
          <p:cNvSpPr/>
          <p:nvPr/>
        </p:nvSpPr>
        <p:spPr bwMode="auto">
          <a:xfrm>
            <a:off x="9764590" y="2663004"/>
            <a:ext cx="1643866" cy="647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Dictionary creation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(Strings to numbers map)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A46E57A-2589-5F41-81D0-57EE70B7FD9D}"/>
              </a:ext>
            </a:extLst>
          </p:cNvPr>
          <p:cNvSpPr/>
          <p:nvPr/>
        </p:nvSpPr>
        <p:spPr bwMode="auto">
          <a:xfrm>
            <a:off x="9764590" y="4173304"/>
            <a:ext cx="1643866" cy="647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Dictionary creation for data decompression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B376783D-019E-624F-AEE0-F86FBD13EFC6}"/>
              </a:ext>
            </a:extLst>
          </p:cNvPr>
          <p:cNvSpPr/>
          <p:nvPr/>
        </p:nvSpPr>
        <p:spPr bwMode="auto">
          <a:xfrm>
            <a:off x="7845453" y="5663056"/>
            <a:ext cx="1623317" cy="6061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End</a:t>
            </a:r>
            <a:endParaRPr lang="ru-RU" sz="1100" dirty="0">
              <a:solidFill>
                <a:schemeClr val="tx1"/>
              </a:solidFill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0F49AEA7-FD22-414B-BDFC-81B4381F1D1A}"/>
              </a:ext>
            </a:extLst>
          </p:cNvPr>
          <p:cNvCxnSpPr>
            <a:stCxn id="2" idx="4"/>
            <a:endCxn id="3" idx="0"/>
          </p:cNvCxnSpPr>
          <p:nvPr/>
        </p:nvCxnSpPr>
        <p:spPr>
          <a:xfrm flipH="1">
            <a:off x="8657112" y="1816499"/>
            <a:ext cx="3265" cy="924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5F9C7261-8E21-7B4D-B425-612FAD26D857}"/>
              </a:ext>
            </a:extLst>
          </p:cNvPr>
          <p:cNvCxnSpPr>
            <a:stCxn id="3" idx="2"/>
            <a:endCxn id="23" idx="0"/>
          </p:cNvCxnSpPr>
          <p:nvPr/>
        </p:nvCxnSpPr>
        <p:spPr>
          <a:xfrm>
            <a:off x="8657112" y="2556238"/>
            <a:ext cx="0" cy="1067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E9BA291D-8788-5A47-86AC-D4EE9100D061}"/>
              </a:ext>
            </a:extLst>
          </p:cNvPr>
          <p:cNvCxnSpPr>
            <a:stCxn id="23" idx="2"/>
            <a:endCxn id="24" idx="0"/>
          </p:cNvCxnSpPr>
          <p:nvPr/>
        </p:nvCxnSpPr>
        <p:spPr>
          <a:xfrm>
            <a:off x="8657112" y="3310276"/>
            <a:ext cx="0" cy="1027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457B7C2-DB63-C94F-9F5C-FB346140A37F}"/>
              </a:ext>
            </a:extLst>
          </p:cNvPr>
          <p:cNvCxnSpPr>
            <a:stCxn id="24" idx="2"/>
            <a:endCxn id="25" idx="0"/>
          </p:cNvCxnSpPr>
          <p:nvPr/>
        </p:nvCxnSpPr>
        <p:spPr>
          <a:xfrm>
            <a:off x="8657112" y="4060289"/>
            <a:ext cx="3004" cy="1027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1DECD954-0D53-F24D-A726-33C9A3295D03}"/>
              </a:ext>
            </a:extLst>
          </p:cNvPr>
          <p:cNvCxnSpPr>
            <a:stCxn id="25" idx="2"/>
            <a:endCxn id="26" idx="0"/>
          </p:cNvCxnSpPr>
          <p:nvPr/>
        </p:nvCxnSpPr>
        <p:spPr>
          <a:xfrm flipH="1">
            <a:off x="8657112" y="4810302"/>
            <a:ext cx="3004" cy="1027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7F2F72D6-959C-4543-ADE5-68A3E1354CF9}"/>
              </a:ext>
            </a:extLst>
          </p:cNvPr>
          <p:cNvCxnSpPr>
            <a:stCxn id="26" idx="2"/>
            <a:endCxn id="29" idx="0"/>
          </p:cNvCxnSpPr>
          <p:nvPr/>
        </p:nvCxnSpPr>
        <p:spPr>
          <a:xfrm>
            <a:off x="8657112" y="5560315"/>
            <a:ext cx="0" cy="1027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5F5C6D19-7034-0B4D-9556-BC0C2A0DF88E}"/>
              </a:ext>
            </a:extLst>
          </p:cNvPr>
          <p:cNvCxnSpPr>
            <a:stCxn id="23" idx="3"/>
            <a:endCxn id="27" idx="1"/>
          </p:cNvCxnSpPr>
          <p:nvPr/>
        </p:nvCxnSpPr>
        <p:spPr>
          <a:xfrm>
            <a:off x="9479045" y="2986640"/>
            <a:ext cx="2855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817498E-684E-694C-B0C2-D5B67A63FF0A}"/>
              </a:ext>
            </a:extLst>
          </p:cNvPr>
          <p:cNvCxnSpPr>
            <a:stCxn id="25" idx="3"/>
            <a:endCxn id="28" idx="1"/>
          </p:cNvCxnSpPr>
          <p:nvPr/>
        </p:nvCxnSpPr>
        <p:spPr>
          <a:xfrm>
            <a:off x="9482049" y="4486666"/>
            <a:ext cx="282541" cy="102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67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31782" y="634850"/>
            <a:ext cx="2070000" cy="26072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dirty="0"/>
              <a:t>Data preprocessing</a:t>
            </a:r>
            <a:endParaRPr sz="1200" dirty="0"/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49633" y="479632"/>
            <a:ext cx="3835200" cy="5711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</a:p>
          <a:p>
            <a:pPr marL="0" lvl="0" indent="0">
              <a:defRPr/>
            </a:pP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9C82438-A18B-FC47-933B-21C19315A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6" y="1945855"/>
            <a:ext cx="5658909" cy="818584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D9DCE02-84A9-FC4D-9B9A-C035634C8EA6}"/>
              </a:ext>
            </a:extLst>
          </p:cNvPr>
          <p:cNvCxnSpPr>
            <a:cxnSpLocks/>
          </p:cNvCxnSpPr>
          <p:nvPr/>
        </p:nvCxnSpPr>
        <p:spPr>
          <a:xfrm>
            <a:off x="532553" y="2822804"/>
            <a:ext cx="0" cy="486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9B5AE31F-79FF-2A45-BA5C-8C979E7F4D42}"/>
              </a:ext>
            </a:extLst>
          </p:cNvPr>
          <p:cNvCxnSpPr>
            <a:cxnSpLocks/>
          </p:cNvCxnSpPr>
          <p:nvPr/>
        </p:nvCxnSpPr>
        <p:spPr>
          <a:xfrm flipH="1">
            <a:off x="544129" y="5371528"/>
            <a:ext cx="1" cy="594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F05859C-B75E-2A49-A978-BE5166587585}"/>
              </a:ext>
            </a:extLst>
          </p:cNvPr>
          <p:cNvSpPr txBox="1"/>
          <p:nvPr/>
        </p:nvSpPr>
        <p:spPr>
          <a:xfrm>
            <a:off x="532553" y="2818907"/>
            <a:ext cx="5999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Preprocessing of initial data format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FB0124-1FAA-E64A-92C6-B0F7C0392D53}"/>
              </a:ext>
            </a:extLst>
          </p:cNvPr>
          <p:cNvSpPr txBox="1"/>
          <p:nvPr/>
        </p:nvSpPr>
        <p:spPr>
          <a:xfrm>
            <a:off x="544128" y="5428083"/>
            <a:ext cx="3267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Binary format compression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1EE5FF-6B04-DB48-8EB1-1952123B1DA7}"/>
              </a:ext>
            </a:extLst>
          </p:cNvPr>
          <p:cNvSpPr txBox="1"/>
          <p:nvPr/>
        </p:nvSpPr>
        <p:spPr>
          <a:xfrm>
            <a:off x="6065231" y="2305016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(109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byte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431E8C3-B323-3A4A-B021-304D7BE93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83" y="3367834"/>
            <a:ext cx="3184483" cy="79897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908DD32-1BA0-4945-B338-EFC7597C0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083" y="4720466"/>
            <a:ext cx="2362200" cy="558800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1C548796-9E12-F240-9128-18F0C9BF44B7}"/>
              </a:ext>
            </a:extLst>
          </p:cNvPr>
          <p:cNvCxnSpPr>
            <a:cxnSpLocks/>
          </p:cNvCxnSpPr>
          <p:nvPr/>
        </p:nvCxnSpPr>
        <p:spPr>
          <a:xfrm flipH="1">
            <a:off x="549915" y="4075451"/>
            <a:ext cx="1" cy="645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960B61F-800C-4C41-B8E1-A8167D9EA254}"/>
              </a:ext>
            </a:extLst>
          </p:cNvPr>
          <p:cNvSpPr txBox="1"/>
          <p:nvPr/>
        </p:nvSpPr>
        <p:spPr>
          <a:xfrm>
            <a:off x="544128" y="4228094"/>
            <a:ext cx="7915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Translating preprocessed initial data format to binary format</a:t>
            </a:r>
            <a:endParaRPr lang="ru-RU" sz="2000" b="1" dirty="0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8B0C269-E099-BF4C-A163-4279CF5AF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083" y="6074125"/>
            <a:ext cx="2527300" cy="4445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395885C-F7C2-5440-9CE2-788547D9BF66}"/>
              </a:ext>
            </a:extLst>
          </p:cNvPr>
          <p:cNvSpPr txBox="1"/>
          <p:nvPr/>
        </p:nvSpPr>
        <p:spPr>
          <a:xfrm>
            <a:off x="6065231" y="3600422"/>
            <a:ext cx="1254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(57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byte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07C44F3-B972-8C48-8E4B-1D05C7FEEC8D}"/>
              </a:ext>
            </a:extLst>
          </p:cNvPr>
          <p:cNvSpPr txBox="1"/>
          <p:nvPr/>
        </p:nvSpPr>
        <p:spPr>
          <a:xfrm>
            <a:off x="6065231" y="4917943"/>
            <a:ext cx="100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(8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byte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264A8B-2344-4C45-BF2D-AC4B085E764E}"/>
              </a:ext>
            </a:extLst>
          </p:cNvPr>
          <p:cNvSpPr txBox="1"/>
          <p:nvPr/>
        </p:nvSpPr>
        <p:spPr>
          <a:xfrm>
            <a:off x="6065231" y="6096320"/>
            <a:ext cx="100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(4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byte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DE362B8-5103-6A45-9545-4B3ED6AE1533}"/>
              </a:ext>
            </a:extLst>
          </p:cNvPr>
          <p:cNvSpPr txBox="1"/>
          <p:nvPr/>
        </p:nvSpPr>
        <p:spPr>
          <a:xfrm>
            <a:off x="257083" y="1212263"/>
            <a:ext cx="7507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Example of proposed method work 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29277EA-9CE5-A841-A5D7-1EA235BC3C45}"/>
              </a:ext>
            </a:extLst>
          </p:cNvPr>
          <p:cNvSpPr txBox="1"/>
          <p:nvPr/>
        </p:nvSpPr>
        <p:spPr bwMode="auto">
          <a:xfrm>
            <a:off x="8211761" y="1558095"/>
            <a:ext cx="25247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Head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– 37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byte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id – 36 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room_id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/id – 11 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noted_date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– 17 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temp – 2 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out/in – 2 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delimiters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– 4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6" name="Закрывающая фигурная скобка 65">
            <a:extLst>
              <a:ext uri="{FF2B5EF4-FFF2-40B4-BE49-F238E27FC236}">
                <a16:creationId xmlns:a16="http://schemas.microsoft.com/office/drawing/2014/main" id="{727892C1-5250-5E48-9DB8-C5522E606FBB}"/>
              </a:ext>
            </a:extLst>
          </p:cNvPr>
          <p:cNvSpPr/>
          <p:nvPr/>
        </p:nvSpPr>
        <p:spPr bwMode="auto">
          <a:xfrm rot="10800000">
            <a:off x="7640773" y="1558095"/>
            <a:ext cx="633289" cy="2122874"/>
          </a:xfrm>
          <a:prstGeom prst="rightBrace">
            <a:avLst>
              <a:gd name="adj1" fmla="val 8333"/>
              <a:gd name="adj2" fmla="val 5709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CC54C19-1FFF-CD47-9927-134345332F0A}"/>
              </a:ext>
            </a:extLst>
          </p:cNvPr>
          <p:cNvSpPr txBox="1"/>
          <p:nvPr/>
        </p:nvSpPr>
        <p:spPr>
          <a:xfrm>
            <a:off x="8954657" y="3617581"/>
            <a:ext cx="21996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Head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– 37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byte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id –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byte</a:t>
            </a: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room_id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/id – 1 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noted_date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– 11 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temp – 2 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out/in – 1 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delimiters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– 4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byte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8" name="Закрывающая фигурная скобка 67">
            <a:extLst>
              <a:ext uri="{FF2B5EF4-FFF2-40B4-BE49-F238E27FC236}">
                <a16:creationId xmlns:a16="http://schemas.microsoft.com/office/drawing/2014/main" id="{05C6E2F3-B646-AF4E-87E2-CEA42BD79C59}"/>
              </a:ext>
            </a:extLst>
          </p:cNvPr>
          <p:cNvSpPr/>
          <p:nvPr/>
        </p:nvSpPr>
        <p:spPr>
          <a:xfrm rot="10800000">
            <a:off x="8383669" y="3617581"/>
            <a:ext cx="633289" cy="2122874"/>
          </a:xfrm>
          <a:prstGeom prst="rightBrace">
            <a:avLst>
              <a:gd name="adj1" fmla="val 8333"/>
              <a:gd name="adj2" fmla="val 8699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40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31782" y="634850"/>
            <a:ext cx="2070000" cy="26072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dirty="0"/>
              <a:t>Data preprocessing</a:t>
            </a:r>
            <a:endParaRPr sz="1200" dirty="0"/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49633" y="479632"/>
            <a:ext cx="3835200" cy="5711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</a:p>
          <a:p>
            <a:pPr marL="0" lvl="0" indent="0">
              <a:defRPr/>
            </a:pP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Таблица 23">
                <a:extLst>
                  <a:ext uri="{FF2B5EF4-FFF2-40B4-BE49-F238E27FC236}">
                    <a16:creationId xmlns:a16="http://schemas.microsoft.com/office/drawing/2014/main" id="{58CC2709-578D-2E44-AF70-695CABF102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8382127"/>
                  </p:ext>
                </p:extLst>
              </p:nvPr>
            </p:nvGraphicFramePr>
            <p:xfrm>
              <a:off x="1246118" y="2075264"/>
              <a:ext cx="10007030" cy="311110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02523">
                      <a:extLst>
                        <a:ext uri="{9D8B030D-6E8A-4147-A177-3AD203B41FA5}">
                          <a16:colId xmlns:a16="http://schemas.microsoft.com/office/drawing/2014/main" val="4271589040"/>
                        </a:ext>
                      </a:extLst>
                    </a:gridCol>
                    <a:gridCol w="2507679">
                      <a:extLst>
                        <a:ext uri="{9D8B030D-6E8A-4147-A177-3AD203B41FA5}">
                          <a16:colId xmlns:a16="http://schemas.microsoft.com/office/drawing/2014/main" val="4290968715"/>
                        </a:ext>
                      </a:extLst>
                    </a:gridCol>
                    <a:gridCol w="1673529">
                      <a:extLst>
                        <a:ext uri="{9D8B030D-6E8A-4147-A177-3AD203B41FA5}">
                          <a16:colId xmlns:a16="http://schemas.microsoft.com/office/drawing/2014/main" val="3668522806"/>
                        </a:ext>
                      </a:extLst>
                    </a:gridCol>
                    <a:gridCol w="1707130">
                      <a:extLst>
                        <a:ext uri="{9D8B030D-6E8A-4147-A177-3AD203B41FA5}">
                          <a16:colId xmlns:a16="http://schemas.microsoft.com/office/drawing/2014/main" val="2871279613"/>
                        </a:ext>
                      </a:extLst>
                    </a:gridCol>
                    <a:gridCol w="2016169">
                      <a:extLst>
                        <a:ext uri="{9D8B030D-6E8A-4147-A177-3AD203B41FA5}">
                          <a16:colId xmlns:a16="http://schemas.microsoft.com/office/drawing/2014/main" val="2126040586"/>
                        </a:ext>
                      </a:extLst>
                    </a:gridCol>
                  </a:tblGrid>
                  <a:tr h="179137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Initial data format</a:t>
                          </a:r>
                          <a:endParaRPr lang="ru-RU" sz="24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Final data format</a:t>
                          </a:r>
                          <a:endParaRPr lang="ru-RU" sz="24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+mn-lt"/>
                            </a:rPr>
                            <a:t>Mean initial file size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400" dirty="0">
                              <a:effectLst/>
                              <a:latin typeface="+mn-lt"/>
                            </a:rPr>
                            <a:t>(</a:t>
                          </a:r>
                          <a:r>
                            <a:rPr lang="en-US" sz="2400" dirty="0">
                              <a:effectLst/>
                              <a:latin typeface="+mn-lt"/>
                            </a:rPr>
                            <a:t>byte</a:t>
                          </a:r>
                          <a:r>
                            <a:rPr lang="ru-RU" sz="2400" dirty="0">
                              <a:effectLst/>
                              <a:latin typeface="+mn-lt"/>
                            </a:rPr>
                            <a:t>) -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𝐒</m:t>
                                  </m:r>
                                </m:e>
                                <m:sub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𝐨</m:t>
                                  </m:r>
                                </m:sub>
                              </m:sSub>
                            </m:oMath>
                          </a14:m>
                          <a:endParaRPr lang="ru-RU" sz="24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+mn-lt"/>
                            </a:rPr>
                            <a:t>Mean compressed file size 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400" dirty="0">
                              <a:effectLst/>
                              <a:latin typeface="+mn-lt"/>
                            </a:rPr>
                            <a:t>(</a:t>
                          </a:r>
                          <a:r>
                            <a:rPr lang="en-US" sz="2400" dirty="0">
                              <a:effectLst/>
                              <a:latin typeface="+mn-lt"/>
                            </a:rPr>
                            <a:t>byte</a:t>
                          </a:r>
                          <a:r>
                            <a:rPr lang="ru-RU" sz="2400" dirty="0">
                              <a:effectLst/>
                              <a:latin typeface="+mn-lt"/>
                            </a:rPr>
                            <a:t>) -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𝐒</m:t>
                                  </m:r>
                                </m:e>
                                <m:sub>
                                  <m:r>
                                    <a:rPr lang="en-US" sz="2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𝐜</m:t>
                                  </m:r>
                                </m:sub>
                              </m:sSub>
                            </m:oMath>
                          </a14:m>
                          <a:endParaRPr lang="ru-RU" sz="24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+mn-lt"/>
                            </a:rPr>
                            <a:t>Mean</a:t>
                          </a:r>
                          <a:r>
                            <a:rPr lang="en-US" sz="2400" baseline="0" dirty="0"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en-US" sz="2400" dirty="0">
                              <a:effectLst/>
                              <a:latin typeface="+mn-lt"/>
                            </a:rPr>
                            <a:t>Compression</a:t>
                          </a:r>
                          <a:r>
                            <a:rPr lang="en-US" sz="2400" baseline="0" dirty="0">
                              <a:effectLst/>
                              <a:latin typeface="+mn-lt"/>
                            </a:rPr>
                            <a:t> ratio</a:t>
                          </a:r>
                          <a:r>
                            <a:rPr lang="ru-RU" sz="2400" dirty="0">
                              <a:effectLst/>
                              <a:latin typeface="+mn-lt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ru-RU" sz="2400">
                                  <a:effectLst/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ru-RU" sz="2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24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𝐒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𝐨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24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𝐒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ru-RU" sz="24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8720740"/>
                      </a:ext>
                    </a:extLst>
                  </a:tr>
                  <a:tr h="131973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CSV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+mn-lt"/>
                            </a:rPr>
                            <a:t>Preprocessed compressed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+mn-lt"/>
                            </a:rPr>
                            <a:t>Protobuf</a:t>
                          </a:r>
                          <a:endParaRPr lang="ru-RU" sz="2400" dirty="0">
                            <a:effectLst/>
                            <a:latin typeface="+mn-lt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+mn-lt"/>
                            </a:rPr>
                            <a:t>342.278717</a:t>
                          </a:r>
                          <a:endParaRPr lang="ru-RU" sz="24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400" dirty="0"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12,015515</a:t>
                          </a: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400" dirty="0">
                              <a:effectLst/>
                              <a:latin typeface="+mn-lt"/>
                            </a:rPr>
                            <a:t>28.486395</a:t>
                          </a:r>
                          <a:endParaRPr lang="ru-RU" sz="24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67061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Таблица 23">
                <a:extLst>
                  <a:ext uri="{FF2B5EF4-FFF2-40B4-BE49-F238E27FC236}">
                    <a16:creationId xmlns:a16="http://schemas.microsoft.com/office/drawing/2014/main" id="{58CC2709-578D-2E44-AF70-695CABF102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8382127"/>
                  </p:ext>
                </p:extLst>
              </p:nvPr>
            </p:nvGraphicFramePr>
            <p:xfrm>
              <a:off x="1246118" y="2075264"/>
              <a:ext cx="10007030" cy="311110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02523">
                      <a:extLst>
                        <a:ext uri="{9D8B030D-6E8A-4147-A177-3AD203B41FA5}">
                          <a16:colId xmlns:a16="http://schemas.microsoft.com/office/drawing/2014/main" val="4271589040"/>
                        </a:ext>
                      </a:extLst>
                    </a:gridCol>
                    <a:gridCol w="2507679">
                      <a:extLst>
                        <a:ext uri="{9D8B030D-6E8A-4147-A177-3AD203B41FA5}">
                          <a16:colId xmlns:a16="http://schemas.microsoft.com/office/drawing/2014/main" val="4290968715"/>
                        </a:ext>
                      </a:extLst>
                    </a:gridCol>
                    <a:gridCol w="1673529">
                      <a:extLst>
                        <a:ext uri="{9D8B030D-6E8A-4147-A177-3AD203B41FA5}">
                          <a16:colId xmlns:a16="http://schemas.microsoft.com/office/drawing/2014/main" val="3668522806"/>
                        </a:ext>
                      </a:extLst>
                    </a:gridCol>
                    <a:gridCol w="1707130">
                      <a:extLst>
                        <a:ext uri="{9D8B030D-6E8A-4147-A177-3AD203B41FA5}">
                          <a16:colId xmlns:a16="http://schemas.microsoft.com/office/drawing/2014/main" val="2871279613"/>
                        </a:ext>
                      </a:extLst>
                    </a:gridCol>
                    <a:gridCol w="2016169">
                      <a:extLst>
                        <a:ext uri="{9D8B030D-6E8A-4147-A177-3AD203B41FA5}">
                          <a16:colId xmlns:a16="http://schemas.microsoft.com/office/drawing/2014/main" val="2126040586"/>
                        </a:ext>
                      </a:extLst>
                    </a:gridCol>
                  </a:tblGrid>
                  <a:tr h="179137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Initial data format</a:t>
                          </a:r>
                          <a:endParaRPr lang="ru-RU" sz="24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Final data format</a:t>
                          </a:r>
                          <a:endParaRPr lang="ru-RU" sz="24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758" t="-704" r="-223485" b="-760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67407" t="-704" r="-118519" b="-760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96855" t="-704" r="-629" b="-760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720740"/>
                      </a:ext>
                    </a:extLst>
                  </a:tr>
                  <a:tr h="131973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CSV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+mn-lt"/>
                            </a:rPr>
                            <a:t>Preprocessed compressed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+mn-lt"/>
                            </a:rPr>
                            <a:t>Protobuf</a:t>
                          </a:r>
                          <a:endParaRPr lang="ru-RU" sz="2400" dirty="0">
                            <a:effectLst/>
                            <a:latin typeface="+mn-lt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+mn-lt"/>
                            </a:rPr>
                            <a:t>342.278717</a:t>
                          </a:r>
                          <a:endParaRPr lang="ru-RU" sz="24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400" dirty="0"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12,015515</a:t>
                          </a: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2400" dirty="0">
                              <a:effectLst/>
                              <a:latin typeface="+mn-lt"/>
                            </a:rPr>
                            <a:t>28.486395</a:t>
                          </a:r>
                          <a:endParaRPr lang="ru-RU" sz="24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670618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A1C1D2F-1F4C-354C-9A14-D17F218F2239}"/>
              </a:ext>
            </a:extLst>
          </p:cNvPr>
          <p:cNvSpPr/>
          <p:nvPr/>
        </p:nvSpPr>
        <p:spPr>
          <a:xfrm>
            <a:off x="3415687" y="5186370"/>
            <a:ext cx="5124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Proposed method Compression results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67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31782" y="634850"/>
            <a:ext cx="2070000" cy="26072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dirty="0"/>
              <a:t>Conclusion</a:t>
            </a:r>
            <a:endParaRPr sz="1200" dirty="0"/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49633" y="479632"/>
            <a:ext cx="3835200" cy="5711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</a:p>
          <a:p>
            <a:pPr marL="0" lvl="0" indent="0">
              <a:defRPr/>
            </a:pP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2FD5C3-B19C-C348-A5E3-ED20892FC7A9}"/>
              </a:ext>
            </a:extLst>
          </p:cNvPr>
          <p:cNvSpPr txBox="1"/>
          <p:nvPr/>
        </p:nvSpPr>
        <p:spPr>
          <a:xfrm>
            <a:off x="698643" y="1582221"/>
            <a:ext cx="1020223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There were presented data compression strategies for enhancing </a:t>
            </a:r>
            <a:r>
              <a:rPr lang="en" sz="2400" kern="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IoRT</a:t>
            </a:r>
            <a:r>
              <a:rPr lang="en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communications over heterogeneous terrestrial-satellite networks.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There was conducted a comprehensive exploration of various compression algorithms tailored for tiny </a:t>
            </a:r>
            <a:r>
              <a:rPr lang="en" sz="2400" kern="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IoRT</a:t>
            </a:r>
            <a:r>
              <a:rPr lang="en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data.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There were identified the most efficient compression algorithms combined with </a:t>
            </a:r>
            <a:r>
              <a:rPr lang="en" sz="2400" kern="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ProtoBuf</a:t>
            </a:r>
            <a:r>
              <a:rPr lang="en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serialization.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There was introduced a novel data preprocessing method prior to serialization, offering the potential to enhance the overall performance of the data processing pipeline, encompassing serialization and compression.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023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31782" y="634850"/>
            <a:ext cx="2070000" cy="26072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defRPr/>
            </a:pPr>
            <a:r>
              <a:rPr lang="en-US" sz="1200" dirty="0"/>
              <a:t>Future work</a:t>
            </a:r>
            <a:endParaRPr sz="1200" dirty="0"/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49633" y="479632"/>
            <a:ext cx="3835200" cy="5711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</a:p>
          <a:p>
            <a:pPr marL="0" lvl="0" indent="0">
              <a:defRPr/>
            </a:pP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2FD5C3-B19C-C348-A5E3-ED20892FC7A9}"/>
              </a:ext>
            </a:extLst>
          </p:cNvPr>
          <p:cNvSpPr txBox="1"/>
          <p:nvPr/>
        </p:nvSpPr>
        <p:spPr>
          <a:xfrm>
            <a:off x="698643" y="1582221"/>
            <a:ext cx="1091762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work:</a:t>
            </a:r>
            <a:endParaRPr lang="ru-RU" sz="2800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Adaptation of the preprocessing method for smart city datasets and other IoT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Commercialization of obtained results from satellite providers</a:t>
            </a:r>
            <a:endParaRPr lang="ru-RU" sz="2400" kern="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Development of a universal preprocessing method for various IoT areas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427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31782" y="634850"/>
            <a:ext cx="2070000" cy="26072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defRPr/>
            </a:pPr>
            <a:r>
              <a:rPr lang="en-US" sz="1200" dirty="0" err="1"/>
              <a:t>Acknowledgemen</a:t>
            </a:r>
            <a:endParaRPr sz="1200" dirty="0"/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49633" y="479632"/>
            <a:ext cx="3835200" cy="5711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</a:p>
          <a:p>
            <a:pPr marL="0" lvl="0" indent="0">
              <a:defRPr/>
            </a:pP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2FD5C3-B19C-C348-A5E3-ED20892FC7A9}"/>
              </a:ext>
            </a:extLst>
          </p:cNvPr>
          <p:cNvSpPr txBox="1"/>
          <p:nvPr/>
        </p:nvSpPr>
        <p:spPr>
          <a:xfrm>
            <a:off x="698643" y="1582221"/>
            <a:ext cx="102022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 :</a:t>
            </a:r>
          </a:p>
          <a:p>
            <a:endParaRPr lang="en-US" sz="2800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The publication was prepared within the framework of the Academic Fund Program at HSE University “Data Compression Strategies for Enhancing </a:t>
            </a:r>
            <a:r>
              <a:rPr lang="en" sz="2400" kern="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IoRT</a:t>
            </a:r>
            <a:r>
              <a:rPr lang="en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Communications over Heterogeneous Terrestrial-Satellite Networks”</a:t>
            </a:r>
          </a:p>
          <a:p>
            <a:endParaRPr lang="en" sz="2400" kern="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endParaRPr lang="en" sz="2400" kern="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854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" name="Google Shape;181;p1"/>
          <p:cNvSpPr txBox="1">
            <a:spLocks noGrp="1"/>
          </p:cNvSpPr>
          <p:nvPr>
            <p:ph type="title"/>
          </p:nvPr>
        </p:nvSpPr>
        <p:spPr bwMode="auto">
          <a:xfrm>
            <a:off x="1019174" y="2116735"/>
            <a:ext cx="10146130" cy="197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>
              <a:buClr>
                <a:srgbClr val="000000"/>
              </a:buClr>
              <a:buSzPts val="767"/>
              <a:defRPr/>
            </a:pPr>
            <a:r>
              <a:rPr lang="en" sz="3900" kern="0" dirty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Data Compression Strategies for Enhancing </a:t>
            </a:r>
            <a:r>
              <a:rPr lang="en" sz="3900" kern="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IoRT</a:t>
            </a:r>
            <a:r>
              <a:rPr lang="en" sz="3900" kern="0" dirty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 Communications over Heterogeneous</a:t>
            </a:r>
            <a:br>
              <a:rPr lang="en" sz="3900" kern="0" dirty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</a:br>
            <a:r>
              <a:rPr lang="en" sz="3900" kern="0" dirty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Terrestrial-Satellite Networks</a:t>
            </a:r>
            <a:br>
              <a:rPr lang="en" dirty="0"/>
            </a:br>
            <a:endParaRPr dirty="0"/>
          </a:p>
        </p:txBody>
      </p:sp>
      <p:sp>
        <p:nvSpPr>
          <p:cNvPr id="182" name="Google Shape;182;p1"/>
          <p:cNvSpPr txBox="1">
            <a:spLocks noGrp="1"/>
          </p:cNvSpPr>
          <p:nvPr>
            <p:ph type="body" idx="1"/>
          </p:nvPr>
        </p:nvSpPr>
        <p:spPr bwMode="auto">
          <a:xfrm>
            <a:off x="2046693" y="1126663"/>
            <a:ext cx="3848717" cy="529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defRPr/>
            </a:pPr>
            <a:r>
              <a:rPr lang="en" sz="1800" kern="0" dirty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HSE Tikhonov Moscow Institute of Electronics and Mathematics</a:t>
            </a:r>
            <a:endParaRPr sz="1800" kern="0" dirty="0">
              <a:solidFill>
                <a:schemeClr val="accent1">
                  <a:lumMod val="50000"/>
                </a:schemeClr>
              </a:solidFill>
              <a:latin typeface="HSE Sans" panose="02000000000000000000" pitchFamily="50" charset="-52"/>
              <a:ea typeface="+mn-ea"/>
              <a:cs typeface="Times New Roman" panose="02020603050405020304" pitchFamily="18" charset="0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pPr>
            <a:endParaRPr sz="1400" dirty="0"/>
          </a:p>
        </p:txBody>
      </p:sp>
      <p:sp>
        <p:nvSpPr>
          <p:cNvPr id="184" name="Google Shape;184;p1"/>
          <p:cNvSpPr txBox="1">
            <a:spLocks noGrp="1"/>
          </p:cNvSpPr>
          <p:nvPr>
            <p:ph type="body" idx="4"/>
          </p:nvPr>
        </p:nvSpPr>
        <p:spPr bwMode="auto">
          <a:xfrm>
            <a:off x="1019174" y="4382808"/>
            <a:ext cx="7625267" cy="1072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>
              <a:defRPr/>
            </a:pPr>
            <a:r>
              <a:rPr lang="en" dirty="0"/>
              <a:t>Alexander </a:t>
            </a:r>
            <a:r>
              <a:rPr lang="en" dirty="0" err="1"/>
              <a:t>Karnaukhov</a:t>
            </a:r>
            <a:r>
              <a:rPr lang="en" dirty="0"/>
              <a:t>, Artem </a:t>
            </a:r>
            <a:r>
              <a:rPr lang="en" dirty="0" err="1"/>
              <a:t>Idelevich</a:t>
            </a:r>
            <a:r>
              <a:rPr lang="en" dirty="0"/>
              <a:t>, Alexey </a:t>
            </a:r>
            <a:r>
              <a:rPr lang="en" dirty="0" err="1"/>
              <a:t>Rolich</a:t>
            </a:r>
            <a:r>
              <a:rPr lang="en" dirty="0"/>
              <a:t>, Leonid </a:t>
            </a:r>
            <a:r>
              <a:rPr lang="en" dirty="0" err="1"/>
              <a:t>Voskov</a:t>
            </a:r>
            <a:br>
              <a:rPr lang="en" dirty="0"/>
            </a:br>
            <a:endParaRPr lang="en" dirty="0"/>
          </a:p>
          <a:p>
            <a:pPr marL="0" indent="0">
              <a:defRPr/>
            </a:pPr>
            <a:r>
              <a:rPr lang="en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Alexander </a:t>
            </a:r>
            <a:r>
              <a:rPr lang="en" kern="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Karnaukhov</a:t>
            </a:r>
            <a:r>
              <a:rPr lang="en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– </a:t>
            </a:r>
            <a:r>
              <a:rPr lang="en-US" kern="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speeker</a:t>
            </a:r>
            <a:endParaRPr lang="en-US" kern="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lvl="0" indent="0">
              <a:defRPr/>
            </a:pPr>
            <a:endParaRPr lang="en" kern="0" dirty="0">
              <a:solidFill>
                <a:schemeClr val="accent1">
                  <a:lumMod val="50000"/>
                </a:schemeClr>
              </a:solidFill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5" name="Google Shape;185;p1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9030060" y="1159803"/>
            <a:ext cx="1796739" cy="46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372F37-56FC-934C-B111-208400A7AF53}"/>
              </a:ext>
            </a:extLst>
          </p:cNvPr>
          <p:cNvSpPr txBox="1"/>
          <p:nvPr/>
        </p:nvSpPr>
        <p:spPr>
          <a:xfrm>
            <a:off x="6431622" y="120673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  <a:cs typeface="Times New Roman" panose="02020603050405020304" pitchFamily="18" charset="0"/>
              </a:rPr>
              <a:t>Moscow, 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363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36919" y="658132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dirty="0"/>
              <a:t>Introduction</a:t>
            </a:r>
            <a:endParaRPr sz="1200" dirty="0"/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59907" y="454132"/>
            <a:ext cx="3945638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9E61E7-55F3-5E4C-A1F7-DF980B1DE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441" y="1723741"/>
            <a:ext cx="6332827" cy="3686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2E061E-46DF-7D4E-A452-E339B45D24C6}"/>
              </a:ext>
            </a:extLst>
          </p:cNvPr>
          <p:cNvSpPr txBox="1"/>
          <p:nvPr/>
        </p:nvSpPr>
        <p:spPr>
          <a:xfrm>
            <a:off x="562811" y="1495561"/>
            <a:ext cx="415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SE Sans" panose="02000000000000000000" pitchFamily="50" charset="-52"/>
              </a:rPr>
              <a:t>Filed of research</a:t>
            </a:r>
            <a:endParaRPr lang="ru-RU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6C6B1B-8E15-6E40-94DE-80DF5D24661C}"/>
              </a:ext>
            </a:extLst>
          </p:cNvPr>
          <p:cNvSpPr txBox="1"/>
          <p:nvPr/>
        </p:nvSpPr>
        <p:spPr bwMode="auto">
          <a:xfrm>
            <a:off x="562811" y="4209977"/>
            <a:ext cx="4672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Data, transmitted from IoT devices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Compression algorithms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6B39F-69A8-E445-8DDC-F2EFAA68AF56}"/>
              </a:ext>
            </a:extLst>
          </p:cNvPr>
          <p:cNvSpPr txBox="1"/>
          <p:nvPr/>
        </p:nvSpPr>
        <p:spPr bwMode="auto">
          <a:xfrm>
            <a:off x="562811" y="3624801"/>
            <a:ext cx="415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SE Sans" panose="02000000000000000000" pitchFamily="50" charset="-52"/>
              </a:rPr>
              <a:t>Object of research </a:t>
            </a:r>
            <a:endParaRPr lang="ru-RU" sz="2800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C593F8-1B46-9541-B414-A30F532FC034}"/>
              </a:ext>
            </a:extLst>
          </p:cNvPr>
          <p:cNvSpPr txBox="1"/>
          <p:nvPr/>
        </p:nvSpPr>
        <p:spPr bwMode="auto">
          <a:xfrm>
            <a:off x="562810" y="1986112"/>
            <a:ext cx="4672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  <a:cs typeface="Times New Roman" panose="02020603050405020304" pitchFamily="18" charset="0"/>
              </a:rPr>
              <a:t>Internet of Remote Things 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  <a:cs typeface="Times New Roman" panose="02020603050405020304" pitchFamily="18" charset="0"/>
              </a:rPr>
              <a:t>IoRT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  <a:cs typeface="Times New Roman" panose="02020603050405020304" pitchFamily="18" charset="0"/>
              </a:rPr>
              <a:t> – organization of Internet of Things network in the regions with poorly developed network infrastructure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26580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36919" y="658132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dirty="0"/>
              <a:t>Introduction</a:t>
            </a:r>
            <a:endParaRPr sz="1200" dirty="0"/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59907" y="454132"/>
            <a:ext cx="3945638" cy="6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BEFB9D-EF4F-A54B-B4B7-A86C0AECCCE2}"/>
              </a:ext>
            </a:extLst>
          </p:cNvPr>
          <p:cNvSpPr txBox="1"/>
          <p:nvPr/>
        </p:nvSpPr>
        <p:spPr>
          <a:xfrm>
            <a:off x="869795" y="1449658"/>
            <a:ext cx="1037063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Problems: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High cost of data transmission from sensors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Low bandwidth of the communication channel</a:t>
            </a:r>
          </a:p>
          <a:p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factors: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Transmission message volume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Overhead to payload ratio</a:t>
            </a:r>
          </a:p>
          <a:p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Modification of existing compression algorithms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Creation of data preprocessing method</a:t>
            </a:r>
          </a:p>
        </p:txBody>
      </p:sp>
    </p:spTree>
    <p:extLst>
      <p:ext uri="{BB962C8B-B14F-4D97-AF65-F5344CB8AC3E}">
        <p14:creationId xmlns:p14="http://schemas.microsoft.com/office/powerpoint/2010/main" val="2372776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36919" y="661735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dirty="0" err="1"/>
              <a:t>LoRa</a:t>
            </a:r>
            <a:r>
              <a:rPr lang="en-US" sz="1200" dirty="0"/>
              <a:t> Iridium</a:t>
            </a:r>
            <a:endParaRPr sz="1200" dirty="0"/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59907" y="464142"/>
            <a:ext cx="3835200" cy="6055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</a:p>
          <a:p>
            <a:pPr marL="0" lvl="0" indent="0">
              <a:defRPr/>
            </a:pP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F6F625-0136-1942-B37D-3C593C289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445" y="1366463"/>
            <a:ext cx="5593664" cy="3883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7FAE0-C34A-5A4C-ABAC-BA85F8585F41}"/>
              </a:ext>
            </a:extLst>
          </p:cNvPr>
          <p:cNvSpPr txBox="1"/>
          <p:nvPr/>
        </p:nvSpPr>
        <p:spPr>
          <a:xfrm>
            <a:off x="380063" y="1941817"/>
            <a:ext cx="597964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Specifications: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Complete coverage (polar regions included)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Low Earth Orbit type (LEO)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Speed up to 128 Kbps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Offers M2M equipment based on SBD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Low power consumption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Max size of SBD package 340 bytes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110DC-8AE9-8247-82AC-8FC7DB5CAF86}"/>
              </a:ext>
            </a:extLst>
          </p:cNvPr>
          <p:cNvSpPr txBox="1"/>
          <p:nvPr/>
        </p:nvSpPr>
        <p:spPr>
          <a:xfrm>
            <a:off x="5723882" y="5301453"/>
            <a:ext cx="6096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Heterogeneous long range (</a:t>
            </a:r>
            <a:r>
              <a:rPr lang="en" sz="2400" kern="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LoRa</a:t>
            </a:r>
            <a:r>
              <a:rPr lang="en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)-Iridium network architecture</a:t>
            </a:r>
            <a:endParaRPr lang="ru-RU" sz="2400" kern="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56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21217" y="683089"/>
            <a:ext cx="2070000" cy="1642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" dirty="0"/>
              <a:t>GDEPC </a:t>
            </a:r>
            <a:r>
              <a:rPr lang="en" sz="1200" dirty="0"/>
              <a:t>method</a:t>
            </a:r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28504" y="445983"/>
            <a:ext cx="3835200" cy="52322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</a:p>
          <a:p>
            <a:pPr marL="0" lvl="0" indent="0">
              <a:defRPr/>
            </a:pP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185FD2-651F-F74B-9EB9-22A7FC21A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64" t="30894" r="9036" b="11688"/>
          <a:stretch/>
        </p:blipFill>
        <p:spPr>
          <a:xfrm>
            <a:off x="5641673" y="1944706"/>
            <a:ext cx="6081141" cy="30177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968CE3-C6E9-824E-9F02-57D05A1FE826}"/>
              </a:ext>
            </a:extLst>
          </p:cNvPr>
          <p:cNvSpPr txBox="1"/>
          <p:nvPr/>
        </p:nvSpPr>
        <p:spPr>
          <a:xfrm>
            <a:off x="565084" y="2033006"/>
            <a:ext cx="495421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800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 for improving energy efficiency</a:t>
            </a:r>
          </a:p>
          <a:p>
            <a:endParaRPr lang="en" dirty="0"/>
          </a:p>
          <a:p>
            <a:r>
              <a:rPr lang="en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3-step GDEP serialization and compression method;</a:t>
            </a:r>
            <a:endParaRPr lang="ru-RU" sz="2400" kern="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B0A20C-8A4C-0B45-A515-FCC123CA5A1A}"/>
              </a:ext>
            </a:extLst>
          </p:cNvPr>
          <p:cNvSpPr txBox="1"/>
          <p:nvPr/>
        </p:nvSpPr>
        <p:spPr>
          <a:xfrm>
            <a:off x="5095983" y="5056296"/>
            <a:ext cx="6626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Stages of SBD packet generation using GDEP serialization and compression algorithm</a:t>
            </a:r>
            <a:endParaRPr lang="ru-RU" sz="2400" kern="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13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54015" y="665926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dirty="0"/>
              <a:t>Compression algorithms </a:t>
            </a:r>
            <a:endParaRPr sz="1200" dirty="0"/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94100" y="457736"/>
            <a:ext cx="3835200" cy="5430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</a:p>
          <a:p>
            <a:pPr marL="0" lvl="0" indent="0">
              <a:defRPr/>
            </a:pP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D331CF2-20EC-DD45-8BA3-85194D7D3E63}"/>
              </a:ext>
            </a:extLst>
          </p:cNvPr>
          <p:cNvSpPr/>
          <p:nvPr/>
        </p:nvSpPr>
        <p:spPr>
          <a:xfrm>
            <a:off x="6088617" y="1839131"/>
            <a:ext cx="2256582" cy="5679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E2D69"/>
              </a:buClr>
              <a:buSzPts val="1000"/>
              <a:defRPr/>
            </a:pPr>
            <a:r>
              <a:rPr lang="en-US" sz="1600" dirty="0">
                <a:solidFill>
                  <a:srgbClr val="0E2D69"/>
                </a:solidFill>
                <a:latin typeface="Arial"/>
                <a:cs typeface="Arial"/>
              </a:rPr>
              <a:t>Compression algorithms</a:t>
            </a:r>
            <a:endParaRPr lang="ru-RU" sz="1600" dirty="0">
              <a:solidFill>
                <a:srgbClr val="0E2D69"/>
              </a:solidFill>
              <a:latin typeface="Arial"/>
              <a:cs typeface="Arial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B160939-0B79-E24C-9237-50BA696C7568}"/>
              </a:ext>
            </a:extLst>
          </p:cNvPr>
          <p:cNvSpPr/>
          <p:nvPr/>
        </p:nvSpPr>
        <p:spPr>
          <a:xfrm>
            <a:off x="4070973" y="2644803"/>
            <a:ext cx="1784919" cy="6106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E2D69"/>
              </a:buClr>
              <a:buSzPts val="1000"/>
              <a:defRPr/>
            </a:pPr>
            <a:r>
              <a:rPr lang="en-US" sz="1600" dirty="0">
                <a:solidFill>
                  <a:srgbClr val="0E2D69"/>
                </a:solidFill>
                <a:latin typeface="Arial"/>
                <a:cs typeface="Arial"/>
              </a:rPr>
              <a:t>Lossless</a:t>
            </a:r>
            <a:endParaRPr lang="ru-RU" sz="1600" dirty="0">
              <a:solidFill>
                <a:srgbClr val="0E2D69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84D4FC-6D11-984E-A90D-D016CE3EA67F}"/>
              </a:ext>
            </a:extLst>
          </p:cNvPr>
          <p:cNvSpPr/>
          <p:nvPr/>
        </p:nvSpPr>
        <p:spPr>
          <a:xfrm>
            <a:off x="8645501" y="2644803"/>
            <a:ext cx="1784919" cy="6106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E2D69"/>
              </a:buClr>
              <a:buSzPts val="1000"/>
              <a:defRPr/>
            </a:pPr>
            <a:r>
              <a:rPr lang="en-US" sz="1600" dirty="0">
                <a:solidFill>
                  <a:srgbClr val="0E2D69"/>
                </a:solidFill>
                <a:latin typeface="Arial"/>
                <a:cs typeface="Arial"/>
              </a:rPr>
              <a:t>With loss</a:t>
            </a:r>
            <a:endParaRPr lang="ru-RU" sz="1600" dirty="0">
              <a:solidFill>
                <a:srgbClr val="0E2D69"/>
              </a:solidFill>
              <a:latin typeface="Arial"/>
              <a:cs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2BAE0F2-001E-5A42-8444-B754E006CE54}"/>
              </a:ext>
            </a:extLst>
          </p:cNvPr>
          <p:cNvSpPr/>
          <p:nvPr/>
        </p:nvSpPr>
        <p:spPr>
          <a:xfrm>
            <a:off x="4831934" y="3866216"/>
            <a:ext cx="1784919" cy="6106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E2D69"/>
              </a:buClr>
              <a:buSzPts val="1000"/>
              <a:defRPr/>
            </a:pPr>
            <a:r>
              <a:rPr lang="en-US" sz="1600" dirty="0">
                <a:solidFill>
                  <a:srgbClr val="0E2D69"/>
                </a:solidFill>
                <a:latin typeface="Arial"/>
                <a:cs typeface="Arial"/>
              </a:rPr>
              <a:t>With dictionary</a:t>
            </a:r>
            <a:endParaRPr lang="ru-RU" sz="1600" dirty="0">
              <a:solidFill>
                <a:srgbClr val="0E2D69"/>
              </a:solidFill>
              <a:latin typeface="Arial"/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41207D-FC11-234A-9667-5C3FA25C415A}"/>
              </a:ext>
            </a:extLst>
          </p:cNvPr>
          <p:cNvSpPr/>
          <p:nvPr/>
        </p:nvSpPr>
        <p:spPr>
          <a:xfrm>
            <a:off x="1599649" y="3866216"/>
            <a:ext cx="1784919" cy="6106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E2D69"/>
              </a:buClr>
              <a:buSzPts val="1000"/>
              <a:defRPr/>
            </a:pPr>
            <a:r>
              <a:rPr lang="en" sz="1600" dirty="0">
                <a:solidFill>
                  <a:srgbClr val="0E2D69"/>
                </a:solidFill>
                <a:latin typeface="Arial"/>
                <a:cs typeface="Arial"/>
              </a:rPr>
              <a:t>Entropy</a:t>
            </a:r>
            <a:endParaRPr lang="ru-RU" sz="1600" dirty="0">
              <a:solidFill>
                <a:srgbClr val="0E2D69"/>
              </a:solidFill>
              <a:latin typeface="Arial"/>
              <a:cs typeface="Arial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CE09434-E44E-E447-8E6C-DF191856FF00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4963433" y="2407076"/>
            <a:ext cx="2253475" cy="2377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7CC5BF2-DFAB-124E-9F05-381D86F9757B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7216908" y="2407076"/>
            <a:ext cx="2321053" cy="2377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B4E9539-BFA6-C540-B923-089C9FCC940C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flipH="1">
            <a:off x="2492109" y="3255405"/>
            <a:ext cx="2471324" cy="6108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110928B-1F71-E847-B11A-43DFC0C69614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4963433" y="3255405"/>
            <a:ext cx="760961" cy="6108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58C1C71-3A3F-6B4B-A5F8-6C87B70A92C0}"/>
              </a:ext>
            </a:extLst>
          </p:cNvPr>
          <p:cNvSpPr/>
          <p:nvPr/>
        </p:nvSpPr>
        <p:spPr>
          <a:xfrm>
            <a:off x="7303259" y="3866216"/>
            <a:ext cx="2234702" cy="6106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E2D69"/>
              </a:buClr>
              <a:buSzPts val="1000"/>
              <a:defRPr/>
            </a:pPr>
            <a:r>
              <a:rPr lang="en-US" sz="1600" dirty="0">
                <a:solidFill>
                  <a:srgbClr val="0E2D69"/>
                </a:solidFill>
                <a:latin typeface="Arial"/>
                <a:cs typeface="Arial"/>
              </a:rPr>
              <a:t>Based on different principals</a:t>
            </a:r>
            <a:endParaRPr lang="ru-RU" sz="1600" dirty="0">
              <a:solidFill>
                <a:srgbClr val="0E2D69"/>
              </a:solidFill>
              <a:latin typeface="Arial"/>
              <a:cs typeface="Arial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F09D5886-C2BE-B544-8C45-F015343E9DA5}"/>
              </a:ext>
            </a:extLst>
          </p:cNvPr>
          <p:cNvCxnSpPr>
            <a:cxnSpLocks/>
            <a:stCxn id="6" idx="2"/>
            <a:endCxn id="18" idx="0"/>
          </p:cNvCxnSpPr>
          <p:nvPr/>
        </p:nvCxnSpPr>
        <p:spPr>
          <a:xfrm>
            <a:off x="4963433" y="3255405"/>
            <a:ext cx="3457177" cy="6108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6638C82-CDA4-3A4E-87DC-5EEB41D34EAD}"/>
              </a:ext>
            </a:extLst>
          </p:cNvPr>
          <p:cNvSpPr txBox="1"/>
          <p:nvPr/>
        </p:nvSpPr>
        <p:spPr>
          <a:xfrm>
            <a:off x="4243227" y="5005370"/>
            <a:ext cx="3961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Compression algorithms types</a:t>
            </a:r>
            <a:endParaRPr lang="ru-RU" sz="2400" kern="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387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31782" y="561211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dirty="0"/>
              <a:t>Compression algorithms comparisons</a:t>
            </a:r>
            <a:endParaRPr sz="1200" dirty="0"/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49633" y="479632"/>
            <a:ext cx="3835200" cy="5711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</a:p>
          <a:p>
            <a:pPr marL="0" lvl="0" indent="0">
              <a:defRPr/>
            </a:pP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FE1995-2F65-6C4D-B8DE-C2CD4A648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689" y="1142428"/>
            <a:ext cx="8099144" cy="50064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D335B3-3590-1643-8046-5A8178C9D5F8}"/>
              </a:ext>
            </a:extLst>
          </p:cNvPr>
          <p:cNvSpPr txBox="1"/>
          <p:nvPr/>
        </p:nvSpPr>
        <p:spPr bwMode="auto">
          <a:xfrm>
            <a:off x="3603698" y="6148841"/>
            <a:ext cx="4863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Compression algorithms comparisons</a:t>
            </a:r>
          </a:p>
        </p:txBody>
      </p:sp>
    </p:spTree>
    <p:extLst>
      <p:ext uri="{BB962C8B-B14F-4D97-AF65-F5344CB8AC3E}">
        <p14:creationId xmlns:p14="http://schemas.microsoft.com/office/powerpoint/2010/main" val="216293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31782" y="561211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dirty="0"/>
              <a:t>Compression algorithms comparisons</a:t>
            </a:r>
            <a:endParaRPr sz="1200" dirty="0"/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49633" y="479632"/>
            <a:ext cx="3835200" cy="5711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</a:p>
          <a:p>
            <a:pPr marL="0" lvl="0" indent="0">
              <a:defRPr/>
            </a:pP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D335B3-3590-1643-8046-5A8178C9D5F8}"/>
              </a:ext>
            </a:extLst>
          </p:cNvPr>
          <p:cNvSpPr txBox="1"/>
          <p:nvPr/>
        </p:nvSpPr>
        <p:spPr bwMode="auto">
          <a:xfrm>
            <a:off x="3471467" y="5491295"/>
            <a:ext cx="4129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Compression ratio comparisons</a:t>
            </a:r>
          </a:p>
        </p:txBody>
      </p:sp>
      <p:graphicFrame>
        <p:nvGraphicFramePr>
          <p:cNvPr id="7" name="Google Shape;279;p14">
            <a:extLst>
              <a:ext uri="{FF2B5EF4-FFF2-40B4-BE49-F238E27FC236}">
                <a16:creationId xmlns:a16="http://schemas.microsoft.com/office/drawing/2014/main" id="{3C9A20F2-DD86-A44C-BD3D-43AD1896A0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6817789"/>
              </p:ext>
            </p:extLst>
          </p:nvPr>
        </p:nvGraphicFramePr>
        <p:xfrm>
          <a:off x="523982" y="1799648"/>
          <a:ext cx="5379048" cy="3517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30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6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2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765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latin typeface="Calibri"/>
                          <a:cs typeface="Calibri"/>
                        </a:rPr>
                        <a:t>Compress type</a:t>
                      </a:r>
                      <a:endParaRPr sz="1600" b="1" kern="1200" dirty="0">
                        <a:solidFill>
                          <a:schemeClr val="lt1"/>
                        </a:solidFill>
                        <a:latin typeface="Calibri"/>
                        <a:cs typeface="Calibri"/>
                      </a:endParaRPr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lt1"/>
                          </a:solidFill>
                          <a:latin typeface="Calibri"/>
                          <a:cs typeface="Calibri"/>
                          <a:sym typeface="Calibri"/>
                        </a:rPr>
                        <a:t>Minimum compress ratio</a:t>
                      </a:r>
                      <a:endParaRPr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lt1"/>
                          </a:solidFill>
                          <a:latin typeface="+mn-lt"/>
                          <a:cs typeface="Calibri"/>
                          <a:sym typeface="Calibri"/>
                        </a:rPr>
                        <a:t>Maximum compress ratio</a:t>
                      </a:r>
                      <a:endParaRPr lang="en-US" sz="16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Huffman Ex. Dict</a:t>
                      </a:r>
                      <a:endParaRPr sz="16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3.35</a:t>
                      </a:r>
                      <a:endParaRPr sz="16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8.20</a:t>
                      </a:r>
                      <a:endParaRPr sz="16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600" b="0" i="0" u="none" strike="noStrike" cap="none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LZ78</a:t>
                      </a:r>
                      <a:endParaRPr sz="1600" b="0" i="0" u="none" strike="noStrike" cap="none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6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1.42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6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2.78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600" b="0" i="0" u="none" strike="noStrike" cap="none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Protobuff</a:t>
                      </a:r>
                      <a:endParaRPr sz="1600" b="0" i="0" u="none" strike="noStrike" cap="none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6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0.82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6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2.38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Brotli</a:t>
                      </a:r>
                      <a:endParaRPr sz="16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0.89</a:t>
                      </a:r>
                      <a:endParaRPr sz="16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2.09</a:t>
                      </a:r>
                      <a:endParaRPr sz="16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BZIP2</a:t>
                      </a:r>
                      <a:endParaRPr sz="16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0.56</a:t>
                      </a:r>
                      <a:endParaRPr sz="16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2.02</a:t>
                      </a:r>
                      <a:endParaRPr sz="16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Huffman</a:t>
                      </a:r>
                      <a:endParaRPr sz="16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1.66</a:t>
                      </a:r>
                      <a:endParaRPr sz="16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1.89</a:t>
                      </a:r>
                      <a:endParaRPr sz="16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Lzma</a:t>
                      </a:r>
                      <a:endParaRPr sz="16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0.42</a:t>
                      </a:r>
                      <a:endParaRPr sz="160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1.77</a:t>
                      </a:r>
                      <a:endParaRPr sz="1600" dirty="0"/>
                    </a:p>
                  </a:txBody>
                  <a:tcPr marL="73375" marR="73375" marT="36700" marB="36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Google Shape;280;p14">
            <a:extLst>
              <a:ext uri="{FF2B5EF4-FFF2-40B4-BE49-F238E27FC236}">
                <a16:creationId xmlns:a16="http://schemas.microsoft.com/office/drawing/2014/main" id="{BEE2B824-A1C7-474E-8EB9-C3D2BD89C9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8701767"/>
              </p:ext>
            </p:extLst>
          </p:nvPr>
        </p:nvGraphicFramePr>
        <p:xfrm>
          <a:off x="6085246" y="1780720"/>
          <a:ext cx="5588425" cy="3517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88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2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75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latin typeface="+mn-lt"/>
                          <a:cs typeface="Calibri"/>
                        </a:rPr>
                        <a:t>Compress type</a:t>
                      </a:r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lt1"/>
                          </a:solidFill>
                          <a:latin typeface="+mn-lt"/>
                          <a:cs typeface="Calibri"/>
                          <a:sym typeface="Calibri"/>
                        </a:rPr>
                        <a:t>Minimum compress ratio</a:t>
                      </a:r>
                      <a:endParaRPr lang="en-US" sz="16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latin typeface="Calibri"/>
                          <a:cs typeface="Calibri"/>
                        </a:rPr>
                        <a:t>Максимальный </a:t>
                      </a:r>
                      <a:endParaRPr sz="1600" b="1" kern="1200" dirty="0">
                        <a:solidFill>
                          <a:schemeClr val="lt1"/>
                        </a:solidFill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ru-RU" sz="1600" b="1" kern="1200" dirty="0">
                          <a:solidFill>
                            <a:schemeClr val="lt1"/>
                          </a:solidFill>
                          <a:latin typeface="Calibri"/>
                          <a:cs typeface="Calibri"/>
                        </a:rPr>
                        <a:t>коэффициент сжатия</a:t>
                      </a:r>
                      <a:endParaRPr sz="1600" b="1" kern="1200" dirty="0">
                        <a:solidFill>
                          <a:schemeClr val="lt1"/>
                        </a:solidFill>
                        <a:latin typeface="Calibri"/>
                        <a:cs typeface="Calibri"/>
                      </a:endParaRPr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ZLIB</a:t>
                      </a:r>
                      <a:endParaRPr sz="16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0.86</a:t>
                      </a:r>
                      <a:endParaRPr sz="16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1.75</a:t>
                      </a:r>
                      <a:endParaRPr sz="16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Zstd</a:t>
                      </a:r>
                      <a:endParaRPr sz="16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0.80</a:t>
                      </a:r>
                      <a:endParaRPr sz="16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1.72</a:t>
                      </a:r>
                      <a:endParaRPr sz="16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7z</a:t>
                      </a:r>
                      <a:endParaRPr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0.22</a:t>
                      </a:r>
                      <a:endParaRPr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1.64</a:t>
                      </a:r>
                      <a:endParaRPr sz="16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ZIP</a:t>
                      </a:r>
                      <a:endParaRPr sz="16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0.27</a:t>
                      </a:r>
                      <a:endParaRPr sz="16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1.60</a:t>
                      </a:r>
                      <a:endParaRPr sz="16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LZW</a:t>
                      </a:r>
                      <a:endParaRPr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0.54</a:t>
                      </a:r>
                      <a:endParaRPr sz="16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0.94</a:t>
                      </a:r>
                      <a:endParaRPr sz="16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Smaz</a:t>
                      </a:r>
                      <a:endParaRPr sz="16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0.74</a:t>
                      </a:r>
                      <a:endParaRPr sz="160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0.87</a:t>
                      </a:r>
                      <a:endParaRPr sz="16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LZ77</a:t>
                      </a:r>
                      <a:endParaRPr sz="16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0.48</a:t>
                      </a:r>
                      <a:endParaRPr sz="16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/>
                        <a:t>0.50</a:t>
                      </a:r>
                      <a:endParaRPr sz="1600" dirty="0"/>
                    </a:p>
                  </a:txBody>
                  <a:tcPr marL="99400" marR="99400" marT="49700" marB="497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3928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g17bddb7ea7c_0_32"/>
          <p:cNvSpPr txBox="1">
            <a:spLocks noGrp="1"/>
          </p:cNvSpPr>
          <p:nvPr>
            <p:ph type="body" idx="4"/>
          </p:nvPr>
        </p:nvSpPr>
        <p:spPr bwMode="auto">
          <a:xfrm>
            <a:off x="3531782" y="561211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dirty="0"/>
              <a:t>Compression algorithms comparisons</a:t>
            </a:r>
            <a:endParaRPr sz="1200" dirty="0"/>
          </a:p>
        </p:txBody>
      </p:sp>
      <p:sp>
        <p:nvSpPr>
          <p:cNvPr id="259" name="Google Shape;259;g17bddb7ea7c_0_32"/>
          <p:cNvSpPr txBox="1">
            <a:spLocks noGrp="1"/>
          </p:cNvSpPr>
          <p:nvPr>
            <p:ph type="body" idx="5"/>
          </p:nvPr>
        </p:nvSpPr>
        <p:spPr bwMode="auto">
          <a:xfrm>
            <a:off x="6249633" y="479632"/>
            <a:ext cx="3835200" cy="5711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defRPr/>
            </a:pPr>
            <a:r>
              <a:rPr lang="en" sz="1200" dirty="0"/>
              <a:t>Data Compression Strategies for Enhancing </a:t>
            </a:r>
            <a:r>
              <a:rPr lang="en" sz="1200" dirty="0" err="1"/>
              <a:t>IoRT</a:t>
            </a:r>
            <a:r>
              <a:rPr lang="en" sz="1200" dirty="0"/>
              <a:t> Communications over Heterogeneous</a:t>
            </a:r>
            <a:br>
              <a:rPr lang="en" sz="1200" dirty="0"/>
            </a:br>
            <a:r>
              <a:rPr lang="en" sz="1200" dirty="0"/>
              <a:t>Terrestrial-Satellite Networks</a:t>
            </a:r>
          </a:p>
          <a:p>
            <a:pPr marL="0" lvl="0" indent="0">
              <a:defRPr/>
            </a:pPr>
            <a:endParaRPr sz="1200" dirty="0"/>
          </a:p>
        </p:txBody>
      </p:sp>
      <p:pic>
        <p:nvPicPr>
          <p:cNvPr id="260" name="Google Shape;260;g17bddb7ea7c_0_3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01302" y="561211"/>
            <a:ext cx="1582629" cy="4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43919-9B41-054A-BED3-69D80C2EA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24946" y="1168301"/>
            <a:ext cx="7820629" cy="4898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97C15D-5984-094B-A8EB-D3E090EB9AD7}"/>
              </a:ext>
            </a:extLst>
          </p:cNvPr>
          <p:cNvSpPr txBox="1"/>
          <p:nvPr/>
        </p:nvSpPr>
        <p:spPr bwMode="auto">
          <a:xfrm>
            <a:off x="2015571" y="6067261"/>
            <a:ext cx="8039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Compression algorithms +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ProtoBuf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serialization comparisons</a:t>
            </a:r>
          </a:p>
        </p:txBody>
      </p:sp>
    </p:spTree>
    <p:extLst>
      <p:ext uri="{BB962C8B-B14F-4D97-AF65-F5344CB8AC3E}">
        <p14:creationId xmlns:p14="http://schemas.microsoft.com/office/powerpoint/2010/main" val="33997897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1083</Words>
  <Application>Microsoft Office PowerPoint</Application>
  <PresentationFormat>Широкоэкранный</PresentationFormat>
  <Paragraphs>264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HSE Sans</vt:lpstr>
      <vt:lpstr>Тема Office</vt:lpstr>
      <vt:lpstr>Data Compression Strategies for Enhancing IoRT Communications over Heterogeneous Terrestrial-Satellite Networks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Data Compression Strategies for Enhancing IoRT Communications over Heterogeneous Terrestrial-Satellite Networks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Карнаухов Александр Юрьевич</dc:creator>
  <cp:lastModifiedBy>Alexey Rolich</cp:lastModifiedBy>
  <cp:revision>37</cp:revision>
  <dcterms:created xsi:type="dcterms:W3CDTF">2023-10-18T11:38:46Z</dcterms:created>
  <dcterms:modified xsi:type="dcterms:W3CDTF">2023-11-08T12:32:41Z</dcterms:modified>
</cp:coreProperties>
</file>