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256" r:id="rId3"/>
    <p:sldId id="298" r:id="rId4"/>
    <p:sldId id="299" r:id="rId5"/>
    <p:sldId id="257" r:id="rId6"/>
    <p:sldId id="264" r:id="rId7"/>
    <p:sldId id="265" r:id="rId8"/>
    <p:sldId id="266" r:id="rId9"/>
    <p:sldId id="267" r:id="rId10"/>
    <p:sldId id="268" r:id="rId11"/>
    <p:sldId id="269" r:id="rId12"/>
    <p:sldId id="270" r:id="rId13"/>
    <p:sldId id="271" r:id="rId14"/>
    <p:sldId id="291" r:id="rId15"/>
    <p:sldId id="272" r:id="rId16"/>
    <p:sldId id="277" r:id="rId17"/>
    <p:sldId id="274" r:id="rId18"/>
    <p:sldId id="276" r:id="rId19"/>
    <p:sldId id="301" r:id="rId20"/>
    <p:sldId id="286" r:id="rId21"/>
    <p:sldId id="300" r:id="rId22"/>
    <p:sldId id="282" r:id="rId23"/>
    <p:sldId id="284" r:id="rId24"/>
    <p:sldId id="281" r:id="rId25"/>
    <p:sldId id="288" r:id="rId26"/>
    <p:sldId id="285" r:id="rId27"/>
    <p:sldId id="263"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798" y="12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E:\&#1044;&#1086;&#1082;&#1091;&#1084;&#1077;&#1085;&#1090;&#1099;\&#1055;&#1088;&#1080;&#1077;&#1084;&#1085;&#1072;&#1103;%20&#1082;&#1072;&#1084;&#1087;&#1072;&#1085;&#1080;&#1103;\2022\&#1040;&#1085;&#1072;&#1083;&#1080;&#1090;&#1080;&#1082;&#1072;_2022_&#1088;&#1072;&#1073;&#1086;&#1095;&#1072;&#1103;.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E:\&#1044;&#1086;&#1082;&#1091;&#1084;&#1077;&#1085;&#1090;&#1099;\&#1055;&#1088;&#1080;&#1077;&#1084;&#1085;&#1072;&#1103;%20&#1082;&#1072;&#1084;&#1087;&#1072;&#1085;&#1080;&#1103;\2022\&#1040;&#1085;&#1072;&#1083;&#1080;&#1090;&#1080;&#1082;&#1072;_2022_&#1088;&#1072;&#1073;&#1086;&#1095;&#1072;&#1103;.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E:\&#1044;&#1086;&#1082;&#1091;&#1084;&#1077;&#1085;&#1090;&#1099;\&#1055;&#1088;&#1080;&#1077;&#1084;&#1085;&#1072;&#1103;%20&#1082;&#1072;&#1084;&#1087;&#1072;&#1085;&#1080;&#1103;\2022\&#1040;&#1085;&#1072;&#1083;&#1080;&#1090;&#1080;&#1082;&#1072;_2022_&#1088;&#1072;&#1073;&#1086;&#1095;&#1072;&#110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E:\&#1044;&#1086;&#1082;&#1091;&#1084;&#1077;&#1085;&#1090;&#1099;\&#1055;&#1088;&#1080;&#1077;&#1084;&#1085;&#1072;&#1103;%20&#1082;&#1072;&#1084;&#1087;&#1072;&#1085;&#1080;&#1103;\2022\&#1040;&#1085;&#1072;&#1083;&#1080;&#1090;&#1080;&#1082;&#1072;_2022_&#1088;&#1072;&#1073;&#1086;&#1095;&#1072;&#1103;.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E:\&#1044;&#1086;&#1082;&#1091;&#1084;&#1077;&#1085;&#1090;&#1099;\&#1055;&#1088;&#1080;&#1077;&#1084;&#1085;&#1072;&#1103;%20&#1082;&#1072;&#1084;&#1087;&#1072;&#1085;&#1080;&#1103;\2022\&#1040;&#1085;&#1072;&#1083;&#1080;&#1090;&#1080;&#1082;&#1072;_2022_&#1088;&#1072;&#1073;&#1086;&#1095;&#1072;&#1103;.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xey\Downloads\&#1057;&#1090;&#1072;&#1090;&#1080;&#1089;&#1090;&#1080;&#1082;&#1072;%20&#1087;&#1086;%20&#1096;&#1082;&#1086;&#1083;&#1072;&#1084;%20&#1052;&#1086;&#1089;&#1082;&#1074;&#1099;.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E:\&#1044;&#1086;&#1082;&#1091;&#1084;&#1077;&#1085;&#1090;&#1099;\&#1055;&#1088;&#1080;&#1077;&#1084;&#1085;&#1072;&#1103;%20&#1082;&#1072;&#1084;&#1087;&#1072;&#1085;&#1080;&#1103;\2022\&#1040;&#1085;&#1072;&#1083;&#1080;&#1090;&#1080;&#1082;&#1072;_2022_&#1088;&#1072;&#1073;&#1086;&#1095;&#1072;&#1103;.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E:\&#1044;&#1086;&#1082;&#1091;&#1084;&#1077;&#1085;&#1090;&#1099;\&#1055;&#1088;&#1080;&#1077;&#1084;&#1085;&#1072;&#1103;%20&#1082;&#1072;&#1084;&#1087;&#1072;&#1085;&#1080;&#1103;\2022\&#1040;&#1085;&#1072;&#1083;&#1080;&#1090;&#1080;&#1082;&#1072;_2022_&#1088;&#1072;&#1073;&#1086;&#1095;&#1072;&#1103;.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E:\&#1044;&#1086;&#1082;&#1091;&#1084;&#1077;&#1085;&#1090;&#1099;\&#1055;&#1088;&#1080;&#1077;&#1084;&#1085;&#1072;&#1103;%20&#1082;&#1072;&#1084;&#1087;&#1072;&#1085;&#1080;&#1103;\2022\&#1040;&#1085;&#1072;&#1083;&#1080;&#1090;&#1080;&#1082;&#1072;_2022_&#1088;&#1072;&#1073;&#1086;&#1095;&#1072;&#110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151000651402538E-2"/>
          <c:y val="7.7554893970962352E-2"/>
          <c:w val="0.96135196728246552"/>
          <c:h val="0.78213024570601486"/>
        </c:manualLayout>
      </c:layout>
      <c:barChart>
        <c:barDir val="col"/>
        <c:grouping val="clustered"/>
        <c:varyColors val="1"/>
        <c:ser>
          <c:idx val="0"/>
          <c:order val="0"/>
          <c:tx>
            <c:strRef>
              <c:f>'Количество заявлений'!$B$1:$B$2</c:f>
              <c:strCache>
                <c:ptCount val="2"/>
                <c:pt idx="0">
                  <c:v>2018</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5-654C-4E36-A02E-46CE927C78F4}"/>
                </c:ext>
              </c:extLst>
            </c:dLbl>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'Количество заявлений'!$A$3:$A$7</c:f>
              <c:strCache>
                <c:ptCount val="5"/>
                <c:pt idx="0">
                  <c:v>КБ</c:v>
                </c:pt>
                <c:pt idx="1">
                  <c:v>ПМ</c:v>
                </c:pt>
                <c:pt idx="2">
                  <c:v>ИВТ</c:v>
                </c:pt>
                <c:pt idx="3">
                  <c:v>ИТСС</c:v>
                </c:pt>
                <c:pt idx="4">
                  <c:v>ИБ</c:v>
                </c:pt>
              </c:strCache>
            </c:strRef>
          </c:cat>
          <c:val>
            <c:numRef>
              <c:f>'Количество заявлений'!$B$3:$B$7</c:f>
              <c:numCache>
                <c:formatCode>General</c:formatCode>
                <c:ptCount val="5"/>
                <c:pt idx="0">
                  <c:v>479</c:v>
                </c:pt>
                <c:pt idx="1">
                  <c:v>845</c:v>
                </c:pt>
                <c:pt idx="2">
                  <c:v>953</c:v>
                </c:pt>
                <c:pt idx="3">
                  <c:v>641</c:v>
                </c:pt>
              </c:numCache>
            </c:numRef>
          </c:val>
          <c:extLst>
            <c:ext xmlns:c16="http://schemas.microsoft.com/office/drawing/2014/chart" uri="{C3380CC4-5D6E-409C-BE32-E72D297353CC}">
              <c16:uniqueId val="{00000000-654C-4E36-A02E-46CE927C78F4}"/>
            </c:ext>
          </c:extLst>
        </c:ser>
        <c:ser>
          <c:idx val="1"/>
          <c:order val="1"/>
          <c:tx>
            <c:strRef>
              <c:f>'Количество заявлений'!$C$1:$C$2</c:f>
              <c:strCache>
                <c:ptCount val="2"/>
                <c:pt idx="0">
                  <c:v>2019</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'Количество заявлений'!$A$3:$A$7</c:f>
              <c:strCache>
                <c:ptCount val="5"/>
                <c:pt idx="0">
                  <c:v>КБ</c:v>
                </c:pt>
                <c:pt idx="1">
                  <c:v>ПМ</c:v>
                </c:pt>
                <c:pt idx="2">
                  <c:v>ИВТ</c:v>
                </c:pt>
                <c:pt idx="3">
                  <c:v>ИТСС</c:v>
                </c:pt>
                <c:pt idx="4">
                  <c:v>ИБ</c:v>
                </c:pt>
              </c:strCache>
            </c:strRef>
          </c:cat>
          <c:val>
            <c:numRef>
              <c:f>'Количество заявлений'!$C$3:$C$7</c:f>
              <c:numCache>
                <c:formatCode>General</c:formatCode>
                <c:ptCount val="5"/>
                <c:pt idx="0">
                  <c:v>692</c:v>
                </c:pt>
                <c:pt idx="1">
                  <c:v>892</c:v>
                </c:pt>
                <c:pt idx="2">
                  <c:v>1093</c:v>
                </c:pt>
                <c:pt idx="3">
                  <c:v>599</c:v>
                </c:pt>
                <c:pt idx="4">
                  <c:v>563</c:v>
                </c:pt>
              </c:numCache>
            </c:numRef>
          </c:val>
          <c:extLst>
            <c:ext xmlns:c16="http://schemas.microsoft.com/office/drawing/2014/chart" uri="{C3380CC4-5D6E-409C-BE32-E72D297353CC}">
              <c16:uniqueId val="{00000001-654C-4E36-A02E-46CE927C78F4}"/>
            </c:ext>
          </c:extLst>
        </c:ser>
        <c:ser>
          <c:idx val="2"/>
          <c:order val="2"/>
          <c:tx>
            <c:strRef>
              <c:f>'Количество заявлений'!$D$1:$D$2</c:f>
              <c:strCache>
                <c:ptCount val="2"/>
                <c:pt idx="0">
                  <c:v>2020</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'Количество заявлений'!$A$3:$A$7</c:f>
              <c:strCache>
                <c:ptCount val="5"/>
                <c:pt idx="0">
                  <c:v>КБ</c:v>
                </c:pt>
                <c:pt idx="1">
                  <c:v>ПМ</c:v>
                </c:pt>
                <c:pt idx="2">
                  <c:v>ИВТ</c:v>
                </c:pt>
                <c:pt idx="3">
                  <c:v>ИТСС</c:v>
                </c:pt>
                <c:pt idx="4">
                  <c:v>ИБ</c:v>
                </c:pt>
              </c:strCache>
            </c:strRef>
          </c:cat>
          <c:val>
            <c:numRef>
              <c:f>'Количество заявлений'!$D$3:$D$7</c:f>
              <c:numCache>
                <c:formatCode>General</c:formatCode>
                <c:ptCount val="5"/>
                <c:pt idx="0">
                  <c:v>622</c:v>
                </c:pt>
                <c:pt idx="1">
                  <c:v>787</c:v>
                </c:pt>
                <c:pt idx="2">
                  <c:v>1069</c:v>
                </c:pt>
                <c:pt idx="3">
                  <c:v>544</c:v>
                </c:pt>
                <c:pt idx="4">
                  <c:v>649</c:v>
                </c:pt>
              </c:numCache>
            </c:numRef>
          </c:val>
          <c:extLst>
            <c:ext xmlns:c16="http://schemas.microsoft.com/office/drawing/2014/chart" uri="{C3380CC4-5D6E-409C-BE32-E72D297353CC}">
              <c16:uniqueId val="{00000002-654C-4E36-A02E-46CE927C78F4}"/>
            </c:ext>
          </c:extLst>
        </c:ser>
        <c:ser>
          <c:idx val="3"/>
          <c:order val="3"/>
          <c:tx>
            <c:strRef>
              <c:f>'Количество заявлений'!$E$1:$E$2</c:f>
              <c:strCache>
                <c:ptCount val="2"/>
                <c:pt idx="0">
                  <c:v>2021</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'Количество заявлений'!$A$3:$A$7</c:f>
              <c:strCache>
                <c:ptCount val="5"/>
                <c:pt idx="0">
                  <c:v>КБ</c:v>
                </c:pt>
                <c:pt idx="1">
                  <c:v>ПМ</c:v>
                </c:pt>
                <c:pt idx="2">
                  <c:v>ИВТ</c:v>
                </c:pt>
                <c:pt idx="3">
                  <c:v>ИТСС</c:v>
                </c:pt>
                <c:pt idx="4">
                  <c:v>ИБ</c:v>
                </c:pt>
              </c:strCache>
            </c:strRef>
          </c:cat>
          <c:val>
            <c:numRef>
              <c:f>'Количество заявлений'!$E$3:$E$7</c:f>
              <c:numCache>
                <c:formatCode>General</c:formatCode>
                <c:ptCount val="5"/>
                <c:pt idx="0">
                  <c:v>1069</c:v>
                </c:pt>
                <c:pt idx="1">
                  <c:v>1579</c:v>
                </c:pt>
                <c:pt idx="2">
                  <c:v>2188</c:v>
                </c:pt>
                <c:pt idx="3">
                  <c:v>784</c:v>
                </c:pt>
                <c:pt idx="4">
                  <c:v>2297</c:v>
                </c:pt>
              </c:numCache>
            </c:numRef>
          </c:val>
          <c:extLst>
            <c:ext xmlns:c16="http://schemas.microsoft.com/office/drawing/2014/chart" uri="{C3380CC4-5D6E-409C-BE32-E72D297353CC}">
              <c16:uniqueId val="{00000003-654C-4E36-A02E-46CE927C78F4}"/>
            </c:ext>
          </c:extLst>
        </c:ser>
        <c:ser>
          <c:idx val="4"/>
          <c:order val="4"/>
          <c:tx>
            <c:strRef>
              <c:f>'Количество заявлений'!$F$1:$F$2</c:f>
              <c:strCache>
                <c:ptCount val="2"/>
                <c:pt idx="0">
                  <c:v>2022</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3600" b="0" i="0" u="none" strike="noStrike" kern="1200" baseline="0">
                    <a:solidFill>
                      <a:schemeClr val="tx1">
                        <a:lumMod val="50000"/>
                        <a:lumOff val="50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'Количество заявлений'!$A$3:$A$7</c:f>
              <c:strCache>
                <c:ptCount val="5"/>
                <c:pt idx="0">
                  <c:v>КБ</c:v>
                </c:pt>
                <c:pt idx="1">
                  <c:v>ПМ</c:v>
                </c:pt>
                <c:pt idx="2">
                  <c:v>ИВТ</c:v>
                </c:pt>
                <c:pt idx="3">
                  <c:v>ИТСС</c:v>
                </c:pt>
                <c:pt idx="4">
                  <c:v>ИБ</c:v>
                </c:pt>
              </c:strCache>
            </c:strRef>
          </c:cat>
          <c:val>
            <c:numRef>
              <c:f>'Количество заявлений'!$F$3:$F$7</c:f>
              <c:numCache>
                <c:formatCode>General</c:formatCode>
                <c:ptCount val="5"/>
                <c:pt idx="0">
                  <c:v>417</c:v>
                </c:pt>
                <c:pt idx="1">
                  <c:v>565</c:v>
                </c:pt>
                <c:pt idx="2">
                  <c:v>989</c:v>
                </c:pt>
                <c:pt idx="3">
                  <c:v>351</c:v>
                </c:pt>
                <c:pt idx="4">
                  <c:v>1130</c:v>
                </c:pt>
              </c:numCache>
            </c:numRef>
          </c:val>
          <c:extLst>
            <c:ext xmlns:c16="http://schemas.microsoft.com/office/drawing/2014/chart" uri="{C3380CC4-5D6E-409C-BE32-E72D297353CC}">
              <c16:uniqueId val="{00000004-654C-4E36-A02E-46CE927C78F4}"/>
            </c:ext>
          </c:extLst>
        </c:ser>
        <c:dLbls>
          <c:dLblPos val="outEnd"/>
          <c:showLegendKey val="0"/>
          <c:showVal val="1"/>
          <c:showCatName val="0"/>
          <c:showSerName val="0"/>
          <c:showPercent val="0"/>
          <c:showBubbleSize val="0"/>
        </c:dLbls>
        <c:gapWidth val="444"/>
        <c:overlap val="-90"/>
        <c:axId val="2029896386"/>
        <c:axId val="1988876355"/>
      </c:barChart>
      <c:catAx>
        <c:axId val="202989638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3600" b="0" i="0" u="none" strike="noStrike" kern="1200" cap="all" baseline="0">
                    <a:solidFill>
                      <a:schemeClr val="tx1">
                        <a:lumMod val="65000"/>
                        <a:lumOff val="35000"/>
                      </a:schemeClr>
                    </a:solidFill>
                    <a:latin typeface="+mn-lt"/>
                    <a:ea typeface="+mn-ea"/>
                    <a:cs typeface="+mn-cs"/>
                  </a:defRPr>
                </a:pPr>
                <a:endParaRPr lang="ru-RU"/>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cap="all" spc="120" normalizeH="0" baseline="0">
                <a:solidFill>
                  <a:schemeClr val="tx1">
                    <a:lumMod val="65000"/>
                    <a:lumOff val="35000"/>
                  </a:schemeClr>
                </a:solidFill>
                <a:latin typeface="+mn-lt"/>
                <a:ea typeface="+mn-ea"/>
                <a:cs typeface="+mn-cs"/>
              </a:defRPr>
            </a:pPr>
            <a:endParaRPr lang="ru-RU"/>
          </a:p>
        </c:txPr>
        <c:crossAx val="1988876355"/>
        <c:crosses val="autoZero"/>
        <c:auto val="1"/>
        <c:lblAlgn val="ctr"/>
        <c:lblOffset val="100"/>
        <c:noMultiLvlLbl val="1"/>
      </c:catAx>
      <c:valAx>
        <c:axId val="1988876355"/>
        <c:scaling>
          <c:orientation val="minMax"/>
          <c:min val="70"/>
        </c:scaling>
        <c:delete val="1"/>
        <c:axPos val="l"/>
        <c:title>
          <c:tx>
            <c:rich>
              <a:bodyPr rot="-5400000" spcFirstLastPara="1" vertOverflow="ellipsis" vert="horz" wrap="square" anchor="ctr" anchorCtr="1"/>
              <a:lstStyle/>
              <a:p>
                <a:pPr>
                  <a:defRPr sz="3600" b="0" i="0" u="none" strike="noStrike" kern="1200" cap="all" baseline="0">
                    <a:solidFill>
                      <a:schemeClr val="tx1">
                        <a:lumMod val="65000"/>
                        <a:lumOff val="35000"/>
                      </a:schemeClr>
                    </a:solidFill>
                    <a:latin typeface="+mn-lt"/>
                    <a:ea typeface="+mn-ea"/>
                    <a:cs typeface="+mn-cs"/>
                  </a:defRPr>
                </a:pPr>
                <a:endParaRPr lang="ru-RU"/>
              </a:p>
            </c:rich>
          </c:tx>
          <c:overlay val="0"/>
          <c:spPr>
            <a:noFill/>
            <a:ln>
              <a:noFill/>
            </a:ln>
            <a:effectLst/>
          </c:spPr>
        </c:title>
        <c:numFmt formatCode="General" sourceLinked="1"/>
        <c:majorTickMark val="none"/>
        <c:minorTickMark val="none"/>
        <c:tickLblPos val="nextTo"/>
        <c:crossAx val="202989638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1"/>
  </c:chart>
  <c:spPr>
    <a:noFill/>
    <a:ln>
      <a:noFill/>
    </a:ln>
    <a:effectLst/>
  </c:spPr>
  <c:txPr>
    <a:bodyPr/>
    <a:lstStyle/>
    <a:p>
      <a:pPr>
        <a:defRPr sz="36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Магистратура!$B$1</c:f>
              <c:strCache>
                <c:ptCount val="1"/>
                <c:pt idx="0">
                  <c:v>2019</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1"/>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Магистратура!$A$2:$A$6</c:f>
              <c:strCache>
                <c:ptCount val="5"/>
                <c:pt idx="0">
                  <c:v>КСИС</c:v>
                </c:pt>
                <c:pt idx="1">
                  <c:v>САМТ</c:v>
                </c:pt>
                <c:pt idx="2">
                  <c:v>ИВКС</c:v>
                </c:pt>
                <c:pt idx="3">
                  <c:v>ИБКС</c:v>
                </c:pt>
                <c:pt idx="4">
                  <c:v>ПЭФ</c:v>
                </c:pt>
              </c:strCache>
            </c:strRef>
          </c:cat>
          <c:val>
            <c:numRef>
              <c:f>Магистратура!$B$2:$B$6</c:f>
              <c:numCache>
                <c:formatCode>General</c:formatCode>
                <c:ptCount val="5"/>
                <c:pt idx="0">
                  <c:v>63</c:v>
                </c:pt>
                <c:pt idx="2">
                  <c:v>73</c:v>
                </c:pt>
              </c:numCache>
            </c:numRef>
          </c:val>
          <c:extLst>
            <c:ext xmlns:c16="http://schemas.microsoft.com/office/drawing/2014/chart" uri="{C3380CC4-5D6E-409C-BE32-E72D297353CC}">
              <c16:uniqueId val="{00000000-1A8D-48A7-AB01-91411F1042A3}"/>
            </c:ext>
          </c:extLst>
        </c:ser>
        <c:ser>
          <c:idx val="1"/>
          <c:order val="1"/>
          <c:tx>
            <c:strRef>
              <c:f>Магистратура!$C$1</c:f>
              <c:strCache>
                <c:ptCount val="1"/>
                <c:pt idx="0">
                  <c:v>2020</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1"/>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Магистратура!$A$2:$A$6</c:f>
              <c:strCache>
                <c:ptCount val="5"/>
                <c:pt idx="0">
                  <c:v>КСИС</c:v>
                </c:pt>
                <c:pt idx="1">
                  <c:v>САМТ</c:v>
                </c:pt>
                <c:pt idx="2">
                  <c:v>ИВКС</c:v>
                </c:pt>
                <c:pt idx="3">
                  <c:v>ИБКС</c:v>
                </c:pt>
                <c:pt idx="4">
                  <c:v>ПЭФ</c:v>
                </c:pt>
              </c:strCache>
            </c:strRef>
          </c:cat>
          <c:val>
            <c:numRef>
              <c:f>Магистратура!$C$2:$C$6</c:f>
              <c:numCache>
                <c:formatCode>General</c:formatCode>
                <c:ptCount val="5"/>
                <c:pt idx="0">
                  <c:v>50</c:v>
                </c:pt>
                <c:pt idx="2">
                  <c:v>93</c:v>
                </c:pt>
              </c:numCache>
            </c:numRef>
          </c:val>
          <c:extLst>
            <c:ext xmlns:c16="http://schemas.microsoft.com/office/drawing/2014/chart" uri="{C3380CC4-5D6E-409C-BE32-E72D297353CC}">
              <c16:uniqueId val="{00000001-1A8D-48A7-AB01-91411F1042A3}"/>
            </c:ext>
          </c:extLst>
        </c:ser>
        <c:ser>
          <c:idx val="2"/>
          <c:order val="2"/>
          <c:tx>
            <c:strRef>
              <c:f>Магистратура!$D$1</c:f>
              <c:strCache>
                <c:ptCount val="1"/>
                <c:pt idx="0">
                  <c:v>2021</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1"/>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Магистратура!$A$2:$A$6</c:f>
              <c:strCache>
                <c:ptCount val="5"/>
                <c:pt idx="0">
                  <c:v>КСИС</c:v>
                </c:pt>
                <c:pt idx="1">
                  <c:v>САМТ</c:v>
                </c:pt>
                <c:pt idx="2">
                  <c:v>ИВКС</c:v>
                </c:pt>
                <c:pt idx="3">
                  <c:v>ИБКС</c:v>
                </c:pt>
                <c:pt idx="4">
                  <c:v>ПЭФ</c:v>
                </c:pt>
              </c:strCache>
            </c:strRef>
          </c:cat>
          <c:val>
            <c:numRef>
              <c:f>Магистратура!$D$2:$D$6</c:f>
              <c:numCache>
                <c:formatCode>General</c:formatCode>
                <c:ptCount val="5"/>
                <c:pt idx="0">
                  <c:v>58</c:v>
                </c:pt>
                <c:pt idx="1">
                  <c:v>64</c:v>
                </c:pt>
                <c:pt idx="2">
                  <c:v>62</c:v>
                </c:pt>
                <c:pt idx="4">
                  <c:v>31</c:v>
                </c:pt>
              </c:numCache>
            </c:numRef>
          </c:val>
          <c:extLst>
            <c:ext xmlns:c16="http://schemas.microsoft.com/office/drawing/2014/chart" uri="{C3380CC4-5D6E-409C-BE32-E72D297353CC}">
              <c16:uniqueId val="{00000002-1A8D-48A7-AB01-91411F1042A3}"/>
            </c:ext>
          </c:extLst>
        </c:ser>
        <c:ser>
          <c:idx val="3"/>
          <c:order val="3"/>
          <c:tx>
            <c:strRef>
              <c:f>Магистратура!$E$1</c:f>
              <c:strCache>
                <c:ptCount val="1"/>
                <c:pt idx="0">
                  <c:v>2022</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anchor="ctr" anchorCtr="1"/>
              <a:lstStyle/>
              <a:p>
                <a:pPr>
                  <a:defRPr sz="32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Магистратура!$A$2:$A$6</c:f>
              <c:strCache>
                <c:ptCount val="5"/>
                <c:pt idx="0">
                  <c:v>КСИС</c:v>
                </c:pt>
                <c:pt idx="1">
                  <c:v>САМТ</c:v>
                </c:pt>
                <c:pt idx="2">
                  <c:v>ИВКС</c:v>
                </c:pt>
                <c:pt idx="3">
                  <c:v>ИБКС</c:v>
                </c:pt>
                <c:pt idx="4">
                  <c:v>ПЭФ</c:v>
                </c:pt>
              </c:strCache>
            </c:strRef>
          </c:cat>
          <c:val>
            <c:numRef>
              <c:f>Магистратура!$E$2:$E$6</c:f>
              <c:numCache>
                <c:formatCode>General</c:formatCode>
                <c:ptCount val="5"/>
                <c:pt idx="0">
                  <c:v>31</c:v>
                </c:pt>
                <c:pt idx="1">
                  <c:v>31</c:v>
                </c:pt>
                <c:pt idx="2">
                  <c:v>40</c:v>
                </c:pt>
                <c:pt idx="3">
                  <c:v>42</c:v>
                </c:pt>
                <c:pt idx="4">
                  <c:v>32</c:v>
                </c:pt>
              </c:numCache>
            </c:numRef>
          </c:val>
          <c:extLst>
            <c:ext xmlns:c16="http://schemas.microsoft.com/office/drawing/2014/chart" uri="{C3380CC4-5D6E-409C-BE32-E72D297353CC}">
              <c16:uniqueId val="{00000003-1A8D-48A7-AB01-91411F1042A3}"/>
            </c:ext>
          </c:extLst>
        </c:ser>
        <c:dLbls>
          <c:dLblPos val="outEnd"/>
          <c:showLegendKey val="0"/>
          <c:showVal val="1"/>
          <c:showCatName val="0"/>
          <c:showSerName val="0"/>
          <c:showPercent val="0"/>
          <c:showBubbleSize val="0"/>
        </c:dLbls>
        <c:gapWidth val="164"/>
        <c:overlap val="-22"/>
        <c:axId val="678092803"/>
        <c:axId val="1464219840"/>
      </c:barChart>
      <c:catAx>
        <c:axId val="678092803"/>
        <c:scaling>
          <c:orientation val="minMax"/>
        </c:scaling>
        <c:delete val="0"/>
        <c:axPos val="b"/>
        <c:title>
          <c:tx>
            <c:rich>
              <a:bodyPr rot="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ru-RU"/>
              </a:p>
            </c:rich>
          </c:tx>
          <c:overlay val="0"/>
          <c:spPr>
            <a:noFill/>
            <a:ln>
              <a:noFill/>
            </a:ln>
            <a:effectLst/>
          </c:spPr>
        </c:title>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ru-RU"/>
          </a:p>
        </c:txPr>
        <c:crossAx val="1464219840"/>
        <c:crosses val="autoZero"/>
        <c:auto val="1"/>
        <c:lblAlgn val="ctr"/>
        <c:lblOffset val="100"/>
        <c:noMultiLvlLbl val="1"/>
      </c:catAx>
      <c:valAx>
        <c:axId val="1464219840"/>
        <c:scaling>
          <c:orientation val="minMax"/>
        </c:scaling>
        <c:delete val="0"/>
        <c:axPos val="l"/>
        <c:title>
          <c:tx>
            <c:rich>
              <a:bodyPr rot="-5400000" spcFirstLastPara="1" vertOverflow="ellipsis" vert="horz" wrap="square" anchor="ctr" anchorCtr="1"/>
              <a:lstStyle/>
              <a:p>
                <a:pPr>
                  <a:defRPr sz="3200" b="1" i="0" u="none" strike="noStrike" kern="1200" baseline="0">
                    <a:solidFill>
                      <a:schemeClr val="tx1">
                        <a:lumMod val="65000"/>
                        <a:lumOff val="35000"/>
                      </a:schemeClr>
                    </a:solidFill>
                    <a:latin typeface="+mn-lt"/>
                    <a:ea typeface="+mn-ea"/>
                    <a:cs typeface="+mn-cs"/>
                  </a:defRPr>
                </a:pPr>
                <a:endParaRPr lang="ru-RU"/>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ru-RU"/>
          </a:p>
        </c:txPr>
        <c:crossAx val="6780928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1"/>
  </c:chart>
  <c:spPr>
    <a:noFill/>
    <a:ln>
      <a:noFill/>
    </a:ln>
    <a:effectLst/>
  </c:spPr>
  <c:txPr>
    <a:bodyPr/>
    <a:lstStyle/>
    <a:p>
      <a:pPr>
        <a:defRPr sz="32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E19-4111-89A5-DB2CA38E151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E19-4111-89A5-DB2CA38E151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E19-4111-89A5-DB2CA38E151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E19-4111-89A5-DB2CA38E151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E19-4111-89A5-DB2CA38E151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240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'Количество заявлений'!$U$3:$U$7</c:f>
              <c:strCache>
                <c:ptCount val="5"/>
                <c:pt idx="0">
                  <c:v>ИТСС</c:v>
                </c:pt>
                <c:pt idx="1">
                  <c:v>ИВТ</c:v>
                </c:pt>
                <c:pt idx="2">
                  <c:v>ПМ</c:v>
                </c:pt>
                <c:pt idx="3">
                  <c:v>КБ</c:v>
                </c:pt>
                <c:pt idx="4">
                  <c:v>ИБ</c:v>
                </c:pt>
              </c:strCache>
            </c:strRef>
          </c:cat>
          <c:val>
            <c:numRef>
              <c:f>'Количество заявлений'!$V$3:$V$7</c:f>
              <c:numCache>
                <c:formatCode>General</c:formatCode>
                <c:ptCount val="5"/>
                <c:pt idx="0">
                  <c:v>63</c:v>
                </c:pt>
                <c:pt idx="1">
                  <c:v>120</c:v>
                </c:pt>
                <c:pt idx="2">
                  <c:v>80</c:v>
                </c:pt>
                <c:pt idx="3">
                  <c:v>57</c:v>
                </c:pt>
                <c:pt idx="4">
                  <c:v>64</c:v>
                </c:pt>
              </c:numCache>
            </c:numRef>
          </c:val>
          <c:extLst>
            <c:ext xmlns:c16="http://schemas.microsoft.com/office/drawing/2014/chart" uri="{C3380CC4-5D6E-409C-BE32-E72D297353CC}">
              <c16:uniqueId val="{0000000A-6E19-4111-89A5-DB2CA38E151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2400"/>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v>2018</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1"/>
          <c:dLbls>
            <c:spPr>
              <a:noFill/>
              <a:ln>
                <a:noFill/>
              </a:ln>
              <a:effectLst/>
            </c:spPr>
            <c:txPr>
              <a:bodyPr rot="0" vert="horz"/>
              <a:lstStyle/>
              <a:p>
                <a:pPr>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БВИ!$A$10:$A$14</c:f>
              <c:strCache>
                <c:ptCount val="5"/>
                <c:pt idx="0">
                  <c:v>КБ</c:v>
                </c:pt>
                <c:pt idx="1">
                  <c:v>ПМ</c:v>
                </c:pt>
                <c:pt idx="2">
                  <c:v>ИВТ</c:v>
                </c:pt>
                <c:pt idx="3">
                  <c:v>ИТСС</c:v>
                </c:pt>
                <c:pt idx="4">
                  <c:v>ИБ</c:v>
                </c:pt>
              </c:strCache>
            </c:strRef>
          </c:cat>
          <c:val>
            <c:numRef>
              <c:f>БВИ!$E$10:$E$14</c:f>
              <c:numCache>
                <c:formatCode>General</c:formatCode>
                <c:ptCount val="5"/>
                <c:pt idx="0">
                  <c:v>30</c:v>
                </c:pt>
                <c:pt idx="1">
                  <c:v>37</c:v>
                </c:pt>
                <c:pt idx="2">
                  <c:v>21</c:v>
                </c:pt>
                <c:pt idx="3">
                  <c:v>2</c:v>
                </c:pt>
              </c:numCache>
            </c:numRef>
          </c:val>
          <c:extLst>
            <c:ext xmlns:c16="http://schemas.microsoft.com/office/drawing/2014/chart" uri="{C3380CC4-5D6E-409C-BE32-E72D297353CC}">
              <c16:uniqueId val="{00000000-A253-434B-869D-D1AF3A82C1E7}"/>
            </c:ext>
          </c:extLst>
        </c:ser>
        <c:ser>
          <c:idx val="1"/>
          <c:order val="1"/>
          <c:tx>
            <c:v>2019</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1"/>
          <c:dLbls>
            <c:spPr>
              <a:noFill/>
              <a:ln>
                <a:noFill/>
              </a:ln>
              <a:effectLst/>
            </c:spPr>
            <c:txPr>
              <a:bodyPr rot="0" vert="horz"/>
              <a:lstStyle/>
              <a:p>
                <a:pPr>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БВИ!$A$10:$A$14</c:f>
              <c:strCache>
                <c:ptCount val="5"/>
                <c:pt idx="0">
                  <c:v>КБ</c:v>
                </c:pt>
                <c:pt idx="1">
                  <c:v>ПМ</c:v>
                </c:pt>
                <c:pt idx="2">
                  <c:v>ИВТ</c:v>
                </c:pt>
                <c:pt idx="3">
                  <c:v>ИТСС</c:v>
                </c:pt>
                <c:pt idx="4">
                  <c:v>ИБ</c:v>
                </c:pt>
              </c:strCache>
            </c:strRef>
          </c:cat>
          <c:val>
            <c:numRef>
              <c:f>БВИ!$F$10:$F$14</c:f>
              <c:numCache>
                <c:formatCode>General</c:formatCode>
                <c:ptCount val="5"/>
                <c:pt idx="0">
                  <c:v>18</c:v>
                </c:pt>
                <c:pt idx="1">
                  <c:v>47</c:v>
                </c:pt>
                <c:pt idx="2">
                  <c:v>23</c:v>
                </c:pt>
                <c:pt idx="3">
                  <c:v>2</c:v>
                </c:pt>
                <c:pt idx="4">
                  <c:v>23</c:v>
                </c:pt>
              </c:numCache>
            </c:numRef>
          </c:val>
          <c:extLst>
            <c:ext xmlns:c16="http://schemas.microsoft.com/office/drawing/2014/chart" uri="{C3380CC4-5D6E-409C-BE32-E72D297353CC}">
              <c16:uniqueId val="{00000001-A253-434B-869D-D1AF3A82C1E7}"/>
            </c:ext>
          </c:extLst>
        </c:ser>
        <c:ser>
          <c:idx val="2"/>
          <c:order val="2"/>
          <c:tx>
            <c:v>2020</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1"/>
          <c:dLbls>
            <c:spPr>
              <a:noFill/>
              <a:ln>
                <a:noFill/>
              </a:ln>
              <a:effectLst/>
            </c:spPr>
            <c:txPr>
              <a:bodyPr rot="0" vert="horz"/>
              <a:lstStyle/>
              <a:p>
                <a:pPr>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БВИ!$A$10:$A$14</c:f>
              <c:strCache>
                <c:ptCount val="5"/>
                <c:pt idx="0">
                  <c:v>КБ</c:v>
                </c:pt>
                <c:pt idx="1">
                  <c:v>ПМ</c:v>
                </c:pt>
                <c:pt idx="2">
                  <c:v>ИВТ</c:v>
                </c:pt>
                <c:pt idx="3">
                  <c:v>ИТСС</c:v>
                </c:pt>
                <c:pt idx="4">
                  <c:v>ИБ</c:v>
                </c:pt>
              </c:strCache>
            </c:strRef>
          </c:cat>
          <c:val>
            <c:numRef>
              <c:f>БВИ!$G$10:$G$14</c:f>
              <c:numCache>
                <c:formatCode>General</c:formatCode>
                <c:ptCount val="5"/>
                <c:pt idx="0">
                  <c:v>9</c:v>
                </c:pt>
                <c:pt idx="1">
                  <c:v>23</c:v>
                </c:pt>
                <c:pt idx="2">
                  <c:v>18</c:v>
                </c:pt>
                <c:pt idx="3">
                  <c:v>0</c:v>
                </c:pt>
                <c:pt idx="4">
                  <c:v>9</c:v>
                </c:pt>
              </c:numCache>
            </c:numRef>
          </c:val>
          <c:extLst>
            <c:ext xmlns:c16="http://schemas.microsoft.com/office/drawing/2014/chart" uri="{C3380CC4-5D6E-409C-BE32-E72D297353CC}">
              <c16:uniqueId val="{00000002-A253-434B-869D-D1AF3A82C1E7}"/>
            </c:ext>
          </c:extLst>
        </c:ser>
        <c:ser>
          <c:idx val="3"/>
          <c:order val="3"/>
          <c:tx>
            <c:v>2021</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1"/>
          <c:dLbls>
            <c:spPr>
              <a:noFill/>
              <a:ln>
                <a:noFill/>
              </a:ln>
              <a:effectLst/>
            </c:spPr>
            <c:txPr>
              <a:bodyPr rot="0" vert="horz"/>
              <a:lstStyle/>
              <a:p>
                <a:pPr>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БВИ!$A$10:$A$14</c:f>
              <c:strCache>
                <c:ptCount val="5"/>
                <c:pt idx="0">
                  <c:v>КБ</c:v>
                </c:pt>
                <c:pt idx="1">
                  <c:v>ПМ</c:v>
                </c:pt>
                <c:pt idx="2">
                  <c:v>ИВТ</c:v>
                </c:pt>
                <c:pt idx="3">
                  <c:v>ИТСС</c:v>
                </c:pt>
                <c:pt idx="4">
                  <c:v>ИБ</c:v>
                </c:pt>
              </c:strCache>
            </c:strRef>
          </c:cat>
          <c:val>
            <c:numRef>
              <c:f>БВИ!$H$10:$H$14</c:f>
              <c:numCache>
                <c:formatCode>General</c:formatCode>
                <c:ptCount val="5"/>
                <c:pt idx="0">
                  <c:v>21</c:v>
                </c:pt>
                <c:pt idx="1">
                  <c:v>79</c:v>
                </c:pt>
                <c:pt idx="2">
                  <c:v>39</c:v>
                </c:pt>
                <c:pt idx="3">
                  <c:v>3</c:v>
                </c:pt>
                <c:pt idx="4">
                  <c:v>41</c:v>
                </c:pt>
              </c:numCache>
            </c:numRef>
          </c:val>
          <c:extLst>
            <c:ext xmlns:c16="http://schemas.microsoft.com/office/drawing/2014/chart" uri="{C3380CC4-5D6E-409C-BE32-E72D297353CC}">
              <c16:uniqueId val="{00000003-A253-434B-869D-D1AF3A82C1E7}"/>
            </c:ext>
          </c:extLst>
        </c:ser>
        <c:ser>
          <c:idx val="4"/>
          <c:order val="4"/>
          <c:tx>
            <c:v>2022</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1"/>
          <c:dLbls>
            <c:spPr>
              <a:noFill/>
              <a:ln>
                <a:noFill/>
              </a:ln>
              <a:effectLst/>
            </c:spPr>
            <c:txPr>
              <a:bodyPr rot="0" vert="horz"/>
              <a:lstStyle/>
              <a:p>
                <a:pPr>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БВИ!$A$10:$A$14</c:f>
              <c:strCache>
                <c:ptCount val="5"/>
                <c:pt idx="0">
                  <c:v>КБ</c:v>
                </c:pt>
                <c:pt idx="1">
                  <c:v>ПМ</c:v>
                </c:pt>
                <c:pt idx="2">
                  <c:v>ИВТ</c:v>
                </c:pt>
                <c:pt idx="3">
                  <c:v>ИТСС</c:v>
                </c:pt>
                <c:pt idx="4">
                  <c:v>ИБ</c:v>
                </c:pt>
              </c:strCache>
            </c:strRef>
          </c:cat>
          <c:val>
            <c:numRef>
              <c:f>БВИ!$I$10:$I$14</c:f>
              <c:numCache>
                <c:formatCode>General</c:formatCode>
                <c:ptCount val="5"/>
                <c:pt idx="0">
                  <c:v>14</c:v>
                </c:pt>
                <c:pt idx="1">
                  <c:v>55</c:v>
                </c:pt>
                <c:pt idx="2">
                  <c:v>32</c:v>
                </c:pt>
                <c:pt idx="3">
                  <c:v>7</c:v>
                </c:pt>
                <c:pt idx="4">
                  <c:v>38</c:v>
                </c:pt>
              </c:numCache>
            </c:numRef>
          </c:val>
          <c:extLst>
            <c:ext xmlns:c16="http://schemas.microsoft.com/office/drawing/2014/chart" uri="{C3380CC4-5D6E-409C-BE32-E72D297353CC}">
              <c16:uniqueId val="{00000004-A253-434B-869D-D1AF3A82C1E7}"/>
            </c:ext>
          </c:extLst>
        </c:ser>
        <c:dLbls>
          <c:dLblPos val="inEnd"/>
          <c:showLegendKey val="0"/>
          <c:showVal val="1"/>
          <c:showCatName val="0"/>
          <c:showSerName val="0"/>
          <c:showPercent val="0"/>
          <c:showBubbleSize val="0"/>
        </c:dLbls>
        <c:gapWidth val="100"/>
        <c:overlap val="-24"/>
        <c:axId val="347290880"/>
        <c:axId val="796511918"/>
      </c:barChart>
      <c:catAx>
        <c:axId val="347290880"/>
        <c:scaling>
          <c:orientation val="minMax"/>
        </c:scaling>
        <c:delete val="0"/>
        <c:axPos val="b"/>
        <c:title>
          <c:tx>
            <c:rich>
              <a:bodyPr rot="0" vert="horz"/>
              <a:lstStyle/>
              <a:p>
                <a:pPr>
                  <a:defRPr/>
                </a:pPr>
                <a:endParaRPr lang="ru-RU"/>
              </a:p>
            </c:rich>
          </c:tx>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vert="horz"/>
          <a:lstStyle/>
          <a:p>
            <a:pPr>
              <a:defRPr/>
            </a:pPr>
            <a:endParaRPr lang="ru-RU"/>
          </a:p>
        </c:txPr>
        <c:crossAx val="796511918"/>
        <c:crosses val="autoZero"/>
        <c:auto val="1"/>
        <c:lblAlgn val="ctr"/>
        <c:lblOffset val="100"/>
        <c:noMultiLvlLbl val="1"/>
      </c:catAx>
      <c:valAx>
        <c:axId val="79651191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vert="horz"/>
              <a:lstStyle/>
              <a:p>
                <a:pPr>
                  <a:defRPr/>
                </a:pPr>
                <a:endParaRPr lang="ru-RU"/>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ru-RU"/>
          </a:p>
        </c:txPr>
        <c:crossAx val="347290880"/>
        <c:crosses val="autoZero"/>
        <c:crossBetween val="between"/>
      </c:valAx>
      <c:spPr>
        <a:noFill/>
        <a:ln>
          <a:noFill/>
        </a:ln>
        <a:effectLst/>
      </c:spPr>
    </c:plotArea>
    <c:legend>
      <c:legendPos val="b"/>
      <c:overlay val="0"/>
      <c:spPr>
        <a:noFill/>
        <a:ln>
          <a:noFill/>
        </a:ln>
        <a:effectLst/>
      </c:spPr>
      <c:txPr>
        <a:bodyPr rot="0" vert="horz"/>
        <a:lstStyle/>
        <a:p>
          <a:pPr>
            <a:defRPr/>
          </a:pPr>
          <a:endParaRPr lang="ru-RU"/>
        </a:p>
      </c:txPr>
    </c:legend>
    <c:plotVisOnly val="1"/>
    <c:dispBlanksAs val="zero"/>
    <c:showDLblsOverMax val="1"/>
  </c:chart>
  <c:spPr>
    <a:solidFill>
      <a:schemeClr val="bg1"/>
    </a:solidFill>
    <a:ln w="9525" cap="flat" cmpd="sng" algn="ctr">
      <a:solidFill>
        <a:schemeClr val="tx2">
          <a:lumMod val="15000"/>
          <a:lumOff val="85000"/>
        </a:schemeClr>
      </a:solidFill>
      <a:round/>
    </a:ln>
    <a:effectLst/>
  </c:spPr>
  <c:txPr>
    <a:bodyPr/>
    <a:lstStyle/>
    <a:p>
      <a:pPr>
        <a:defRPr sz="32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'Проходной балл , средний балл б'!$A$35</c:f>
              <c:strCache>
                <c:ptCount val="1"/>
                <c:pt idx="0">
                  <c:v>ПМ</c:v>
                </c:pt>
              </c:strCache>
            </c:strRef>
          </c:tx>
          <c:spPr>
            <a:ln w="28575" cap="rnd">
              <a:solidFill>
                <a:schemeClr val="accent1"/>
              </a:solidFill>
              <a:round/>
            </a:ln>
            <a:effectLst/>
          </c:spPr>
          <c:marker>
            <c:symbol val="none"/>
          </c:marker>
          <c:cat>
            <c:numRef>
              <c:f>'Проходной балл , средний балл б'!$C$34:$I$34</c:f>
              <c:numCache>
                <c:formatCode>General</c:formatCode>
                <c:ptCount val="7"/>
                <c:pt idx="0">
                  <c:v>2016</c:v>
                </c:pt>
                <c:pt idx="1">
                  <c:v>2017</c:v>
                </c:pt>
                <c:pt idx="2">
                  <c:v>2018</c:v>
                </c:pt>
                <c:pt idx="3">
                  <c:v>2019</c:v>
                </c:pt>
                <c:pt idx="4">
                  <c:v>2020</c:v>
                </c:pt>
                <c:pt idx="5">
                  <c:v>2021</c:v>
                </c:pt>
                <c:pt idx="6" formatCode="@">
                  <c:v>2022</c:v>
                </c:pt>
              </c:numCache>
              <c:extLst/>
            </c:numRef>
          </c:cat>
          <c:val>
            <c:numRef>
              <c:f>'Проходной балл , средний балл б'!$C$35:$I$35</c:f>
              <c:numCache>
                <c:formatCode>General</c:formatCode>
                <c:ptCount val="7"/>
                <c:pt idx="0">
                  <c:v>87.666666666666671</c:v>
                </c:pt>
                <c:pt idx="1">
                  <c:v>89.666666666666671</c:v>
                </c:pt>
                <c:pt idx="2">
                  <c:v>93.3</c:v>
                </c:pt>
                <c:pt idx="3">
                  <c:v>84.3</c:v>
                </c:pt>
                <c:pt idx="4">
                  <c:v>96.7</c:v>
                </c:pt>
                <c:pt idx="5">
                  <c:v>88.7</c:v>
                </c:pt>
                <c:pt idx="6">
                  <c:v>97.3</c:v>
                </c:pt>
              </c:numCache>
              <c:extLst/>
            </c:numRef>
          </c:val>
          <c:smooth val="0"/>
          <c:extLst>
            <c:ext xmlns:c16="http://schemas.microsoft.com/office/drawing/2014/chart" uri="{C3380CC4-5D6E-409C-BE32-E72D297353CC}">
              <c16:uniqueId val="{00000000-1944-45E2-B823-93618CF9EB82}"/>
            </c:ext>
          </c:extLst>
        </c:ser>
        <c:ser>
          <c:idx val="1"/>
          <c:order val="1"/>
          <c:tx>
            <c:strRef>
              <c:f>'Проходной балл , средний балл б'!$A$36</c:f>
              <c:strCache>
                <c:ptCount val="1"/>
                <c:pt idx="0">
                  <c:v>ИВТ</c:v>
                </c:pt>
              </c:strCache>
            </c:strRef>
          </c:tx>
          <c:spPr>
            <a:ln w="28575" cap="rnd">
              <a:solidFill>
                <a:schemeClr val="accent2"/>
              </a:solidFill>
              <a:round/>
            </a:ln>
            <a:effectLst/>
          </c:spPr>
          <c:marker>
            <c:symbol val="none"/>
          </c:marker>
          <c:cat>
            <c:numRef>
              <c:f>'Проходной балл , средний балл б'!$C$34:$I$34</c:f>
              <c:numCache>
                <c:formatCode>General</c:formatCode>
                <c:ptCount val="7"/>
                <c:pt idx="0">
                  <c:v>2016</c:v>
                </c:pt>
                <c:pt idx="1">
                  <c:v>2017</c:v>
                </c:pt>
                <c:pt idx="2">
                  <c:v>2018</c:v>
                </c:pt>
                <c:pt idx="3">
                  <c:v>2019</c:v>
                </c:pt>
                <c:pt idx="4">
                  <c:v>2020</c:v>
                </c:pt>
                <c:pt idx="5">
                  <c:v>2021</c:v>
                </c:pt>
                <c:pt idx="6" formatCode="@">
                  <c:v>2022</c:v>
                </c:pt>
              </c:numCache>
              <c:extLst/>
            </c:numRef>
          </c:cat>
          <c:val>
            <c:numRef>
              <c:f>'Проходной балл , средний балл б'!$C$36:$I$36</c:f>
              <c:numCache>
                <c:formatCode>General</c:formatCode>
                <c:ptCount val="7"/>
                <c:pt idx="0">
                  <c:v>85.666666666666671</c:v>
                </c:pt>
                <c:pt idx="1">
                  <c:v>87.666666666666671</c:v>
                </c:pt>
                <c:pt idx="2">
                  <c:v>91.7</c:v>
                </c:pt>
                <c:pt idx="3">
                  <c:v>79.7</c:v>
                </c:pt>
                <c:pt idx="4">
                  <c:v>92.7</c:v>
                </c:pt>
                <c:pt idx="5">
                  <c:v>83.7</c:v>
                </c:pt>
                <c:pt idx="6">
                  <c:v>93.7</c:v>
                </c:pt>
              </c:numCache>
              <c:extLst/>
            </c:numRef>
          </c:val>
          <c:smooth val="0"/>
          <c:extLst>
            <c:ext xmlns:c16="http://schemas.microsoft.com/office/drawing/2014/chart" uri="{C3380CC4-5D6E-409C-BE32-E72D297353CC}">
              <c16:uniqueId val="{00000001-1944-45E2-B823-93618CF9EB82}"/>
            </c:ext>
          </c:extLst>
        </c:ser>
        <c:ser>
          <c:idx val="2"/>
          <c:order val="2"/>
          <c:tx>
            <c:strRef>
              <c:f>'Проходной балл , средний балл б'!$A$37</c:f>
              <c:strCache>
                <c:ptCount val="1"/>
                <c:pt idx="0">
                  <c:v>ИБ</c:v>
                </c:pt>
              </c:strCache>
            </c:strRef>
          </c:tx>
          <c:spPr>
            <a:ln w="28575" cap="rnd">
              <a:solidFill>
                <a:schemeClr val="accent3"/>
              </a:solidFill>
              <a:round/>
            </a:ln>
            <a:effectLst/>
          </c:spPr>
          <c:marker>
            <c:symbol val="none"/>
          </c:marker>
          <c:cat>
            <c:numRef>
              <c:f>'Проходной балл , средний балл б'!$C$34:$I$34</c:f>
              <c:numCache>
                <c:formatCode>General</c:formatCode>
                <c:ptCount val="7"/>
                <c:pt idx="0">
                  <c:v>2016</c:v>
                </c:pt>
                <c:pt idx="1">
                  <c:v>2017</c:v>
                </c:pt>
                <c:pt idx="2">
                  <c:v>2018</c:v>
                </c:pt>
                <c:pt idx="3">
                  <c:v>2019</c:v>
                </c:pt>
                <c:pt idx="4">
                  <c:v>2020</c:v>
                </c:pt>
                <c:pt idx="5">
                  <c:v>2021</c:v>
                </c:pt>
                <c:pt idx="6" formatCode="@">
                  <c:v>2022</c:v>
                </c:pt>
              </c:numCache>
              <c:extLst/>
            </c:numRef>
          </c:cat>
          <c:val>
            <c:numRef>
              <c:f>'Проходной балл , средний балл б'!$C$37:$I$37</c:f>
              <c:numCache>
                <c:formatCode>General</c:formatCode>
                <c:ptCount val="7"/>
                <c:pt idx="2">
                  <c:v>96</c:v>
                </c:pt>
                <c:pt idx="3">
                  <c:v>84.3</c:v>
                </c:pt>
                <c:pt idx="4">
                  <c:v>96.7</c:v>
                </c:pt>
                <c:pt idx="5">
                  <c:v>90</c:v>
                </c:pt>
                <c:pt idx="6">
                  <c:v>95.3</c:v>
                </c:pt>
              </c:numCache>
              <c:extLst/>
            </c:numRef>
          </c:val>
          <c:smooth val="0"/>
          <c:extLst>
            <c:ext xmlns:c16="http://schemas.microsoft.com/office/drawing/2014/chart" uri="{C3380CC4-5D6E-409C-BE32-E72D297353CC}">
              <c16:uniqueId val="{00000002-1944-45E2-B823-93618CF9EB82}"/>
            </c:ext>
          </c:extLst>
        </c:ser>
        <c:ser>
          <c:idx val="3"/>
          <c:order val="3"/>
          <c:tx>
            <c:strRef>
              <c:f>'Проходной балл , средний балл б'!$A$38</c:f>
              <c:strCache>
                <c:ptCount val="1"/>
                <c:pt idx="0">
                  <c:v>КБ</c:v>
                </c:pt>
              </c:strCache>
            </c:strRef>
          </c:tx>
          <c:spPr>
            <a:ln w="28575" cap="rnd">
              <a:solidFill>
                <a:schemeClr val="accent4"/>
              </a:solidFill>
              <a:round/>
            </a:ln>
            <a:effectLst/>
          </c:spPr>
          <c:marker>
            <c:symbol val="none"/>
          </c:marker>
          <c:cat>
            <c:numRef>
              <c:f>'Проходной балл , средний балл б'!$C$34:$I$34</c:f>
              <c:numCache>
                <c:formatCode>General</c:formatCode>
                <c:ptCount val="7"/>
                <c:pt idx="0">
                  <c:v>2016</c:v>
                </c:pt>
                <c:pt idx="1">
                  <c:v>2017</c:v>
                </c:pt>
                <c:pt idx="2">
                  <c:v>2018</c:v>
                </c:pt>
                <c:pt idx="3">
                  <c:v>2019</c:v>
                </c:pt>
                <c:pt idx="4">
                  <c:v>2020</c:v>
                </c:pt>
                <c:pt idx="5">
                  <c:v>2021</c:v>
                </c:pt>
                <c:pt idx="6" formatCode="@">
                  <c:v>2022</c:v>
                </c:pt>
              </c:numCache>
              <c:extLst/>
            </c:numRef>
          </c:cat>
          <c:val>
            <c:numRef>
              <c:f>'Проходной балл , средний балл б'!$C$38:$I$38</c:f>
              <c:numCache>
                <c:formatCode>General</c:formatCode>
                <c:ptCount val="7"/>
                <c:pt idx="0">
                  <c:v>97.666666666666671</c:v>
                </c:pt>
                <c:pt idx="1">
                  <c:v>93.333333333333329</c:v>
                </c:pt>
                <c:pt idx="2">
                  <c:v>97.3</c:v>
                </c:pt>
                <c:pt idx="3">
                  <c:v>92.7</c:v>
                </c:pt>
                <c:pt idx="4">
                  <c:v>97</c:v>
                </c:pt>
                <c:pt idx="5">
                  <c:v>90</c:v>
                </c:pt>
                <c:pt idx="6">
                  <c:v>94</c:v>
                </c:pt>
              </c:numCache>
              <c:extLst/>
            </c:numRef>
          </c:val>
          <c:smooth val="0"/>
          <c:extLst>
            <c:ext xmlns:c16="http://schemas.microsoft.com/office/drawing/2014/chart" uri="{C3380CC4-5D6E-409C-BE32-E72D297353CC}">
              <c16:uniqueId val="{00000003-1944-45E2-B823-93618CF9EB82}"/>
            </c:ext>
          </c:extLst>
        </c:ser>
        <c:ser>
          <c:idx val="4"/>
          <c:order val="4"/>
          <c:tx>
            <c:strRef>
              <c:f>'Проходной балл , средний балл б'!$A$39</c:f>
              <c:strCache>
                <c:ptCount val="1"/>
                <c:pt idx="0">
                  <c:v>ИТСС</c:v>
                </c:pt>
              </c:strCache>
            </c:strRef>
          </c:tx>
          <c:spPr>
            <a:ln w="28575" cap="rnd">
              <a:solidFill>
                <a:schemeClr val="accent5"/>
              </a:solidFill>
              <a:round/>
            </a:ln>
            <a:effectLst/>
          </c:spPr>
          <c:marker>
            <c:symbol val="none"/>
          </c:marker>
          <c:cat>
            <c:numRef>
              <c:f>'Проходной балл , средний балл б'!$C$34:$I$34</c:f>
              <c:numCache>
                <c:formatCode>General</c:formatCode>
                <c:ptCount val="7"/>
                <c:pt idx="0">
                  <c:v>2016</c:v>
                </c:pt>
                <c:pt idx="1">
                  <c:v>2017</c:v>
                </c:pt>
                <c:pt idx="2">
                  <c:v>2018</c:v>
                </c:pt>
                <c:pt idx="3">
                  <c:v>2019</c:v>
                </c:pt>
                <c:pt idx="4">
                  <c:v>2020</c:v>
                </c:pt>
                <c:pt idx="5">
                  <c:v>2021</c:v>
                </c:pt>
                <c:pt idx="6" formatCode="@">
                  <c:v>2022</c:v>
                </c:pt>
              </c:numCache>
              <c:extLst/>
            </c:numRef>
          </c:cat>
          <c:val>
            <c:numRef>
              <c:f>'Проходной балл , средний балл б'!$C$39:$I$39</c:f>
              <c:numCache>
                <c:formatCode>General</c:formatCode>
                <c:ptCount val="7"/>
                <c:pt idx="0">
                  <c:v>83.666666666666671</c:v>
                </c:pt>
                <c:pt idx="1">
                  <c:v>85.333333333333329</c:v>
                </c:pt>
                <c:pt idx="2">
                  <c:v>89</c:v>
                </c:pt>
                <c:pt idx="3">
                  <c:v>86</c:v>
                </c:pt>
                <c:pt idx="4">
                  <c:v>89</c:v>
                </c:pt>
                <c:pt idx="5">
                  <c:v>71.3</c:v>
                </c:pt>
                <c:pt idx="6">
                  <c:v>84.7</c:v>
                </c:pt>
              </c:numCache>
              <c:extLst/>
            </c:numRef>
          </c:val>
          <c:smooth val="0"/>
          <c:extLst>
            <c:ext xmlns:c16="http://schemas.microsoft.com/office/drawing/2014/chart" uri="{C3380CC4-5D6E-409C-BE32-E72D297353CC}">
              <c16:uniqueId val="{00000004-1944-45E2-B823-93618CF9EB82}"/>
            </c:ext>
          </c:extLst>
        </c:ser>
        <c:dLbls>
          <c:showLegendKey val="0"/>
          <c:showVal val="0"/>
          <c:showCatName val="0"/>
          <c:showSerName val="0"/>
          <c:showPercent val="0"/>
          <c:showBubbleSize val="0"/>
        </c:dLbls>
        <c:smooth val="0"/>
        <c:axId val="215174719"/>
        <c:axId val="215180127"/>
      </c:lineChart>
      <c:catAx>
        <c:axId val="21517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crossAx val="215180127"/>
        <c:crosses val="autoZero"/>
        <c:auto val="1"/>
        <c:lblAlgn val="ctr"/>
        <c:lblOffset val="100"/>
        <c:noMultiLvlLbl val="0"/>
      </c:catAx>
      <c:valAx>
        <c:axId val="215180127"/>
        <c:scaling>
          <c:orientation val="minMax"/>
          <c:max val="100"/>
          <c:min val="7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crossAx val="2151747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3600" b="0" i="0" u="none" strike="noStrike" kern="1200" baseline="0">
                <a:solidFill>
                  <a:schemeClr val="tx1">
                    <a:lumMod val="65000"/>
                    <a:lumOff val="35000"/>
                  </a:schemeClr>
                </a:solidFill>
                <a:latin typeface="+mn-lt"/>
                <a:ea typeface="+mn-ea"/>
                <a:cs typeface="+mn-cs"/>
              </a:defRPr>
            </a:pPr>
            <a:endParaRPr lang="ru-RU"/>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1"/>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Коммерция_итог!$B$16:$F$16</c:f>
              <c:numCache>
                <c:formatCode>General</c:formatCode>
                <c:ptCount val="5"/>
                <c:pt idx="0">
                  <c:v>60</c:v>
                </c:pt>
                <c:pt idx="1">
                  <c:v>42</c:v>
                </c:pt>
                <c:pt idx="2">
                  <c:v>52</c:v>
                </c:pt>
                <c:pt idx="3">
                  <c:v>9</c:v>
                </c:pt>
              </c:numCache>
            </c:numRef>
          </c:val>
          <c:extLst>
            <c:ext xmlns:c16="http://schemas.microsoft.com/office/drawing/2014/chart" uri="{C3380CC4-5D6E-409C-BE32-E72D297353CC}">
              <c16:uniqueId val="{00000000-8EA2-431D-85C8-BBC5D350C256}"/>
            </c:ext>
          </c:extLst>
        </c:ser>
        <c:ser>
          <c:idx val="1"/>
          <c:order val="1"/>
          <c:spPr>
            <a:pattFill prst="narHorz">
              <a:fgClr>
                <a:schemeClr val="accent2"/>
              </a:fgClr>
              <a:bgClr>
                <a:schemeClr val="accent2">
                  <a:lumMod val="20000"/>
                  <a:lumOff val="80000"/>
                </a:schemeClr>
              </a:bgClr>
            </a:pattFill>
            <a:ln>
              <a:noFill/>
            </a:ln>
            <a:effectLst>
              <a:innerShdw blurRad="114300">
                <a:schemeClr val="accent2"/>
              </a:innerShdw>
            </a:effectLst>
          </c:spPr>
          <c:invertIfNegative val="1"/>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Коммерция_итог!$B$17:$F$17</c:f>
              <c:numCache>
                <c:formatCode>General</c:formatCode>
                <c:ptCount val="5"/>
                <c:pt idx="0">
                  <c:v>36</c:v>
                </c:pt>
                <c:pt idx="1">
                  <c:v>35</c:v>
                </c:pt>
                <c:pt idx="2">
                  <c:v>41</c:v>
                </c:pt>
                <c:pt idx="3">
                  <c:v>8</c:v>
                </c:pt>
                <c:pt idx="4">
                  <c:v>16</c:v>
                </c:pt>
              </c:numCache>
            </c:numRef>
          </c:val>
          <c:extLst>
            <c:ext xmlns:c16="http://schemas.microsoft.com/office/drawing/2014/chart" uri="{C3380CC4-5D6E-409C-BE32-E72D297353CC}">
              <c16:uniqueId val="{00000001-8EA2-431D-85C8-BBC5D350C256}"/>
            </c:ext>
          </c:extLst>
        </c:ser>
        <c:ser>
          <c:idx val="2"/>
          <c:order val="2"/>
          <c:spPr>
            <a:pattFill prst="narHorz">
              <a:fgClr>
                <a:schemeClr val="accent3"/>
              </a:fgClr>
              <a:bgClr>
                <a:schemeClr val="accent3">
                  <a:lumMod val="20000"/>
                  <a:lumOff val="80000"/>
                </a:schemeClr>
              </a:bgClr>
            </a:pattFill>
            <a:ln>
              <a:noFill/>
            </a:ln>
            <a:effectLst>
              <a:innerShdw blurRad="114300">
                <a:schemeClr val="accent3"/>
              </a:innerShdw>
            </a:effectLst>
          </c:spPr>
          <c:invertIfNegative val="1"/>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Коммерция_итог!$B$18:$F$18</c:f>
              <c:numCache>
                <c:formatCode>General</c:formatCode>
                <c:ptCount val="5"/>
                <c:pt idx="0">
                  <c:v>101</c:v>
                </c:pt>
                <c:pt idx="1">
                  <c:v>42</c:v>
                </c:pt>
                <c:pt idx="2">
                  <c:v>39</c:v>
                </c:pt>
                <c:pt idx="3">
                  <c:v>8</c:v>
                </c:pt>
                <c:pt idx="4">
                  <c:v>20</c:v>
                </c:pt>
              </c:numCache>
            </c:numRef>
          </c:val>
          <c:extLst>
            <c:ext xmlns:c16="http://schemas.microsoft.com/office/drawing/2014/chart" uri="{C3380CC4-5D6E-409C-BE32-E72D297353CC}">
              <c16:uniqueId val="{00000002-8EA2-431D-85C8-BBC5D350C256}"/>
            </c:ext>
          </c:extLst>
        </c:ser>
        <c:ser>
          <c:idx val="3"/>
          <c:order val="3"/>
          <c:spPr>
            <a:pattFill prst="narHorz">
              <a:fgClr>
                <a:schemeClr val="accent4"/>
              </a:fgClr>
              <a:bgClr>
                <a:schemeClr val="accent4">
                  <a:lumMod val="20000"/>
                  <a:lumOff val="80000"/>
                </a:schemeClr>
              </a:bgClr>
            </a:pattFill>
            <a:ln>
              <a:noFill/>
            </a:ln>
            <a:effectLst>
              <a:innerShdw blurRad="114300">
                <a:schemeClr val="accent4"/>
              </a:innerShdw>
            </a:effectLst>
          </c:spPr>
          <c:invertIfNegative val="1"/>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Коммерция_итог!$B$19:$F$19</c:f>
              <c:numCache>
                <c:formatCode>General</c:formatCode>
                <c:ptCount val="5"/>
                <c:pt idx="0">
                  <c:v>51</c:v>
                </c:pt>
                <c:pt idx="1">
                  <c:v>59</c:v>
                </c:pt>
                <c:pt idx="2">
                  <c:v>49</c:v>
                </c:pt>
                <c:pt idx="3">
                  <c:v>11</c:v>
                </c:pt>
                <c:pt idx="4">
                  <c:v>113</c:v>
                </c:pt>
              </c:numCache>
            </c:numRef>
          </c:val>
          <c:extLst>
            <c:ext xmlns:c16="http://schemas.microsoft.com/office/drawing/2014/chart" uri="{C3380CC4-5D6E-409C-BE32-E72D297353CC}">
              <c16:uniqueId val="{00000003-8EA2-431D-85C8-BBC5D350C256}"/>
            </c:ext>
          </c:extLst>
        </c:ser>
        <c:ser>
          <c:idx val="4"/>
          <c:order val="4"/>
          <c:spPr>
            <a:pattFill prst="narHorz">
              <a:fgClr>
                <a:schemeClr val="accent5"/>
              </a:fgClr>
              <a:bgClr>
                <a:schemeClr val="accent5">
                  <a:lumMod val="20000"/>
                  <a:lumOff val="80000"/>
                </a:schemeClr>
              </a:bgClr>
            </a:pattFill>
            <a:ln>
              <a:noFill/>
            </a:ln>
            <a:effectLst>
              <a:innerShdw blurRad="114300">
                <a:schemeClr val="accent5"/>
              </a:innerShdw>
            </a:effectLst>
          </c:spPr>
          <c:invertIfNegative val="1"/>
          <c:dLbls>
            <c:spPr>
              <a:noFill/>
              <a:ln>
                <a:noFill/>
              </a:ln>
              <a:effectLst/>
            </c:spPr>
            <c:txPr>
              <a:bodyPr rot="0" spcFirstLastPara="1" vertOverflow="ellipsis" vert="horz" wrap="square" anchor="ctr" anchorCtr="1"/>
              <a:lstStyle/>
              <a:p>
                <a:pPr>
                  <a:defRPr sz="2800" b="0" i="0" u="none" strike="noStrike" kern="1200" baseline="0">
                    <a:solidFill>
                      <a:schemeClr val="tx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Коммерция_итог!$B$12:$F$12</c:f>
              <c:strCache>
                <c:ptCount val="5"/>
                <c:pt idx="0">
                  <c:v>КБ</c:v>
                </c:pt>
                <c:pt idx="1">
                  <c:v>ПМ</c:v>
                </c:pt>
                <c:pt idx="2">
                  <c:v>ИВТ</c:v>
                </c:pt>
                <c:pt idx="3">
                  <c:v>ИТСС</c:v>
                </c:pt>
                <c:pt idx="4">
                  <c:v>ИБ</c:v>
                </c:pt>
              </c:strCache>
            </c:strRef>
          </c:cat>
          <c:val>
            <c:numRef>
              <c:f>Коммерция_итог!$B$20:$F$20</c:f>
              <c:numCache>
                <c:formatCode>General</c:formatCode>
                <c:ptCount val="5"/>
                <c:pt idx="0">
                  <c:v>35</c:v>
                </c:pt>
                <c:pt idx="1">
                  <c:v>19</c:v>
                </c:pt>
                <c:pt idx="2">
                  <c:v>15</c:v>
                </c:pt>
                <c:pt idx="3">
                  <c:v>0</c:v>
                </c:pt>
                <c:pt idx="4">
                  <c:v>82</c:v>
                </c:pt>
              </c:numCache>
            </c:numRef>
          </c:val>
          <c:extLst>
            <c:ext xmlns:c16="http://schemas.microsoft.com/office/drawing/2014/chart" uri="{C3380CC4-5D6E-409C-BE32-E72D297353CC}">
              <c16:uniqueId val="{00000004-8EA2-431D-85C8-BBC5D350C256}"/>
            </c:ext>
          </c:extLst>
        </c:ser>
        <c:dLbls>
          <c:dLblPos val="outEnd"/>
          <c:showLegendKey val="0"/>
          <c:showVal val="1"/>
          <c:showCatName val="0"/>
          <c:showSerName val="0"/>
          <c:showPercent val="0"/>
          <c:showBubbleSize val="0"/>
        </c:dLbls>
        <c:gapWidth val="164"/>
        <c:overlap val="-22"/>
        <c:axId val="644268893"/>
        <c:axId val="930242642"/>
      </c:barChart>
      <c:catAx>
        <c:axId val="644268893"/>
        <c:scaling>
          <c:orientation val="minMax"/>
        </c:scaling>
        <c:delete val="0"/>
        <c:axPos val="b"/>
        <c:title>
          <c:tx>
            <c:rich>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ru-RU"/>
              </a:p>
            </c:rich>
          </c:tx>
          <c:overlay val="0"/>
          <c:spPr>
            <a:noFill/>
            <a:ln>
              <a:noFill/>
            </a:ln>
            <a:effectLst/>
          </c:sp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txPr>
        <c:crossAx val="930242642"/>
        <c:crosses val="autoZero"/>
        <c:auto val="1"/>
        <c:lblAlgn val="ctr"/>
        <c:lblOffset val="100"/>
        <c:noMultiLvlLbl val="1"/>
      </c:catAx>
      <c:valAx>
        <c:axId val="930242642"/>
        <c:scaling>
          <c:orientation val="minMax"/>
        </c:scaling>
        <c:delete val="0"/>
        <c:axPos val="l"/>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ru-RU"/>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ru-RU"/>
          </a:p>
        </c:txPr>
        <c:crossAx val="644268893"/>
        <c:crosses val="autoZero"/>
        <c:crossBetween val="between"/>
      </c:valAx>
      <c:spPr>
        <a:noFill/>
        <a:ln>
          <a:noFill/>
        </a:ln>
        <a:effectLst/>
      </c:spPr>
    </c:plotArea>
    <c:plotVisOnly val="1"/>
    <c:dispBlanksAs val="zero"/>
    <c:showDLblsOverMax val="1"/>
  </c:chart>
  <c:spPr>
    <a:noFill/>
    <a:ln>
      <a:noFill/>
    </a:ln>
    <a:effectLst/>
  </c:spPr>
  <c:txPr>
    <a:bodyPr/>
    <a:lstStyle/>
    <a:p>
      <a:pPr>
        <a:defRPr sz="2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600"/>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r>
              <a:rPr lang="ru-RU"/>
              <a:t>Бюджет</a:t>
            </a:r>
          </a:p>
        </c:rich>
      </c:tx>
      <c:overlay val="0"/>
      <c:spPr>
        <a:noFill/>
        <a:ln>
          <a:noFill/>
        </a:ln>
        <a:effectLst/>
      </c:spPr>
      <c:txPr>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endParaRPr lang="ru-RU"/>
        </a:p>
      </c:txPr>
    </c:title>
    <c:autoTitleDeleted val="0"/>
    <c:plotArea>
      <c:layout/>
      <c:pieChart>
        <c:varyColors val="1"/>
        <c:ser>
          <c:idx val="1"/>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7E6-4175-9675-1B8992744BA4}"/>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7E6-4175-9675-1B8992744BA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360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Регионы!$B$14:$C$14</c:f>
              <c:strCache>
                <c:ptCount val="2"/>
                <c:pt idx="0">
                  <c:v>МСК ОБЛ</c:v>
                </c:pt>
                <c:pt idx="1">
                  <c:v>Регионы</c:v>
                </c:pt>
              </c:strCache>
            </c:strRef>
          </c:cat>
          <c:val>
            <c:numRef>
              <c:f>Регионы!$B$15:$C$15</c:f>
              <c:numCache>
                <c:formatCode>General</c:formatCode>
                <c:ptCount val="2"/>
                <c:pt idx="0">
                  <c:v>166</c:v>
                </c:pt>
                <c:pt idx="1">
                  <c:v>197</c:v>
                </c:pt>
              </c:numCache>
            </c:numRef>
          </c:val>
          <c:extLst>
            <c:ext xmlns:c16="http://schemas.microsoft.com/office/drawing/2014/chart" uri="{C3380CC4-5D6E-409C-BE32-E72D297353CC}">
              <c16:uniqueId val="{00000000-B994-4A32-9621-6A1E83F24BD6}"/>
            </c:ext>
          </c:extLst>
        </c:ser>
        <c:ser>
          <c:idx val="0"/>
          <c:order val="1"/>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994-4A32-9621-6A1E83F24BD6}"/>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994-4A32-9621-6A1E83F24BD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360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Регионы!$B$14:$C$14</c:f>
              <c:strCache>
                <c:ptCount val="2"/>
                <c:pt idx="0">
                  <c:v>МСК ОБЛ</c:v>
                </c:pt>
                <c:pt idx="1">
                  <c:v>Регионы</c:v>
                </c:pt>
              </c:strCache>
            </c:strRef>
          </c:cat>
          <c:val>
            <c:numRef>
              <c:f>Регионы!$B$15:$C$15</c:f>
              <c:numCache>
                <c:formatCode>General</c:formatCode>
                <c:ptCount val="2"/>
                <c:pt idx="0">
                  <c:v>166</c:v>
                </c:pt>
                <c:pt idx="1">
                  <c:v>197</c:v>
                </c:pt>
              </c:numCache>
            </c:numRef>
          </c:val>
          <c:extLst>
            <c:ext xmlns:c16="http://schemas.microsoft.com/office/drawing/2014/chart" uri="{C3380CC4-5D6E-409C-BE32-E72D297353CC}">
              <c16:uniqueId val="{00000005-B994-4A32-9621-6A1E83F24BD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36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3600"/>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r>
              <a:rPr lang="ru-RU"/>
              <a:t>Коммерческое</a:t>
            </a:r>
          </a:p>
        </c:rich>
      </c:tx>
      <c:overlay val="0"/>
      <c:spPr>
        <a:noFill/>
        <a:ln>
          <a:noFill/>
        </a:ln>
        <a:effectLst/>
      </c:spPr>
      <c:txPr>
        <a:bodyPr rot="0" spcFirstLastPara="1" vertOverflow="ellipsis" vert="horz" wrap="square" anchor="ctr" anchorCtr="1"/>
        <a:lstStyle/>
        <a:p>
          <a:pPr>
            <a:defRPr sz="4320" b="1" i="0" u="none" strike="noStrike" kern="1200" baseline="0">
              <a:solidFill>
                <a:schemeClr val="dk1">
                  <a:lumMod val="75000"/>
                  <a:lumOff val="25000"/>
                </a:schemeClr>
              </a:solidFill>
              <a:latin typeface="+mn-lt"/>
              <a:ea typeface="+mn-ea"/>
              <a:cs typeface="+mn-cs"/>
            </a:defRPr>
          </a:pPr>
          <a:endParaRPr lang="ru-RU"/>
        </a:p>
      </c:txPr>
    </c:title>
    <c:autoTitleDeleted val="0"/>
    <c:plotArea>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BE0-4F81-B3DE-6E4EDDEFE20A}"/>
              </c:ext>
            </c:extLst>
          </c:dPt>
          <c:dPt>
            <c:idx val="1"/>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BE0-4F81-B3DE-6E4EDDEFE20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3600" b="1" i="0" u="none" strike="noStrike" kern="1200" baseline="0">
                    <a:solidFill>
                      <a:schemeClr val="lt1"/>
                    </a:solidFill>
                    <a:latin typeface="+mn-lt"/>
                    <a:ea typeface="+mn-ea"/>
                    <a:cs typeface="+mn-cs"/>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Регионы!$D$14:$E$14</c:f>
              <c:strCache>
                <c:ptCount val="2"/>
                <c:pt idx="0">
                  <c:v>МСК ОБЛ</c:v>
                </c:pt>
                <c:pt idx="1">
                  <c:v>Регионы</c:v>
                </c:pt>
              </c:strCache>
            </c:strRef>
          </c:cat>
          <c:val>
            <c:numRef>
              <c:f>Регионы!$D$15:$E$15</c:f>
              <c:numCache>
                <c:formatCode>General</c:formatCode>
                <c:ptCount val="2"/>
                <c:pt idx="0">
                  <c:v>57</c:v>
                </c:pt>
                <c:pt idx="1">
                  <c:v>90</c:v>
                </c:pt>
              </c:numCache>
            </c:numRef>
          </c:val>
          <c:extLst>
            <c:ext xmlns:c16="http://schemas.microsoft.com/office/drawing/2014/chart" uri="{C3380CC4-5D6E-409C-BE32-E72D297353CC}">
              <c16:uniqueId val="{00000000-833A-4634-9C21-07953823FA4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3600"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3600"/>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anchor="ctr" anchorCtr="1"/>
              <a:lstStyle/>
              <a:p>
                <a:pPr>
                  <a:defRPr sz="3200" b="1" i="0" u="none" strike="noStrike" kern="1200" baseline="0">
                    <a:solidFill>
                      <a:schemeClr val="lt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numRef>
              <c:f>Регионы!$A$23:$G$23</c:f>
              <c:numCache>
                <c:formatCode>General</c:formatCode>
                <c:ptCount val="7"/>
                <c:pt idx="0">
                  <c:v>2016</c:v>
                </c:pt>
                <c:pt idx="1">
                  <c:v>2017</c:v>
                </c:pt>
                <c:pt idx="2">
                  <c:v>2018</c:v>
                </c:pt>
                <c:pt idx="3">
                  <c:v>2019</c:v>
                </c:pt>
                <c:pt idx="4">
                  <c:v>2020</c:v>
                </c:pt>
                <c:pt idx="5">
                  <c:v>2021</c:v>
                </c:pt>
                <c:pt idx="6">
                  <c:v>2022</c:v>
                </c:pt>
              </c:numCache>
            </c:numRef>
          </c:cat>
          <c:val>
            <c:numRef>
              <c:f>Регионы!$A$24:$G$24</c:f>
              <c:numCache>
                <c:formatCode>0.00%</c:formatCode>
                <c:ptCount val="7"/>
                <c:pt idx="0">
                  <c:v>2.5000000000000001E-2</c:v>
                </c:pt>
                <c:pt idx="1">
                  <c:v>4.4999999999999998E-2</c:v>
                </c:pt>
                <c:pt idx="2">
                  <c:v>0.02</c:v>
                </c:pt>
                <c:pt idx="3">
                  <c:v>0.03</c:v>
                </c:pt>
                <c:pt idx="4">
                  <c:v>6.0600000000000001E-2</c:v>
                </c:pt>
                <c:pt idx="5">
                  <c:v>0.06</c:v>
                </c:pt>
                <c:pt idx="6">
                  <c:v>8.2699999999999996E-2</c:v>
                </c:pt>
              </c:numCache>
            </c:numRef>
          </c:val>
          <c:smooth val="0"/>
          <c:extLst>
            <c:ext xmlns:c16="http://schemas.microsoft.com/office/drawing/2014/chart" uri="{C3380CC4-5D6E-409C-BE32-E72D297353CC}">
              <c16:uniqueId val="{00000000-D376-4FDC-87FC-D6E98181E633}"/>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1183689647"/>
        <c:axId val="1183669679"/>
      </c:lineChart>
      <c:catAx>
        <c:axId val="11836896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3200" b="0" i="0" u="none" strike="noStrike" kern="1200" spc="30" baseline="0">
                <a:solidFill>
                  <a:schemeClr val="lt1"/>
                </a:solidFill>
                <a:latin typeface="+mn-lt"/>
                <a:ea typeface="+mn-ea"/>
                <a:cs typeface="+mn-cs"/>
              </a:defRPr>
            </a:pPr>
            <a:endParaRPr lang="ru-RU"/>
          </a:p>
        </c:txPr>
        <c:crossAx val="1183669679"/>
        <c:crosses val="autoZero"/>
        <c:auto val="1"/>
        <c:lblAlgn val="ctr"/>
        <c:lblOffset val="100"/>
        <c:noMultiLvlLbl val="0"/>
      </c:catAx>
      <c:valAx>
        <c:axId val="1183669679"/>
        <c:scaling>
          <c:orientation val="minMax"/>
        </c:scaling>
        <c:delete val="1"/>
        <c:axPos val="l"/>
        <c:numFmt formatCode="0.00%" sourceLinked="1"/>
        <c:majorTickMark val="none"/>
        <c:minorTickMark val="none"/>
        <c:tickLblPos val="nextTo"/>
        <c:crossAx val="1183689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lt1">
          <a:lumMod val="85000"/>
        </a:schemeClr>
      </a:solidFill>
      <a:round/>
    </a:ln>
    <a:effectLst/>
  </c:spPr>
  <c:txPr>
    <a:bodyPr/>
    <a:lstStyle/>
    <a:p>
      <a:pPr>
        <a:defRPr sz="3200"/>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69075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65393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15191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7615999" y="-190106"/>
            <a:ext cx="17102400" cy="14096211"/>
          </a:xfrm>
          <a:prstGeom prst="rect">
            <a:avLst/>
          </a:prstGeom>
          <a:solidFill>
            <a:srgbClr val="FFFFFF"/>
          </a:solidFill>
          <a:ln w="12700">
            <a:miter lim="400000"/>
          </a:ln>
        </p:spPr>
        <p:txBody>
          <a:bodyPr lIns="71435" tIns="71435" rIns="71435" bIns="71435" anchor="ctr"/>
          <a:lstStyle/>
          <a:p>
            <a:pPr>
              <a:defRPr sz="2400">
                <a:solidFill>
                  <a:srgbClr val="FFFFFF"/>
                </a:solidFill>
              </a:defRPr>
            </a:pPr>
            <a:endParaRPr sz="3375"/>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146532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2917765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6" name="Изображение"/>
          <p:cNvSpPr>
            <a:spLocks noGrp="1"/>
          </p:cNvSpPr>
          <p:nvPr>
            <p:ph type="pic" sz="half" idx="13"/>
          </p:nvPr>
        </p:nvSpPr>
        <p:spPr>
          <a:xfrm>
            <a:off x="12596813" y="892969"/>
            <a:ext cx="10001250" cy="11572875"/>
          </a:xfrm>
          <a:prstGeom prst="rect">
            <a:avLst/>
          </a:prstGeom>
        </p:spPr>
        <p:txBody>
          <a:bodyPr lIns="91439" tIns="45719" rIns="91439" bIns="45719" anchor="t">
            <a:noAutofit/>
          </a:bodyPr>
          <a:lstStyle/>
          <a:p>
            <a:endParaRPr/>
          </a:p>
        </p:txBody>
      </p:sp>
      <p:sp>
        <p:nvSpPr>
          <p:cNvPr id="37" name="Текст заголовка"/>
          <p:cNvSpPr txBox="1">
            <a:spLocks noGrp="1"/>
          </p:cNvSpPr>
          <p:nvPr>
            <p:ph type="title"/>
          </p:nvPr>
        </p:nvSpPr>
        <p:spPr>
          <a:xfrm>
            <a:off x="1785938" y="892969"/>
            <a:ext cx="10001250" cy="5607844"/>
          </a:xfrm>
          <a:prstGeom prst="rect">
            <a:avLst/>
          </a:prstGeom>
        </p:spPr>
        <p:txBody>
          <a:bodyPr anchor="b"/>
          <a:lstStyle>
            <a:lvl1pPr>
              <a:defRPr sz="8437"/>
            </a:lvl1pPr>
          </a:lstStyle>
          <a:p>
            <a:r>
              <a:t>Текст заголовка</a:t>
            </a:r>
          </a:p>
        </p:txBody>
      </p:sp>
      <p:sp>
        <p:nvSpPr>
          <p:cNvPr id="38" name="Уровень текста 1…"/>
          <p:cNvSpPr txBox="1">
            <a:spLocks noGrp="1"/>
          </p:cNvSpPr>
          <p:nvPr>
            <p:ph type="body" sz="quarter" idx="1"/>
          </p:nvPr>
        </p:nvSpPr>
        <p:spPr>
          <a:xfrm>
            <a:off x="1785938" y="6697266"/>
            <a:ext cx="10001250" cy="5768578"/>
          </a:xfrm>
          <a:prstGeom prst="rect">
            <a:avLst/>
          </a:prstGeom>
        </p:spPr>
        <p:txBody>
          <a:bodyPr anchor="t"/>
          <a:lstStyle>
            <a:lvl1pPr marL="0" indent="0" algn="ctr">
              <a:spcBef>
                <a:spcPts val="0"/>
              </a:spcBef>
              <a:buSzTx/>
              <a:buNone/>
              <a:defRPr sz="4500"/>
            </a:lvl1pPr>
            <a:lvl2pPr marL="0" indent="321473" algn="ctr">
              <a:spcBef>
                <a:spcPts val="0"/>
              </a:spcBef>
              <a:buSzTx/>
              <a:buNone/>
              <a:defRPr sz="4500"/>
            </a:lvl2pPr>
            <a:lvl3pPr marL="0" indent="642947" algn="ctr">
              <a:spcBef>
                <a:spcPts val="0"/>
              </a:spcBef>
              <a:buSzTx/>
              <a:buNone/>
              <a:defRPr sz="4500"/>
            </a:lvl3pPr>
            <a:lvl4pPr marL="0" indent="964421" algn="ctr">
              <a:spcBef>
                <a:spcPts val="0"/>
              </a:spcBef>
              <a:buSzTx/>
              <a:buNone/>
              <a:defRPr sz="4500"/>
            </a:lvl4pPr>
            <a:lvl5pPr marL="0" indent="1285894" algn="ctr">
              <a:spcBef>
                <a:spcPts val="0"/>
              </a:spcBef>
              <a:buSzTx/>
              <a:buNone/>
              <a:defRPr sz="45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59891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3" name="Текст заголовка"/>
          <p:cNvSpPr txBox="1">
            <a:spLocks noGrp="1"/>
          </p:cNvSpPr>
          <p:nvPr>
            <p:ph type="title"/>
          </p:nvPr>
        </p:nvSpPr>
        <p:spPr>
          <a:prstGeom prst="rect">
            <a:avLst/>
          </a:prstGeom>
        </p:spPr>
        <p:txBody>
          <a:bodyPr/>
          <a:lstStyle/>
          <a:p>
            <a:r>
              <a:t>Текст заголовка</a:t>
            </a:r>
          </a:p>
        </p:txBody>
      </p:sp>
      <p:sp>
        <p:nvSpPr>
          <p:cNvPr id="5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247962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2" name="Изображение"/>
          <p:cNvSpPr>
            <a:spLocks noGrp="1"/>
          </p:cNvSpPr>
          <p:nvPr>
            <p:ph type="pic" sz="half" idx="13"/>
          </p:nvPr>
        </p:nvSpPr>
        <p:spPr>
          <a:xfrm>
            <a:off x="12596813" y="3661172"/>
            <a:ext cx="10001250" cy="8840391"/>
          </a:xfrm>
          <a:prstGeom prst="rect">
            <a:avLst/>
          </a:prstGeom>
        </p:spPr>
        <p:txBody>
          <a:bodyPr lIns="91439" tIns="45719" rIns="91439" bIns="45719" anchor="t">
            <a:noAutofit/>
          </a:bodyPr>
          <a:lstStyle/>
          <a:p>
            <a:endParaRPr/>
          </a:p>
        </p:txBody>
      </p:sp>
      <p:sp>
        <p:nvSpPr>
          <p:cNvPr id="63" name="Текст заголовка"/>
          <p:cNvSpPr txBox="1">
            <a:spLocks noGrp="1"/>
          </p:cNvSpPr>
          <p:nvPr>
            <p:ph type="title"/>
          </p:nvPr>
        </p:nvSpPr>
        <p:spPr>
          <a:prstGeom prst="rect">
            <a:avLst/>
          </a:prstGeom>
        </p:spPr>
        <p:txBody>
          <a:bodyPr/>
          <a:lstStyle/>
          <a:p>
            <a:r>
              <a:t>Текст заголовка</a:t>
            </a:r>
          </a:p>
        </p:txBody>
      </p:sp>
      <p:sp>
        <p:nvSpPr>
          <p:cNvPr id="64" name="Уровень текста 1…"/>
          <p:cNvSpPr txBox="1">
            <a:spLocks noGrp="1"/>
          </p:cNvSpPr>
          <p:nvPr>
            <p:ph type="body" sz="half" idx="1"/>
          </p:nvPr>
        </p:nvSpPr>
        <p:spPr>
          <a:xfrm>
            <a:off x="1785938" y="3661172"/>
            <a:ext cx="10001250" cy="8840391"/>
          </a:xfrm>
          <a:prstGeom prst="rect">
            <a:avLst/>
          </a:prstGeom>
        </p:spPr>
        <p:txBody>
          <a:bodyPr/>
          <a:lstStyle>
            <a:lvl1pPr marL="482210" indent="-482210">
              <a:spcBef>
                <a:spcPts val="4500"/>
              </a:spcBef>
              <a:defRPr sz="3939"/>
            </a:lvl1pPr>
            <a:lvl2pPr marL="964421" indent="-482210">
              <a:spcBef>
                <a:spcPts val="4500"/>
              </a:spcBef>
              <a:defRPr sz="3939"/>
            </a:lvl2pPr>
            <a:lvl3pPr marL="1446631" indent="-482210">
              <a:spcBef>
                <a:spcPts val="4500"/>
              </a:spcBef>
              <a:defRPr sz="3939"/>
            </a:lvl3pPr>
            <a:lvl4pPr marL="1928840" indent="-482210">
              <a:spcBef>
                <a:spcPts val="4500"/>
              </a:spcBef>
              <a:defRPr sz="3939"/>
            </a:lvl4pPr>
            <a:lvl5pPr marL="2411051" indent="-482210">
              <a:spcBef>
                <a:spcPts val="4500"/>
              </a:spcBef>
              <a:defRPr sz="3939"/>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870914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0" name="Изображение"/>
          <p:cNvSpPr>
            <a:spLocks noGrp="1"/>
          </p:cNvSpPr>
          <p:nvPr>
            <p:ph type="pic" sz="quarter" idx="13"/>
          </p:nvPr>
        </p:nvSpPr>
        <p:spPr>
          <a:xfrm>
            <a:off x="12596813" y="7161610"/>
            <a:ext cx="10001250" cy="5304234"/>
          </a:xfrm>
          <a:prstGeom prst="rect">
            <a:avLst/>
          </a:prstGeom>
        </p:spPr>
        <p:txBody>
          <a:bodyPr lIns="91439" tIns="45719" rIns="91439" bIns="45719" anchor="t">
            <a:noAutofit/>
          </a:bodyPr>
          <a:lstStyle/>
          <a:p>
            <a:endParaRPr/>
          </a:p>
        </p:txBody>
      </p:sp>
      <p:sp>
        <p:nvSpPr>
          <p:cNvPr id="81" name="Изображение"/>
          <p:cNvSpPr>
            <a:spLocks noGrp="1"/>
          </p:cNvSpPr>
          <p:nvPr>
            <p:ph type="pic" sz="quarter" idx="14"/>
          </p:nvPr>
        </p:nvSpPr>
        <p:spPr>
          <a:xfrm>
            <a:off x="12608477" y="1250156"/>
            <a:ext cx="10001252" cy="5304234"/>
          </a:xfrm>
          <a:prstGeom prst="rect">
            <a:avLst/>
          </a:prstGeom>
        </p:spPr>
        <p:txBody>
          <a:bodyPr lIns="91439" tIns="45719" rIns="91439" bIns="45719" anchor="t">
            <a:noAutofit/>
          </a:bodyPr>
          <a:lstStyle/>
          <a:p>
            <a:endParaRPr/>
          </a:p>
        </p:txBody>
      </p:sp>
      <p:sp>
        <p:nvSpPr>
          <p:cNvPr id="82" name="Изображение"/>
          <p:cNvSpPr>
            <a:spLocks noGrp="1"/>
          </p:cNvSpPr>
          <p:nvPr>
            <p:ph type="pic" sz="half" idx="15"/>
          </p:nvPr>
        </p:nvSpPr>
        <p:spPr>
          <a:xfrm>
            <a:off x="1785938" y="1250156"/>
            <a:ext cx="10001250" cy="11215688"/>
          </a:xfrm>
          <a:prstGeom prst="rect">
            <a:avLst/>
          </a:prstGeom>
        </p:spPr>
        <p:txBody>
          <a:bodyPr lIns="91439" tIns="45719" rIns="91439" bIns="45719" anchor="t">
            <a:noAutofit/>
          </a:bodyPr>
          <a:lstStyle/>
          <a:p>
            <a:endParaRPr/>
          </a:p>
        </p:txBody>
      </p:sp>
      <p:sp>
        <p:nvSpPr>
          <p:cNvPr id="8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522618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0" name="–Иван Арсентьев"/>
          <p:cNvSpPr txBox="1">
            <a:spLocks noGrp="1"/>
          </p:cNvSpPr>
          <p:nvPr>
            <p:ph type="body" sz="quarter" idx="13"/>
          </p:nvPr>
        </p:nvSpPr>
        <p:spPr>
          <a:xfrm>
            <a:off x="2381251" y="8947548"/>
            <a:ext cx="19621500" cy="621965"/>
          </a:xfrm>
          <a:prstGeom prst="rect">
            <a:avLst/>
          </a:prstGeom>
        </p:spPr>
        <p:txBody>
          <a:bodyPr anchor="t">
            <a:spAutoFit/>
          </a:bodyPr>
          <a:lstStyle>
            <a:lvl1pPr marL="0" indent="0" algn="ctr">
              <a:spcBef>
                <a:spcPts val="0"/>
              </a:spcBef>
              <a:buSzTx/>
              <a:buNone/>
              <a:defRPr sz="3375">
                <a:latin typeface="Helvetica"/>
                <a:ea typeface="Helvetica"/>
                <a:cs typeface="Helvetica"/>
                <a:sym typeface="Helvetica"/>
              </a:defRPr>
            </a:lvl1pPr>
          </a:lstStyle>
          <a:p>
            <a:r>
              <a:t>–Иван Арсентьев</a:t>
            </a:r>
          </a:p>
        </p:txBody>
      </p:sp>
      <p:sp>
        <p:nvSpPr>
          <p:cNvPr id="91" name="«Место ввода цитаты»."/>
          <p:cNvSpPr txBox="1">
            <a:spLocks noGrp="1"/>
          </p:cNvSpPr>
          <p:nvPr>
            <p:ph type="body" sz="quarter" idx="14"/>
          </p:nvPr>
        </p:nvSpPr>
        <p:spPr>
          <a:xfrm>
            <a:off x="2381251" y="6020456"/>
            <a:ext cx="19621500" cy="924997"/>
          </a:xfrm>
          <a:prstGeom prst="rect">
            <a:avLst/>
          </a:prstGeom>
        </p:spPr>
        <p:txBody>
          <a:bodyPr>
            <a:spAutoFit/>
          </a:bodyPr>
          <a:lstStyle>
            <a:lvl1pPr marL="0" indent="0" algn="ctr">
              <a:spcBef>
                <a:spcPts val="0"/>
              </a:spcBef>
              <a:buSzTx/>
              <a:buNone/>
              <a:defRPr sz="5344"/>
            </a:lvl1pPr>
          </a:lstStyle>
          <a:p>
            <a:r>
              <a:t>«Место ввода цитаты».</a:t>
            </a:r>
          </a:p>
        </p:txBody>
      </p:sp>
      <p:sp>
        <p:nvSpPr>
          <p:cNvPr id="9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21060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99" name="Изображение"/>
          <p:cNvSpPr>
            <a:spLocks noGrp="1"/>
          </p:cNvSpPr>
          <p:nvPr>
            <p:ph type="pic" idx="13"/>
          </p:nvPr>
        </p:nvSpPr>
        <p:spPr>
          <a:xfrm>
            <a:off x="1" y="0"/>
            <a:ext cx="24384000" cy="13716000"/>
          </a:xfrm>
          <a:prstGeom prst="rect">
            <a:avLst/>
          </a:prstGeom>
        </p:spPr>
        <p:txBody>
          <a:bodyPr lIns="91439" tIns="45719" rIns="91439" bIns="45719" anchor="t">
            <a:noAutofit/>
          </a:bodyPr>
          <a:lstStyle/>
          <a:p>
            <a:endParaRPr/>
          </a:p>
        </p:txBody>
      </p:sp>
      <p:sp>
        <p:nvSpPr>
          <p:cNvPr id="10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6588587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a:xfrm>
            <a:off x="11930833" y="13010561"/>
            <a:ext cx="498533" cy="492058"/>
          </a:xfrm>
        </p:spPr>
        <p:txBody>
          <a:bodyPr/>
          <a:lstStyle>
            <a:lvl1pPr>
              <a:defRPr smtClean="0"/>
            </a:lvl1pPr>
          </a:lstStyle>
          <a:p>
            <a:pPr>
              <a:defRPr/>
            </a:pPr>
            <a:fld id="{F2C68178-DAFF-42C3-B889-817876417444}" type="slidenum">
              <a:rPr lang="ru-RU" altLang="ru-RU"/>
              <a:pPr>
                <a:defRPr/>
              </a:pPr>
              <a:t>‹#›</a:t>
            </a:fld>
            <a:endParaRPr lang="ru-RU" altLang="ru-RU"/>
          </a:p>
        </p:txBody>
      </p:sp>
    </p:spTree>
    <p:extLst>
      <p:ext uri="{BB962C8B-B14F-4D97-AF65-F5344CB8AC3E}">
        <p14:creationId xmlns:p14="http://schemas.microsoft.com/office/powerpoint/2010/main" val="3660563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2"/>
            <a:ext cx="20726401" cy="29400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601" y="7772408"/>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798" indent="0" algn="ctr">
              <a:buNone/>
              <a:defRPr>
                <a:solidFill>
                  <a:schemeClr val="tx1">
                    <a:tint val="75000"/>
                  </a:schemeClr>
                </a:solidFill>
              </a:defRPr>
            </a:lvl3pPr>
            <a:lvl4pPr marL="2743198" indent="0" algn="ctr">
              <a:buNone/>
              <a:defRPr>
                <a:solidFill>
                  <a:schemeClr val="tx1">
                    <a:tint val="75000"/>
                  </a:schemeClr>
                </a:solidFill>
              </a:defRPr>
            </a:lvl4pPr>
            <a:lvl5pPr marL="3657595" indent="0" algn="ctr">
              <a:buNone/>
              <a:defRPr>
                <a:solidFill>
                  <a:schemeClr val="tx1">
                    <a:tint val="75000"/>
                  </a:schemeClr>
                </a:solidFill>
              </a:defRPr>
            </a:lvl5pPr>
            <a:lvl6pPr marL="4571995" indent="0" algn="ctr">
              <a:buNone/>
              <a:defRPr>
                <a:solidFill>
                  <a:schemeClr val="tx1">
                    <a:tint val="75000"/>
                  </a:schemeClr>
                </a:solidFill>
              </a:defRPr>
            </a:lvl6pPr>
            <a:lvl7pPr marL="5486393" indent="0" algn="ctr">
              <a:buNone/>
              <a:defRPr>
                <a:solidFill>
                  <a:schemeClr val="tx1">
                    <a:tint val="75000"/>
                  </a:schemeClr>
                </a:solidFill>
              </a:defRPr>
            </a:lvl7pPr>
            <a:lvl8pPr marL="6400792" indent="0" algn="ctr">
              <a:buNone/>
              <a:defRPr>
                <a:solidFill>
                  <a:schemeClr val="tx1">
                    <a:tint val="75000"/>
                  </a:schemeClr>
                </a:solidFill>
              </a:defRPr>
            </a:lvl8pPr>
            <a:lvl9pPr marL="731519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AE3BAF-DD04-48C2-9A26-8B10A6BA41D9}"/>
              </a:ext>
            </a:extLst>
          </p:cNvPr>
          <p:cNvSpPr>
            <a:spLocks noGrp="1"/>
          </p:cNvSpPr>
          <p:nvPr>
            <p:ph type="dt" sz="half" idx="10"/>
          </p:nvPr>
        </p:nvSpPr>
        <p:spPr/>
        <p:txBody>
          <a:bodyPr/>
          <a:lstStyle>
            <a:lvl1pPr fontAlgn="auto">
              <a:spcBef>
                <a:spcPts val="0"/>
              </a:spcBef>
              <a:spcAft>
                <a:spcPts val="0"/>
              </a:spcAft>
              <a:defRPr>
                <a:cs typeface="+mn-cs"/>
              </a:defRPr>
            </a:lvl1pPr>
          </a:lstStyle>
          <a:p>
            <a:pPr>
              <a:defRPr/>
            </a:pPr>
            <a:endParaRPr lang="en-US" altLang="ru-RU"/>
          </a:p>
        </p:txBody>
      </p:sp>
      <p:sp>
        <p:nvSpPr>
          <p:cNvPr id="5" name="Footer Placeholder 4">
            <a:extLst>
              <a:ext uri="{FF2B5EF4-FFF2-40B4-BE49-F238E27FC236}">
                <a16:creationId xmlns:a16="http://schemas.microsoft.com/office/drawing/2014/main" id="{96546A28-98EE-4500-BE5B-C921C279DB3C}"/>
              </a:ext>
            </a:extLst>
          </p:cNvPr>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3AAAD67-E90C-4604-9EB7-D0F161AA769B}"/>
              </a:ext>
            </a:extLst>
          </p:cNvPr>
          <p:cNvSpPr>
            <a:spLocks noGrp="1"/>
          </p:cNvSpPr>
          <p:nvPr>
            <p:ph type="sldNum" sz="quarter" idx="12"/>
          </p:nvPr>
        </p:nvSpPr>
        <p:spPr>
          <a:xfrm>
            <a:off x="11930833" y="13010561"/>
            <a:ext cx="498533" cy="492058"/>
          </a:xfrm>
        </p:spPr>
        <p:txBody>
          <a:bodyPr/>
          <a:lstStyle>
            <a:lvl1pPr>
              <a:defRPr/>
            </a:lvl1pPr>
          </a:lstStyle>
          <a:p>
            <a:fld id="{C0FA2529-B4BB-4A00-BAAE-1118C1924413}" type="slidenum">
              <a:rPr lang="en-US" altLang="ru-RU"/>
              <a:pPr/>
              <a:t>‹#›</a:t>
            </a:fld>
            <a:endParaRPr lang="en-US" altLang="ru-RU"/>
          </a:p>
        </p:txBody>
      </p:sp>
    </p:spTree>
    <p:extLst>
      <p:ext uri="{BB962C8B-B14F-4D97-AF65-F5344CB8AC3E}">
        <p14:creationId xmlns:p14="http://schemas.microsoft.com/office/powerpoint/2010/main" val="912367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11930833" y="13010561"/>
            <a:ext cx="498533" cy="492058"/>
          </a:xfrm>
        </p:spPr>
        <p:txBody>
          <a:bodyPr/>
          <a:lstStyle/>
          <a:p>
            <a:fld id="{AD8709A1-B999-4419-B648-7AEA01CD114C}" type="slidenum">
              <a:rPr lang="ru-RU" smtClean="0"/>
              <a:pPr/>
              <a:t>‹#›</a:t>
            </a:fld>
            <a:endParaRPr lang="ru-RU" dirty="0"/>
          </a:p>
        </p:txBody>
      </p:sp>
    </p:spTree>
    <p:extLst>
      <p:ext uri="{BB962C8B-B14F-4D97-AF65-F5344CB8AC3E}">
        <p14:creationId xmlns:p14="http://schemas.microsoft.com/office/powerpoint/2010/main" val="3333142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21074083" y="12763548"/>
            <a:ext cx="498533" cy="492058"/>
          </a:xfrm>
        </p:spPr>
        <p:txBody>
          <a:bodyPr/>
          <a:lstStyle>
            <a:lvl1pPr>
              <a:defRPr b="1">
                <a:solidFill>
                  <a:schemeClr val="bg1">
                    <a:lumMod val="50000"/>
                  </a:schemeClr>
                </a:solidFill>
              </a:defRPr>
            </a:lvl1pPr>
          </a:lstStyle>
          <a:p>
            <a:fld id="{AD8709A1-B999-4419-B648-7AEA01CD114C}" type="slidenum">
              <a:rPr lang="ru-RU" smtClean="0"/>
              <a:pPr/>
              <a:t>‹#›</a:t>
            </a:fld>
            <a:endParaRPr lang="ru-RU" dirty="0"/>
          </a:p>
        </p:txBody>
      </p:sp>
      <p:sp>
        <p:nvSpPr>
          <p:cNvPr id="7" name="Заголовок 6"/>
          <p:cNvSpPr>
            <a:spLocks noGrp="1"/>
          </p:cNvSpPr>
          <p:nvPr>
            <p:ph type="title"/>
          </p:nvPr>
        </p:nvSpPr>
        <p:spPr/>
        <p:txBody>
          <a:bodyPr/>
          <a:lstStyle/>
          <a:p>
            <a:r>
              <a:rPr lang="ru-RU" dirty="0"/>
              <a:t>Образец заголовка</a:t>
            </a:r>
          </a:p>
        </p:txBody>
      </p:sp>
    </p:spTree>
    <p:extLst>
      <p:ext uri="{BB962C8B-B14F-4D97-AF65-F5344CB8AC3E}">
        <p14:creationId xmlns:p14="http://schemas.microsoft.com/office/powerpoint/2010/main" val="3292364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2" name="Уровень текста 1…"/>
          <p:cNvSpPr txBox="1">
            <a:spLocks noGrp="1"/>
          </p:cNvSpPr>
          <p:nvPr>
            <p:ph type="body" idx="1"/>
          </p:nvPr>
        </p:nvSpPr>
        <p:spPr>
          <a:xfrm>
            <a:off x="1785939" y="1785938"/>
            <a:ext cx="20812124" cy="10144125"/>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580970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1785939" y="625078"/>
            <a:ext cx="20812124" cy="303609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1785939" y="3661172"/>
            <a:ext cx="20812124" cy="88403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0830" y="13010560"/>
            <a:ext cx="498533" cy="492058"/>
          </a:xfrm>
          <a:prstGeom prst="rect">
            <a:avLst/>
          </a:prstGeom>
          <a:ln w="12700">
            <a:miter lim="400000"/>
          </a:ln>
        </p:spPr>
        <p:txBody>
          <a:bodyPr wrap="none" lIns="50800" tIns="50800" rIns="50800" bIns="50800">
            <a:spAutoFit/>
          </a:bodyPr>
          <a:lstStyle>
            <a:lvl1pPr>
              <a:defRPr sz="2531"/>
            </a:lvl1pPr>
          </a:lstStyle>
          <a:p>
            <a:fld id="{86CB4B4D-7CA3-9044-876B-883B54F8677D}" type="slidenum">
              <a:t>‹#›</a:t>
            </a:fld>
            <a:endParaRPr/>
          </a:p>
        </p:txBody>
      </p:sp>
    </p:spTree>
    <p:extLst>
      <p:ext uri="{BB962C8B-B14F-4D97-AF65-F5344CB8AC3E}">
        <p14:creationId xmlns:p14="http://schemas.microsoft.com/office/powerpoint/2010/main" val="37902277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med"/>
  <p:hf hdr="0" ftr="0" dt="0"/>
  <p:txStyles>
    <p:titleStyle>
      <a:lvl1pPr marL="0" marR="0" indent="0"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1pPr>
      <a:lvl2pPr marL="0" marR="0" indent="321473"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2pPr>
      <a:lvl3pPr marL="0" marR="0" indent="642947"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3pPr>
      <a:lvl4pPr marL="0" marR="0" indent="964421"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4pPr>
      <a:lvl5pPr marL="0" marR="0" indent="1285894"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5pPr>
      <a:lvl6pPr marL="0" marR="0" indent="1607367"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6pPr>
      <a:lvl7pPr marL="0" marR="0" indent="1928840"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7pPr>
      <a:lvl8pPr marL="0" marR="0" indent="2250314"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8pPr>
      <a:lvl9pPr marL="0" marR="0" indent="2571788" algn="ctr" defTabSz="821543" rtl="0" latinLnBrk="0">
        <a:lnSpc>
          <a:spcPct val="100000"/>
        </a:lnSpc>
        <a:spcBef>
          <a:spcPts val="0"/>
        </a:spcBef>
        <a:spcAft>
          <a:spcPts val="0"/>
        </a:spcAft>
        <a:buClrTx/>
        <a:buSzTx/>
        <a:buFontTx/>
        <a:buNone/>
        <a:tabLst/>
        <a:defRPr sz="11250" b="0" i="0" u="none" strike="noStrike" cap="none" spc="0" baseline="0">
          <a:ln>
            <a:noFill/>
          </a:ln>
          <a:solidFill>
            <a:srgbClr val="000000"/>
          </a:solidFill>
          <a:uFillTx/>
          <a:latin typeface="+mj-lt"/>
          <a:ea typeface="+mj-ea"/>
          <a:cs typeface="+mj-cs"/>
          <a:sym typeface="Helvetica Light"/>
        </a:defRPr>
      </a:lvl9pPr>
    </p:titleStyle>
    <p:bodyStyle>
      <a:lvl1pPr marL="625087"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1pPr>
      <a:lvl2pPr marL="1250175"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2pPr>
      <a:lvl3pPr marL="1875262"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3pPr>
      <a:lvl4pPr marL="2500349"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4pPr>
      <a:lvl5pPr marL="3125437"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5pPr>
      <a:lvl6pPr marL="3750524"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6pPr>
      <a:lvl7pPr marL="4375611"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7pPr>
      <a:lvl8pPr marL="5000698"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8pPr>
      <a:lvl9pPr marL="5625784" marR="0" indent="-625087" algn="l" defTabSz="821543" rtl="0" latinLnBrk="0">
        <a:lnSpc>
          <a:spcPct val="100000"/>
        </a:lnSpc>
        <a:spcBef>
          <a:spcPts val="5906"/>
        </a:spcBef>
        <a:spcAft>
          <a:spcPts val="0"/>
        </a:spcAft>
        <a:buClrTx/>
        <a:buSzPct val="75000"/>
        <a:buFontTx/>
        <a:buChar char="•"/>
        <a:tabLst/>
        <a:defRPr sz="5062"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1pPr>
      <a:lvl2pPr marL="0" marR="0" indent="321473"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2pPr>
      <a:lvl3pPr marL="0" marR="0" indent="642947"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3pPr>
      <a:lvl4pPr marL="0" marR="0" indent="964421"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4pPr>
      <a:lvl5pPr marL="0" marR="0" indent="1285894"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5pPr>
      <a:lvl6pPr marL="0" marR="0" indent="1607367"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6pPr>
      <a:lvl7pPr marL="0" marR="0" indent="1928840"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7pPr>
      <a:lvl8pPr marL="0" marR="0" indent="2250314"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8pPr>
      <a:lvl9pPr marL="0" marR="0" indent="2571788" algn="ctr" defTabSz="821543" rtl="0" latinLnBrk="0">
        <a:lnSpc>
          <a:spcPct val="100000"/>
        </a:lnSpc>
        <a:spcBef>
          <a:spcPts val="0"/>
        </a:spcBef>
        <a:spcAft>
          <a:spcPts val="0"/>
        </a:spcAft>
        <a:buClrTx/>
        <a:buSzTx/>
        <a:buFontTx/>
        <a:buNone/>
        <a:tabLst/>
        <a:defRPr sz="2531"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3"/>
            <a:ext cx="9443425" cy="415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Итоги нового набора в бакалавриат и магистратуру 2022/2023 уч. года</a:t>
            </a:r>
          </a:p>
        </p:txBody>
      </p:sp>
      <p:sp>
        <p:nvSpPr>
          <p:cNvPr id="53" name="Очень крутой подзаголовок презентации"/>
          <p:cNvSpPr txBox="1"/>
          <p:nvPr/>
        </p:nvSpPr>
        <p:spPr>
          <a:xfrm>
            <a:off x="7116914" y="8929563"/>
            <a:ext cx="12491909" cy="1173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err="1"/>
              <a:t>Абрамешин</a:t>
            </a:r>
            <a:r>
              <a:rPr lang="ru-RU" dirty="0"/>
              <a:t> А.Е. заместитель директора МИЭМ НИУ ВШЭ</a:t>
            </a:r>
          </a:p>
        </p:txBody>
      </p:sp>
      <p:sp>
        <p:nvSpPr>
          <p:cNvPr id="54" name="Название подразделения,  лаборатории, факультета и т.д."/>
          <p:cNvSpPr txBox="1"/>
          <p:nvPr/>
        </p:nvSpPr>
        <p:spPr>
          <a:xfrm>
            <a:off x="7116915" y="1524282"/>
            <a:ext cx="9443423"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Московский институт электроники и математики им. </a:t>
            </a:r>
            <a:r>
              <a:rPr lang="ru-RU" dirty="0" err="1"/>
              <a:t>А.Н.Тихонова</a:t>
            </a: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dirty="0" err="1"/>
              <a:t>Москва</a:t>
            </a:r>
            <a:r>
              <a:rPr dirty="0"/>
              <a:t>, 20</a:t>
            </a:r>
            <a:r>
              <a:rPr lang="ru-RU" dirty="0"/>
              <a:t>22</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
        <p:nvSpPr>
          <p:cNvPr id="2" name="Номер слайда 1">
            <a:extLst>
              <a:ext uri="{FF2B5EF4-FFF2-40B4-BE49-F238E27FC236}">
                <a16:creationId xmlns:a16="http://schemas.microsoft.com/office/drawing/2014/main" id="{45D6CE47-EFCC-4E50-9BA7-F1BB88012CDD}"/>
              </a:ext>
            </a:extLst>
          </p:cNvPr>
          <p:cNvSpPr>
            <a:spLocks noGrp="1"/>
          </p:cNvSpPr>
          <p:nvPr>
            <p:ph type="sldNum" sz="quarter" idx="2"/>
          </p:nvPr>
        </p:nvSpPr>
        <p:spPr/>
        <p:txBody>
          <a:bodyPr/>
          <a:lstStyle/>
          <a:p>
            <a:fld id="{86CB4B4D-7CA3-9044-876B-883B54F8677D}" type="slidenum">
              <a:rPr lang="ru-RU" smtClean="0"/>
              <a:t>1</a:t>
            </a:fld>
            <a:endParaRPr lang="ru-RU"/>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5" y="586180"/>
            <a:ext cx="20020493" cy="1512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Среднего балла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Номер слайда 2">
            <a:extLst>
              <a:ext uri="{FF2B5EF4-FFF2-40B4-BE49-F238E27FC236}">
                <a16:creationId xmlns:a16="http://schemas.microsoft.com/office/drawing/2014/main" id="{899E0FCD-D0ED-4CB5-9517-BFF426734750}"/>
              </a:ext>
            </a:extLst>
          </p:cNvPr>
          <p:cNvSpPr>
            <a:spLocks noGrp="1"/>
          </p:cNvSpPr>
          <p:nvPr>
            <p:ph type="sldNum" sz="quarter" idx="2"/>
          </p:nvPr>
        </p:nvSpPr>
        <p:spPr/>
        <p:txBody>
          <a:bodyPr/>
          <a:lstStyle/>
          <a:p>
            <a:fld id="{86CB4B4D-7CA3-9044-876B-883B54F8677D}" type="slidenum">
              <a:rPr lang="ru-RU" smtClean="0"/>
              <a:t>10</a:t>
            </a:fld>
            <a:endParaRPr lang="ru-RU"/>
          </a:p>
        </p:txBody>
      </p:sp>
      <p:graphicFrame>
        <p:nvGraphicFramePr>
          <p:cNvPr id="5" name="Диаграмма 4">
            <a:extLst>
              <a:ext uri="{FF2B5EF4-FFF2-40B4-BE49-F238E27FC236}">
                <a16:creationId xmlns:a16="http://schemas.microsoft.com/office/drawing/2014/main" id="{FDDC6E1E-CA4C-B87A-EF3A-AB5AE19C82B0}"/>
              </a:ext>
            </a:extLst>
          </p:cNvPr>
          <p:cNvGraphicFramePr>
            <a:graphicFrameLocks/>
          </p:cNvGraphicFramePr>
          <p:nvPr>
            <p:extLst>
              <p:ext uri="{D42A27DB-BD31-4B8C-83A1-F6EECF244321}">
                <p14:modId xmlns:p14="http://schemas.microsoft.com/office/powerpoint/2010/main" val="1677064349"/>
              </p:ext>
            </p:extLst>
          </p:nvPr>
        </p:nvGraphicFramePr>
        <p:xfrm>
          <a:off x="1201065" y="2365080"/>
          <a:ext cx="21506372" cy="10645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1612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23472"/>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КОЛИЧЕСТВА СТУДЕНТОВ КОММЕРЧЕСКОЙ ФОРМЫ ОБУЧЕНИЯ</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id="{8767AF97-3CE4-41FE-BBD1-E21AB20EDC0D}"/>
              </a:ext>
            </a:extLst>
          </p:cNvPr>
          <p:cNvSpPr>
            <a:spLocks noGrp="1"/>
          </p:cNvSpPr>
          <p:nvPr>
            <p:ph type="sldNum" sz="quarter" idx="2"/>
          </p:nvPr>
        </p:nvSpPr>
        <p:spPr/>
        <p:txBody>
          <a:bodyPr/>
          <a:lstStyle/>
          <a:p>
            <a:fld id="{86CB4B4D-7CA3-9044-876B-883B54F8677D}" type="slidenum">
              <a:rPr lang="ru-RU" smtClean="0"/>
              <a:t>11</a:t>
            </a:fld>
            <a:endParaRPr lang="ru-RU"/>
          </a:p>
        </p:txBody>
      </p:sp>
      <p:sp>
        <p:nvSpPr>
          <p:cNvPr id="6" name="Прямоугольник 5">
            <a:extLst>
              <a:ext uri="{FF2B5EF4-FFF2-40B4-BE49-F238E27FC236}">
                <a16:creationId xmlns:a16="http://schemas.microsoft.com/office/drawing/2014/main" id="{4013080E-80C6-FE8B-D58D-80BDE3E62243}"/>
              </a:ext>
            </a:extLst>
          </p:cNvPr>
          <p:cNvSpPr/>
          <p:nvPr/>
        </p:nvSpPr>
        <p:spPr>
          <a:xfrm>
            <a:off x="4039011" y="2431225"/>
            <a:ext cx="1762022" cy="923330"/>
          </a:xfrm>
          <a:prstGeom prst="rect">
            <a:avLst/>
          </a:prstGeom>
        </p:spPr>
        <p:txBody>
          <a:bodyPr wrap="none">
            <a:spAutoFit/>
          </a:bodyPr>
          <a:lstStyle/>
          <a:p>
            <a:r>
              <a:rPr lang="ru-RU" sz="5400" dirty="0">
                <a:latin typeface="Calibri" panose="020F0502020204030204" pitchFamily="34" charset="0"/>
              </a:rPr>
              <a:t>-31%</a:t>
            </a:r>
            <a:r>
              <a:rPr lang="ru-RU" dirty="0"/>
              <a:t> </a:t>
            </a:r>
          </a:p>
        </p:txBody>
      </p:sp>
      <p:sp>
        <p:nvSpPr>
          <p:cNvPr id="7" name="Прямоугольник 6">
            <a:extLst>
              <a:ext uri="{FF2B5EF4-FFF2-40B4-BE49-F238E27FC236}">
                <a16:creationId xmlns:a16="http://schemas.microsoft.com/office/drawing/2014/main" id="{6BD4EFF9-097F-E841-E6B9-834AB170BDF3}"/>
              </a:ext>
            </a:extLst>
          </p:cNvPr>
          <p:cNvSpPr/>
          <p:nvPr/>
        </p:nvSpPr>
        <p:spPr>
          <a:xfrm>
            <a:off x="8152527" y="2431820"/>
            <a:ext cx="1762022" cy="923330"/>
          </a:xfrm>
          <a:prstGeom prst="rect">
            <a:avLst/>
          </a:prstGeom>
        </p:spPr>
        <p:txBody>
          <a:bodyPr wrap="none">
            <a:spAutoFit/>
          </a:bodyPr>
          <a:lstStyle/>
          <a:p>
            <a:r>
              <a:rPr lang="ru-RU" sz="5400" dirty="0">
                <a:latin typeface="Calibri" panose="020F0502020204030204" pitchFamily="34" charset="0"/>
              </a:rPr>
              <a:t>-</a:t>
            </a:r>
            <a:r>
              <a:rPr lang="en-US" sz="5400" dirty="0">
                <a:latin typeface="Calibri" panose="020F0502020204030204" pitchFamily="34" charset="0"/>
              </a:rPr>
              <a:t>6</a:t>
            </a:r>
            <a:r>
              <a:rPr lang="ru-RU" sz="5400" dirty="0">
                <a:latin typeface="Calibri" panose="020F0502020204030204" pitchFamily="34" charset="0"/>
              </a:rPr>
              <a:t>8%</a:t>
            </a:r>
            <a:r>
              <a:rPr lang="ru-RU" dirty="0"/>
              <a:t> </a:t>
            </a:r>
          </a:p>
        </p:txBody>
      </p:sp>
      <p:sp>
        <p:nvSpPr>
          <p:cNvPr id="8" name="Прямоугольник 7">
            <a:extLst>
              <a:ext uri="{FF2B5EF4-FFF2-40B4-BE49-F238E27FC236}">
                <a16:creationId xmlns:a16="http://schemas.microsoft.com/office/drawing/2014/main" id="{AA61953A-29B8-1B75-A718-E35D3E5E0137}"/>
              </a:ext>
            </a:extLst>
          </p:cNvPr>
          <p:cNvSpPr/>
          <p:nvPr/>
        </p:nvSpPr>
        <p:spPr>
          <a:xfrm>
            <a:off x="11953344" y="2431225"/>
            <a:ext cx="1762022" cy="923330"/>
          </a:xfrm>
          <a:prstGeom prst="rect">
            <a:avLst/>
          </a:prstGeom>
        </p:spPr>
        <p:txBody>
          <a:bodyPr wrap="none">
            <a:spAutoFit/>
          </a:bodyPr>
          <a:lstStyle/>
          <a:p>
            <a:r>
              <a:rPr lang="ru-RU" sz="5400" dirty="0">
                <a:latin typeface="Calibri" panose="020F0502020204030204" pitchFamily="34" charset="0"/>
              </a:rPr>
              <a:t>-69%</a:t>
            </a:r>
            <a:r>
              <a:rPr lang="ru-RU" dirty="0"/>
              <a:t> </a:t>
            </a:r>
          </a:p>
        </p:txBody>
      </p:sp>
      <p:sp>
        <p:nvSpPr>
          <p:cNvPr id="9" name="Прямоугольник 8">
            <a:extLst>
              <a:ext uri="{FF2B5EF4-FFF2-40B4-BE49-F238E27FC236}">
                <a16:creationId xmlns:a16="http://schemas.microsoft.com/office/drawing/2014/main" id="{A33F349E-7A59-A632-8D2F-496F5905B350}"/>
              </a:ext>
            </a:extLst>
          </p:cNvPr>
          <p:cNvSpPr/>
          <p:nvPr/>
        </p:nvSpPr>
        <p:spPr>
          <a:xfrm>
            <a:off x="15639892" y="2472592"/>
            <a:ext cx="2113079" cy="923330"/>
          </a:xfrm>
          <a:prstGeom prst="rect">
            <a:avLst/>
          </a:prstGeom>
        </p:spPr>
        <p:txBody>
          <a:bodyPr wrap="none">
            <a:spAutoFit/>
          </a:bodyPr>
          <a:lstStyle/>
          <a:p>
            <a:r>
              <a:rPr lang="ru-RU" sz="5400" dirty="0">
                <a:latin typeface="Calibri" panose="020F0502020204030204" pitchFamily="34" charset="0"/>
              </a:rPr>
              <a:t>-</a:t>
            </a:r>
            <a:r>
              <a:rPr lang="en-US" sz="5400" dirty="0">
                <a:latin typeface="Calibri" panose="020F0502020204030204" pitchFamily="34" charset="0"/>
              </a:rPr>
              <a:t>100</a:t>
            </a:r>
            <a:r>
              <a:rPr lang="ru-RU" sz="5400" dirty="0">
                <a:latin typeface="Calibri" panose="020F0502020204030204" pitchFamily="34" charset="0"/>
              </a:rPr>
              <a:t>%</a:t>
            </a:r>
            <a:r>
              <a:rPr lang="ru-RU" dirty="0"/>
              <a:t> </a:t>
            </a:r>
          </a:p>
        </p:txBody>
      </p:sp>
      <p:sp>
        <p:nvSpPr>
          <p:cNvPr id="10" name="Прямоугольник 9">
            <a:extLst>
              <a:ext uri="{FF2B5EF4-FFF2-40B4-BE49-F238E27FC236}">
                <a16:creationId xmlns:a16="http://schemas.microsoft.com/office/drawing/2014/main" id="{659239CE-EB8D-5009-BCB4-05FF728E9F9A}"/>
              </a:ext>
            </a:extLst>
          </p:cNvPr>
          <p:cNvSpPr/>
          <p:nvPr/>
        </p:nvSpPr>
        <p:spPr>
          <a:xfrm>
            <a:off x="19753408" y="2431225"/>
            <a:ext cx="1762022" cy="923330"/>
          </a:xfrm>
          <a:prstGeom prst="rect">
            <a:avLst/>
          </a:prstGeom>
        </p:spPr>
        <p:txBody>
          <a:bodyPr wrap="none">
            <a:spAutoFit/>
          </a:bodyPr>
          <a:lstStyle/>
          <a:p>
            <a:r>
              <a:rPr lang="ru-RU" sz="5400" dirty="0">
                <a:latin typeface="Calibri" panose="020F0502020204030204" pitchFamily="34" charset="0"/>
              </a:rPr>
              <a:t>-27%</a:t>
            </a:r>
            <a:r>
              <a:rPr lang="ru-RU" dirty="0"/>
              <a:t> </a:t>
            </a:r>
          </a:p>
        </p:txBody>
      </p:sp>
      <p:graphicFrame>
        <p:nvGraphicFramePr>
          <p:cNvPr id="16" name="Chart 8">
            <a:extLst>
              <a:ext uri="{FF2B5EF4-FFF2-40B4-BE49-F238E27FC236}">
                <a16:creationId xmlns:a16="http://schemas.microsoft.com/office/drawing/2014/main" id="{00000000-0008-0000-0800-000008000000}"/>
              </a:ext>
            </a:extLst>
          </p:cNvPr>
          <p:cNvGraphicFramePr>
            <a:graphicFrameLocks/>
          </p:cNvGraphicFramePr>
          <p:nvPr>
            <p:extLst>
              <p:ext uri="{D42A27DB-BD31-4B8C-83A1-F6EECF244321}">
                <p14:modId xmlns:p14="http://schemas.microsoft.com/office/powerpoint/2010/main" val="2726387947"/>
              </p:ext>
            </p:extLst>
          </p:nvPr>
        </p:nvGraphicFramePr>
        <p:xfrm>
          <a:off x="1201065" y="3571812"/>
          <a:ext cx="21504558" cy="9262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23218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23471"/>
            <a:ext cx="20020493" cy="2191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Соотношение студентов из </a:t>
            </a:r>
          </a:p>
          <a:p>
            <a:pPr algn="l">
              <a:defRPr sz="7000" b="1" cap="all">
                <a:solidFill>
                  <a:srgbClr val="253957"/>
                </a:solidFill>
                <a:latin typeface="+mn-lt"/>
                <a:ea typeface="+mn-ea"/>
                <a:cs typeface="+mn-cs"/>
                <a:sym typeface="Arial Narrow"/>
              </a:defRPr>
            </a:pPr>
            <a:r>
              <a:rPr lang="ru-RU" dirty="0"/>
              <a:t>регионов и Москвы </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id="{8767AF97-3CE4-41FE-BBD1-E21AB20EDC0D}"/>
              </a:ext>
            </a:extLst>
          </p:cNvPr>
          <p:cNvSpPr>
            <a:spLocks noGrp="1"/>
          </p:cNvSpPr>
          <p:nvPr>
            <p:ph type="sldNum" sz="quarter" idx="2"/>
          </p:nvPr>
        </p:nvSpPr>
        <p:spPr/>
        <p:txBody>
          <a:bodyPr/>
          <a:lstStyle/>
          <a:p>
            <a:fld id="{86CB4B4D-7CA3-9044-876B-883B54F8677D}" type="slidenum">
              <a:rPr lang="ru-RU" smtClean="0"/>
              <a:t>12</a:t>
            </a:fld>
            <a:endParaRPr lang="ru-RU"/>
          </a:p>
        </p:txBody>
      </p:sp>
      <p:graphicFrame>
        <p:nvGraphicFramePr>
          <p:cNvPr id="9" name="Диаграмма 8">
            <a:extLst>
              <a:ext uri="{FF2B5EF4-FFF2-40B4-BE49-F238E27FC236}">
                <a16:creationId xmlns:a16="http://schemas.microsoft.com/office/drawing/2014/main" id="{BD6F03FC-ED82-410F-8429-30CCD5C8F9D6}"/>
              </a:ext>
            </a:extLst>
          </p:cNvPr>
          <p:cNvGraphicFramePr>
            <a:graphicFrameLocks/>
          </p:cNvGraphicFramePr>
          <p:nvPr>
            <p:extLst>
              <p:ext uri="{D42A27DB-BD31-4B8C-83A1-F6EECF244321}">
                <p14:modId xmlns:p14="http://schemas.microsoft.com/office/powerpoint/2010/main" val="281204686"/>
              </p:ext>
            </p:extLst>
          </p:nvPr>
        </p:nvGraphicFramePr>
        <p:xfrm>
          <a:off x="1683522" y="3640590"/>
          <a:ext cx="11228558" cy="89411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Диаграмма 1">
            <a:extLst>
              <a:ext uri="{FF2B5EF4-FFF2-40B4-BE49-F238E27FC236}">
                <a16:creationId xmlns:a16="http://schemas.microsoft.com/office/drawing/2014/main" id="{D256AB55-A3EB-E64E-529E-F91E2EFDE2E0}"/>
              </a:ext>
            </a:extLst>
          </p:cNvPr>
          <p:cNvGraphicFramePr>
            <a:graphicFrameLocks/>
          </p:cNvGraphicFramePr>
          <p:nvPr>
            <p:extLst>
              <p:ext uri="{D42A27DB-BD31-4B8C-83A1-F6EECF244321}">
                <p14:modId xmlns:p14="http://schemas.microsoft.com/office/powerpoint/2010/main" val="3111406121"/>
              </p:ext>
            </p:extLst>
          </p:nvPr>
        </p:nvGraphicFramePr>
        <p:xfrm>
          <a:off x="1177841" y="2843853"/>
          <a:ext cx="10255799" cy="95050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Диаграмма 2">
            <a:extLst>
              <a:ext uri="{FF2B5EF4-FFF2-40B4-BE49-F238E27FC236}">
                <a16:creationId xmlns:a16="http://schemas.microsoft.com/office/drawing/2014/main" id="{0F230475-B5BC-4DEE-8488-43A30787E6C4}"/>
              </a:ext>
            </a:extLst>
          </p:cNvPr>
          <p:cNvGraphicFramePr>
            <a:graphicFrameLocks/>
          </p:cNvGraphicFramePr>
          <p:nvPr>
            <p:extLst>
              <p:ext uri="{D42A27DB-BD31-4B8C-83A1-F6EECF244321}">
                <p14:modId xmlns:p14="http://schemas.microsoft.com/office/powerpoint/2010/main" val="2577842753"/>
              </p:ext>
            </p:extLst>
          </p:nvPr>
        </p:nvGraphicFramePr>
        <p:xfrm>
          <a:off x="12451638" y="2825551"/>
          <a:ext cx="10255799" cy="95050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540012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Линия">
            <a:extLst>
              <a:ext uri="{FF2B5EF4-FFF2-40B4-BE49-F238E27FC236}">
                <a16:creationId xmlns:a16="http://schemas.microsoft.com/office/drawing/2014/main" id="{1CAAF023-42E1-4991-AEF2-15A0A5F7FC04}"/>
              </a:ext>
            </a:extLst>
          </p:cNvPr>
          <p:cNvSpPr>
            <a:spLocks noChangeShapeType="1"/>
          </p:cNvSpPr>
          <p:nvPr/>
        </p:nvSpPr>
        <p:spPr bwMode="auto">
          <a:xfrm flipV="1">
            <a:off x="1266645" y="2121045"/>
            <a:ext cx="20069077" cy="118463"/>
          </a:xfrm>
          <a:prstGeom prst="line">
            <a:avLst/>
          </a:prstGeom>
          <a:noFill/>
          <a:ln w="12700">
            <a:solidFill>
              <a:schemeClr val="accent1">
                <a:lumMod val="50000"/>
              </a:schemeClr>
            </a:solidFill>
            <a:miter lim="400000"/>
            <a:headEnd/>
            <a:tailEnd/>
          </a:ln>
          <a:extLst>
            <a:ext uri="{909E8E84-426E-40DD-AFC4-6F175D3DCCD1}">
              <a14:hiddenFill xmlns:a14="http://schemas.microsoft.com/office/drawing/2010/main">
                <a:noFill/>
              </a14:hiddenFill>
            </a:ext>
          </a:extLst>
        </p:spPr>
        <p:txBody>
          <a:bodyPr lIns="142869" tIns="142869" rIns="142869" bIns="142869" anchor="ctr"/>
          <a:lstStyle/>
          <a:p>
            <a:pPr defTabSz="821502"/>
            <a:endParaRPr lang="ru-RU" sz="3600" dirty="0">
              <a:latin typeface="+mn-lt"/>
              <a:cs typeface="Aharoni" panose="02010803020104030203" pitchFamily="2" charset="-79"/>
            </a:endParaRPr>
          </a:p>
        </p:txBody>
      </p:sp>
      <p:pic>
        <p:nvPicPr>
          <p:cNvPr id="8" name="Изображение" descr="Изображение">
            <a:extLst>
              <a:ext uri="{FF2B5EF4-FFF2-40B4-BE49-F238E27FC236}">
                <a16:creationId xmlns:a16="http://schemas.microsoft.com/office/drawing/2014/main" id="{E9617948-F8DE-47D6-81C3-3056CABEE6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645" y="520898"/>
            <a:ext cx="1196940" cy="12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Номер слайда 8">
            <a:extLst>
              <a:ext uri="{FF2B5EF4-FFF2-40B4-BE49-F238E27FC236}">
                <a16:creationId xmlns:a16="http://schemas.microsoft.com/office/drawing/2014/main" id="{0DC36661-9585-4DA3-ACF2-944A0540923F}"/>
              </a:ext>
            </a:extLst>
          </p:cNvPr>
          <p:cNvSpPr>
            <a:spLocks noGrp="1"/>
          </p:cNvSpPr>
          <p:nvPr>
            <p:ph type="sldNum" sz="quarter" idx="2"/>
          </p:nvPr>
        </p:nvSpPr>
        <p:spPr>
          <a:xfrm>
            <a:off x="11918807" y="13010560"/>
            <a:ext cx="522579" cy="656590"/>
          </a:xfrm>
        </p:spPr>
        <p:txBody>
          <a:bodyPr/>
          <a:lstStyle/>
          <a:p>
            <a:pPr defTabSz="821502"/>
            <a:fld id="{86CB4B4D-7CA3-9044-876B-883B54F8677D}" type="slidenum">
              <a:rPr lang="ru-RU" sz="3600" smtClean="0">
                <a:latin typeface="+mn-lt"/>
                <a:cs typeface="Aharoni" panose="02010803020104030203" pitchFamily="2" charset="-79"/>
              </a:rPr>
              <a:pPr defTabSz="821502"/>
              <a:t>13</a:t>
            </a:fld>
            <a:endParaRPr lang="ru-RU" sz="3600" dirty="0">
              <a:latin typeface="+mn-lt"/>
              <a:cs typeface="Aharoni" panose="02010803020104030203" pitchFamily="2" charset="-79"/>
            </a:endParaRPr>
          </a:p>
        </p:txBody>
      </p:sp>
      <p:sp>
        <p:nvSpPr>
          <p:cNvPr id="12" name="Rectangle 3">
            <a:extLst>
              <a:ext uri="{FF2B5EF4-FFF2-40B4-BE49-F238E27FC236}">
                <a16:creationId xmlns:a16="http://schemas.microsoft.com/office/drawing/2014/main" id="{6CDD19A0-11B9-F319-359D-1247C6212C0D}"/>
              </a:ext>
            </a:extLst>
          </p:cNvPr>
          <p:cNvSpPr/>
          <p:nvPr/>
        </p:nvSpPr>
        <p:spPr>
          <a:xfrm>
            <a:off x="16428742" y="2293197"/>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5</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ВЫСШИЙ ПИЛОТАЖ</a:t>
            </a:r>
            <a:endParaRPr lang="en-US" sz="3600" dirty="0">
              <a:solidFill>
                <a:schemeClr val="tx1"/>
              </a:solidFill>
              <a:ea typeface="Bebas Neue" charset="0"/>
              <a:cs typeface="Aharoni" panose="02010803020104030203" pitchFamily="2" charset="-79"/>
            </a:endParaRPr>
          </a:p>
          <a:p>
            <a:pPr>
              <a:lnSpc>
                <a:spcPct val="80000"/>
              </a:lnSpc>
            </a:pPr>
            <a:endParaRPr lang="ru-RU" sz="3600" b="1" dirty="0">
              <a:solidFill>
                <a:srgbClr val="243064"/>
              </a:solidFill>
              <a:ea typeface="Source Sans Pro" charset="0"/>
              <a:cs typeface="Aharoni" panose="02010803020104030203" pitchFamily="2" charset="-79"/>
            </a:endParaRPr>
          </a:p>
          <a:p>
            <a:pPr>
              <a:lnSpc>
                <a:spcPct val="80000"/>
              </a:lnSpc>
            </a:pPr>
            <a:r>
              <a:rPr lang="ru-RU" sz="3600" b="1" dirty="0">
                <a:solidFill>
                  <a:srgbClr val="243064"/>
                </a:solidFill>
                <a:ea typeface="Source Sans Pro" charset="0"/>
                <a:cs typeface="Aharoni" panose="02010803020104030203" pitchFamily="2" charset="-79"/>
              </a:rPr>
              <a:t>КОНКУРС</a:t>
            </a:r>
            <a:endParaRPr lang="en-US" sz="3600" b="1" dirty="0">
              <a:solidFill>
                <a:srgbClr val="243064"/>
              </a:solidFill>
              <a:ea typeface="Source Sans Pro" charset="0"/>
              <a:cs typeface="Aharoni" panose="02010803020104030203" pitchFamily="2" charset="-79"/>
            </a:endParaRPr>
          </a:p>
        </p:txBody>
      </p:sp>
      <p:sp>
        <p:nvSpPr>
          <p:cNvPr id="13" name="Rectangle 4">
            <a:extLst>
              <a:ext uri="{FF2B5EF4-FFF2-40B4-BE49-F238E27FC236}">
                <a16:creationId xmlns:a16="http://schemas.microsoft.com/office/drawing/2014/main" id="{478EB593-1029-74F1-092A-0163D26788DB}"/>
              </a:ext>
            </a:extLst>
          </p:cNvPr>
          <p:cNvSpPr/>
          <p:nvPr/>
        </p:nvSpPr>
        <p:spPr>
          <a:xfrm>
            <a:off x="16397541" y="9023487"/>
            <a:ext cx="3509453" cy="338475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15</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ИНТЕРНЕТ-ШКОЛА</a:t>
            </a:r>
            <a:endParaRPr lang="en-US" sz="3600" dirty="0">
              <a:solidFill>
                <a:schemeClr val="tx1"/>
              </a:solidFill>
              <a:ea typeface="Bebas Neue" charset="0"/>
              <a:cs typeface="Aharoni" panose="02010803020104030203" pitchFamily="2" charset="-79"/>
            </a:endParaRPr>
          </a:p>
          <a:p>
            <a:pPr>
              <a:lnSpc>
                <a:spcPct val="80000"/>
              </a:lnSpc>
            </a:pPr>
            <a:endParaRPr lang="ru-RU" sz="3600" b="1" dirty="0">
              <a:solidFill>
                <a:srgbClr val="243064"/>
              </a:solidFill>
              <a:ea typeface="Source Sans Pro" charset="0"/>
              <a:cs typeface="Aharoni" panose="02010803020104030203" pitchFamily="2" charset="-79"/>
            </a:endParaRPr>
          </a:p>
          <a:p>
            <a:pPr>
              <a:lnSpc>
                <a:spcPct val="80000"/>
              </a:lnSpc>
            </a:pPr>
            <a:r>
              <a:rPr lang="ru-RU" sz="3200" b="1" dirty="0">
                <a:solidFill>
                  <a:srgbClr val="243064"/>
                </a:solidFill>
                <a:ea typeface="Source Sans Pro" charset="0"/>
                <a:cs typeface="Aharoni" panose="02010803020104030203" pitchFamily="2" charset="-79"/>
              </a:rPr>
              <a:t>ИНЖЕНЕРНЫХ НАУК</a:t>
            </a:r>
            <a:endParaRPr lang="en-US" sz="3200" b="1" dirty="0">
              <a:solidFill>
                <a:srgbClr val="243064"/>
              </a:solidFill>
              <a:ea typeface="Source Sans Pro" charset="0"/>
              <a:cs typeface="Aharoni" panose="02010803020104030203" pitchFamily="2" charset="-79"/>
            </a:endParaRPr>
          </a:p>
        </p:txBody>
      </p:sp>
      <p:sp>
        <p:nvSpPr>
          <p:cNvPr id="14" name="Rectangle 5">
            <a:extLst>
              <a:ext uri="{FF2B5EF4-FFF2-40B4-BE49-F238E27FC236}">
                <a16:creationId xmlns:a16="http://schemas.microsoft.com/office/drawing/2014/main" id="{D2C69B25-87C7-9DA9-9E91-03344CE24FFD}"/>
              </a:ext>
            </a:extLst>
          </p:cNvPr>
          <p:cNvSpPr/>
          <p:nvPr/>
        </p:nvSpPr>
        <p:spPr>
          <a:xfrm>
            <a:off x="5828926" y="2294201"/>
            <a:ext cx="3509455" cy="336234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2</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rgbClr val="222222"/>
                </a:solidFill>
                <a:ea typeface="Bebas Neue" charset="0"/>
                <a:cs typeface="Aharoni" panose="02010803020104030203" pitchFamily="2" charset="-79"/>
              </a:rPr>
              <a:t>ОЛИМПИАДА </a:t>
            </a:r>
          </a:p>
          <a:p>
            <a:pPr>
              <a:lnSpc>
                <a:spcPct val="80000"/>
              </a:lnSpc>
            </a:pPr>
            <a:endParaRPr lang="ru-RU" sz="3600" b="1" dirty="0">
              <a:solidFill>
                <a:srgbClr val="002060"/>
              </a:solidFill>
              <a:ea typeface="Bebas Neue" charset="0"/>
              <a:cs typeface="Aharoni" panose="02010803020104030203" pitchFamily="2" charset="-79"/>
            </a:endParaRPr>
          </a:p>
          <a:p>
            <a:pPr>
              <a:lnSpc>
                <a:spcPct val="80000"/>
              </a:lnSpc>
            </a:pPr>
            <a:r>
              <a:rPr lang="ru-RU" sz="3600" b="1" dirty="0">
                <a:solidFill>
                  <a:srgbClr val="002060"/>
                </a:solidFill>
                <a:ea typeface="Bebas Neue" charset="0"/>
                <a:cs typeface="Aharoni" panose="02010803020104030203" pitchFamily="2" charset="-79"/>
              </a:rPr>
              <a:t>НТО</a:t>
            </a:r>
            <a:endParaRPr lang="en-US" sz="3600" b="1" dirty="0">
              <a:solidFill>
                <a:srgbClr val="002060"/>
              </a:solidFill>
              <a:ea typeface="Bebas Neue" charset="0"/>
              <a:cs typeface="Aharoni" panose="02010803020104030203" pitchFamily="2" charset="-79"/>
            </a:endParaRPr>
          </a:p>
        </p:txBody>
      </p:sp>
      <p:sp>
        <p:nvSpPr>
          <p:cNvPr id="15" name="Rectangle 6">
            <a:extLst>
              <a:ext uri="{FF2B5EF4-FFF2-40B4-BE49-F238E27FC236}">
                <a16:creationId xmlns:a16="http://schemas.microsoft.com/office/drawing/2014/main" id="{91A1AD46-6382-1B59-E03B-C2E324387017}"/>
              </a:ext>
            </a:extLst>
          </p:cNvPr>
          <p:cNvSpPr/>
          <p:nvPr/>
        </p:nvSpPr>
        <p:spPr>
          <a:xfrm>
            <a:off x="2317495" y="2293197"/>
            <a:ext cx="3509456" cy="3363350"/>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a:t>
            </a:r>
            <a:endParaRPr lang="en-US" sz="3600" dirty="0">
              <a:solidFill>
                <a:srgbClr val="FF0000"/>
              </a:solidFill>
              <a:ea typeface="Source Sans Pro" charset="0"/>
              <a:cs typeface="Aharoni" panose="02010803020104030203" pitchFamily="2" charset="-79"/>
            </a:endParaRPr>
          </a:p>
          <a:p>
            <a:pPr>
              <a:lnSpc>
                <a:spcPts val="3500"/>
              </a:lnSpc>
            </a:pPr>
            <a:r>
              <a:rPr lang="ru-RU" sz="3600" dirty="0">
                <a:solidFill>
                  <a:schemeClr val="tx1"/>
                </a:solidFill>
                <a:ea typeface="Bebas Neue" charset="0"/>
                <a:cs typeface="Aharoni" panose="02010803020104030203" pitchFamily="2" charset="-79"/>
              </a:rPr>
              <a:t>ВЫСШАЯ ПРОБА</a:t>
            </a:r>
            <a:endParaRPr lang="en-US" sz="3600" dirty="0">
              <a:solidFill>
                <a:schemeClr val="tx1"/>
              </a:solidFill>
              <a:ea typeface="Bebas Neue" charset="0"/>
              <a:cs typeface="Aharoni" panose="02010803020104030203" pitchFamily="2" charset="-79"/>
            </a:endParaRPr>
          </a:p>
          <a:p>
            <a:pPr>
              <a:lnSpc>
                <a:spcPct val="80000"/>
              </a:lnSpc>
            </a:pPr>
            <a:endParaRPr lang="ru-RU" sz="3600" b="1" dirty="0">
              <a:solidFill>
                <a:srgbClr val="243064"/>
              </a:solidFill>
              <a:ea typeface="Source Sans Pro" charset="0"/>
              <a:cs typeface="Aharoni" panose="02010803020104030203" pitchFamily="2" charset="-79"/>
            </a:endParaRPr>
          </a:p>
          <a:p>
            <a:pPr>
              <a:lnSpc>
                <a:spcPct val="80000"/>
              </a:lnSpc>
            </a:pPr>
            <a:r>
              <a:rPr lang="ru-RU" sz="3600" b="1" dirty="0">
                <a:solidFill>
                  <a:srgbClr val="243064"/>
                </a:solidFill>
                <a:ea typeface="Source Sans Pro" charset="0"/>
                <a:cs typeface="Aharoni" panose="02010803020104030203" pitchFamily="2" charset="-79"/>
              </a:rPr>
              <a:t>ОЛИМПИАДА</a:t>
            </a:r>
            <a:endParaRPr lang="en-US" sz="3600" b="1" dirty="0">
              <a:solidFill>
                <a:srgbClr val="243064"/>
              </a:solidFill>
              <a:ea typeface="Source Sans Pro" charset="0"/>
              <a:cs typeface="Aharoni" panose="02010803020104030203" pitchFamily="2" charset="-79"/>
            </a:endParaRPr>
          </a:p>
        </p:txBody>
      </p:sp>
      <p:sp>
        <p:nvSpPr>
          <p:cNvPr id="17" name="Rectangle 2">
            <a:extLst>
              <a:ext uri="{FF2B5EF4-FFF2-40B4-BE49-F238E27FC236}">
                <a16:creationId xmlns:a16="http://schemas.microsoft.com/office/drawing/2014/main" id="{CA991C94-2B18-21EA-E2A3-10E7767BC698}"/>
              </a:ext>
            </a:extLst>
          </p:cNvPr>
          <p:cNvSpPr/>
          <p:nvPr/>
        </p:nvSpPr>
        <p:spPr>
          <a:xfrm>
            <a:off x="2317494" y="5666398"/>
            <a:ext cx="3509455" cy="336334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6</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ИНЖЕНЕРНЫЕ КЛАССЫ</a:t>
            </a:r>
          </a:p>
        </p:txBody>
      </p:sp>
      <p:sp>
        <p:nvSpPr>
          <p:cNvPr id="20" name="Rectangle 4">
            <a:extLst>
              <a:ext uri="{FF2B5EF4-FFF2-40B4-BE49-F238E27FC236}">
                <a16:creationId xmlns:a16="http://schemas.microsoft.com/office/drawing/2014/main" id="{92C97A75-2878-B62A-569D-D41F393B140C}"/>
              </a:ext>
            </a:extLst>
          </p:cNvPr>
          <p:cNvSpPr/>
          <p:nvPr/>
        </p:nvSpPr>
        <p:spPr>
          <a:xfrm>
            <a:off x="9362013" y="2281639"/>
            <a:ext cx="3509455" cy="338475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3</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МОСКОВСКАЯ ПРЕДПРОФ</a:t>
            </a:r>
            <a:r>
              <a:rPr lang="en-US" sz="3600" dirty="0">
                <a:solidFill>
                  <a:schemeClr val="tx1"/>
                </a:solidFill>
                <a:ea typeface="Bebas Neue" charset="0"/>
                <a:cs typeface="Aharoni" panose="02010803020104030203" pitchFamily="2" charset="-79"/>
              </a:rPr>
              <a:t>.</a:t>
            </a:r>
          </a:p>
          <a:p>
            <a:pPr>
              <a:lnSpc>
                <a:spcPct val="80000"/>
              </a:lnSpc>
            </a:pPr>
            <a:r>
              <a:rPr lang="ru-RU" sz="3600" dirty="0">
                <a:solidFill>
                  <a:schemeClr val="tx1"/>
                </a:solidFill>
                <a:ea typeface="Bebas Neue" charset="0"/>
                <a:cs typeface="Aharoni" panose="02010803020104030203" pitchFamily="2" charset="-79"/>
              </a:rPr>
              <a:t>ОЛИМПИАДА ШКОЛЬНИКОВ</a:t>
            </a:r>
          </a:p>
          <a:p>
            <a:pPr>
              <a:lnSpc>
                <a:spcPct val="80000"/>
              </a:lnSpc>
              <a:spcBef>
                <a:spcPts val="600"/>
              </a:spcBef>
            </a:pPr>
            <a:r>
              <a:rPr lang="ru-RU" sz="2800" b="1" dirty="0">
                <a:solidFill>
                  <a:srgbClr val="002060"/>
                </a:solidFill>
                <a:ea typeface="Bebas Neue" charset="0"/>
                <a:cs typeface="Aharoni" panose="02010803020104030203" pitchFamily="2" charset="-79"/>
              </a:rPr>
              <a:t>ИК-ПРОФИЛЬ</a:t>
            </a:r>
          </a:p>
          <a:p>
            <a:pPr>
              <a:lnSpc>
                <a:spcPct val="80000"/>
              </a:lnSpc>
            </a:pPr>
            <a:endParaRPr lang="en-US" sz="3600" dirty="0">
              <a:solidFill>
                <a:schemeClr val="tx1"/>
              </a:solidFill>
              <a:ea typeface="Bebas Neue" charset="0"/>
              <a:cs typeface="Aharoni" panose="02010803020104030203" pitchFamily="2" charset="-79"/>
            </a:endParaRPr>
          </a:p>
        </p:txBody>
      </p:sp>
      <p:sp>
        <p:nvSpPr>
          <p:cNvPr id="21" name="Rectangle 4">
            <a:extLst>
              <a:ext uri="{FF2B5EF4-FFF2-40B4-BE49-F238E27FC236}">
                <a16:creationId xmlns:a16="http://schemas.microsoft.com/office/drawing/2014/main" id="{B891DD3A-844B-AA74-6F90-67AD52EAD2DF}"/>
              </a:ext>
            </a:extLst>
          </p:cNvPr>
          <p:cNvSpPr/>
          <p:nvPr/>
        </p:nvSpPr>
        <p:spPr>
          <a:xfrm>
            <a:off x="12902108" y="5656547"/>
            <a:ext cx="3502443" cy="3363348"/>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9</a:t>
            </a:r>
            <a:endParaRPr lang="en-US" sz="3600" dirty="0">
              <a:solidFill>
                <a:srgbClr val="FF0000"/>
              </a:solidFill>
              <a:ea typeface="Source Sans Pro" charset="0"/>
              <a:cs typeface="Aharoni" panose="02010803020104030203" pitchFamily="2" charset="-79"/>
            </a:endParaRPr>
          </a:p>
          <a:p>
            <a:pPr>
              <a:lnSpc>
                <a:spcPct val="80000"/>
              </a:lnSpc>
              <a:spcAft>
                <a:spcPts val="600"/>
              </a:spcAft>
            </a:pPr>
            <a:r>
              <a:rPr lang="ru-RU" sz="3600" dirty="0">
                <a:solidFill>
                  <a:schemeClr val="tx1"/>
                </a:solidFill>
                <a:ea typeface="Bebas Neue" charset="0"/>
                <a:cs typeface="Aharoni" panose="02010803020104030203" pitchFamily="2" charset="-79"/>
              </a:rPr>
              <a:t>НАУЧНО-ТЕХНИЧЕСКИЙ КОНКУРС «ИНТЭРА»</a:t>
            </a:r>
          </a:p>
          <a:p>
            <a:pPr>
              <a:lnSpc>
                <a:spcPct val="80000"/>
              </a:lnSpc>
              <a:spcAft>
                <a:spcPts val="600"/>
              </a:spcAft>
            </a:pPr>
            <a:r>
              <a:rPr lang="ru-RU" sz="2400" b="1" dirty="0">
                <a:solidFill>
                  <a:srgbClr val="243064"/>
                </a:solidFill>
                <a:ea typeface="Bebas Neue" charset="0"/>
                <a:cs typeface="Aharoni" panose="02010803020104030203" pitchFamily="2" charset="-79"/>
              </a:rPr>
              <a:t>СПУТНИКОСТРОЕНИЕ</a:t>
            </a:r>
          </a:p>
          <a:p>
            <a:pPr>
              <a:lnSpc>
                <a:spcPct val="80000"/>
              </a:lnSpc>
              <a:spcAft>
                <a:spcPts val="600"/>
              </a:spcAft>
            </a:pPr>
            <a:endParaRPr lang="en-US" sz="3600" dirty="0">
              <a:solidFill>
                <a:schemeClr val="tx1"/>
              </a:solidFill>
              <a:ea typeface="Bebas Neue" charset="0"/>
              <a:cs typeface="Aharoni" panose="02010803020104030203" pitchFamily="2" charset="-79"/>
            </a:endParaRPr>
          </a:p>
        </p:txBody>
      </p:sp>
      <p:sp>
        <p:nvSpPr>
          <p:cNvPr id="23" name="Очень крутой заголовок…">
            <a:extLst>
              <a:ext uri="{FF2B5EF4-FFF2-40B4-BE49-F238E27FC236}">
                <a16:creationId xmlns:a16="http://schemas.microsoft.com/office/drawing/2014/main" id="{405F9741-6ACE-296A-2781-B86964B409DF}"/>
              </a:ext>
            </a:extLst>
          </p:cNvPr>
          <p:cNvSpPr txBox="1"/>
          <p:nvPr/>
        </p:nvSpPr>
        <p:spPr>
          <a:xfrm>
            <a:off x="2616323" y="479939"/>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Направления работы со школьниками</a:t>
            </a:r>
          </a:p>
        </p:txBody>
      </p:sp>
      <p:sp>
        <p:nvSpPr>
          <p:cNvPr id="24" name="Rectangle 2">
            <a:extLst>
              <a:ext uri="{FF2B5EF4-FFF2-40B4-BE49-F238E27FC236}">
                <a16:creationId xmlns:a16="http://schemas.microsoft.com/office/drawing/2014/main" id="{C139C629-3A1E-C0CE-41C1-1E47DE7D1BF5}"/>
              </a:ext>
            </a:extLst>
          </p:cNvPr>
          <p:cNvSpPr/>
          <p:nvPr/>
        </p:nvSpPr>
        <p:spPr>
          <a:xfrm>
            <a:off x="5852558" y="5666966"/>
            <a:ext cx="3509455" cy="336334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7</a:t>
            </a:r>
            <a:endParaRPr lang="en-US" sz="3600" dirty="0">
              <a:solidFill>
                <a:srgbClr val="FF0000"/>
              </a:solidFill>
              <a:ea typeface="Source Sans Pro" charset="0"/>
              <a:cs typeface="Aharoni" panose="02010803020104030203" pitchFamily="2" charset="-79"/>
            </a:endParaRPr>
          </a:p>
          <a:p>
            <a:pPr>
              <a:lnSpc>
                <a:spcPct val="80000"/>
              </a:lnSpc>
            </a:pPr>
            <a:r>
              <a:rPr lang="en-US" sz="3600" dirty="0">
                <a:solidFill>
                  <a:schemeClr val="tx1"/>
                </a:solidFill>
                <a:ea typeface="Bebas Neue" charset="0"/>
                <a:cs typeface="Aharoni" panose="02010803020104030203" pitchFamily="2" charset="-79"/>
              </a:rPr>
              <a:t>IT –</a:t>
            </a:r>
            <a:r>
              <a:rPr lang="ru-RU" sz="3600" dirty="0">
                <a:solidFill>
                  <a:schemeClr val="tx1"/>
                </a:solidFill>
                <a:ea typeface="Bebas Neue" charset="0"/>
                <a:cs typeface="Aharoni" panose="02010803020104030203" pitchFamily="2" charset="-79"/>
              </a:rPr>
              <a:t> КЛАССЫ</a:t>
            </a:r>
          </a:p>
          <a:p>
            <a:pPr>
              <a:lnSpc>
                <a:spcPct val="80000"/>
              </a:lnSpc>
            </a:pPr>
            <a:endParaRPr lang="ru-RU" sz="3600" dirty="0">
              <a:solidFill>
                <a:schemeClr val="tx1"/>
              </a:solidFill>
              <a:ea typeface="Bebas Neue" charset="0"/>
              <a:cs typeface="Aharoni" panose="02010803020104030203" pitchFamily="2" charset="-79"/>
            </a:endParaRPr>
          </a:p>
          <a:p>
            <a:pPr>
              <a:lnSpc>
                <a:spcPct val="80000"/>
              </a:lnSpc>
            </a:pPr>
            <a:r>
              <a:rPr lang="en-US" sz="3600" dirty="0">
                <a:solidFill>
                  <a:schemeClr val="tx1"/>
                </a:solidFill>
                <a:ea typeface="Bebas Neue" charset="0"/>
                <a:cs typeface="Aharoni" panose="02010803020104030203" pitchFamily="2" charset="-79"/>
              </a:rPr>
              <a:t>IT-</a:t>
            </a:r>
            <a:r>
              <a:rPr lang="ru-RU" sz="3600" dirty="0">
                <a:solidFill>
                  <a:schemeClr val="tx1"/>
                </a:solidFill>
                <a:ea typeface="Bebas Neue" charset="0"/>
                <a:cs typeface="Aharoni" panose="02010803020104030203" pitchFamily="2" charset="-79"/>
              </a:rPr>
              <a:t>ВЕРТИКАЛЬ (7 класс)</a:t>
            </a:r>
          </a:p>
        </p:txBody>
      </p:sp>
      <p:sp>
        <p:nvSpPr>
          <p:cNvPr id="25" name="Rectangle 2">
            <a:extLst>
              <a:ext uri="{FF2B5EF4-FFF2-40B4-BE49-F238E27FC236}">
                <a16:creationId xmlns:a16="http://schemas.microsoft.com/office/drawing/2014/main" id="{C630A412-DA6B-0846-092B-741D5C45AA3D}"/>
              </a:ext>
            </a:extLst>
          </p:cNvPr>
          <p:cNvSpPr/>
          <p:nvPr/>
        </p:nvSpPr>
        <p:spPr>
          <a:xfrm>
            <a:off x="9387622" y="5656547"/>
            <a:ext cx="3509455" cy="336334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en-US" sz="3600" dirty="0">
                <a:solidFill>
                  <a:srgbClr val="FF0000"/>
                </a:solidFill>
                <a:ea typeface="linea-basic-10" charset="0"/>
                <a:cs typeface="Aharoni" panose="02010803020104030203" pitchFamily="2" charset="-79"/>
              </a:rPr>
              <a:t>8</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КОСМИЧЕСКИЕ КЛАССЫ</a:t>
            </a:r>
          </a:p>
        </p:txBody>
      </p:sp>
      <p:sp>
        <p:nvSpPr>
          <p:cNvPr id="26" name="Rectangle 4">
            <a:extLst>
              <a:ext uri="{FF2B5EF4-FFF2-40B4-BE49-F238E27FC236}">
                <a16:creationId xmlns:a16="http://schemas.microsoft.com/office/drawing/2014/main" id="{0D4CC6A2-6798-DDAB-E722-CB611E3C927F}"/>
              </a:ext>
            </a:extLst>
          </p:cNvPr>
          <p:cNvSpPr/>
          <p:nvPr/>
        </p:nvSpPr>
        <p:spPr>
          <a:xfrm>
            <a:off x="16404551" y="5677958"/>
            <a:ext cx="3502443" cy="3363348"/>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10</a:t>
            </a:r>
            <a:endParaRPr lang="en-US" sz="3600" dirty="0">
              <a:solidFill>
                <a:srgbClr val="FF0000"/>
              </a:solidFill>
              <a:ea typeface="Source Sans Pro" charset="0"/>
              <a:cs typeface="Aharoni" panose="02010803020104030203" pitchFamily="2" charset="-79"/>
            </a:endParaRPr>
          </a:p>
          <a:p>
            <a:pPr>
              <a:lnSpc>
                <a:spcPct val="80000"/>
              </a:lnSpc>
              <a:spcAft>
                <a:spcPts val="600"/>
              </a:spcAft>
            </a:pPr>
            <a:r>
              <a:rPr lang="ru-RU" sz="3600" dirty="0">
                <a:solidFill>
                  <a:schemeClr val="tx1"/>
                </a:solidFill>
                <a:ea typeface="Bebas Neue" charset="0"/>
                <a:cs typeface="Aharoni" panose="02010803020104030203" pitchFamily="2" charset="-79"/>
              </a:rPr>
              <a:t>ПРОГРАММА </a:t>
            </a:r>
            <a:r>
              <a:rPr lang="en-US" sz="3600" dirty="0">
                <a:solidFill>
                  <a:schemeClr val="tx1"/>
                </a:solidFill>
                <a:ea typeface="Bebas Neue" charset="0"/>
                <a:cs typeface="Aharoni" panose="02010803020104030203" pitchFamily="2" charset="-79"/>
              </a:rPr>
              <a:t>“</a:t>
            </a:r>
            <a:r>
              <a:rPr lang="ru-RU" sz="3600" dirty="0">
                <a:solidFill>
                  <a:schemeClr val="tx1"/>
                </a:solidFill>
                <a:ea typeface="Bebas Neue" charset="0"/>
                <a:cs typeface="Aharoni" panose="02010803020104030203" pitchFamily="2" charset="-79"/>
              </a:rPr>
              <a:t>ДЕЖУРНЫЙ ПО ПЛАНЕТЕ</a:t>
            </a:r>
            <a:r>
              <a:rPr lang="en-US" sz="3600" dirty="0">
                <a:solidFill>
                  <a:schemeClr val="tx1"/>
                </a:solidFill>
                <a:ea typeface="Bebas Neue" charset="0"/>
                <a:cs typeface="Aharoni" panose="02010803020104030203" pitchFamily="2" charset="-79"/>
              </a:rPr>
              <a:t>”</a:t>
            </a:r>
            <a:endParaRPr lang="ru-RU" sz="3600" dirty="0">
              <a:solidFill>
                <a:schemeClr val="tx1"/>
              </a:solidFill>
              <a:ea typeface="Bebas Neue" charset="0"/>
              <a:cs typeface="Aharoni" panose="02010803020104030203" pitchFamily="2" charset="-79"/>
            </a:endParaRPr>
          </a:p>
          <a:p>
            <a:pPr>
              <a:lnSpc>
                <a:spcPct val="80000"/>
              </a:lnSpc>
            </a:pPr>
            <a:r>
              <a:rPr lang="ru-RU" sz="2400" b="1" dirty="0">
                <a:solidFill>
                  <a:srgbClr val="243064"/>
                </a:solidFill>
                <a:ea typeface="Bebas Neue" charset="0"/>
                <a:cs typeface="Aharoni" panose="02010803020104030203" pitchFamily="2" charset="-79"/>
              </a:rPr>
              <a:t>ТЕХНОЛОГИЧЕСКИЕ</a:t>
            </a:r>
          </a:p>
          <a:p>
            <a:pPr>
              <a:lnSpc>
                <a:spcPct val="80000"/>
              </a:lnSpc>
            </a:pPr>
            <a:r>
              <a:rPr lang="ru-RU" sz="2400" b="1" dirty="0">
                <a:solidFill>
                  <a:srgbClr val="243064"/>
                </a:solidFill>
                <a:ea typeface="Bebas Neue" charset="0"/>
                <a:cs typeface="Aharoni" panose="02010803020104030203" pitchFamily="2" charset="-79"/>
              </a:rPr>
              <a:t>КОНКУРСЫ ДЛЯ ШКОЛЬНИКОВ</a:t>
            </a:r>
            <a:endParaRPr lang="en-US" sz="2400" b="1" dirty="0">
              <a:solidFill>
                <a:schemeClr val="tx1"/>
              </a:solidFill>
              <a:ea typeface="Bebas Neue" charset="0"/>
              <a:cs typeface="Aharoni" panose="02010803020104030203" pitchFamily="2" charset="-79"/>
            </a:endParaRPr>
          </a:p>
        </p:txBody>
      </p:sp>
      <p:sp>
        <p:nvSpPr>
          <p:cNvPr id="27" name="Rectangle 3">
            <a:extLst>
              <a:ext uri="{FF2B5EF4-FFF2-40B4-BE49-F238E27FC236}">
                <a16:creationId xmlns:a16="http://schemas.microsoft.com/office/drawing/2014/main" id="{24C98EE2-85FE-52BC-94A4-6C09A95363F8}"/>
              </a:ext>
            </a:extLst>
          </p:cNvPr>
          <p:cNvSpPr/>
          <p:nvPr/>
        </p:nvSpPr>
        <p:spPr>
          <a:xfrm>
            <a:off x="2343104" y="9029747"/>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11</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ИНТЕЛЛЕКТУАЛЬНЫЙ</a:t>
            </a:r>
          </a:p>
          <a:p>
            <a:pPr>
              <a:lnSpc>
                <a:spcPct val="80000"/>
              </a:lnSpc>
            </a:pPr>
            <a:r>
              <a:rPr lang="ru-RU" sz="3600" dirty="0">
                <a:solidFill>
                  <a:schemeClr val="tx1"/>
                </a:solidFill>
                <a:ea typeface="Bebas Neue" charset="0"/>
                <a:cs typeface="Aharoni" panose="02010803020104030203" pitchFamily="2" charset="-79"/>
              </a:rPr>
              <a:t>МЕГАПОЛИС. ПОТЕНЦИАЛ</a:t>
            </a:r>
          </a:p>
          <a:p>
            <a:pPr>
              <a:lnSpc>
                <a:spcPct val="80000"/>
              </a:lnSpc>
            </a:pPr>
            <a:endParaRPr lang="ru-RU" sz="3600" dirty="0">
              <a:solidFill>
                <a:schemeClr val="tx1"/>
              </a:solidFill>
              <a:ea typeface="Bebas Neue" charset="0"/>
              <a:cs typeface="Aharoni" panose="02010803020104030203" pitchFamily="2" charset="-79"/>
            </a:endParaRPr>
          </a:p>
          <a:p>
            <a:pPr>
              <a:lnSpc>
                <a:spcPct val="80000"/>
              </a:lnSpc>
            </a:pPr>
            <a:r>
              <a:rPr lang="ru-RU" sz="3600" b="1" dirty="0">
                <a:solidFill>
                  <a:srgbClr val="243064"/>
                </a:solidFill>
                <a:ea typeface="Source Sans Pro" charset="0"/>
                <a:cs typeface="Aharoni" panose="02010803020104030203" pitchFamily="2" charset="-79"/>
              </a:rPr>
              <a:t>КОНКУРС</a:t>
            </a:r>
            <a:endParaRPr lang="en-US" sz="3600" b="1" dirty="0">
              <a:solidFill>
                <a:srgbClr val="243064"/>
              </a:solidFill>
              <a:ea typeface="Source Sans Pro" charset="0"/>
              <a:cs typeface="Aharoni" panose="02010803020104030203" pitchFamily="2" charset="-79"/>
            </a:endParaRPr>
          </a:p>
        </p:txBody>
      </p:sp>
      <p:sp>
        <p:nvSpPr>
          <p:cNvPr id="29" name="Rectangle 3">
            <a:extLst>
              <a:ext uri="{FF2B5EF4-FFF2-40B4-BE49-F238E27FC236}">
                <a16:creationId xmlns:a16="http://schemas.microsoft.com/office/drawing/2014/main" id="{57E1C23D-444D-C2EA-691E-8AFCC2056FC2}"/>
              </a:ext>
            </a:extLst>
          </p:cNvPr>
          <p:cNvSpPr/>
          <p:nvPr/>
        </p:nvSpPr>
        <p:spPr>
          <a:xfrm>
            <a:off x="5858373" y="9055217"/>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12</a:t>
            </a:r>
            <a:endParaRPr lang="en-US" sz="3600" dirty="0">
              <a:solidFill>
                <a:srgbClr val="FF0000"/>
              </a:solidFill>
              <a:ea typeface="Source Sans Pro" charset="0"/>
              <a:cs typeface="Aharoni" panose="02010803020104030203" pitchFamily="2" charset="-79"/>
            </a:endParaRPr>
          </a:p>
          <a:p>
            <a:pPr>
              <a:lnSpc>
                <a:spcPct val="80000"/>
              </a:lnSpc>
            </a:pPr>
            <a:r>
              <a:rPr lang="ru-RU" sz="3200" dirty="0">
                <a:solidFill>
                  <a:schemeClr val="tx1"/>
                </a:solidFill>
                <a:ea typeface="Bebas Neue" charset="0"/>
                <a:cs typeface="Aharoni" panose="02010803020104030203" pitchFamily="2" charset="-79"/>
              </a:rPr>
              <a:t>ОТКРЫТАЯ НАУЧНО</a:t>
            </a:r>
          </a:p>
          <a:p>
            <a:pPr>
              <a:lnSpc>
                <a:spcPct val="80000"/>
              </a:lnSpc>
            </a:pPr>
            <a:r>
              <a:rPr lang="ru-RU" sz="3200" dirty="0">
                <a:solidFill>
                  <a:schemeClr val="tx1"/>
                </a:solidFill>
                <a:ea typeface="Bebas Neue" charset="0"/>
                <a:cs typeface="Aharoni" panose="02010803020104030203" pitchFamily="2" charset="-79"/>
              </a:rPr>
              <a:t>ПРАКТИЧЕСКАЯ </a:t>
            </a:r>
            <a:r>
              <a:rPr lang="ru-RU" sz="3200" b="1" dirty="0">
                <a:solidFill>
                  <a:srgbClr val="002060"/>
                </a:solidFill>
                <a:ea typeface="Bebas Neue" charset="0"/>
                <a:cs typeface="Aharoni" panose="02010803020104030203" pitchFamily="2" charset="-79"/>
              </a:rPr>
              <a:t>КОНФЕРЕНЦИЯ</a:t>
            </a:r>
          </a:p>
          <a:p>
            <a:pPr>
              <a:lnSpc>
                <a:spcPct val="80000"/>
              </a:lnSpc>
            </a:pPr>
            <a:r>
              <a:rPr lang="ru-RU" sz="3200" dirty="0">
                <a:solidFill>
                  <a:schemeClr val="tx1"/>
                </a:solidFill>
                <a:ea typeface="Bebas Neue" charset="0"/>
                <a:cs typeface="Aharoni" panose="02010803020104030203" pitchFamily="2" charset="-79"/>
              </a:rPr>
              <a:t>«ИНЖЕНЕРЫ БУДУЩЕГО» </a:t>
            </a:r>
          </a:p>
        </p:txBody>
      </p:sp>
      <p:sp>
        <p:nvSpPr>
          <p:cNvPr id="30" name="Rectangle 3">
            <a:extLst>
              <a:ext uri="{FF2B5EF4-FFF2-40B4-BE49-F238E27FC236}">
                <a16:creationId xmlns:a16="http://schemas.microsoft.com/office/drawing/2014/main" id="{778B0A04-B9DE-7AFB-1D1C-809000374A76}"/>
              </a:ext>
            </a:extLst>
          </p:cNvPr>
          <p:cNvSpPr/>
          <p:nvPr/>
        </p:nvSpPr>
        <p:spPr>
          <a:xfrm>
            <a:off x="9392654" y="9041305"/>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13</a:t>
            </a:r>
            <a:endParaRPr lang="en-US" sz="3600" dirty="0">
              <a:solidFill>
                <a:srgbClr val="FF0000"/>
              </a:solidFill>
              <a:ea typeface="Source Sans Pro" charset="0"/>
              <a:cs typeface="Aharoni" panose="02010803020104030203" pitchFamily="2" charset="-79"/>
            </a:endParaRPr>
          </a:p>
          <a:p>
            <a:pPr>
              <a:lnSpc>
                <a:spcPct val="80000"/>
              </a:lnSpc>
            </a:pPr>
            <a:r>
              <a:rPr lang="ru-RU" sz="3600" b="1" dirty="0">
                <a:solidFill>
                  <a:srgbClr val="002060"/>
                </a:solidFill>
                <a:ea typeface="Bebas Neue" charset="0"/>
                <a:cs typeface="Aharoni" panose="02010803020104030203" pitchFamily="2" charset="-79"/>
              </a:rPr>
              <a:t>КОНФЕРЕНЦИЯ</a:t>
            </a:r>
            <a:r>
              <a:rPr lang="ru-RU" sz="3600" dirty="0">
                <a:solidFill>
                  <a:srgbClr val="002060"/>
                </a:solidFill>
                <a:ea typeface="Bebas Neue" charset="0"/>
                <a:cs typeface="Aharoni" panose="02010803020104030203" pitchFamily="2" charset="-79"/>
              </a:rPr>
              <a:t> </a:t>
            </a:r>
            <a:r>
              <a:rPr lang="ru-RU" sz="3200" dirty="0">
                <a:solidFill>
                  <a:schemeClr val="tx1"/>
                </a:solidFill>
                <a:ea typeface="Bebas Neue" charset="0"/>
                <a:cs typeface="Aharoni" panose="02010803020104030203" pitchFamily="2" charset="-79"/>
              </a:rPr>
              <a:t>«КУРЧАТОВСКИЙ</a:t>
            </a:r>
          </a:p>
          <a:p>
            <a:pPr>
              <a:lnSpc>
                <a:spcPct val="80000"/>
              </a:lnSpc>
            </a:pPr>
            <a:r>
              <a:rPr lang="ru-RU" sz="3200" dirty="0">
                <a:solidFill>
                  <a:schemeClr val="tx1"/>
                </a:solidFill>
                <a:ea typeface="Bebas Neue" charset="0"/>
                <a:cs typeface="Aharoni" panose="02010803020104030203" pitchFamily="2" charset="-79"/>
              </a:rPr>
              <a:t>ПРОЕКТ ОТ ЗНАНИЙ К ПРАКТИКЕ, ОТ ПРАКТИКИ К РЕЗУЛЬТАТУ»</a:t>
            </a:r>
            <a:endParaRPr lang="en-US" sz="3200" b="1" dirty="0">
              <a:solidFill>
                <a:srgbClr val="243064"/>
              </a:solidFill>
              <a:ea typeface="Source Sans Pro" charset="0"/>
              <a:cs typeface="Aharoni" panose="02010803020104030203" pitchFamily="2" charset="-79"/>
            </a:endParaRPr>
          </a:p>
        </p:txBody>
      </p:sp>
      <p:sp>
        <p:nvSpPr>
          <p:cNvPr id="31" name="Rectangle 3">
            <a:extLst>
              <a:ext uri="{FF2B5EF4-FFF2-40B4-BE49-F238E27FC236}">
                <a16:creationId xmlns:a16="http://schemas.microsoft.com/office/drawing/2014/main" id="{F9D004BE-2FFD-141C-1112-330E4D038F77}"/>
              </a:ext>
            </a:extLst>
          </p:cNvPr>
          <p:cNvSpPr/>
          <p:nvPr/>
        </p:nvSpPr>
        <p:spPr>
          <a:xfrm>
            <a:off x="12902108" y="9039051"/>
            <a:ext cx="3509454" cy="3373201"/>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14</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ЕЖЕГОДНАЯ НАУЧНАЯ </a:t>
            </a:r>
            <a:r>
              <a:rPr lang="ru-RU" sz="3600" b="1" dirty="0">
                <a:solidFill>
                  <a:srgbClr val="002060"/>
                </a:solidFill>
                <a:ea typeface="Bebas Neue" charset="0"/>
                <a:cs typeface="Aharoni" panose="02010803020104030203" pitchFamily="2" charset="-79"/>
              </a:rPr>
              <a:t>КОНФЕРЕНЦИЯ ИМ. Е.В. АРМЕНСКОГО</a:t>
            </a:r>
            <a:endParaRPr lang="en-US" sz="3600" b="1" dirty="0">
              <a:solidFill>
                <a:srgbClr val="002060"/>
              </a:solidFill>
              <a:ea typeface="Source Sans Pro" charset="0"/>
              <a:cs typeface="Aharoni" panose="02010803020104030203" pitchFamily="2" charset="-79"/>
            </a:endParaRPr>
          </a:p>
        </p:txBody>
      </p:sp>
      <p:sp>
        <p:nvSpPr>
          <p:cNvPr id="2" name="Rectangle 4">
            <a:extLst>
              <a:ext uri="{FF2B5EF4-FFF2-40B4-BE49-F238E27FC236}">
                <a16:creationId xmlns:a16="http://schemas.microsoft.com/office/drawing/2014/main" id="{E537C96C-0593-49E9-7938-99136E2752FA}"/>
              </a:ext>
            </a:extLst>
          </p:cNvPr>
          <p:cNvSpPr/>
          <p:nvPr/>
        </p:nvSpPr>
        <p:spPr>
          <a:xfrm>
            <a:off x="12898601" y="2293197"/>
            <a:ext cx="3509455" cy="3384759"/>
          </a:xfrm>
          <a:prstGeom prst="rect">
            <a:avLst/>
          </a:prstGeom>
          <a:noFill/>
          <a:ln>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91440" rtlCol="0" anchor="t"/>
          <a:lstStyle/>
          <a:p>
            <a:pPr>
              <a:lnSpc>
                <a:spcPct val="80000"/>
              </a:lnSpc>
            </a:pPr>
            <a:r>
              <a:rPr lang="ru-RU" sz="3600" dirty="0">
                <a:solidFill>
                  <a:srgbClr val="FF0000"/>
                </a:solidFill>
                <a:ea typeface="linea-basic-10" charset="0"/>
                <a:cs typeface="Aharoni" panose="02010803020104030203" pitchFamily="2" charset="-79"/>
              </a:rPr>
              <a:t>4</a:t>
            </a:r>
            <a:endParaRPr lang="en-US" sz="3600" dirty="0">
              <a:solidFill>
                <a:srgbClr val="FF0000"/>
              </a:solidFill>
              <a:ea typeface="Source Sans Pro" charset="0"/>
              <a:cs typeface="Aharoni" panose="02010803020104030203" pitchFamily="2" charset="-79"/>
            </a:endParaRPr>
          </a:p>
          <a:p>
            <a:pPr>
              <a:lnSpc>
                <a:spcPct val="80000"/>
              </a:lnSpc>
            </a:pPr>
            <a:r>
              <a:rPr lang="ru-RU" sz="3600" dirty="0">
                <a:solidFill>
                  <a:schemeClr val="tx1"/>
                </a:solidFill>
                <a:ea typeface="Bebas Neue" charset="0"/>
                <a:cs typeface="Aharoni" panose="02010803020104030203" pitchFamily="2" charset="-79"/>
              </a:rPr>
              <a:t>МОСКОВСКАЯ ПРЕДПРОФ</a:t>
            </a:r>
            <a:r>
              <a:rPr lang="en-US" sz="3600" dirty="0">
                <a:solidFill>
                  <a:schemeClr val="tx1"/>
                </a:solidFill>
                <a:ea typeface="Bebas Neue" charset="0"/>
                <a:cs typeface="Aharoni" panose="02010803020104030203" pitchFamily="2" charset="-79"/>
              </a:rPr>
              <a:t>.</a:t>
            </a:r>
          </a:p>
          <a:p>
            <a:pPr>
              <a:lnSpc>
                <a:spcPct val="80000"/>
              </a:lnSpc>
            </a:pPr>
            <a:r>
              <a:rPr lang="ru-RU" sz="3600" dirty="0">
                <a:solidFill>
                  <a:schemeClr val="tx1"/>
                </a:solidFill>
                <a:ea typeface="Bebas Neue" charset="0"/>
                <a:cs typeface="Aharoni" panose="02010803020104030203" pitchFamily="2" charset="-79"/>
              </a:rPr>
              <a:t>ОЛИМПИАДА ШКОЛЬНИКОВ</a:t>
            </a:r>
          </a:p>
          <a:p>
            <a:pPr>
              <a:lnSpc>
                <a:spcPct val="80000"/>
              </a:lnSpc>
              <a:spcBef>
                <a:spcPts val="600"/>
              </a:spcBef>
            </a:pPr>
            <a:r>
              <a:rPr lang="ru-RU" sz="2700" b="1" dirty="0">
                <a:solidFill>
                  <a:srgbClr val="002060"/>
                </a:solidFill>
                <a:ea typeface="Bebas Neue" charset="0"/>
                <a:cs typeface="Aharoni" panose="02010803020104030203" pitchFamily="2" charset="-79"/>
              </a:rPr>
              <a:t>АЭРОКОСМИЧЕСКИЙ ПРОФИЛЬ</a:t>
            </a:r>
          </a:p>
          <a:p>
            <a:pPr>
              <a:lnSpc>
                <a:spcPct val="80000"/>
              </a:lnSpc>
            </a:pPr>
            <a:endParaRPr lang="en-US" sz="3600" dirty="0">
              <a:solidFill>
                <a:schemeClr val="tx1"/>
              </a:solidFill>
              <a:ea typeface="Bebas Neue" charset="0"/>
              <a:cs typeface="Aharoni" panose="02010803020104030203" pitchFamily="2" charset="-79"/>
            </a:endParaRPr>
          </a:p>
        </p:txBody>
      </p:sp>
    </p:spTree>
    <p:extLst>
      <p:ext uri="{BB962C8B-B14F-4D97-AF65-F5344CB8AC3E}">
        <p14:creationId xmlns:p14="http://schemas.microsoft.com/office/powerpoint/2010/main" val="34043558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ppt_x"/>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4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ppt_x"/>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12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ppt_x"/>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500" fill="hold"/>
                                        <p:tgtEl>
                                          <p:spTgt spid="17"/>
                                        </p:tgtEl>
                                        <p:attrNameLst>
                                          <p:attrName>ppt_x</p:attrName>
                                        </p:attrNameLst>
                                      </p:cBhvr>
                                      <p:tavLst>
                                        <p:tav tm="0">
                                          <p:val>
                                            <p:strVal val="#ppt_x"/>
                                          </p:val>
                                        </p:tav>
                                        <p:tav tm="100000">
                                          <p:val>
                                            <p:strVal val="#ppt_x"/>
                                          </p:val>
                                        </p:tav>
                                      </p:tavLst>
                                    </p:anim>
                                    <p:anim calcmode="lin" valueType="num">
                                      <p:cBhvr additive="base">
                                        <p:cTn id="24" dur="1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2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500" fill="hold"/>
                                        <p:tgtEl>
                                          <p:spTgt spid="20"/>
                                        </p:tgtEl>
                                        <p:attrNameLst>
                                          <p:attrName>ppt_x</p:attrName>
                                        </p:attrNameLst>
                                      </p:cBhvr>
                                      <p:tavLst>
                                        <p:tav tm="0">
                                          <p:val>
                                            <p:strVal val="#ppt_x"/>
                                          </p:val>
                                        </p:tav>
                                        <p:tav tm="100000">
                                          <p:val>
                                            <p:strVal val="#ppt_x"/>
                                          </p:val>
                                        </p:tav>
                                      </p:tavLst>
                                    </p:anim>
                                    <p:anim calcmode="lin" valueType="num">
                                      <p:cBhvr additive="base">
                                        <p:cTn id="28" dur="1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500" fill="hold"/>
                                        <p:tgtEl>
                                          <p:spTgt spid="21"/>
                                        </p:tgtEl>
                                        <p:attrNameLst>
                                          <p:attrName>ppt_x</p:attrName>
                                        </p:attrNameLst>
                                      </p:cBhvr>
                                      <p:tavLst>
                                        <p:tav tm="0">
                                          <p:val>
                                            <p:strVal val="#ppt_x"/>
                                          </p:val>
                                        </p:tav>
                                        <p:tav tm="100000">
                                          <p:val>
                                            <p:strVal val="#ppt_x"/>
                                          </p:val>
                                        </p:tav>
                                      </p:tavLst>
                                    </p:anim>
                                    <p:anim calcmode="lin" valueType="num">
                                      <p:cBhvr additive="base">
                                        <p:cTn id="32" dur="1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500" fill="hold"/>
                                        <p:tgtEl>
                                          <p:spTgt spid="24"/>
                                        </p:tgtEl>
                                        <p:attrNameLst>
                                          <p:attrName>ppt_x</p:attrName>
                                        </p:attrNameLst>
                                      </p:cBhvr>
                                      <p:tavLst>
                                        <p:tav tm="0">
                                          <p:val>
                                            <p:strVal val="#ppt_x"/>
                                          </p:val>
                                        </p:tav>
                                        <p:tav tm="100000">
                                          <p:val>
                                            <p:strVal val="#ppt_x"/>
                                          </p:val>
                                        </p:tav>
                                      </p:tavLst>
                                    </p:anim>
                                    <p:anim calcmode="lin" valueType="num">
                                      <p:cBhvr additive="base">
                                        <p:cTn id="36" dur="1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500" fill="hold"/>
                                        <p:tgtEl>
                                          <p:spTgt spid="25"/>
                                        </p:tgtEl>
                                        <p:attrNameLst>
                                          <p:attrName>ppt_x</p:attrName>
                                        </p:attrNameLst>
                                      </p:cBhvr>
                                      <p:tavLst>
                                        <p:tav tm="0">
                                          <p:val>
                                            <p:strVal val="#ppt_x"/>
                                          </p:val>
                                        </p:tav>
                                        <p:tav tm="100000">
                                          <p:val>
                                            <p:strVal val="#ppt_x"/>
                                          </p:val>
                                        </p:tav>
                                      </p:tavLst>
                                    </p:anim>
                                    <p:anim calcmode="lin" valueType="num">
                                      <p:cBhvr additive="base">
                                        <p:cTn id="40" dur="1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2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500" fill="hold"/>
                                        <p:tgtEl>
                                          <p:spTgt spid="26"/>
                                        </p:tgtEl>
                                        <p:attrNameLst>
                                          <p:attrName>ppt_x</p:attrName>
                                        </p:attrNameLst>
                                      </p:cBhvr>
                                      <p:tavLst>
                                        <p:tav tm="0">
                                          <p:val>
                                            <p:strVal val="#ppt_x"/>
                                          </p:val>
                                        </p:tav>
                                        <p:tav tm="100000">
                                          <p:val>
                                            <p:strVal val="#ppt_x"/>
                                          </p:val>
                                        </p:tav>
                                      </p:tavLst>
                                    </p:anim>
                                    <p:anim calcmode="lin" valueType="num">
                                      <p:cBhvr additive="base">
                                        <p:cTn id="44" dur="1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0" nodeType="withEffect">
                                  <p:stCondLst>
                                    <p:cond delay="10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500" fill="hold"/>
                                        <p:tgtEl>
                                          <p:spTgt spid="27"/>
                                        </p:tgtEl>
                                        <p:attrNameLst>
                                          <p:attrName>ppt_x</p:attrName>
                                        </p:attrNameLst>
                                      </p:cBhvr>
                                      <p:tavLst>
                                        <p:tav tm="0">
                                          <p:val>
                                            <p:strVal val="#ppt_x"/>
                                          </p:val>
                                        </p:tav>
                                        <p:tav tm="100000">
                                          <p:val>
                                            <p:strVal val="#ppt_x"/>
                                          </p:val>
                                        </p:tav>
                                      </p:tavLst>
                                    </p:anim>
                                    <p:anim calcmode="lin" valueType="num">
                                      <p:cBhvr additive="base">
                                        <p:cTn id="48" dur="1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accel="50000" decel="50000" fill="hold" grpId="0" nodeType="withEffect">
                                  <p:stCondLst>
                                    <p:cond delay="100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1500" fill="hold"/>
                                        <p:tgtEl>
                                          <p:spTgt spid="29"/>
                                        </p:tgtEl>
                                        <p:attrNameLst>
                                          <p:attrName>ppt_x</p:attrName>
                                        </p:attrNameLst>
                                      </p:cBhvr>
                                      <p:tavLst>
                                        <p:tav tm="0">
                                          <p:val>
                                            <p:strVal val="#ppt_x"/>
                                          </p:val>
                                        </p:tav>
                                        <p:tav tm="100000">
                                          <p:val>
                                            <p:strVal val="#ppt_x"/>
                                          </p:val>
                                        </p:tav>
                                      </p:tavLst>
                                    </p:anim>
                                    <p:anim calcmode="lin" valueType="num">
                                      <p:cBhvr additive="base">
                                        <p:cTn id="52" dur="1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accel="50000" decel="50000" fill="hold" grpId="0" nodeType="withEffect">
                                  <p:stCondLst>
                                    <p:cond delay="100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1500" fill="hold"/>
                                        <p:tgtEl>
                                          <p:spTgt spid="30"/>
                                        </p:tgtEl>
                                        <p:attrNameLst>
                                          <p:attrName>ppt_x</p:attrName>
                                        </p:attrNameLst>
                                      </p:cBhvr>
                                      <p:tavLst>
                                        <p:tav tm="0">
                                          <p:val>
                                            <p:strVal val="#ppt_x"/>
                                          </p:val>
                                        </p:tav>
                                        <p:tav tm="100000">
                                          <p:val>
                                            <p:strVal val="#ppt_x"/>
                                          </p:val>
                                        </p:tav>
                                      </p:tavLst>
                                    </p:anim>
                                    <p:anim calcmode="lin" valueType="num">
                                      <p:cBhvr additive="base">
                                        <p:cTn id="56" dur="1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accel="50000" decel="50000" fill="hold" grpId="0" nodeType="withEffect">
                                  <p:stCondLst>
                                    <p:cond delay="100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500" fill="hold"/>
                                        <p:tgtEl>
                                          <p:spTgt spid="31"/>
                                        </p:tgtEl>
                                        <p:attrNameLst>
                                          <p:attrName>ppt_x</p:attrName>
                                        </p:attrNameLst>
                                      </p:cBhvr>
                                      <p:tavLst>
                                        <p:tav tm="0">
                                          <p:val>
                                            <p:strVal val="#ppt_x"/>
                                          </p:val>
                                        </p:tav>
                                        <p:tav tm="100000">
                                          <p:val>
                                            <p:strVal val="#ppt_x"/>
                                          </p:val>
                                        </p:tav>
                                      </p:tavLst>
                                    </p:anim>
                                    <p:anim calcmode="lin" valueType="num">
                                      <p:cBhvr additive="base">
                                        <p:cTn id="60" dur="15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accel="50000" decel="50000" fill="hold" grpId="0" nodeType="withEffect">
                                  <p:stCondLst>
                                    <p:cond delay="20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1500" fill="hold"/>
                                        <p:tgtEl>
                                          <p:spTgt spid="2"/>
                                        </p:tgtEl>
                                        <p:attrNameLst>
                                          <p:attrName>ppt_x</p:attrName>
                                        </p:attrNameLst>
                                      </p:cBhvr>
                                      <p:tavLst>
                                        <p:tav tm="0">
                                          <p:val>
                                            <p:strVal val="#ppt_x"/>
                                          </p:val>
                                        </p:tav>
                                        <p:tav tm="100000">
                                          <p:val>
                                            <p:strVal val="#ppt_x"/>
                                          </p:val>
                                        </p:tav>
                                      </p:tavLst>
                                    </p:anim>
                                    <p:anim calcmode="lin" valueType="num">
                                      <p:cBhvr additive="base">
                                        <p:cTn id="64"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20" grpId="0" animBg="1"/>
      <p:bldP spid="21" grpId="0" animBg="1"/>
      <p:bldP spid="24" grpId="0" animBg="1"/>
      <p:bldP spid="25" grpId="0" animBg="1"/>
      <p:bldP spid="26" grpId="0" animBg="1"/>
      <p:bldP spid="27" grpId="0" animBg="1"/>
      <p:bldP spid="29" grpId="0" animBg="1"/>
      <p:bldP spid="30" grpId="0" animBg="1"/>
      <p:bldP spid="3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5130" y="586180"/>
            <a:ext cx="20020493" cy="16283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Работа с партнерскими школами</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id="{8767AF97-3CE4-41FE-BBD1-E21AB20EDC0D}"/>
              </a:ext>
            </a:extLst>
          </p:cNvPr>
          <p:cNvSpPr>
            <a:spLocks noGrp="1"/>
          </p:cNvSpPr>
          <p:nvPr>
            <p:ph type="sldNum" sz="quarter" idx="2"/>
          </p:nvPr>
        </p:nvSpPr>
        <p:spPr/>
        <p:txBody>
          <a:bodyPr/>
          <a:lstStyle/>
          <a:p>
            <a:fld id="{86CB4B4D-7CA3-9044-876B-883B54F8677D}" type="slidenum">
              <a:rPr lang="ru-RU" smtClean="0"/>
              <a:t>14</a:t>
            </a:fld>
            <a:endParaRPr lang="ru-RU"/>
          </a:p>
        </p:txBody>
      </p:sp>
      <p:graphicFrame>
        <p:nvGraphicFramePr>
          <p:cNvPr id="2" name="Таблица 1">
            <a:extLst>
              <a:ext uri="{FF2B5EF4-FFF2-40B4-BE49-F238E27FC236}">
                <a16:creationId xmlns:a16="http://schemas.microsoft.com/office/drawing/2014/main" id="{20CD21A3-93D4-43CD-B6D1-5AE58A90AEE8}"/>
              </a:ext>
            </a:extLst>
          </p:cNvPr>
          <p:cNvGraphicFramePr>
            <a:graphicFrameLocks noGrp="1"/>
          </p:cNvGraphicFramePr>
          <p:nvPr>
            <p:extLst>
              <p:ext uri="{D42A27DB-BD31-4B8C-83A1-F6EECF244321}">
                <p14:modId xmlns:p14="http://schemas.microsoft.com/office/powerpoint/2010/main" val="2810182848"/>
              </p:ext>
            </p:extLst>
          </p:nvPr>
        </p:nvGraphicFramePr>
        <p:xfrm>
          <a:off x="1201065" y="3401616"/>
          <a:ext cx="21504555" cy="6840748"/>
        </p:xfrm>
        <a:graphic>
          <a:graphicData uri="http://schemas.openxmlformats.org/drawingml/2006/table">
            <a:tbl>
              <a:tblPr firstRow="1" firstCol="1">
                <a:tableStyleId>{3C2FFA5D-87B4-456A-9821-1D502468CF0F}</a:tableStyleId>
              </a:tblPr>
              <a:tblGrid>
                <a:gridCol w="7364575">
                  <a:extLst>
                    <a:ext uri="{9D8B030D-6E8A-4147-A177-3AD203B41FA5}">
                      <a16:colId xmlns:a16="http://schemas.microsoft.com/office/drawing/2014/main" val="3737690717"/>
                    </a:ext>
                  </a:extLst>
                </a:gridCol>
                <a:gridCol w="1413998">
                  <a:extLst>
                    <a:ext uri="{9D8B030D-6E8A-4147-A177-3AD203B41FA5}">
                      <a16:colId xmlns:a16="http://schemas.microsoft.com/office/drawing/2014/main" val="2028555672"/>
                    </a:ext>
                  </a:extLst>
                </a:gridCol>
                <a:gridCol w="1413998">
                  <a:extLst>
                    <a:ext uri="{9D8B030D-6E8A-4147-A177-3AD203B41FA5}">
                      <a16:colId xmlns:a16="http://schemas.microsoft.com/office/drawing/2014/main" val="2449496269"/>
                    </a:ext>
                  </a:extLst>
                </a:gridCol>
                <a:gridCol w="1413998">
                  <a:extLst>
                    <a:ext uri="{9D8B030D-6E8A-4147-A177-3AD203B41FA5}">
                      <a16:colId xmlns:a16="http://schemas.microsoft.com/office/drawing/2014/main" val="178208363"/>
                    </a:ext>
                  </a:extLst>
                </a:gridCol>
                <a:gridCol w="1413998">
                  <a:extLst>
                    <a:ext uri="{9D8B030D-6E8A-4147-A177-3AD203B41FA5}">
                      <a16:colId xmlns:a16="http://schemas.microsoft.com/office/drawing/2014/main" val="659513824"/>
                    </a:ext>
                  </a:extLst>
                </a:gridCol>
                <a:gridCol w="1413998">
                  <a:extLst>
                    <a:ext uri="{9D8B030D-6E8A-4147-A177-3AD203B41FA5}">
                      <a16:colId xmlns:a16="http://schemas.microsoft.com/office/drawing/2014/main" val="3077258858"/>
                    </a:ext>
                  </a:extLst>
                </a:gridCol>
                <a:gridCol w="1413998">
                  <a:extLst>
                    <a:ext uri="{9D8B030D-6E8A-4147-A177-3AD203B41FA5}">
                      <a16:colId xmlns:a16="http://schemas.microsoft.com/office/drawing/2014/main" val="1657071869"/>
                    </a:ext>
                  </a:extLst>
                </a:gridCol>
                <a:gridCol w="1413998">
                  <a:extLst>
                    <a:ext uri="{9D8B030D-6E8A-4147-A177-3AD203B41FA5}">
                      <a16:colId xmlns:a16="http://schemas.microsoft.com/office/drawing/2014/main" val="3831291291"/>
                    </a:ext>
                  </a:extLst>
                </a:gridCol>
                <a:gridCol w="1413998">
                  <a:extLst>
                    <a:ext uri="{9D8B030D-6E8A-4147-A177-3AD203B41FA5}">
                      <a16:colId xmlns:a16="http://schemas.microsoft.com/office/drawing/2014/main" val="3339040960"/>
                    </a:ext>
                  </a:extLst>
                </a:gridCol>
                <a:gridCol w="1413998">
                  <a:extLst>
                    <a:ext uri="{9D8B030D-6E8A-4147-A177-3AD203B41FA5}">
                      <a16:colId xmlns:a16="http://schemas.microsoft.com/office/drawing/2014/main" val="817421654"/>
                    </a:ext>
                  </a:extLst>
                </a:gridCol>
                <a:gridCol w="1413998">
                  <a:extLst>
                    <a:ext uri="{9D8B030D-6E8A-4147-A177-3AD203B41FA5}">
                      <a16:colId xmlns:a16="http://schemas.microsoft.com/office/drawing/2014/main" val="38084994"/>
                    </a:ext>
                  </a:extLst>
                </a:gridCol>
              </a:tblGrid>
              <a:tr h="966207">
                <a:tc>
                  <a:txBody>
                    <a:bodyPr/>
                    <a:lstStyle/>
                    <a:p>
                      <a:pPr algn="ctr" fontAlgn="ctr"/>
                      <a:endParaRPr lang="ru-RU" sz="3600" b="1" i="0" u="none" strike="noStrike" dirty="0">
                        <a:solidFill>
                          <a:srgbClr val="000000"/>
                        </a:solidFill>
                        <a:effectLst/>
                        <a:latin typeface="Arial" panose="020B0604020202020204" pitchFamily="34" charset="0"/>
                      </a:endParaRPr>
                    </a:p>
                  </a:txBody>
                  <a:tcPr marL="9525" marR="9525" marT="9525" marB="0" anchor="ctr"/>
                </a:tc>
                <a:tc gridSpan="5">
                  <a:txBody>
                    <a:bodyPr/>
                    <a:lstStyle/>
                    <a:p>
                      <a:pPr algn="ctr" fontAlgn="ctr"/>
                      <a:r>
                        <a:rPr lang="ru-RU" sz="3600" u="none" strike="noStrike">
                          <a:effectLst/>
                        </a:rPr>
                        <a:t>БЮДЖЕТ</a:t>
                      </a:r>
                      <a:endParaRPr lang="ru-RU" sz="3600" b="1" i="0" u="none" strike="noStrike">
                        <a:solidFill>
                          <a:srgbClr val="000000"/>
                        </a:solidFill>
                        <a:effectLst/>
                        <a:latin typeface="Arial" panose="020B0604020202020204" pitchFamily="34"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fontAlgn="ctr"/>
                      <a:r>
                        <a:rPr lang="ru-RU" sz="3600" u="none" strike="noStrike" dirty="0">
                          <a:effectLst/>
                        </a:rPr>
                        <a:t>КОММЕРЧЕСКОЕ</a:t>
                      </a:r>
                      <a:endParaRPr lang="ru-RU" sz="3600" b="1" i="0" u="none" strike="noStrike" dirty="0">
                        <a:solidFill>
                          <a:srgbClr val="000000"/>
                        </a:solidFill>
                        <a:effectLst/>
                        <a:latin typeface="Arial" panose="020B0604020202020204" pitchFamily="34"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02555183"/>
                  </a:ext>
                </a:extLst>
              </a:tr>
              <a:tr h="1004856">
                <a:tc>
                  <a:txBody>
                    <a:bodyPr/>
                    <a:lstStyle/>
                    <a:p>
                      <a:pPr algn="l" fontAlgn="ctr"/>
                      <a:r>
                        <a:rPr lang="ru-RU" sz="3600" b="1" i="0" u="none" strike="noStrike" dirty="0">
                          <a:solidFill>
                            <a:srgbClr val="000000"/>
                          </a:solidFill>
                          <a:effectLst/>
                          <a:latin typeface="+mn-lt"/>
                        </a:rPr>
                        <a:t>Образовательная программа</a:t>
                      </a:r>
                    </a:p>
                  </a:txBody>
                  <a:tcPr marL="9525" marR="9525" marT="9525" marB="0" anchor="ct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tc>
                <a:extLst>
                  <a:ext uri="{0D108BD9-81ED-4DB2-BD59-A6C34878D82A}">
                    <a16:rowId xmlns:a16="http://schemas.microsoft.com/office/drawing/2014/main" val="2019022295"/>
                  </a:ext>
                </a:extLst>
              </a:tr>
              <a:tr h="811614">
                <a:tc>
                  <a:txBody>
                    <a:bodyPr/>
                    <a:lstStyle/>
                    <a:p>
                      <a:pPr algn="l" fontAlgn="ctr"/>
                      <a:r>
                        <a:rPr lang="ru-RU" sz="3600" u="none" strike="noStrike">
                          <a:effectLst/>
                          <a:latin typeface="+mn-lt"/>
                        </a:rPr>
                        <a:t>Принято</a:t>
                      </a:r>
                      <a:endParaRPr lang="ru-RU" sz="3600" b="1" i="0" u="none" strike="noStrike">
                        <a:solidFill>
                          <a:srgbClr val="000000"/>
                        </a:solidFill>
                        <a:effectLst/>
                        <a:latin typeface="+mn-lt"/>
                      </a:endParaRPr>
                    </a:p>
                  </a:txBody>
                  <a:tcPr marL="9525" marR="9525" marT="9525" marB="0" anchor="ctr"/>
                </a:tc>
                <a:tc>
                  <a:txBody>
                    <a:bodyPr/>
                    <a:lstStyle/>
                    <a:p>
                      <a:pPr algn="ctr" rtl="0" fontAlgn="ctr"/>
                      <a:r>
                        <a:rPr lang="ru-RU" sz="4000" b="1" u="none" strike="noStrike" dirty="0">
                          <a:effectLst/>
                          <a:latin typeface="+mn-lt"/>
                        </a:rPr>
                        <a:t>64</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57</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80</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120</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63</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82</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35</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19</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15</a:t>
                      </a:r>
                      <a:endParaRPr lang="ru-RU" sz="4000" b="1" i="0" u="none" strike="noStrike" dirty="0">
                        <a:solidFill>
                          <a:srgbClr val="545454"/>
                        </a:solidFill>
                        <a:effectLst/>
                        <a:latin typeface="+mn-lt"/>
                      </a:endParaRPr>
                    </a:p>
                  </a:txBody>
                  <a:tcPr marL="9525" marR="9525" marT="9525" marB="0" anchor="ctr"/>
                </a:tc>
                <a:tc>
                  <a:txBody>
                    <a:bodyPr/>
                    <a:lstStyle/>
                    <a:p>
                      <a:pPr algn="ctr" rtl="0" fontAlgn="ctr"/>
                      <a:r>
                        <a:rPr lang="ru-RU" sz="4000" b="1" u="none" strike="noStrike" dirty="0">
                          <a:effectLst/>
                          <a:latin typeface="+mn-lt"/>
                        </a:rPr>
                        <a:t>0</a:t>
                      </a:r>
                      <a:endParaRPr lang="ru-RU" sz="4000" b="1" i="0" u="none" strike="noStrike" dirty="0">
                        <a:solidFill>
                          <a:srgbClr val="545454"/>
                        </a:solidFill>
                        <a:effectLst/>
                        <a:latin typeface="+mn-lt"/>
                      </a:endParaRPr>
                    </a:p>
                  </a:txBody>
                  <a:tcPr marL="9525" marR="9525" marT="9525" marB="0" anchor="ctr"/>
                </a:tc>
                <a:extLst>
                  <a:ext uri="{0D108BD9-81ED-4DB2-BD59-A6C34878D82A}">
                    <a16:rowId xmlns:a16="http://schemas.microsoft.com/office/drawing/2014/main" val="3468011898"/>
                  </a:ext>
                </a:extLst>
              </a:tr>
              <a:tr h="1623228">
                <a:tc>
                  <a:txBody>
                    <a:bodyPr/>
                    <a:lstStyle/>
                    <a:p>
                      <a:pPr algn="l" fontAlgn="ctr"/>
                      <a:r>
                        <a:rPr lang="ru-RU" sz="3600" u="none" strike="noStrike">
                          <a:effectLst/>
                          <a:latin typeface="+mn-lt"/>
                        </a:rPr>
                        <a:t>Процент из школ-партнеров относительно поступивших из МСК</a:t>
                      </a:r>
                      <a:endParaRPr lang="ru-RU" sz="3600" b="1" i="0" u="none" strike="noStrike">
                        <a:solidFill>
                          <a:srgbClr val="000000"/>
                        </a:solidFill>
                        <a:effectLst/>
                        <a:latin typeface="+mn-lt"/>
                      </a:endParaRPr>
                    </a:p>
                  </a:txBody>
                  <a:tcPr marL="9525" marR="9525" marT="9525" marB="0" anchor="ctr"/>
                </a:tc>
                <a:tc>
                  <a:txBody>
                    <a:bodyPr/>
                    <a:lstStyle/>
                    <a:p>
                      <a:pPr algn="ctr" fontAlgn="ctr"/>
                      <a:r>
                        <a:rPr lang="ru-RU" sz="3600" u="none" strike="noStrike" dirty="0">
                          <a:effectLst/>
                        </a:rPr>
                        <a:t>61,1%</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63,8%</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67,5%</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6</a:t>
                      </a:r>
                      <a:r>
                        <a:rPr lang="en-US" sz="3600" u="none" strike="noStrike" dirty="0">
                          <a:effectLst/>
                        </a:rPr>
                        <a:t>5</a:t>
                      </a:r>
                      <a:r>
                        <a:rPr lang="ru-RU" sz="3600" u="none" strike="noStrike" dirty="0">
                          <a:effectLst/>
                        </a:rPr>
                        <a:t>,6%</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60,0%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49,0%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54,6%</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70,0%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71,6%</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0</a:t>
                      </a:r>
                      <a:endParaRPr lang="ru-RU"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51813851"/>
                  </a:ext>
                </a:extLst>
              </a:tr>
              <a:tr h="2434843">
                <a:tc>
                  <a:txBody>
                    <a:bodyPr/>
                    <a:lstStyle/>
                    <a:p>
                      <a:pPr algn="l" fontAlgn="ctr"/>
                      <a:r>
                        <a:rPr lang="ru-RU" sz="3600" u="none" strike="noStrike" dirty="0">
                          <a:effectLst/>
                          <a:latin typeface="+mn-lt"/>
                        </a:rPr>
                        <a:t>Процент из школ-партнеров относительно поступивших из регионов</a:t>
                      </a:r>
                      <a:endParaRPr lang="ru-RU" sz="3600" b="1" i="0" u="none" strike="noStrike" dirty="0">
                        <a:solidFill>
                          <a:srgbClr val="000000"/>
                        </a:solidFill>
                        <a:effectLst/>
                        <a:latin typeface="+mn-lt"/>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9,1%</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5,5%</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a:effectLst/>
                        </a:rPr>
                        <a:t>11,5%</a:t>
                      </a:r>
                      <a:endParaRPr lang="ru-RU" sz="3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a:effectLst/>
                        </a:rPr>
                        <a:t>25,9%</a:t>
                      </a:r>
                      <a:endParaRPr lang="ru-RU" sz="3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6,7%</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8,5%</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1</a:t>
                      </a:r>
                      <a:r>
                        <a:rPr lang="ru-RU" sz="3600" u="none" strike="noStrike" dirty="0">
                          <a:effectLst/>
                        </a:rPr>
                        <a:t>7,7%</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a:effectLst/>
                        </a:rPr>
                        <a:t>25,0%</a:t>
                      </a:r>
                      <a:endParaRPr lang="ru-RU" sz="36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3600" u="none" strike="noStrike" dirty="0">
                          <a:effectLst/>
                        </a:rPr>
                        <a:t>2</a:t>
                      </a:r>
                      <a:r>
                        <a:rPr lang="ru-RU" sz="3600" u="none" strike="noStrike" dirty="0">
                          <a:effectLst/>
                        </a:rPr>
                        <a:t>0,0%</a:t>
                      </a:r>
                      <a:endParaRPr lang="ru-RU" sz="36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3600" u="none" strike="noStrike" dirty="0">
                          <a:effectLst/>
                        </a:rPr>
                        <a:t>0</a:t>
                      </a:r>
                      <a:endParaRPr lang="ru-RU" sz="36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570839670"/>
                  </a:ext>
                </a:extLst>
              </a:tr>
            </a:tbl>
          </a:graphicData>
        </a:graphic>
      </p:graphicFrame>
    </p:spTree>
    <p:extLst>
      <p:ext uri="{BB962C8B-B14F-4D97-AF65-F5344CB8AC3E}">
        <p14:creationId xmlns:p14="http://schemas.microsoft.com/office/powerpoint/2010/main" val="35072777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426185" y="586179"/>
            <a:ext cx="20328104" cy="11995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 числа иностранных студентов</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id="{8767AF97-3CE4-41FE-BBD1-E21AB20EDC0D}"/>
              </a:ext>
            </a:extLst>
          </p:cNvPr>
          <p:cNvSpPr>
            <a:spLocks noGrp="1"/>
          </p:cNvSpPr>
          <p:nvPr>
            <p:ph type="sldNum" sz="quarter" idx="2"/>
          </p:nvPr>
        </p:nvSpPr>
        <p:spPr/>
        <p:txBody>
          <a:bodyPr/>
          <a:lstStyle/>
          <a:p>
            <a:fld id="{86CB4B4D-7CA3-9044-876B-883B54F8677D}" type="slidenum">
              <a:rPr lang="ru-RU" smtClean="0"/>
              <a:t>15</a:t>
            </a:fld>
            <a:endParaRPr lang="ru-RU"/>
          </a:p>
        </p:txBody>
      </p:sp>
      <p:graphicFrame>
        <p:nvGraphicFramePr>
          <p:cNvPr id="2" name="Диаграмма 1">
            <a:extLst>
              <a:ext uri="{FF2B5EF4-FFF2-40B4-BE49-F238E27FC236}">
                <a16:creationId xmlns:a16="http://schemas.microsoft.com/office/drawing/2014/main" id="{2E4BFFDA-8008-A21A-C2A0-8295235B5C21}"/>
              </a:ext>
            </a:extLst>
          </p:cNvPr>
          <p:cNvGraphicFramePr>
            <a:graphicFrameLocks/>
          </p:cNvGraphicFramePr>
          <p:nvPr>
            <p:extLst>
              <p:ext uri="{D42A27DB-BD31-4B8C-83A1-F6EECF244321}">
                <p14:modId xmlns:p14="http://schemas.microsoft.com/office/powerpoint/2010/main" val="4152099557"/>
              </p:ext>
            </p:extLst>
          </p:nvPr>
        </p:nvGraphicFramePr>
        <p:xfrm>
          <a:off x="1226606" y="2639917"/>
          <a:ext cx="21480832" cy="9941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0725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54970" y="0"/>
            <a:ext cx="20020493" cy="16283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Выполнение плана приема В </a:t>
            </a:r>
          </a:p>
          <a:p>
            <a:pPr algn="l">
              <a:defRPr sz="7000" b="1" cap="all">
                <a:solidFill>
                  <a:srgbClr val="253957"/>
                </a:solidFill>
                <a:latin typeface="+mn-lt"/>
                <a:ea typeface="+mn-ea"/>
                <a:cs typeface="+mn-cs"/>
                <a:sym typeface="Arial Narrow"/>
              </a:defRPr>
            </a:pPr>
            <a:r>
              <a:rPr lang="ru-RU" dirty="0"/>
              <a:t>Магистратуру МИЭМ</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id="{8767AF97-3CE4-41FE-BBD1-E21AB20EDC0D}"/>
              </a:ext>
            </a:extLst>
          </p:cNvPr>
          <p:cNvSpPr>
            <a:spLocks noGrp="1"/>
          </p:cNvSpPr>
          <p:nvPr>
            <p:ph type="sldNum" sz="quarter" idx="2"/>
          </p:nvPr>
        </p:nvSpPr>
        <p:spPr/>
        <p:txBody>
          <a:bodyPr/>
          <a:lstStyle/>
          <a:p>
            <a:fld id="{86CB4B4D-7CA3-9044-876B-883B54F8677D}" type="slidenum">
              <a:rPr lang="ru-RU" smtClean="0"/>
              <a:t>16</a:t>
            </a:fld>
            <a:endParaRPr lang="ru-RU"/>
          </a:p>
        </p:txBody>
      </p:sp>
      <p:graphicFrame>
        <p:nvGraphicFramePr>
          <p:cNvPr id="7" name="Таблица 6">
            <a:extLst>
              <a:ext uri="{FF2B5EF4-FFF2-40B4-BE49-F238E27FC236}">
                <a16:creationId xmlns:a16="http://schemas.microsoft.com/office/drawing/2014/main" id="{6466D6B1-5D05-D82A-14E1-984184C35805}"/>
              </a:ext>
            </a:extLst>
          </p:cNvPr>
          <p:cNvGraphicFramePr>
            <a:graphicFrameLocks noGrp="1"/>
          </p:cNvGraphicFramePr>
          <p:nvPr>
            <p:extLst>
              <p:ext uri="{D42A27DB-BD31-4B8C-83A1-F6EECF244321}">
                <p14:modId xmlns:p14="http://schemas.microsoft.com/office/powerpoint/2010/main" val="2506970509"/>
              </p:ext>
            </p:extLst>
          </p:nvPr>
        </p:nvGraphicFramePr>
        <p:xfrm>
          <a:off x="1030760" y="2708306"/>
          <a:ext cx="21506381" cy="8907552"/>
        </p:xfrm>
        <a:graphic>
          <a:graphicData uri="http://schemas.openxmlformats.org/drawingml/2006/table">
            <a:tbl>
              <a:tblPr firstRow="1" firstCol="1">
                <a:tableStyleId>{4C3C2611-4C71-4FC5-86AE-919BDF0F9419}</a:tableStyleId>
              </a:tblPr>
              <a:tblGrid>
                <a:gridCol w="2790365">
                  <a:extLst>
                    <a:ext uri="{9D8B030D-6E8A-4147-A177-3AD203B41FA5}">
                      <a16:colId xmlns:a16="http://schemas.microsoft.com/office/drawing/2014/main" val="2224676449"/>
                    </a:ext>
                  </a:extLst>
                </a:gridCol>
                <a:gridCol w="1701456">
                  <a:extLst>
                    <a:ext uri="{9D8B030D-6E8A-4147-A177-3AD203B41FA5}">
                      <a16:colId xmlns:a16="http://schemas.microsoft.com/office/drawing/2014/main" val="492858861"/>
                    </a:ext>
                  </a:extLst>
                </a:gridCol>
                <a:gridCol w="1701456">
                  <a:extLst>
                    <a:ext uri="{9D8B030D-6E8A-4147-A177-3AD203B41FA5}">
                      <a16:colId xmlns:a16="http://schemas.microsoft.com/office/drawing/2014/main" val="4054247953"/>
                    </a:ext>
                  </a:extLst>
                </a:gridCol>
                <a:gridCol w="1701456">
                  <a:extLst>
                    <a:ext uri="{9D8B030D-6E8A-4147-A177-3AD203B41FA5}">
                      <a16:colId xmlns:a16="http://schemas.microsoft.com/office/drawing/2014/main" val="64372163"/>
                    </a:ext>
                  </a:extLst>
                </a:gridCol>
                <a:gridCol w="1701456">
                  <a:extLst>
                    <a:ext uri="{9D8B030D-6E8A-4147-A177-3AD203B41FA5}">
                      <a16:colId xmlns:a16="http://schemas.microsoft.com/office/drawing/2014/main" val="2454931199"/>
                    </a:ext>
                  </a:extLst>
                </a:gridCol>
                <a:gridCol w="1701456">
                  <a:extLst>
                    <a:ext uri="{9D8B030D-6E8A-4147-A177-3AD203B41FA5}">
                      <a16:colId xmlns:a16="http://schemas.microsoft.com/office/drawing/2014/main" val="551249180"/>
                    </a:ext>
                  </a:extLst>
                </a:gridCol>
                <a:gridCol w="1701456">
                  <a:extLst>
                    <a:ext uri="{9D8B030D-6E8A-4147-A177-3AD203B41FA5}">
                      <a16:colId xmlns:a16="http://schemas.microsoft.com/office/drawing/2014/main" val="604935007"/>
                    </a:ext>
                  </a:extLst>
                </a:gridCol>
                <a:gridCol w="1701456">
                  <a:extLst>
                    <a:ext uri="{9D8B030D-6E8A-4147-A177-3AD203B41FA5}">
                      <a16:colId xmlns:a16="http://schemas.microsoft.com/office/drawing/2014/main" val="3437202759"/>
                    </a:ext>
                  </a:extLst>
                </a:gridCol>
                <a:gridCol w="1701456">
                  <a:extLst>
                    <a:ext uri="{9D8B030D-6E8A-4147-A177-3AD203B41FA5}">
                      <a16:colId xmlns:a16="http://schemas.microsoft.com/office/drawing/2014/main" val="3120398580"/>
                    </a:ext>
                  </a:extLst>
                </a:gridCol>
                <a:gridCol w="1701456">
                  <a:extLst>
                    <a:ext uri="{9D8B030D-6E8A-4147-A177-3AD203B41FA5}">
                      <a16:colId xmlns:a16="http://schemas.microsoft.com/office/drawing/2014/main" val="629430017"/>
                    </a:ext>
                  </a:extLst>
                </a:gridCol>
                <a:gridCol w="1701456">
                  <a:extLst>
                    <a:ext uri="{9D8B030D-6E8A-4147-A177-3AD203B41FA5}">
                      <a16:colId xmlns:a16="http://schemas.microsoft.com/office/drawing/2014/main" val="588417997"/>
                    </a:ext>
                  </a:extLst>
                </a:gridCol>
                <a:gridCol w="1701456">
                  <a:extLst>
                    <a:ext uri="{9D8B030D-6E8A-4147-A177-3AD203B41FA5}">
                      <a16:colId xmlns:a16="http://schemas.microsoft.com/office/drawing/2014/main" val="1299634466"/>
                    </a:ext>
                  </a:extLst>
                </a:gridCol>
              </a:tblGrid>
              <a:tr h="1477556">
                <a:tc gridSpan="12">
                  <a:txBody>
                    <a:bodyPr/>
                    <a:lstStyle/>
                    <a:p>
                      <a:pPr algn="ctr" rtl="0" fontAlgn="ctr"/>
                      <a:r>
                        <a:rPr lang="ru-RU" sz="4000" b="1" i="0" u="none" strike="noStrike" dirty="0">
                          <a:solidFill>
                            <a:srgbClr val="FFFFFF"/>
                          </a:solidFill>
                          <a:effectLst/>
                          <a:latin typeface="+mn-lt"/>
                        </a:rPr>
                        <a:t>Образовательные программы магистратуры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778776"/>
                  </a:ext>
                </a:extLst>
              </a:tr>
              <a:tr h="1477556">
                <a:tc rowSpan="2">
                  <a:txBody>
                    <a:bodyPr/>
                    <a:lstStyle/>
                    <a:p>
                      <a:pPr algn="ctr" rtl="0" fontAlgn="ctr"/>
                      <a:r>
                        <a:rPr lang="ru-RU" sz="4000" u="none" strike="noStrike" dirty="0">
                          <a:effectLst/>
                          <a:latin typeface="+mn-lt"/>
                        </a:rPr>
                        <a:t> </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rtl="0" fontAlgn="ctr"/>
                      <a:r>
                        <a:rPr lang="ru-RU" sz="4000" u="none" strike="noStrike" dirty="0">
                          <a:effectLst/>
                        </a:rPr>
                        <a:t>Бюджет</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rtl="0" fontAlgn="ctr"/>
                      <a:r>
                        <a:rPr lang="ru-RU" sz="4000" u="none" strike="noStrike" dirty="0">
                          <a:effectLst/>
                        </a:rPr>
                        <a:t>Коммерция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220908"/>
                  </a:ext>
                </a:extLst>
              </a:tr>
              <a:tr h="2997328">
                <a:tc vMerge="1">
                  <a:txBody>
                    <a:bodyPr/>
                    <a:lstStyle/>
                    <a:p>
                      <a:endParaRPr lang="ru-RU"/>
                    </a:p>
                  </a:txBody>
                  <a:tcPr/>
                </a:tc>
                <a:tc>
                  <a:txBody>
                    <a:bodyPr/>
                    <a:lstStyle/>
                    <a:p>
                      <a:pPr algn="ctr" rtl="0" fontAlgn="ctr"/>
                      <a:r>
                        <a:rPr lang="ru-RU" sz="4000" b="0" i="0" u="none" strike="noStrike" dirty="0">
                          <a:solidFill>
                            <a:sysClr val="windowText" lastClr="000000"/>
                          </a:solidFill>
                          <a:effectLst/>
                          <a:latin typeface="+mn-lt"/>
                        </a:rPr>
                        <a:t>ПЭФ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КСИС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САМТ</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ИВКС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ИБКС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b="0" i="0" u="none" strike="noStrike" dirty="0">
                          <a:solidFill>
                            <a:sysClr val="windowText" lastClr="000000"/>
                          </a:solidFill>
                          <a:effectLst/>
                          <a:latin typeface="+mn-lt"/>
                        </a:rPr>
                        <a:t>ПЭФ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КСИС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САМТ</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ИВКС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ИБКС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b="0" i="0" u="none" strike="noStrike" dirty="0">
                          <a:solidFill>
                            <a:sysClr val="windowText" lastClr="000000"/>
                          </a:solidFill>
                          <a:effectLst/>
                          <a:latin typeface="+mn-lt"/>
                        </a:rPr>
                        <a:t>КИБЕР</a:t>
                      </a:r>
                    </a:p>
                    <a:p>
                      <a:pPr algn="ctr" rtl="0" fontAlgn="ctr"/>
                      <a:r>
                        <a:rPr lang="ru-RU" sz="4000" b="0" i="0" u="none" strike="noStrike" dirty="0">
                          <a:solidFill>
                            <a:sysClr val="windowText" lastClr="000000"/>
                          </a:solidFill>
                          <a:effectLst/>
                          <a:latin typeface="+mn-lt"/>
                        </a:rPr>
                        <a:t>(онлайн)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5795593"/>
                  </a:ext>
                </a:extLst>
              </a:tr>
              <a:tr h="1477556">
                <a:tc>
                  <a:txBody>
                    <a:bodyPr/>
                    <a:lstStyle/>
                    <a:p>
                      <a:pPr algn="ctr" rtl="0" fontAlgn="ctr"/>
                      <a:r>
                        <a:rPr lang="ru-RU" sz="4000" b="1" i="0" u="none" strike="noStrike" dirty="0">
                          <a:solidFill>
                            <a:srgbClr val="FFFFFF"/>
                          </a:solidFill>
                          <a:effectLst/>
                          <a:latin typeface="+mn-lt"/>
                        </a:rPr>
                        <a:t>План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25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65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35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20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10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70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213250"/>
                  </a:ext>
                </a:extLst>
              </a:tr>
              <a:tr h="1477556">
                <a:tc>
                  <a:txBody>
                    <a:bodyPr/>
                    <a:lstStyle/>
                    <a:p>
                      <a:pPr algn="ctr" rtl="0" fontAlgn="ctr"/>
                      <a:r>
                        <a:rPr lang="ru-RU" sz="4000" u="none" strike="noStrike" dirty="0">
                          <a:effectLst/>
                          <a:latin typeface="+mn-lt"/>
                        </a:rPr>
                        <a:t>Реализация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i="0" u="none" strike="noStrike" dirty="0">
                          <a:solidFill>
                            <a:sysClr val="windowText" lastClr="000000"/>
                          </a:solidFill>
                          <a:effectLst/>
                          <a:latin typeface="+mn-lt"/>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03879610"/>
                  </a:ext>
                </a:extLst>
              </a:tr>
            </a:tbl>
          </a:graphicData>
        </a:graphic>
      </p:graphicFrame>
    </p:spTree>
    <p:extLst>
      <p:ext uri="{BB962C8B-B14F-4D97-AF65-F5344CB8AC3E}">
        <p14:creationId xmlns:p14="http://schemas.microsoft.com/office/powerpoint/2010/main" val="122516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65096" y="-44565"/>
            <a:ext cx="15215536" cy="22591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ПРОХОДНОГО БАЛЛА НА ОП МАГИСТРАТУРЫ</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5" name="Номер слайда 4">
            <a:extLst>
              <a:ext uri="{FF2B5EF4-FFF2-40B4-BE49-F238E27FC236}">
                <a16:creationId xmlns:a16="http://schemas.microsoft.com/office/drawing/2014/main" id="{8767AF97-3CE4-41FE-BBD1-E21AB20EDC0D}"/>
              </a:ext>
            </a:extLst>
          </p:cNvPr>
          <p:cNvSpPr>
            <a:spLocks noGrp="1"/>
          </p:cNvSpPr>
          <p:nvPr>
            <p:ph type="sldNum" sz="quarter" idx="2"/>
          </p:nvPr>
        </p:nvSpPr>
        <p:spPr/>
        <p:txBody>
          <a:bodyPr/>
          <a:lstStyle/>
          <a:p>
            <a:fld id="{86CB4B4D-7CA3-9044-876B-883B54F8677D}" type="slidenum">
              <a:rPr lang="ru-RU" smtClean="0"/>
              <a:t>17</a:t>
            </a:fld>
            <a:endParaRPr lang="ru-RU"/>
          </a:p>
        </p:txBody>
      </p:sp>
      <p:graphicFrame>
        <p:nvGraphicFramePr>
          <p:cNvPr id="2" name="Chart 9">
            <a:extLst>
              <a:ext uri="{FF2B5EF4-FFF2-40B4-BE49-F238E27FC236}">
                <a16:creationId xmlns:a16="http://schemas.microsoft.com/office/drawing/2014/main" id="{00000000-0008-0000-0900-000009000000}"/>
              </a:ext>
            </a:extLst>
          </p:cNvPr>
          <p:cNvGraphicFramePr>
            <a:graphicFrameLocks/>
          </p:cNvGraphicFramePr>
          <p:nvPr>
            <p:extLst>
              <p:ext uri="{D42A27DB-BD31-4B8C-83A1-F6EECF244321}">
                <p14:modId xmlns:p14="http://schemas.microsoft.com/office/powerpoint/2010/main" val="3515947333"/>
              </p:ext>
            </p:extLst>
          </p:nvPr>
        </p:nvGraphicFramePr>
        <p:xfrm>
          <a:off x="1201064" y="2677659"/>
          <a:ext cx="21506373" cy="9904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0108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727681"/>
            <a:ext cx="21506373" cy="10402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В 2022 году на ОП МИЭМ поступило </a:t>
            </a:r>
            <a:r>
              <a:rPr lang="ru-RU" b="1" dirty="0">
                <a:solidFill>
                  <a:srgbClr val="002060"/>
                </a:solidFill>
                <a:latin typeface="+mn-lt"/>
              </a:rPr>
              <a:t>4 победителя и призера Всероссийской олимпиады школьников.</a:t>
            </a:r>
          </a:p>
          <a:p>
            <a:pPr marL="685800" indent="-685800" algn="jus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r>
              <a:rPr lang="ru-RU" b="1" dirty="0">
                <a:solidFill>
                  <a:srgbClr val="002060"/>
                </a:solidFill>
                <a:latin typeface="+mn-lt"/>
              </a:rPr>
              <a:t>55% </a:t>
            </a:r>
            <a:r>
              <a:rPr lang="ru-RU" dirty="0">
                <a:solidFill>
                  <a:srgbClr val="002060"/>
                </a:solidFill>
                <a:latin typeface="+mn-lt"/>
              </a:rPr>
              <a:t>победителей и призеров предпрофессиональной олимпиады школьников поступили на ОП МИЭМ по БВИ (из числа подтвердивших БВИ результатами ЕГЭ).</a:t>
            </a:r>
          </a:p>
          <a:p>
            <a:pPr marL="685800" indent="-685800" algn="just">
              <a:buFont typeface="Arial" panose="020B0604020202020204" pitchFamily="34" charset="0"/>
              <a:buChar char="•"/>
            </a:pPr>
            <a:endParaRPr lang="en-US" dirty="0">
              <a:solidFill>
                <a:srgbClr val="002060"/>
              </a:solidFill>
              <a:latin typeface="+mn-lt"/>
            </a:endParaRPr>
          </a:p>
          <a:p>
            <a:pPr marL="685800" indent="-685800" algn="just">
              <a:buFont typeface="Arial" panose="020B0604020202020204" pitchFamily="34" charset="0"/>
              <a:buChar char="•"/>
            </a:pPr>
            <a:r>
              <a:rPr lang="ru-RU" b="1" dirty="0">
                <a:solidFill>
                  <a:srgbClr val="002060"/>
                </a:solidFill>
                <a:latin typeface="+mn-lt"/>
              </a:rPr>
              <a:t>45% </a:t>
            </a:r>
            <a:r>
              <a:rPr lang="ru-RU" dirty="0">
                <a:solidFill>
                  <a:srgbClr val="002060"/>
                </a:solidFill>
                <a:latin typeface="+mn-lt"/>
              </a:rPr>
              <a:t>победителей и призеров олимпиады </a:t>
            </a:r>
            <a:r>
              <a:rPr lang="en-US" dirty="0">
                <a:solidFill>
                  <a:srgbClr val="002060"/>
                </a:solidFill>
                <a:latin typeface="+mn-lt"/>
              </a:rPr>
              <a:t>“</a:t>
            </a:r>
            <a:r>
              <a:rPr lang="ru-RU" dirty="0">
                <a:solidFill>
                  <a:srgbClr val="002060"/>
                </a:solidFill>
                <a:latin typeface="+mn-lt"/>
              </a:rPr>
              <a:t>Высшая проба</a:t>
            </a:r>
            <a:r>
              <a:rPr lang="en-US" dirty="0">
                <a:solidFill>
                  <a:srgbClr val="002060"/>
                </a:solidFill>
                <a:latin typeface="+mn-lt"/>
              </a:rPr>
              <a:t>” </a:t>
            </a:r>
            <a:r>
              <a:rPr lang="ru-RU" dirty="0">
                <a:solidFill>
                  <a:srgbClr val="002060"/>
                </a:solidFill>
                <a:latin typeface="+mn-lt"/>
              </a:rPr>
              <a:t>по профилю </a:t>
            </a:r>
            <a:r>
              <a:rPr lang="en-US" dirty="0">
                <a:solidFill>
                  <a:srgbClr val="002060"/>
                </a:solidFill>
                <a:latin typeface="+mn-lt"/>
              </a:rPr>
              <a:t>“</a:t>
            </a:r>
            <a:r>
              <a:rPr lang="ru-RU" dirty="0">
                <a:solidFill>
                  <a:srgbClr val="002060"/>
                </a:solidFill>
                <a:latin typeface="+mn-lt"/>
              </a:rPr>
              <a:t>Инженерные науки</a:t>
            </a:r>
            <a:r>
              <a:rPr lang="en-US" dirty="0">
                <a:solidFill>
                  <a:srgbClr val="002060"/>
                </a:solidFill>
                <a:latin typeface="+mn-lt"/>
              </a:rPr>
              <a:t>”</a:t>
            </a:r>
            <a:r>
              <a:rPr lang="ru-RU" dirty="0">
                <a:solidFill>
                  <a:srgbClr val="002060"/>
                </a:solidFill>
                <a:latin typeface="+mn-lt"/>
              </a:rPr>
              <a:t> поступили на ОП МИЭМ по БВИ (из числа подтвердивших БВИ результатами ЕГЭ).</a:t>
            </a:r>
          </a:p>
          <a:p>
            <a:pPr algn="just"/>
            <a:endParaRPr lang="ru-RU" b="1"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В </a:t>
            </a:r>
            <a:r>
              <a:rPr lang="en-US" dirty="0">
                <a:solidFill>
                  <a:srgbClr val="002060"/>
                </a:solidFill>
                <a:latin typeface="+mn-lt"/>
              </a:rPr>
              <a:t>2022 </a:t>
            </a:r>
            <a:r>
              <a:rPr lang="ru-RU" dirty="0">
                <a:solidFill>
                  <a:srgbClr val="002060"/>
                </a:solidFill>
                <a:latin typeface="+mn-lt"/>
              </a:rPr>
              <a:t>году на ОП МИЭМ поступило </a:t>
            </a:r>
            <a:r>
              <a:rPr lang="ru-RU" b="1" dirty="0">
                <a:solidFill>
                  <a:srgbClr val="002060"/>
                </a:solidFill>
                <a:latin typeface="+mn-lt"/>
              </a:rPr>
              <a:t>10 победителей и призеров Национальной технологической олимпиады.</a:t>
            </a:r>
          </a:p>
          <a:p>
            <a:pPr marL="685800" indent="-685800" algn="jus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endParaRPr lang="ru-RU" b="1"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18</a:t>
            </a:fld>
            <a:endParaRPr lang="ru-RU"/>
          </a:p>
        </p:txBody>
      </p:sp>
    </p:spTree>
    <p:extLst>
      <p:ext uri="{BB962C8B-B14F-4D97-AF65-F5344CB8AC3E}">
        <p14:creationId xmlns:p14="http://schemas.microsoft.com/office/powerpoint/2010/main" val="27584814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2727681"/>
            <a:ext cx="21506373" cy="10402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buFont typeface="Arial" panose="020B0604020202020204" pitchFamily="34" charset="0"/>
              <a:buChar char="•"/>
            </a:pPr>
            <a:r>
              <a:rPr lang="ru-RU" b="1" dirty="0">
                <a:solidFill>
                  <a:srgbClr val="002060"/>
                </a:solidFill>
                <a:latin typeface="+mn-lt"/>
              </a:rPr>
              <a:t>План приема на бюджетные места выполнен БЕЗ</a:t>
            </a:r>
            <a:r>
              <a:rPr lang="ru-RU" dirty="0">
                <a:solidFill>
                  <a:srgbClr val="002060"/>
                </a:solidFill>
                <a:latin typeface="+mn-lt"/>
              </a:rPr>
              <a:t> </a:t>
            </a:r>
            <a:r>
              <a:rPr lang="ru-RU" b="1" dirty="0">
                <a:solidFill>
                  <a:srgbClr val="002060"/>
                </a:solidFill>
                <a:latin typeface="+mn-lt"/>
              </a:rPr>
              <a:t>превышения</a:t>
            </a:r>
            <a:r>
              <a:rPr lang="ru-RU" dirty="0">
                <a:solidFill>
                  <a:srgbClr val="002060"/>
                </a:solidFill>
                <a:latin typeface="+mn-lt"/>
              </a:rPr>
              <a:t> по всем образовательным программам бакалавриата и специалитета МИЭМ.</a:t>
            </a:r>
          </a:p>
          <a:p>
            <a:pPr marL="685800" indent="-685800" algn="just">
              <a:buFont typeface="Arial" panose="020B0604020202020204" pitchFamily="34" charset="0"/>
              <a:buChar char="•"/>
            </a:pPr>
            <a:endParaRPr lang="en-US"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Проходной балл при поступлении на программы бакалавриата и специалитета МИЭМ в среднем снизился на 10% относительно прошлого года из-за выбросов по техническому зачислению</a:t>
            </a:r>
            <a:r>
              <a:rPr lang="ru-RU" b="1" dirty="0">
                <a:solidFill>
                  <a:srgbClr val="002060"/>
                </a:solidFill>
                <a:latin typeface="+mn-lt"/>
              </a:rPr>
              <a:t>.</a:t>
            </a:r>
          </a:p>
          <a:p>
            <a:pPr marL="685800" indent="-685800" algn="jus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r>
              <a:rPr lang="ru-RU" b="1" dirty="0">
                <a:solidFill>
                  <a:srgbClr val="002060"/>
                </a:solidFill>
                <a:latin typeface="+mn-lt"/>
              </a:rPr>
              <a:t>Средний балл по ЕГЭ </a:t>
            </a:r>
            <a:r>
              <a:rPr lang="ru-RU" dirty="0">
                <a:solidFill>
                  <a:srgbClr val="002060"/>
                </a:solidFill>
                <a:latin typeface="+mn-lt"/>
              </a:rPr>
              <a:t>поступивших на образовательные программы бакалавриата и специалитета МИЭМ </a:t>
            </a:r>
            <a:r>
              <a:rPr lang="ru-RU" b="1" dirty="0">
                <a:solidFill>
                  <a:srgbClr val="002060"/>
                </a:solidFill>
                <a:latin typeface="+mn-lt"/>
              </a:rPr>
              <a:t>увеличился</a:t>
            </a:r>
            <a:r>
              <a:rPr lang="en-US" b="1" dirty="0">
                <a:solidFill>
                  <a:srgbClr val="002060"/>
                </a:solidFill>
                <a:latin typeface="+mn-lt"/>
              </a:rPr>
              <a:t> </a:t>
            </a:r>
            <a:r>
              <a:rPr lang="ru-RU" b="1" dirty="0">
                <a:solidFill>
                  <a:srgbClr val="002060"/>
                </a:solidFill>
                <a:latin typeface="+mn-lt"/>
              </a:rPr>
              <a:t>на 10%.</a:t>
            </a:r>
          </a:p>
          <a:p>
            <a:pPr marL="685800" indent="-685800" algn="just">
              <a:buFont typeface="Arial" panose="020B0604020202020204" pitchFamily="34" charset="0"/>
              <a:buChar char="•"/>
            </a:pPr>
            <a:endParaRPr lang="ru-RU" b="1"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В 2022 году наблюдался </a:t>
            </a:r>
            <a:r>
              <a:rPr lang="ru-RU" b="1" dirty="0">
                <a:solidFill>
                  <a:srgbClr val="002060"/>
                </a:solidFill>
                <a:latin typeface="+mn-lt"/>
              </a:rPr>
              <a:t>аномальная ситуация для технических и инженерных специальностей среди всех ВУЗов</a:t>
            </a:r>
            <a:r>
              <a:rPr lang="ru-RU" dirty="0">
                <a:solidFill>
                  <a:srgbClr val="002060"/>
                </a:solidFill>
                <a:latin typeface="+mn-lt"/>
              </a:rPr>
              <a:t> из-за серьезного </a:t>
            </a:r>
            <a:r>
              <a:rPr lang="ru-RU" b="1" dirty="0">
                <a:solidFill>
                  <a:srgbClr val="002060"/>
                </a:solidFill>
                <a:latin typeface="+mn-lt"/>
              </a:rPr>
              <a:t>снижения количества абитуриентов сдававших ЕГЭ по физике и низкого уровня подготовки абитуриентов </a:t>
            </a:r>
            <a:r>
              <a:rPr lang="ru-RU" dirty="0">
                <a:solidFill>
                  <a:srgbClr val="002060"/>
                </a:solidFill>
                <a:latin typeface="+mn-lt"/>
              </a:rPr>
              <a:t>из-за дистанционного обучения во время пандемии </a:t>
            </a:r>
            <a:r>
              <a:rPr lang="en-US" dirty="0">
                <a:solidFill>
                  <a:srgbClr val="002060"/>
                </a:solidFill>
                <a:latin typeface="+mn-lt"/>
              </a:rPr>
              <a:t>COVID-19.</a:t>
            </a:r>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19</a:t>
            </a:fld>
            <a:endParaRPr lang="ru-RU"/>
          </a:p>
        </p:txBody>
      </p:sp>
    </p:spTree>
    <p:extLst>
      <p:ext uri="{BB962C8B-B14F-4D97-AF65-F5344CB8AC3E}">
        <p14:creationId xmlns:p14="http://schemas.microsoft.com/office/powerpoint/2010/main" val="10783891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1257"/>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ОБЩАЯ КОНКУРСНАЯ СИТУАЦИЯ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6967" y="2767748"/>
            <a:ext cx="21506374" cy="2218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2</a:t>
            </a:fld>
            <a:endParaRPr lang="ru-RU"/>
          </a:p>
        </p:txBody>
      </p:sp>
      <p:sp>
        <p:nvSpPr>
          <p:cNvPr id="12" name="TextBox 11">
            <a:extLst>
              <a:ext uri="{FF2B5EF4-FFF2-40B4-BE49-F238E27FC236}">
                <a16:creationId xmlns:a16="http://schemas.microsoft.com/office/drawing/2014/main" id="{683D20A6-CAC0-4B4B-8919-CB548E3514EE}"/>
              </a:ext>
            </a:extLst>
          </p:cNvPr>
          <p:cNvSpPr txBox="1"/>
          <p:nvPr/>
        </p:nvSpPr>
        <p:spPr>
          <a:xfrm>
            <a:off x="1260703" y="2767748"/>
            <a:ext cx="21446735" cy="93256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Arial" panose="020B0604020202020204" pitchFamily="34" charset="0"/>
              <a:buChar char="•"/>
            </a:pPr>
            <a:r>
              <a:rPr lang="ru-RU" dirty="0">
                <a:solidFill>
                  <a:srgbClr val="002060"/>
                </a:solidFill>
                <a:latin typeface="+mn-lt"/>
              </a:rPr>
              <a:t>Общее количество выпускников школ не изменилось по сравнению с 2021 годом.</a:t>
            </a:r>
          </a:p>
          <a:p>
            <a:pPr marL="685800" indent="-685800" algn="just">
              <a:buFont typeface="Arial" panose="020B0604020202020204" pitchFamily="34" charset="0"/>
              <a:buChar char="•"/>
            </a:pPr>
            <a:endParaRPr lang="ru-RU"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Количество абитуриентов сдававших </a:t>
            </a:r>
            <a:r>
              <a:rPr lang="ru-RU" b="1" dirty="0">
                <a:solidFill>
                  <a:srgbClr val="002060"/>
                </a:solidFill>
                <a:latin typeface="+mn-lt"/>
              </a:rPr>
              <a:t>ЕГЭ по физике уменьшилось на 22%(!) </a:t>
            </a:r>
            <a:r>
              <a:rPr lang="ru-RU" dirty="0">
                <a:solidFill>
                  <a:srgbClr val="002060"/>
                </a:solidFill>
                <a:latin typeface="+mn-lt"/>
              </a:rPr>
              <a:t>с 128 000 в 2021 году до 100 000 в 2022 году.</a:t>
            </a:r>
          </a:p>
          <a:p>
            <a:pPr marL="685800" indent="-685800" algn="just">
              <a:buFont typeface="Arial" panose="020B0604020202020204" pitchFamily="34" charset="0"/>
              <a:buChar char="•"/>
            </a:pPr>
            <a:endParaRPr lang="ru-RU"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Количество абитуриентов сдававших </a:t>
            </a:r>
            <a:r>
              <a:rPr lang="ru-RU" b="1" dirty="0">
                <a:solidFill>
                  <a:srgbClr val="002060"/>
                </a:solidFill>
                <a:latin typeface="+mn-lt"/>
              </a:rPr>
              <a:t>ЕГЭ по информатике увеличилось на 24%(!) </a:t>
            </a:r>
            <a:r>
              <a:rPr lang="ru-RU" dirty="0">
                <a:solidFill>
                  <a:srgbClr val="002060"/>
                </a:solidFill>
                <a:latin typeface="+mn-lt"/>
              </a:rPr>
              <a:t>с 94 000 в 2021 году до 117 000 в 2022 году.</a:t>
            </a:r>
          </a:p>
          <a:p>
            <a:pPr marL="685800" indent="-685800" algn="just">
              <a:buFont typeface="Arial" panose="020B0604020202020204" pitchFamily="34" charset="0"/>
              <a:buChar char="•"/>
            </a:pPr>
            <a:endParaRPr lang="ru-RU"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Количество абитуриентов сдававших </a:t>
            </a:r>
            <a:r>
              <a:rPr lang="ru-RU" b="1" dirty="0">
                <a:solidFill>
                  <a:srgbClr val="002060"/>
                </a:solidFill>
                <a:latin typeface="+mn-lt"/>
              </a:rPr>
              <a:t>ЕГЭ по профильной математике уменьшилось на 17%(!) </a:t>
            </a:r>
            <a:r>
              <a:rPr lang="ru-RU" dirty="0">
                <a:solidFill>
                  <a:srgbClr val="002060"/>
                </a:solidFill>
                <a:latin typeface="+mn-lt"/>
              </a:rPr>
              <a:t>с 365 000 в 2021 году до 302 000 в 2022 году.</a:t>
            </a:r>
          </a:p>
          <a:p>
            <a:pPr algn="just"/>
            <a:endParaRPr lang="ru-RU" dirty="0">
              <a:solidFill>
                <a:srgbClr val="002060"/>
              </a:solidFill>
              <a:latin typeface="+mn-lt"/>
            </a:endParaRPr>
          </a:p>
          <a:p>
            <a:pPr marL="685800" indent="-685800" algn="just">
              <a:buFont typeface="Arial" panose="020B0604020202020204" pitchFamily="34" charset="0"/>
              <a:buChar char="•"/>
            </a:pPr>
            <a:endParaRPr lang="ru-RU" dirty="0">
              <a:solidFill>
                <a:srgbClr val="002060"/>
              </a:solidFill>
              <a:latin typeface="+mn-lt"/>
            </a:endParaRPr>
          </a:p>
        </p:txBody>
      </p:sp>
    </p:spTree>
    <p:extLst>
      <p:ext uri="{BB962C8B-B14F-4D97-AF65-F5344CB8AC3E}">
        <p14:creationId xmlns:p14="http://schemas.microsoft.com/office/powerpoint/2010/main" val="416848015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14936" y="23472"/>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Результаты приема в бакалавриат и магистратуру</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20</a:t>
            </a:fld>
            <a:endParaRPr lang="ru-RU"/>
          </a:p>
        </p:txBody>
      </p:sp>
      <p:graphicFrame>
        <p:nvGraphicFramePr>
          <p:cNvPr id="3" name="Таблица 2">
            <a:extLst>
              <a:ext uri="{FF2B5EF4-FFF2-40B4-BE49-F238E27FC236}">
                <a16:creationId xmlns:a16="http://schemas.microsoft.com/office/drawing/2014/main" id="{0B74E938-3759-4DBC-D894-F4E0DA5550AB}"/>
              </a:ext>
            </a:extLst>
          </p:cNvPr>
          <p:cNvGraphicFramePr>
            <a:graphicFrameLocks noGrp="1"/>
          </p:cNvGraphicFramePr>
          <p:nvPr>
            <p:extLst>
              <p:ext uri="{D42A27DB-BD31-4B8C-83A1-F6EECF244321}">
                <p14:modId xmlns:p14="http://schemas.microsoft.com/office/powerpoint/2010/main" val="217846835"/>
              </p:ext>
            </p:extLst>
          </p:nvPr>
        </p:nvGraphicFramePr>
        <p:xfrm>
          <a:off x="1182628" y="2643366"/>
          <a:ext cx="21506372" cy="10191302"/>
        </p:xfrm>
        <a:graphic>
          <a:graphicData uri="http://schemas.openxmlformats.org/drawingml/2006/table">
            <a:tbl>
              <a:tblPr>
                <a:tableStyleId>{5940675A-B579-460E-94D1-54222C63F5DA}</a:tableStyleId>
              </a:tblPr>
              <a:tblGrid>
                <a:gridCol w="2261374">
                  <a:extLst>
                    <a:ext uri="{9D8B030D-6E8A-4147-A177-3AD203B41FA5}">
                      <a16:colId xmlns:a16="http://schemas.microsoft.com/office/drawing/2014/main" val="1948085853"/>
                    </a:ext>
                  </a:extLst>
                </a:gridCol>
                <a:gridCol w="3899123">
                  <a:extLst>
                    <a:ext uri="{9D8B030D-6E8A-4147-A177-3AD203B41FA5}">
                      <a16:colId xmlns:a16="http://schemas.microsoft.com/office/drawing/2014/main" val="94606815"/>
                    </a:ext>
                  </a:extLst>
                </a:gridCol>
                <a:gridCol w="3357093">
                  <a:extLst>
                    <a:ext uri="{9D8B030D-6E8A-4147-A177-3AD203B41FA5}">
                      <a16:colId xmlns:a16="http://schemas.microsoft.com/office/drawing/2014/main" val="2711908122"/>
                    </a:ext>
                  </a:extLst>
                </a:gridCol>
                <a:gridCol w="3823355">
                  <a:extLst>
                    <a:ext uri="{9D8B030D-6E8A-4147-A177-3AD203B41FA5}">
                      <a16:colId xmlns:a16="http://schemas.microsoft.com/office/drawing/2014/main" val="1890910592"/>
                    </a:ext>
                  </a:extLst>
                </a:gridCol>
                <a:gridCol w="3496970">
                  <a:extLst>
                    <a:ext uri="{9D8B030D-6E8A-4147-A177-3AD203B41FA5}">
                      <a16:colId xmlns:a16="http://schemas.microsoft.com/office/drawing/2014/main" val="1869218766"/>
                    </a:ext>
                  </a:extLst>
                </a:gridCol>
                <a:gridCol w="1311365">
                  <a:extLst>
                    <a:ext uri="{9D8B030D-6E8A-4147-A177-3AD203B41FA5}">
                      <a16:colId xmlns:a16="http://schemas.microsoft.com/office/drawing/2014/main" val="4009435493"/>
                    </a:ext>
                  </a:extLst>
                </a:gridCol>
                <a:gridCol w="1212283">
                  <a:extLst>
                    <a:ext uri="{9D8B030D-6E8A-4147-A177-3AD203B41FA5}">
                      <a16:colId xmlns:a16="http://schemas.microsoft.com/office/drawing/2014/main" val="1530676826"/>
                    </a:ext>
                  </a:extLst>
                </a:gridCol>
                <a:gridCol w="1119031">
                  <a:extLst>
                    <a:ext uri="{9D8B030D-6E8A-4147-A177-3AD203B41FA5}">
                      <a16:colId xmlns:a16="http://schemas.microsoft.com/office/drawing/2014/main" val="3579019177"/>
                    </a:ext>
                  </a:extLst>
                </a:gridCol>
                <a:gridCol w="1025778">
                  <a:extLst>
                    <a:ext uri="{9D8B030D-6E8A-4147-A177-3AD203B41FA5}">
                      <a16:colId xmlns:a16="http://schemas.microsoft.com/office/drawing/2014/main" val="3144493997"/>
                    </a:ext>
                  </a:extLst>
                </a:gridCol>
              </a:tblGrid>
              <a:tr h="1761734">
                <a:tc>
                  <a:txBody>
                    <a:bodyPr/>
                    <a:lstStyle/>
                    <a:p>
                      <a:pPr algn="ctr" fontAlgn="ctr"/>
                      <a:r>
                        <a:rPr lang="ru-RU" sz="3200" u="none" strike="noStrike">
                          <a:effectLst/>
                        </a:rPr>
                        <a:t>ВУЗ</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Количество ОП, конкурирующих с ОП МИЭМ</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Количество ОП, на которых проходной балл увеличился</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Количество ОП, на которых проходной балл не изменился</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Количество ОП, на которых проходной балл уменьшился</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0-2,5%</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2,5-5%</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5-10%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&gt;10%</a:t>
                      </a:r>
                      <a:endParaRPr lang="ru-RU" sz="3200" b="0" i="0" u="none" strike="noStrike">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3212960459"/>
                  </a:ext>
                </a:extLst>
              </a:tr>
              <a:tr h="602112">
                <a:tc>
                  <a:txBody>
                    <a:bodyPr/>
                    <a:lstStyle/>
                    <a:p>
                      <a:pPr algn="ctr" fontAlgn="ctr"/>
                      <a:r>
                        <a:rPr lang="ru-RU" sz="3200" u="none" strike="noStrike">
                          <a:effectLst/>
                        </a:rPr>
                        <a:t>МИЭМ ВШЭ</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5</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dirty="0">
                          <a:effectLst/>
                        </a:rPr>
                        <a:t>0</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0</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a:effectLst/>
                        </a:rPr>
                        <a:t>4</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1</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2033008875"/>
                  </a:ext>
                </a:extLst>
              </a:tr>
              <a:tr h="602112">
                <a:tc>
                  <a:txBody>
                    <a:bodyPr/>
                    <a:lstStyle/>
                    <a:p>
                      <a:pPr algn="ctr" fontAlgn="ctr"/>
                      <a:r>
                        <a:rPr lang="ru-RU" sz="3200" u="none" strike="noStrike">
                          <a:effectLst/>
                        </a:rPr>
                        <a:t>ВШЭ</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5</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5</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dirty="0">
                          <a:effectLst/>
                        </a:rPr>
                        <a:t>1</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3</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1</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2141034623"/>
                  </a:ext>
                </a:extLst>
              </a:tr>
              <a:tr h="602112">
                <a:tc>
                  <a:txBody>
                    <a:bodyPr/>
                    <a:lstStyle/>
                    <a:p>
                      <a:pPr algn="ctr" fontAlgn="ctr"/>
                      <a:r>
                        <a:rPr lang="ru-RU" sz="3200" u="none" strike="noStrike">
                          <a:effectLst/>
                        </a:rPr>
                        <a:t>МГУ</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7</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3</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4</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dirty="0">
                          <a:effectLst/>
                        </a:rPr>
                        <a:t>2</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2</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0</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3248252313"/>
                  </a:ext>
                </a:extLst>
              </a:tr>
              <a:tr h="602112">
                <a:tc>
                  <a:txBody>
                    <a:bodyPr/>
                    <a:lstStyle/>
                    <a:p>
                      <a:pPr algn="ctr" fontAlgn="ctr"/>
                      <a:r>
                        <a:rPr lang="ru-RU" sz="3200" u="none" strike="noStrike">
                          <a:effectLst/>
                        </a:rPr>
                        <a:t>МГТУ</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23</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5</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1</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16</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dirty="0">
                          <a:effectLst/>
                        </a:rPr>
                        <a:t>5</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7</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4</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449938614"/>
                  </a:ext>
                </a:extLst>
              </a:tr>
              <a:tr h="602112">
                <a:tc>
                  <a:txBody>
                    <a:bodyPr/>
                    <a:lstStyle/>
                    <a:p>
                      <a:pPr algn="ctr" fontAlgn="ctr"/>
                      <a:r>
                        <a:rPr lang="ru-RU" sz="3200" u="none" strike="noStrike">
                          <a:effectLst/>
                        </a:rPr>
                        <a:t>МФТИ</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15</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9</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2</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6</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1</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a:effectLst/>
                        </a:rPr>
                        <a:t>2</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3</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0</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616130607"/>
                  </a:ext>
                </a:extLst>
              </a:tr>
              <a:tr h="602112">
                <a:tc>
                  <a:txBody>
                    <a:bodyPr/>
                    <a:lstStyle/>
                    <a:p>
                      <a:pPr algn="ctr" fontAlgn="ctr"/>
                      <a:r>
                        <a:rPr lang="ru-RU" sz="3200" u="none" strike="noStrike">
                          <a:effectLst/>
                        </a:rPr>
                        <a:t>МИФИ</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9</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2</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7</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0</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a:effectLst/>
                        </a:rPr>
                        <a:t>3</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4</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970528204"/>
                  </a:ext>
                </a:extLst>
              </a:tr>
              <a:tr h="602112">
                <a:tc>
                  <a:txBody>
                    <a:bodyPr/>
                    <a:lstStyle/>
                    <a:p>
                      <a:pPr algn="ctr" fontAlgn="ctr"/>
                      <a:r>
                        <a:rPr lang="ru-RU" sz="3200" u="none" strike="noStrike">
                          <a:effectLst/>
                        </a:rPr>
                        <a:t>МИРЭА</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19</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8</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10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3</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4</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2</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1</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427845829"/>
                  </a:ext>
                </a:extLst>
              </a:tr>
              <a:tr h="602112">
                <a:tc>
                  <a:txBody>
                    <a:bodyPr/>
                    <a:lstStyle/>
                    <a:p>
                      <a:pPr algn="ctr" fontAlgn="ctr"/>
                      <a:r>
                        <a:rPr lang="ru-RU" sz="3200" u="none" strike="noStrike">
                          <a:effectLst/>
                        </a:rPr>
                        <a:t>МИСИС</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4</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4</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2</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a:effectLst/>
                        </a:rPr>
                        <a:t>1</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1</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776205655"/>
                  </a:ext>
                </a:extLst>
              </a:tr>
              <a:tr h="602112">
                <a:tc>
                  <a:txBody>
                    <a:bodyPr/>
                    <a:lstStyle/>
                    <a:p>
                      <a:pPr algn="ctr" fontAlgn="ctr"/>
                      <a:r>
                        <a:rPr lang="ru-RU" sz="3200" u="none" strike="noStrike">
                          <a:effectLst/>
                        </a:rPr>
                        <a:t>МАИ</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10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2</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8</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2</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4</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tc>
                  <a:txBody>
                    <a:bodyPr/>
                    <a:lstStyle/>
                    <a:p>
                      <a:pPr algn="ctr" fontAlgn="ctr"/>
                      <a:r>
                        <a:rPr lang="ru-RU" sz="3200" u="none" strike="noStrike" dirty="0">
                          <a:effectLst/>
                        </a:rPr>
                        <a:t>2</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1012957430"/>
                  </a:ext>
                </a:extLst>
              </a:tr>
              <a:tr h="602112">
                <a:tc>
                  <a:txBody>
                    <a:bodyPr/>
                    <a:lstStyle/>
                    <a:p>
                      <a:pPr algn="ctr" fontAlgn="ctr"/>
                      <a:r>
                        <a:rPr lang="ru-RU" sz="3200" u="none" strike="noStrike">
                          <a:effectLst/>
                        </a:rPr>
                        <a:t>ИТМО</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8</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3</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dirty="0">
                          <a:effectLst/>
                        </a:rPr>
                        <a:t>5</a:t>
                      </a:r>
                      <a:endParaRPr lang="ru-RU" sz="32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2</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2</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tc>
                  <a:txBody>
                    <a:bodyPr/>
                    <a:lstStyle/>
                    <a:p>
                      <a:pPr algn="ctr" fontAlgn="ctr"/>
                      <a:r>
                        <a:rPr lang="ru-RU" sz="3200" u="none" strike="noStrike" dirty="0">
                          <a:effectLst/>
                        </a:rPr>
                        <a:t>1</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3">
                        <a:lumMod val="40000"/>
                        <a:lumOff val="60000"/>
                      </a:schemeClr>
                    </a:solidFill>
                  </a:tcPr>
                </a:tc>
                <a:extLst>
                  <a:ext uri="{0D108BD9-81ED-4DB2-BD59-A6C34878D82A}">
                    <a16:rowId xmlns:a16="http://schemas.microsoft.com/office/drawing/2014/main" val="2938878360"/>
                  </a:ext>
                </a:extLst>
              </a:tr>
              <a:tr h="602112">
                <a:tc>
                  <a:txBody>
                    <a:bodyPr/>
                    <a:lstStyle/>
                    <a:p>
                      <a:pPr algn="ctr" fontAlgn="ctr"/>
                      <a:r>
                        <a:rPr lang="ru-RU" sz="3200" u="none" strike="noStrike">
                          <a:effectLst/>
                        </a:rPr>
                        <a:t>РГУНГ</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5</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dirty="0">
                          <a:effectLst/>
                        </a:rPr>
                        <a:t>5</a:t>
                      </a:r>
                      <a:endParaRPr lang="ru-RU" sz="3200" b="0"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u="none" strike="noStrike">
                          <a:effectLst/>
                        </a:rPr>
                        <a:t>0</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40000"/>
                        <a:lumOff val="60000"/>
                      </a:schemeClr>
                    </a:solidFill>
                  </a:tcPr>
                </a:tc>
                <a:tc>
                  <a:txBody>
                    <a:bodyPr/>
                    <a:lstStyle/>
                    <a:p>
                      <a:pPr algn="ctr" fontAlgn="ctr"/>
                      <a:r>
                        <a:rPr lang="ru-RU" sz="3200" u="none" strike="noStrike">
                          <a:effectLst/>
                        </a:rPr>
                        <a:t>1</a:t>
                      </a:r>
                      <a:endParaRPr lang="ru-RU" sz="3200" b="0" i="0" u="none" strike="noStrike">
                        <a:solidFill>
                          <a:srgbClr val="000000"/>
                        </a:solidFill>
                        <a:effectLst/>
                        <a:latin typeface="Arial Narrow" panose="020B0606020202030204" pitchFamily="34" charset="0"/>
                      </a:endParaRPr>
                    </a:p>
                  </a:txBody>
                  <a:tcPr marL="0" marR="0" marT="0" marB="0" anchor="ctr">
                    <a:solidFill>
                      <a:schemeClr val="accent5">
                        <a:lumMod val="40000"/>
                        <a:lumOff val="60000"/>
                      </a:schemeClr>
                    </a:solidFill>
                  </a:tcPr>
                </a:tc>
                <a:tc>
                  <a:txBody>
                    <a:bodyPr/>
                    <a:lstStyle/>
                    <a:p>
                      <a:pPr algn="ctr" fontAlgn="ctr"/>
                      <a:r>
                        <a:rPr lang="ru-RU" sz="3200" u="none" strike="noStrike" dirty="0">
                          <a:effectLst/>
                        </a:rPr>
                        <a:t>1</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40000"/>
                        <a:lumOff val="60000"/>
                      </a:schemeClr>
                    </a:solidFill>
                  </a:tcPr>
                </a:tc>
                <a:tc>
                  <a:txBody>
                    <a:bodyPr/>
                    <a:lstStyle/>
                    <a:p>
                      <a:pPr algn="ctr" fontAlgn="ctr"/>
                      <a:r>
                        <a:rPr lang="ru-RU" sz="3200" u="none" strike="noStrike" dirty="0">
                          <a:effectLst/>
                        </a:rPr>
                        <a:t>3</a:t>
                      </a:r>
                      <a:endParaRPr lang="ru-RU" sz="3200" b="0" i="0" u="none" strike="noStrike" dirty="0">
                        <a:solidFill>
                          <a:srgbClr val="000000"/>
                        </a:solidFill>
                        <a:effectLst/>
                        <a:latin typeface="Arial Narrow" panose="020B0606020202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297041867"/>
                  </a:ext>
                </a:extLst>
              </a:tr>
              <a:tr h="1204224">
                <a:tc gridSpan="9">
                  <a:txBody>
                    <a:bodyPr/>
                    <a:lstStyle/>
                    <a:p>
                      <a:pPr algn="ctr" fontAlgn="ctr"/>
                      <a:endParaRPr lang="ru-RU" sz="3200" u="none" strike="noStrike" dirty="0">
                        <a:effectLst/>
                      </a:endParaRPr>
                    </a:p>
                  </a:txBody>
                  <a:tcPr marL="0" marR="0" marT="0" marB="0" anchor="ctr">
                    <a:solidFill>
                      <a:schemeClr val="bg1"/>
                    </a:solidFill>
                  </a:tcPr>
                </a:tc>
                <a:tc hMerge="1">
                  <a:txBody>
                    <a:bodyPr/>
                    <a:lstStyle/>
                    <a:p>
                      <a:pPr algn="ctr" fontAlgn="ctr"/>
                      <a:r>
                        <a:rPr lang="ru-RU" sz="3200" u="none" strike="noStrike">
                          <a:effectLst/>
                        </a:rPr>
                        <a:t> </a:t>
                      </a:r>
                      <a:endParaRPr lang="ru-RU" sz="3200" b="0" i="0" u="none" strike="noStrike">
                        <a:solidFill>
                          <a:srgbClr val="000000"/>
                        </a:solidFill>
                        <a:effectLst/>
                        <a:latin typeface="Arial Narrow" panose="020B0606020202030204" pitchFamily="34" charset="0"/>
                      </a:endParaRPr>
                    </a:p>
                  </a:txBody>
                  <a:tcPr marL="0" marR="0" marT="0" marB="0" anchor="ctr"/>
                </a:tc>
                <a:tc hMerge="1">
                  <a:txBody>
                    <a:bodyPr/>
                    <a:lstStyle/>
                    <a:p>
                      <a:pPr algn="ctr" fontAlgn="ctr"/>
                      <a:r>
                        <a:rPr lang="ru-RU" sz="3200" u="none" strike="noStrike">
                          <a:effectLst/>
                        </a:rPr>
                        <a:t> </a:t>
                      </a:r>
                      <a:endParaRPr lang="ru-RU" sz="3200" b="0" i="0" u="none" strike="noStrike">
                        <a:solidFill>
                          <a:srgbClr val="000000"/>
                        </a:solidFill>
                        <a:effectLst/>
                        <a:latin typeface="Arial Narrow" panose="020B0606020202030204" pitchFamily="34" charset="0"/>
                      </a:endParaRPr>
                    </a:p>
                  </a:txBody>
                  <a:tcPr marL="0" marR="0" marT="0" marB="0" anchor="ctr"/>
                </a:tc>
                <a:tc hMerge="1">
                  <a:txBody>
                    <a:bodyPr/>
                    <a:lstStyle/>
                    <a:p>
                      <a:pPr algn="ctr" fontAlgn="ctr"/>
                      <a:r>
                        <a:rPr lang="ru-RU" sz="3200" u="none" strike="noStrike">
                          <a:effectLst/>
                        </a:rPr>
                        <a:t> </a:t>
                      </a:r>
                      <a:endParaRPr lang="ru-RU" sz="3200" b="0" i="0" u="none" strike="noStrike">
                        <a:solidFill>
                          <a:srgbClr val="000000"/>
                        </a:solidFill>
                        <a:effectLst/>
                        <a:latin typeface="Arial Narrow" panose="020B0606020202030204" pitchFamily="34" charset="0"/>
                      </a:endParaRPr>
                    </a:p>
                  </a:txBody>
                  <a:tcPr marL="0" marR="0" marT="0" marB="0" anchor="ctr"/>
                </a:tc>
                <a:tc hMerge="1">
                  <a:txBody>
                    <a:bodyPr/>
                    <a:lstStyle/>
                    <a:p>
                      <a:pPr algn="ctr" fontAlgn="ctr"/>
                      <a:r>
                        <a:rPr lang="ru-RU" sz="3200" u="none" strike="noStrike">
                          <a:effectLst/>
                        </a:rPr>
                        <a:t> </a:t>
                      </a:r>
                      <a:endParaRPr lang="ru-RU" sz="3200" b="0" i="0" u="none" strike="noStrike">
                        <a:solidFill>
                          <a:srgbClr val="000000"/>
                        </a:solidFill>
                        <a:effectLst/>
                        <a:latin typeface="Arial Narrow" panose="020B0606020202030204" pitchFamily="34" charset="0"/>
                      </a:endParaRPr>
                    </a:p>
                  </a:txBody>
                  <a:tcPr marL="0" marR="0" marT="0" marB="0" anchor="ctr"/>
                </a:tc>
                <a:tc hMerge="1">
                  <a:txBody>
                    <a:bodyPr/>
                    <a:lstStyle/>
                    <a:p>
                      <a:pPr algn="ctr" fontAlgn="ctr"/>
                      <a:r>
                        <a:rPr lang="ru-RU" sz="3200" u="none" strike="noStrike">
                          <a:effectLst/>
                        </a:rPr>
                        <a:t> </a:t>
                      </a:r>
                      <a:endParaRPr lang="ru-RU" sz="3200" b="0" i="0" u="none" strike="noStrike">
                        <a:solidFill>
                          <a:srgbClr val="000000"/>
                        </a:solidFill>
                        <a:effectLst/>
                        <a:latin typeface="Arial Narrow" panose="020B0606020202030204" pitchFamily="34" charset="0"/>
                      </a:endParaRPr>
                    </a:p>
                  </a:txBody>
                  <a:tcPr marL="0" marR="0" marT="0" marB="0" anchor="ctr"/>
                </a:tc>
                <a:tc hMerge="1">
                  <a:txBody>
                    <a:bodyPr/>
                    <a:lstStyle/>
                    <a:p>
                      <a:pPr algn="ctr" fontAlgn="ctr"/>
                      <a:r>
                        <a:rPr lang="ru-RU" sz="3200" u="none" strike="noStrike">
                          <a:effectLst/>
                        </a:rPr>
                        <a:t> </a:t>
                      </a:r>
                      <a:endParaRPr lang="ru-RU" sz="3200" b="0" i="0" u="none" strike="noStrike">
                        <a:solidFill>
                          <a:srgbClr val="000000"/>
                        </a:solidFill>
                        <a:effectLst/>
                        <a:latin typeface="Arial Narrow" panose="020B0606020202030204" pitchFamily="34" charset="0"/>
                      </a:endParaRPr>
                    </a:p>
                  </a:txBody>
                  <a:tcPr marL="0" marR="0" marT="0" marB="0" anchor="ctr"/>
                </a:tc>
                <a:tc hMerge="1">
                  <a:txBody>
                    <a:bodyPr/>
                    <a:lstStyle/>
                    <a:p>
                      <a:pPr algn="ctr" fontAlgn="ctr"/>
                      <a:r>
                        <a:rPr lang="ru-RU" sz="3200" u="none" strike="noStrike">
                          <a:effectLst/>
                        </a:rPr>
                        <a:t> </a:t>
                      </a:r>
                      <a:endParaRPr lang="ru-RU" sz="3200" b="0" i="0" u="none" strike="noStrike">
                        <a:solidFill>
                          <a:srgbClr val="000000"/>
                        </a:solidFill>
                        <a:effectLst/>
                        <a:latin typeface="Arial Narrow" panose="020B0606020202030204" pitchFamily="34" charset="0"/>
                      </a:endParaRPr>
                    </a:p>
                  </a:txBody>
                  <a:tcPr marL="0" marR="0" marT="0" marB="0" anchor="ctr"/>
                </a:tc>
                <a:tc hMerge="1">
                  <a:txBody>
                    <a:bodyPr/>
                    <a:lstStyle/>
                    <a:p>
                      <a:pPr algn="ctr" fontAlgn="ctr"/>
                      <a:r>
                        <a:rPr lang="ru-RU" sz="3200" u="none" strike="noStrike">
                          <a:effectLst/>
                        </a:rPr>
                        <a:t> </a:t>
                      </a:r>
                      <a:endParaRPr lang="ru-RU" sz="3200" b="0" i="0" u="none" strike="noStrike">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2986585028"/>
                  </a:ext>
                </a:extLst>
              </a:tr>
              <a:tr h="602112">
                <a:tc>
                  <a:txBody>
                    <a:bodyPr/>
                    <a:lstStyle/>
                    <a:p>
                      <a:pPr algn="ctr" fontAlgn="ctr"/>
                      <a:r>
                        <a:rPr lang="ru-RU" sz="3200" u="none" strike="noStrike">
                          <a:effectLst/>
                        </a:rPr>
                        <a:t>Итого</a:t>
                      </a:r>
                      <a:endParaRPr lang="ru-RU" sz="3200" b="0" i="0" u="none" strike="noStrike">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b="1" u="none" strike="noStrike" dirty="0">
                          <a:effectLst/>
                        </a:rPr>
                        <a:t>105</a:t>
                      </a:r>
                      <a:endParaRPr lang="ru-RU" sz="32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b="1" u="none" strike="noStrike" dirty="0">
                          <a:effectLst/>
                        </a:rPr>
                        <a:t>30</a:t>
                      </a:r>
                      <a:endParaRPr lang="ru-RU" sz="32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b="1" u="none" strike="noStrike" dirty="0">
                          <a:effectLst/>
                        </a:rPr>
                        <a:t>5</a:t>
                      </a:r>
                      <a:endParaRPr lang="ru-RU" sz="3200" b="1" i="0" u="none" strike="noStrike" dirty="0">
                        <a:solidFill>
                          <a:srgbClr val="000000"/>
                        </a:solidFill>
                        <a:effectLst/>
                        <a:latin typeface="Arial Narrow" panose="020B0606020202030204" pitchFamily="34" charset="0"/>
                      </a:endParaRPr>
                    </a:p>
                  </a:txBody>
                  <a:tcPr marL="0" marR="0" marT="0" marB="0" anchor="ctr"/>
                </a:tc>
                <a:tc>
                  <a:txBody>
                    <a:bodyPr/>
                    <a:lstStyle/>
                    <a:p>
                      <a:pPr algn="ctr" fontAlgn="ctr"/>
                      <a:r>
                        <a:rPr lang="ru-RU" sz="3200" b="1" u="none" strike="noStrike" dirty="0">
                          <a:effectLst/>
                        </a:rPr>
                        <a:t>75</a:t>
                      </a:r>
                      <a:endParaRPr lang="ru-RU" sz="3200" b="1" i="0" u="none" strike="noStrike" dirty="0">
                        <a:solidFill>
                          <a:srgbClr val="000000"/>
                        </a:solidFill>
                        <a:effectLst/>
                        <a:latin typeface="Arial Narrow" panose="020B0606020202030204" pitchFamily="34" charset="0"/>
                      </a:endParaRPr>
                    </a:p>
                  </a:txBody>
                  <a:tcPr marL="0" marR="0" marT="0" marB="0" anchor="ctr">
                    <a:solidFill>
                      <a:srgbClr val="FFFF00"/>
                    </a:solidFill>
                  </a:tcPr>
                </a:tc>
                <a:tc>
                  <a:txBody>
                    <a:bodyPr/>
                    <a:lstStyle/>
                    <a:p>
                      <a:pPr algn="ctr" fontAlgn="ctr"/>
                      <a:r>
                        <a:rPr lang="ru-RU" sz="3200" b="1" u="none" strike="noStrike" dirty="0">
                          <a:effectLst/>
                        </a:rPr>
                        <a:t>16</a:t>
                      </a:r>
                      <a:endParaRPr lang="ru-RU" sz="3200" b="1" i="0" u="none" strike="noStrike" dirty="0">
                        <a:solidFill>
                          <a:srgbClr val="000000"/>
                        </a:solidFill>
                        <a:effectLst/>
                        <a:latin typeface="Arial Narrow" panose="020B0606020202030204" pitchFamily="34" charset="0"/>
                      </a:endParaRPr>
                    </a:p>
                  </a:txBody>
                  <a:tcPr marL="0" marR="0" marT="0" marB="0" anchor="ctr">
                    <a:solidFill>
                      <a:schemeClr val="bg1"/>
                    </a:solidFill>
                  </a:tcPr>
                </a:tc>
                <a:tc>
                  <a:txBody>
                    <a:bodyPr/>
                    <a:lstStyle/>
                    <a:p>
                      <a:pPr algn="ctr" fontAlgn="ctr"/>
                      <a:r>
                        <a:rPr lang="ru-RU" sz="3200" b="1" u="none" strike="noStrike" dirty="0">
                          <a:effectLst/>
                        </a:rPr>
                        <a:t>13</a:t>
                      </a:r>
                      <a:endParaRPr lang="ru-RU" sz="3200" b="1" i="0" u="none" strike="noStrike" dirty="0">
                        <a:solidFill>
                          <a:srgbClr val="000000"/>
                        </a:solidFill>
                        <a:effectLst/>
                        <a:latin typeface="Arial Narrow" panose="020B0606020202030204" pitchFamily="34" charset="0"/>
                      </a:endParaRPr>
                    </a:p>
                  </a:txBody>
                  <a:tcPr marL="0" marR="0" marT="0" marB="0" anchor="ctr">
                    <a:solidFill>
                      <a:schemeClr val="bg1"/>
                    </a:solidFill>
                  </a:tcPr>
                </a:tc>
                <a:tc>
                  <a:txBody>
                    <a:bodyPr/>
                    <a:lstStyle/>
                    <a:p>
                      <a:pPr algn="ctr" fontAlgn="ctr"/>
                      <a:r>
                        <a:rPr lang="ru-RU" sz="3200" b="1" u="none" strike="noStrike" dirty="0">
                          <a:effectLst/>
                        </a:rPr>
                        <a:t>27</a:t>
                      </a:r>
                      <a:endParaRPr lang="ru-RU" sz="3200" b="1" i="0" u="none" strike="noStrike" dirty="0">
                        <a:solidFill>
                          <a:srgbClr val="000000"/>
                        </a:solidFill>
                        <a:effectLst/>
                        <a:latin typeface="Arial Narrow" panose="020B0606020202030204" pitchFamily="34" charset="0"/>
                      </a:endParaRPr>
                    </a:p>
                  </a:txBody>
                  <a:tcPr marL="0" marR="0" marT="0" marB="0" anchor="ctr">
                    <a:solidFill>
                      <a:schemeClr val="bg1"/>
                    </a:solidFill>
                  </a:tcPr>
                </a:tc>
                <a:tc>
                  <a:txBody>
                    <a:bodyPr/>
                    <a:lstStyle/>
                    <a:p>
                      <a:pPr algn="ctr" fontAlgn="ctr"/>
                      <a:r>
                        <a:rPr lang="ru-RU" sz="3200" b="1" u="none" strike="noStrike" dirty="0">
                          <a:effectLst/>
                        </a:rPr>
                        <a:t>18</a:t>
                      </a:r>
                      <a:endParaRPr lang="ru-RU" sz="3200" b="1" i="0" u="none" strike="noStrike" dirty="0">
                        <a:solidFill>
                          <a:srgbClr val="000000"/>
                        </a:solidFill>
                        <a:effectLst/>
                        <a:latin typeface="Arial Narrow" panose="020B0606020202030204" pitchFamily="34" charset="0"/>
                      </a:endParaRPr>
                    </a:p>
                  </a:txBody>
                  <a:tcPr marL="0" marR="0" marT="0" marB="0" anchor="ctr">
                    <a:solidFill>
                      <a:schemeClr val="bg1"/>
                    </a:solidFill>
                  </a:tcPr>
                </a:tc>
                <a:extLst>
                  <a:ext uri="{0D108BD9-81ED-4DB2-BD59-A6C34878D82A}">
                    <a16:rowId xmlns:a16="http://schemas.microsoft.com/office/drawing/2014/main" val="31247438"/>
                  </a:ext>
                </a:extLst>
              </a:tr>
            </a:tbl>
          </a:graphicData>
        </a:graphic>
      </p:graphicFrame>
    </p:spTree>
    <p:extLst>
      <p:ext uri="{BB962C8B-B14F-4D97-AF65-F5344CB8AC3E}">
        <p14:creationId xmlns:p14="http://schemas.microsoft.com/office/powerpoint/2010/main" val="805315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2022</a:t>
            </a:r>
            <a:r>
              <a:rPr lang="en-US" dirty="0"/>
              <a:t>/202</a:t>
            </a:r>
            <a:r>
              <a:rPr lang="ru-RU" dirty="0"/>
              <a:t>3</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21</a:t>
            </a:fld>
            <a:endParaRPr lang="ru-RU"/>
          </a:p>
        </p:txBody>
      </p:sp>
      <p:graphicFrame>
        <p:nvGraphicFramePr>
          <p:cNvPr id="3" name="Таблица 2">
            <a:extLst>
              <a:ext uri="{FF2B5EF4-FFF2-40B4-BE49-F238E27FC236}">
                <a16:creationId xmlns:a16="http://schemas.microsoft.com/office/drawing/2014/main" id="{3E6ADE68-B2FB-41DE-AF58-B4032099968B}"/>
              </a:ext>
            </a:extLst>
          </p:cNvPr>
          <p:cNvGraphicFramePr>
            <a:graphicFrameLocks noGrp="1"/>
          </p:cNvGraphicFramePr>
          <p:nvPr>
            <p:extLst>
              <p:ext uri="{D42A27DB-BD31-4B8C-83A1-F6EECF244321}">
                <p14:modId xmlns:p14="http://schemas.microsoft.com/office/powerpoint/2010/main" val="779400239"/>
              </p:ext>
            </p:extLst>
          </p:nvPr>
        </p:nvGraphicFramePr>
        <p:xfrm>
          <a:off x="1201065" y="2969568"/>
          <a:ext cx="21506377" cy="8907552"/>
        </p:xfrm>
        <a:graphic>
          <a:graphicData uri="http://schemas.openxmlformats.org/drawingml/2006/table">
            <a:tbl>
              <a:tblPr firstRow="1" firstCol="1">
                <a:tableStyleId>{4C3C2611-4C71-4FC5-86AE-919BDF0F9419}</a:tableStyleId>
              </a:tblPr>
              <a:tblGrid>
                <a:gridCol w="3030087">
                  <a:extLst>
                    <a:ext uri="{9D8B030D-6E8A-4147-A177-3AD203B41FA5}">
                      <a16:colId xmlns:a16="http://schemas.microsoft.com/office/drawing/2014/main" val="2224676449"/>
                    </a:ext>
                  </a:extLst>
                </a:gridCol>
                <a:gridCol w="1847629">
                  <a:extLst>
                    <a:ext uri="{9D8B030D-6E8A-4147-A177-3AD203B41FA5}">
                      <a16:colId xmlns:a16="http://schemas.microsoft.com/office/drawing/2014/main" val="492858861"/>
                    </a:ext>
                  </a:extLst>
                </a:gridCol>
                <a:gridCol w="1847629">
                  <a:extLst>
                    <a:ext uri="{9D8B030D-6E8A-4147-A177-3AD203B41FA5}">
                      <a16:colId xmlns:a16="http://schemas.microsoft.com/office/drawing/2014/main" val="4054247953"/>
                    </a:ext>
                  </a:extLst>
                </a:gridCol>
                <a:gridCol w="1847629">
                  <a:extLst>
                    <a:ext uri="{9D8B030D-6E8A-4147-A177-3AD203B41FA5}">
                      <a16:colId xmlns:a16="http://schemas.microsoft.com/office/drawing/2014/main" val="64372163"/>
                    </a:ext>
                  </a:extLst>
                </a:gridCol>
                <a:gridCol w="1847629">
                  <a:extLst>
                    <a:ext uri="{9D8B030D-6E8A-4147-A177-3AD203B41FA5}">
                      <a16:colId xmlns:a16="http://schemas.microsoft.com/office/drawing/2014/main" val="2454931199"/>
                    </a:ext>
                  </a:extLst>
                </a:gridCol>
                <a:gridCol w="1847629">
                  <a:extLst>
                    <a:ext uri="{9D8B030D-6E8A-4147-A177-3AD203B41FA5}">
                      <a16:colId xmlns:a16="http://schemas.microsoft.com/office/drawing/2014/main" val="551249180"/>
                    </a:ext>
                  </a:extLst>
                </a:gridCol>
                <a:gridCol w="1847629">
                  <a:extLst>
                    <a:ext uri="{9D8B030D-6E8A-4147-A177-3AD203B41FA5}">
                      <a16:colId xmlns:a16="http://schemas.microsoft.com/office/drawing/2014/main" val="604935007"/>
                    </a:ext>
                  </a:extLst>
                </a:gridCol>
                <a:gridCol w="1847629">
                  <a:extLst>
                    <a:ext uri="{9D8B030D-6E8A-4147-A177-3AD203B41FA5}">
                      <a16:colId xmlns:a16="http://schemas.microsoft.com/office/drawing/2014/main" val="3437202759"/>
                    </a:ext>
                  </a:extLst>
                </a:gridCol>
                <a:gridCol w="1847629">
                  <a:extLst>
                    <a:ext uri="{9D8B030D-6E8A-4147-A177-3AD203B41FA5}">
                      <a16:colId xmlns:a16="http://schemas.microsoft.com/office/drawing/2014/main" val="3120398580"/>
                    </a:ext>
                  </a:extLst>
                </a:gridCol>
                <a:gridCol w="1847629">
                  <a:extLst>
                    <a:ext uri="{9D8B030D-6E8A-4147-A177-3AD203B41FA5}">
                      <a16:colId xmlns:a16="http://schemas.microsoft.com/office/drawing/2014/main" val="629430017"/>
                    </a:ext>
                  </a:extLst>
                </a:gridCol>
                <a:gridCol w="1847629">
                  <a:extLst>
                    <a:ext uri="{9D8B030D-6E8A-4147-A177-3AD203B41FA5}">
                      <a16:colId xmlns:a16="http://schemas.microsoft.com/office/drawing/2014/main" val="588417997"/>
                    </a:ext>
                  </a:extLst>
                </a:gridCol>
              </a:tblGrid>
              <a:tr h="1477556">
                <a:tc gridSpan="11">
                  <a:txBody>
                    <a:bodyPr/>
                    <a:lstStyle/>
                    <a:p>
                      <a:pPr algn="ctr" rtl="0" fontAlgn="ctr"/>
                      <a:r>
                        <a:rPr lang="ru-RU" sz="4000" b="1" i="0" u="none" strike="noStrike" dirty="0">
                          <a:solidFill>
                            <a:srgbClr val="FFFFFF"/>
                          </a:solidFill>
                          <a:effectLst/>
                          <a:latin typeface="+mn-lt"/>
                        </a:rPr>
                        <a:t>Образовательные программы бакалавриата и специалитета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73778776"/>
                  </a:ext>
                </a:extLst>
              </a:tr>
              <a:tr h="1477556">
                <a:tc rowSpan="2">
                  <a:txBody>
                    <a:bodyPr/>
                    <a:lstStyle/>
                    <a:p>
                      <a:pPr algn="ctr" rtl="0" fontAlgn="ctr"/>
                      <a:r>
                        <a:rPr lang="ru-RU" sz="4000" u="none" strike="noStrike" dirty="0">
                          <a:effectLst/>
                          <a:latin typeface="+mn-lt"/>
                        </a:rPr>
                        <a:t> </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rtl="0" fontAlgn="ctr"/>
                      <a:r>
                        <a:rPr lang="ru-RU" sz="4000" u="none" strike="noStrike" dirty="0">
                          <a:effectLst/>
                        </a:rPr>
                        <a:t>Бюджет</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rtl="0" fontAlgn="ctr"/>
                      <a:r>
                        <a:rPr lang="ru-RU" sz="4000" u="none" strike="noStrike" dirty="0">
                          <a:effectLst/>
                        </a:rPr>
                        <a:t>Коммерция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583220908"/>
                  </a:ext>
                </a:extLst>
              </a:tr>
              <a:tr h="2997328">
                <a:tc vMerge="1">
                  <a:txBody>
                    <a:bodyPr/>
                    <a:lstStyle/>
                    <a:p>
                      <a:endParaRPr lang="ru-RU"/>
                    </a:p>
                  </a:txBody>
                  <a:tcP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5795593"/>
                  </a:ext>
                </a:extLst>
              </a:tr>
              <a:tr h="1477556">
                <a:tc>
                  <a:txBody>
                    <a:bodyPr/>
                    <a:lstStyle/>
                    <a:p>
                      <a:pPr algn="ctr" rtl="0" fontAlgn="ctr"/>
                      <a:r>
                        <a:rPr lang="ru-RU" sz="4000" u="none" strike="noStrike" dirty="0">
                          <a:effectLst/>
                          <a:latin typeface="+mn-lt"/>
                        </a:rPr>
                        <a:t>КЦП 2022</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80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115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61</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60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45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35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10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213250"/>
                  </a:ext>
                </a:extLst>
              </a:tr>
              <a:tr h="1477556">
                <a:tc>
                  <a:txBody>
                    <a:bodyPr/>
                    <a:lstStyle/>
                    <a:p>
                      <a:pPr algn="ctr" rtl="0" fontAlgn="ctr"/>
                      <a:r>
                        <a:rPr lang="ru-RU" sz="4000" u="none" strike="noStrike" dirty="0">
                          <a:effectLst/>
                          <a:latin typeface="+mn-lt"/>
                        </a:rPr>
                        <a:t>КЦП 2023</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u="none" strike="noStrike" dirty="0">
                          <a:effectLst/>
                          <a:latin typeface="+mn-lt"/>
                        </a:rPr>
                        <a:t>45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u="none" strike="noStrike" dirty="0">
                          <a:effectLst/>
                          <a:latin typeface="+mn-lt"/>
                        </a:rPr>
                        <a:t>80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u="none" strike="noStrike" dirty="0">
                          <a:effectLst/>
                          <a:latin typeface="+mn-lt"/>
                        </a:rPr>
                        <a:t>125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u="none" strike="noStrike" dirty="0">
                          <a:effectLst/>
                          <a:latin typeface="+mn-lt"/>
                        </a:rPr>
                        <a:t>65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4000" b="1" i="0" u="none" strike="noStrike" dirty="0">
                          <a:solidFill>
                            <a:sysClr val="windowText" lastClr="000000"/>
                          </a:solidFill>
                          <a:effectLst/>
                          <a:latin typeface="+mn-lt"/>
                        </a:rPr>
                        <a:t>60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4000" b="1" i="0" u="none" strike="noStrike" dirty="0">
                          <a:solidFill>
                            <a:sysClr val="windowText" lastClr="000000"/>
                          </a:solidFill>
                          <a:effectLst/>
                          <a:latin typeface="+mn-lt"/>
                        </a:rPr>
                        <a:t>45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4000" b="1" i="0" u="none" strike="noStrike" dirty="0">
                          <a:solidFill>
                            <a:sysClr val="windowText" lastClr="000000"/>
                          </a:solidFill>
                          <a:effectLst/>
                          <a:latin typeface="+mn-lt"/>
                        </a:rPr>
                        <a:t>35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4000" b="1" i="0" u="none" strike="noStrike" dirty="0">
                          <a:solidFill>
                            <a:sysClr val="windowText" lastClr="000000"/>
                          </a:solidFill>
                          <a:effectLst/>
                          <a:latin typeface="+mn-lt"/>
                        </a:rPr>
                        <a:t>35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03879610"/>
                  </a:ext>
                </a:extLst>
              </a:tr>
            </a:tbl>
          </a:graphicData>
        </a:graphic>
      </p:graphicFrame>
    </p:spTree>
    <p:extLst>
      <p:ext uri="{BB962C8B-B14F-4D97-AF65-F5344CB8AC3E}">
        <p14:creationId xmlns:p14="http://schemas.microsoft.com/office/powerpoint/2010/main" val="358238546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202</a:t>
            </a:r>
            <a:r>
              <a:rPr lang="en-US" dirty="0"/>
              <a:t>2/2023</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2737110"/>
            <a:ext cx="21506374" cy="9089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685800" indent="-685800" algn="just">
              <a:buFont typeface="Arial" panose="020B0604020202020204" pitchFamily="34" charset="0"/>
              <a:buChar char="•"/>
            </a:pPr>
            <a:r>
              <a:rPr lang="ru-RU" b="1" dirty="0">
                <a:solidFill>
                  <a:srgbClr val="002060"/>
                </a:solidFill>
                <a:latin typeface="+mn-lt"/>
              </a:rPr>
              <a:t>Расширен перечень олимпиад</a:t>
            </a:r>
            <a:r>
              <a:rPr lang="ru-RU" dirty="0">
                <a:solidFill>
                  <a:srgbClr val="002060"/>
                </a:solidFill>
                <a:latin typeface="+mn-lt"/>
              </a:rPr>
              <a:t> для предоставления права поступления без вступительных испытаний и 100 баллов по профильному предмету как на образовательные программы бакалавриата и специалитета, так и на ОП магистратуры.</a:t>
            </a:r>
          </a:p>
          <a:p>
            <a:pPr algn="just"/>
            <a:endParaRPr lang="ru-RU"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На образовательные программы бакалавриата </a:t>
            </a:r>
            <a:r>
              <a:rPr lang="en-US" b="1" dirty="0">
                <a:solidFill>
                  <a:srgbClr val="002060"/>
                </a:solidFill>
                <a:latin typeface="+mn-lt"/>
              </a:rPr>
              <a:t>“</a:t>
            </a:r>
            <a:r>
              <a:rPr lang="ru-RU" b="1" dirty="0">
                <a:solidFill>
                  <a:srgbClr val="002060"/>
                </a:solidFill>
                <a:latin typeface="+mn-lt"/>
              </a:rPr>
              <a:t>Информационная безопасность</a:t>
            </a:r>
            <a:r>
              <a:rPr lang="en-US" b="1" dirty="0">
                <a:solidFill>
                  <a:srgbClr val="002060"/>
                </a:solidFill>
                <a:latin typeface="+mn-lt"/>
              </a:rPr>
              <a:t>”, “</a:t>
            </a:r>
            <a:r>
              <a:rPr lang="ru-RU" b="1" dirty="0">
                <a:solidFill>
                  <a:srgbClr val="002060"/>
                </a:solidFill>
                <a:latin typeface="+mn-lt"/>
              </a:rPr>
              <a:t>Информатика и вычислительная техника</a:t>
            </a:r>
            <a:r>
              <a:rPr lang="en-US" b="1" dirty="0">
                <a:solidFill>
                  <a:srgbClr val="002060"/>
                </a:solidFill>
                <a:latin typeface="+mn-lt"/>
              </a:rPr>
              <a:t>”, “</a:t>
            </a:r>
            <a:r>
              <a:rPr lang="ru-RU" b="1" dirty="0">
                <a:solidFill>
                  <a:srgbClr val="002060"/>
                </a:solidFill>
                <a:latin typeface="+mn-lt"/>
              </a:rPr>
              <a:t>Инфокоммуникационные технологи и системы связи</a:t>
            </a:r>
            <a:r>
              <a:rPr lang="en-US" b="1" dirty="0">
                <a:solidFill>
                  <a:srgbClr val="002060"/>
                </a:solidFill>
                <a:latin typeface="+mn-lt"/>
              </a:rPr>
              <a:t>”</a:t>
            </a:r>
            <a:r>
              <a:rPr lang="ru-RU" b="1" dirty="0">
                <a:solidFill>
                  <a:srgbClr val="002060"/>
                </a:solidFill>
                <a:latin typeface="+mn-lt"/>
              </a:rPr>
              <a:t> </a:t>
            </a:r>
            <a:r>
              <a:rPr lang="ru-RU" dirty="0">
                <a:solidFill>
                  <a:srgbClr val="002060"/>
                </a:solidFill>
                <a:latin typeface="+mn-lt"/>
              </a:rPr>
              <a:t>абитуриенты </a:t>
            </a:r>
            <a:r>
              <a:rPr lang="ru-RU" b="1" dirty="0">
                <a:solidFill>
                  <a:srgbClr val="002060"/>
                </a:solidFill>
                <a:latin typeface="+mn-lt"/>
              </a:rPr>
              <a:t>могут предоставлять результаты по физике или информатике</a:t>
            </a:r>
            <a:r>
              <a:rPr lang="ru-RU" dirty="0">
                <a:solidFill>
                  <a:srgbClr val="002060"/>
                </a:solidFill>
                <a:latin typeface="+mn-lt"/>
              </a:rPr>
              <a:t>.</a:t>
            </a:r>
          </a:p>
          <a:p>
            <a:pPr marL="685800" indent="-685800" algn="just">
              <a:buFont typeface="Arial" panose="020B0604020202020204" pitchFamily="34" charset="0"/>
              <a:buChar char="•"/>
            </a:pPr>
            <a:endParaRPr lang="ru-RU"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Ожидается снижение количество </a:t>
            </a:r>
            <a:r>
              <a:rPr lang="ru-RU" dirty="0" err="1">
                <a:solidFill>
                  <a:srgbClr val="002060"/>
                </a:solidFill>
                <a:latin typeface="+mn-lt"/>
              </a:rPr>
              <a:t>ПиП</a:t>
            </a:r>
            <a:r>
              <a:rPr lang="ru-RU" dirty="0">
                <a:solidFill>
                  <a:srgbClr val="002060"/>
                </a:solidFill>
                <a:latin typeface="+mn-lt"/>
              </a:rPr>
              <a:t> олимпиад Физтех, Росатом и ОММО из-за нового ограничения по количеству </a:t>
            </a:r>
            <a:r>
              <a:rPr lang="ru-RU" dirty="0" err="1">
                <a:solidFill>
                  <a:srgbClr val="002060"/>
                </a:solidFill>
                <a:latin typeface="+mn-lt"/>
              </a:rPr>
              <a:t>ПиП</a:t>
            </a:r>
            <a:r>
              <a:rPr lang="ru-RU" dirty="0">
                <a:solidFill>
                  <a:srgbClr val="002060"/>
                </a:solidFill>
                <a:latin typeface="+mn-lt"/>
              </a:rPr>
              <a:t> в 11 классе (не более 300).</a:t>
            </a:r>
          </a:p>
          <a:p>
            <a:pPr marL="685800" indent="-685800" algn="just">
              <a:buFont typeface="Arial" panose="020B0604020202020204" pitchFamily="34" charset="0"/>
              <a:buChar char="•"/>
            </a:pPr>
            <a:endParaRPr lang="ru-RU" dirty="0">
              <a:solidFill>
                <a:srgbClr val="002060"/>
              </a:solidFill>
              <a:latin typeface="+mn-lt"/>
            </a:endParaRPr>
          </a:p>
          <a:p>
            <a:pPr algn="just"/>
            <a:endParaRPr lang="ru-RU" dirty="0">
              <a:solidFill>
                <a:srgbClr val="002060"/>
              </a:solidFill>
              <a:latin typeface="+mn-lt"/>
            </a:endParaRPr>
          </a:p>
          <a:p>
            <a:pPr marL="685800" indent="-685800" algn="just">
              <a:buFont typeface="Arial" panose="020B0604020202020204" pitchFamily="34" charset="0"/>
              <a:buChar char="•"/>
            </a:pPr>
            <a:endParaRPr lang="ru-RU" b="1" dirty="0">
              <a:solidFill>
                <a:srgbClr val="002060"/>
              </a:solidFill>
              <a:latin typeface="+mn-lt"/>
            </a:endParaRPr>
          </a:p>
          <a:p>
            <a:pPr algn="just"/>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22</a:t>
            </a:fld>
            <a:endParaRPr lang="ru-RU"/>
          </a:p>
        </p:txBody>
      </p:sp>
    </p:spTree>
    <p:extLst>
      <p:ext uri="{BB962C8B-B14F-4D97-AF65-F5344CB8AC3E}">
        <p14:creationId xmlns:p14="http://schemas.microsoft.com/office/powerpoint/2010/main" val="31452083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2022</a:t>
            </a:r>
            <a:r>
              <a:rPr lang="en-US" dirty="0"/>
              <a:t>/202</a:t>
            </a:r>
            <a:r>
              <a:rPr lang="ru-RU" dirty="0"/>
              <a:t>3</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2208906"/>
            <a:ext cx="21506374" cy="11507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l">
              <a:spcAft>
                <a:spcPts val="2400"/>
              </a:spcAft>
              <a:buFont typeface="Arial" panose="020B0604020202020204" pitchFamily="34" charset="0"/>
              <a:buChar char="•"/>
            </a:pPr>
            <a:r>
              <a:rPr lang="ru-RU" sz="4400" dirty="0">
                <a:solidFill>
                  <a:srgbClr val="002060"/>
                </a:solidFill>
                <a:latin typeface="+mn-lt"/>
              </a:rPr>
              <a:t>Методическое обеспечение олимпиады </a:t>
            </a:r>
            <a:r>
              <a:rPr lang="en-US" sz="4400" dirty="0">
                <a:solidFill>
                  <a:srgbClr val="002060"/>
                </a:solidFill>
                <a:latin typeface="+mn-lt"/>
              </a:rPr>
              <a:t>“</a:t>
            </a:r>
            <a:r>
              <a:rPr lang="ru-RU" sz="4400" dirty="0">
                <a:solidFill>
                  <a:srgbClr val="002060"/>
                </a:solidFill>
                <a:latin typeface="+mn-lt"/>
              </a:rPr>
              <a:t>Высшая проба</a:t>
            </a:r>
            <a:r>
              <a:rPr lang="en-US" sz="4400" dirty="0">
                <a:solidFill>
                  <a:srgbClr val="002060"/>
                </a:solidFill>
                <a:latin typeface="+mn-lt"/>
              </a:rPr>
              <a:t>” </a:t>
            </a:r>
            <a:r>
              <a:rPr lang="ru-RU" sz="4400" dirty="0">
                <a:solidFill>
                  <a:srgbClr val="002060"/>
                </a:solidFill>
                <a:latin typeface="+mn-lt"/>
              </a:rPr>
              <a:t>по направлению </a:t>
            </a:r>
            <a:r>
              <a:rPr lang="en-US" sz="4400" dirty="0">
                <a:solidFill>
                  <a:srgbClr val="002060"/>
                </a:solidFill>
                <a:latin typeface="+mn-lt"/>
              </a:rPr>
              <a:t>“</a:t>
            </a:r>
            <a:r>
              <a:rPr lang="ru-RU" sz="4400" dirty="0">
                <a:solidFill>
                  <a:srgbClr val="002060"/>
                </a:solidFill>
                <a:latin typeface="+mn-lt"/>
              </a:rPr>
              <a:t>Инженерные науки</a:t>
            </a:r>
            <a:r>
              <a:rPr lang="en-US" sz="4400" dirty="0">
                <a:solidFill>
                  <a:srgbClr val="002060"/>
                </a:solidFill>
                <a:latin typeface="+mn-lt"/>
              </a:rPr>
              <a:t>” </a:t>
            </a:r>
            <a:r>
              <a:rPr lang="ru-RU" sz="4400" dirty="0">
                <a:solidFill>
                  <a:srgbClr val="002060"/>
                </a:solidFill>
                <a:latin typeface="+mn-lt"/>
              </a:rPr>
              <a:t>позволяет в 2023 году </a:t>
            </a:r>
            <a:r>
              <a:rPr lang="ru-RU" sz="4400" b="1" dirty="0">
                <a:solidFill>
                  <a:srgbClr val="002060"/>
                </a:solidFill>
                <a:latin typeface="+mn-lt"/>
              </a:rPr>
              <a:t>получить 1-го</a:t>
            </a:r>
            <a:r>
              <a:rPr lang="en-US" sz="4400" b="1" dirty="0">
                <a:solidFill>
                  <a:srgbClr val="002060"/>
                </a:solidFill>
                <a:latin typeface="+mn-lt"/>
              </a:rPr>
              <a:t> </a:t>
            </a:r>
            <a:r>
              <a:rPr lang="ru-RU" sz="4400" b="1" dirty="0">
                <a:solidFill>
                  <a:srgbClr val="002060"/>
                </a:solidFill>
                <a:latin typeface="+mn-lt"/>
              </a:rPr>
              <a:t>уровень</a:t>
            </a:r>
            <a:r>
              <a:rPr lang="ru-RU" sz="4400" dirty="0">
                <a:solidFill>
                  <a:srgbClr val="002060"/>
                </a:solidFill>
                <a:latin typeface="+mn-lt"/>
              </a:rPr>
              <a:t>.</a:t>
            </a:r>
          </a:p>
          <a:p>
            <a:pPr marL="685800" indent="-685800" algn="l">
              <a:spcAft>
                <a:spcPts val="2400"/>
              </a:spcAft>
              <a:buFont typeface="Arial" panose="020B0604020202020204" pitchFamily="34" charset="0"/>
              <a:buChar char="•"/>
            </a:pPr>
            <a:r>
              <a:rPr lang="ru-RU" sz="4400" dirty="0">
                <a:solidFill>
                  <a:srgbClr val="002060"/>
                </a:solidFill>
                <a:latin typeface="+mn-lt"/>
              </a:rPr>
              <a:t>МИЭМ 3-й год является </a:t>
            </a:r>
            <a:r>
              <a:rPr lang="ru-RU" sz="4400" b="1" dirty="0">
                <a:solidFill>
                  <a:srgbClr val="002060"/>
                </a:solidFill>
                <a:latin typeface="+mn-lt"/>
              </a:rPr>
              <a:t>оператором Аэрокосмического профиля по Инженерно-конструкторскому направлению Московской предпрофессиональной олимпиады </a:t>
            </a:r>
            <a:r>
              <a:rPr lang="ru-RU" sz="4400" dirty="0">
                <a:solidFill>
                  <a:srgbClr val="002060"/>
                </a:solidFill>
                <a:latin typeface="+mn-lt"/>
              </a:rPr>
              <a:t>школьников (входит в структуру МОШ – 3 уровень).</a:t>
            </a:r>
          </a:p>
          <a:p>
            <a:pPr marL="685800" indent="-685800" algn="l">
              <a:spcAft>
                <a:spcPts val="2400"/>
              </a:spcAft>
              <a:buFont typeface="Arial" panose="020B0604020202020204" pitchFamily="34" charset="0"/>
              <a:buChar char="•"/>
            </a:pPr>
            <a:r>
              <a:rPr lang="ru-RU" sz="4400" dirty="0">
                <a:solidFill>
                  <a:srgbClr val="002060"/>
                </a:solidFill>
                <a:latin typeface="+mn-lt"/>
              </a:rPr>
              <a:t>МИЭМ в 2022 году стал </a:t>
            </a:r>
            <a:r>
              <a:rPr lang="ru-RU" sz="4400" b="1" dirty="0">
                <a:solidFill>
                  <a:srgbClr val="002060"/>
                </a:solidFill>
                <a:latin typeface="+mn-lt"/>
              </a:rPr>
              <a:t>оператором Инженерно-конструкторского профиля по Инженерно-конструкторскому направлению Московской предпрофессиональной олимпиады </a:t>
            </a:r>
            <a:r>
              <a:rPr lang="ru-RU" sz="4400" dirty="0">
                <a:solidFill>
                  <a:srgbClr val="002060"/>
                </a:solidFill>
                <a:latin typeface="+mn-lt"/>
              </a:rPr>
              <a:t>школьников (входит в структуру МОШ – 3 уровень).</a:t>
            </a:r>
          </a:p>
          <a:p>
            <a:pPr marL="685800" indent="-685800" algn="l">
              <a:spcAft>
                <a:spcPts val="2400"/>
              </a:spcAft>
              <a:buFont typeface="Arial" panose="020B0604020202020204" pitchFamily="34" charset="0"/>
              <a:buChar char="•"/>
            </a:pPr>
            <a:r>
              <a:rPr lang="ru-RU" sz="4400" dirty="0">
                <a:solidFill>
                  <a:srgbClr val="002060"/>
                </a:solidFill>
                <a:latin typeface="+mn-lt"/>
              </a:rPr>
              <a:t>МИЭМ в 2022 году стал </a:t>
            </a:r>
            <a:r>
              <a:rPr lang="ru-RU" sz="4400" b="1" dirty="0">
                <a:solidFill>
                  <a:srgbClr val="002060"/>
                </a:solidFill>
                <a:latin typeface="+mn-lt"/>
              </a:rPr>
              <a:t>организатором Национальной технологической олимпиады</a:t>
            </a:r>
            <a:r>
              <a:rPr lang="en-US" sz="4400" b="1" dirty="0">
                <a:solidFill>
                  <a:srgbClr val="002060"/>
                </a:solidFill>
                <a:latin typeface="+mn-lt"/>
              </a:rPr>
              <a:t> </a:t>
            </a:r>
            <a:r>
              <a:rPr lang="ru-RU" sz="4400" b="1" dirty="0">
                <a:solidFill>
                  <a:srgbClr val="002060"/>
                </a:solidFill>
                <a:latin typeface="+mn-lt"/>
              </a:rPr>
              <a:t>(НТО) </a:t>
            </a:r>
            <a:r>
              <a:rPr lang="ru-RU" sz="4400" dirty="0">
                <a:solidFill>
                  <a:srgbClr val="002060"/>
                </a:solidFill>
                <a:latin typeface="+mn-lt"/>
              </a:rPr>
              <a:t>по направлению </a:t>
            </a:r>
            <a:r>
              <a:rPr lang="en-US" sz="4400" dirty="0">
                <a:solidFill>
                  <a:srgbClr val="002060"/>
                </a:solidFill>
                <a:latin typeface="+mn-lt"/>
              </a:rPr>
              <a:t>“</a:t>
            </a:r>
            <a:r>
              <a:rPr lang="ru-RU" sz="4400" dirty="0">
                <a:solidFill>
                  <a:srgbClr val="002060"/>
                </a:solidFill>
                <a:latin typeface="+mn-lt"/>
              </a:rPr>
              <a:t>Спутниковые системы</a:t>
            </a:r>
            <a:r>
              <a:rPr lang="en-US" sz="4400" dirty="0">
                <a:solidFill>
                  <a:srgbClr val="002060"/>
                </a:solidFill>
                <a:latin typeface="+mn-lt"/>
              </a:rPr>
              <a:t>”</a:t>
            </a:r>
            <a:r>
              <a:rPr lang="ru-RU" sz="4400" dirty="0">
                <a:solidFill>
                  <a:srgbClr val="002060"/>
                </a:solidFill>
                <a:latin typeface="+mn-lt"/>
              </a:rPr>
              <a:t> и </a:t>
            </a:r>
            <a:r>
              <a:rPr lang="en-US" sz="4400" dirty="0">
                <a:solidFill>
                  <a:srgbClr val="002060"/>
                </a:solidFill>
                <a:latin typeface="+mn-lt"/>
              </a:rPr>
              <a:t>“</a:t>
            </a:r>
            <a:r>
              <a:rPr lang="ru-RU" sz="4400" dirty="0">
                <a:solidFill>
                  <a:srgbClr val="002060"/>
                </a:solidFill>
                <a:latin typeface="+mn-lt"/>
              </a:rPr>
              <a:t>Разработка компьютерных игр</a:t>
            </a:r>
            <a:r>
              <a:rPr lang="en-US" sz="4400" dirty="0">
                <a:solidFill>
                  <a:srgbClr val="002060"/>
                </a:solidFill>
                <a:latin typeface="+mn-lt"/>
              </a:rPr>
              <a:t>” (3 </a:t>
            </a:r>
            <a:r>
              <a:rPr lang="ru-RU" sz="4400" dirty="0">
                <a:solidFill>
                  <a:srgbClr val="002060"/>
                </a:solidFill>
                <a:latin typeface="+mn-lt"/>
              </a:rPr>
              <a:t>уровень). </a:t>
            </a:r>
          </a:p>
          <a:p>
            <a:pPr marL="685800" indent="-685800" algn="l">
              <a:spcAft>
                <a:spcPts val="2400"/>
              </a:spcAft>
              <a:buFont typeface="Arial" panose="020B0604020202020204" pitchFamily="34" charset="0"/>
              <a:buChar char="•"/>
            </a:pPr>
            <a:r>
              <a:rPr lang="ru-RU" sz="4400" dirty="0">
                <a:solidFill>
                  <a:srgbClr val="002060"/>
                </a:solidFill>
                <a:latin typeface="+mn-lt"/>
              </a:rPr>
              <a:t>Организация и проведение мероприятий для подготовки команды школьников города Москвы по технологии (профиль «Информационная безопасность») к участию в заключительном этапе </a:t>
            </a:r>
            <a:r>
              <a:rPr lang="ru-RU" sz="4400" b="1" dirty="0">
                <a:solidFill>
                  <a:srgbClr val="002060"/>
                </a:solidFill>
                <a:latin typeface="+mn-lt"/>
              </a:rPr>
              <a:t>Всероссийской олимпиады школьников</a:t>
            </a:r>
            <a:r>
              <a:rPr lang="ru-RU" sz="4400" dirty="0">
                <a:solidFill>
                  <a:srgbClr val="002060"/>
                </a:solidFill>
                <a:latin typeface="+mn-lt"/>
              </a:rPr>
              <a:t>.</a:t>
            </a:r>
            <a:endParaRPr lang="ru-RU" sz="4400" b="1" dirty="0">
              <a:solidFill>
                <a:srgbClr val="002060"/>
              </a:solidFill>
              <a:latin typeface="+mn-lt"/>
            </a:endParaRPr>
          </a:p>
          <a:p>
            <a:pPr algn="just"/>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23</a:t>
            </a:fld>
            <a:endParaRPr lang="ru-RU"/>
          </a:p>
        </p:txBody>
      </p:sp>
    </p:spTree>
    <p:extLst>
      <p:ext uri="{BB962C8B-B14F-4D97-AF65-F5344CB8AC3E}">
        <p14:creationId xmlns:p14="http://schemas.microsoft.com/office/powerpoint/2010/main" val="10926405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202</a:t>
            </a:r>
            <a:r>
              <a:rPr lang="en-US" dirty="0"/>
              <a:t>2/2023</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82627" y="2737110"/>
            <a:ext cx="21506374" cy="90894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just">
              <a:buFont typeface="Arial" panose="020B0604020202020204" pitchFamily="34" charset="0"/>
              <a:buChar char="•"/>
            </a:pPr>
            <a:r>
              <a:rPr lang="ru-RU" dirty="0">
                <a:solidFill>
                  <a:srgbClr val="002060"/>
                </a:solidFill>
                <a:latin typeface="+mn-lt"/>
              </a:rPr>
              <a:t>Проведение в очном режиме (с применением онлайн-консультаций)</a:t>
            </a:r>
          </a:p>
          <a:p>
            <a:pPr marL="685800" indent="-685800" algn="just">
              <a:buFont typeface="Arial" panose="020B0604020202020204" pitchFamily="34" charset="0"/>
              <a:buChar char="•"/>
            </a:pPr>
            <a:r>
              <a:rPr lang="ru-RU" dirty="0">
                <a:solidFill>
                  <a:srgbClr val="002060"/>
                </a:solidFill>
                <a:latin typeface="+mn-lt"/>
              </a:rPr>
              <a:t>Работа аналитической группы с использованием мониторинга социальных сетей и консультирование абитуриентов с использованием онлайн-платформ для проведения веб-конференций, мессенджеров </a:t>
            </a:r>
            <a:r>
              <a:rPr lang="en-US" dirty="0">
                <a:solidFill>
                  <a:srgbClr val="002060"/>
                </a:solidFill>
                <a:latin typeface="+mn-lt"/>
              </a:rPr>
              <a:t>(WhatsApp, Telegram)</a:t>
            </a:r>
            <a:r>
              <a:rPr lang="ru-RU" dirty="0">
                <a:solidFill>
                  <a:srgbClr val="002060"/>
                </a:solidFill>
                <a:latin typeface="+mn-lt"/>
              </a:rPr>
              <a:t> и социальных сетей.</a:t>
            </a:r>
          </a:p>
          <a:p>
            <a:pPr marL="685800" indent="-685800" algn="just">
              <a:buFont typeface="Arial" panose="020B0604020202020204" pitchFamily="34" charset="0"/>
              <a:buChar char="•"/>
            </a:pPr>
            <a:r>
              <a:rPr lang="ru-RU" dirty="0">
                <a:solidFill>
                  <a:srgbClr val="002060"/>
                </a:solidFill>
                <a:latin typeface="+mn-lt"/>
              </a:rPr>
              <a:t>Проведение очных и виртуальных экскурсий по МИЭМ.</a:t>
            </a:r>
          </a:p>
          <a:p>
            <a:pPr marL="685800" indent="-685800" algn="just">
              <a:buFont typeface="Arial" panose="020B0604020202020204" pitchFamily="34" charset="0"/>
              <a:buChar char="•"/>
            </a:pPr>
            <a:r>
              <a:rPr lang="ru-RU" dirty="0">
                <a:solidFill>
                  <a:srgbClr val="002060"/>
                </a:solidFill>
                <a:latin typeface="+mn-lt"/>
              </a:rPr>
              <a:t>Актуализация информации об образовательных программах, учебных и специализированных лабораториях на сайте МИЭМ.</a:t>
            </a:r>
          </a:p>
          <a:p>
            <a:pPr marL="685800" indent="-685800" algn="just">
              <a:buFont typeface="Arial" panose="020B0604020202020204" pitchFamily="34" charset="0"/>
              <a:buChar char="•"/>
            </a:pPr>
            <a:r>
              <a:rPr lang="ru-RU" dirty="0">
                <a:solidFill>
                  <a:srgbClr val="002060"/>
                </a:solidFill>
                <a:latin typeface="+mn-lt"/>
              </a:rPr>
              <a:t>Формирование плана информационного сопровождения приемной кампании МИЭМ 2022</a:t>
            </a:r>
            <a:r>
              <a:rPr lang="en-US" dirty="0">
                <a:solidFill>
                  <a:srgbClr val="002060"/>
                </a:solidFill>
                <a:latin typeface="+mn-lt"/>
              </a:rPr>
              <a:t>/202</a:t>
            </a:r>
            <a:r>
              <a:rPr lang="ru-RU" dirty="0">
                <a:solidFill>
                  <a:srgbClr val="002060"/>
                </a:solidFill>
                <a:latin typeface="+mn-lt"/>
              </a:rPr>
              <a:t>3</a:t>
            </a:r>
            <a:r>
              <a:rPr lang="en-US" dirty="0">
                <a:solidFill>
                  <a:srgbClr val="002060"/>
                </a:solidFill>
                <a:latin typeface="+mn-lt"/>
              </a:rPr>
              <a:t>.</a:t>
            </a:r>
            <a:endParaRPr lang="ru-RU" dirty="0">
              <a:solidFill>
                <a:srgbClr val="002060"/>
              </a:solidFill>
              <a:latin typeface="+mn-lt"/>
            </a:endParaRPr>
          </a:p>
          <a:p>
            <a:pPr marL="685800" indent="-685800" algn="just">
              <a:buFont typeface="Arial" panose="020B0604020202020204" pitchFamily="34" charset="0"/>
              <a:buChar char="•"/>
            </a:pPr>
            <a:endParaRPr lang="ru-RU" b="1" dirty="0">
              <a:solidFill>
                <a:srgbClr val="002060"/>
              </a:solidFill>
              <a:latin typeface="+mn-lt"/>
            </a:endParaRPr>
          </a:p>
          <a:p>
            <a:pPr algn="just"/>
            <a:endParaRPr lang="ru-RU" dirty="0">
              <a:solidFill>
                <a:srgbClr val="002060"/>
              </a:solidFill>
              <a:latin typeface="+mn-lt"/>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24</a:t>
            </a:fld>
            <a:endParaRPr lang="ru-RU"/>
          </a:p>
        </p:txBody>
      </p:sp>
    </p:spTree>
    <p:extLst>
      <p:ext uri="{BB962C8B-B14F-4D97-AF65-F5344CB8AC3E}">
        <p14:creationId xmlns:p14="http://schemas.microsoft.com/office/powerpoint/2010/main" val="29694759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6180"/>
            <a:ext cx="16073440" cy="1080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Приемная кампания 2022</a:t>
            </a:r>
            <a:r>
              <a:rPr lang="en-US" dirty="0"/>
              <a:t>/2023</a:t>
            </a:r>
            <a:endParaRPr dirty="0"/>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25</a:t>
            </a:fld>
            <a:endParaRPr lang="ru-RU"/>
          </a:p>
        </p:txBody>
      </p:sp>
      <p:graphicFrame>
        <p:nvGraphicFramePr>
          <p:cNvPr id="3" name="Таблица 2">
            <a:extLst>
              <a:ext uri="{FF2B5EF4-FFF2-40B4-BE49-F238E27FC236}">
                <a16:creationId xmlns:a16="http://schemas.microsoft.com/office/drawing/2014/main" id="{112B017A-0639-BF63-34A7-3EB0BB120E5E}"/>
              </a:ext>
            </a:extLst>
          </p:cNvPr>
          <p:cNvGraphicFramePr>
            <a:graphicFrameLocks noGrp="1"/>
          </p:cNvGraphicFramePr>
          <p:nvPr>
            <p:extLst>
              <p:ext uri="{D42A27DB-BD31-4B8C-83A1-F6EECF244321}">
                <p14:modId xmlns:p14="http://schemas.microsoft.com/office/powerpoint/2010/main" val="3943871806"/>
              </p:ext>
            </p:extLst>
          </p:nvPr>
        </p:nvGraphicFramePr>
        <p:xfrm>
          <a:off x="1030760" y="2708306"/>
          <a:ext cx="21506381" cy="8907552"/>
        </p:xfrm>
        <a:graphic>
          <a:graphicData uri="http://schemas.openxmlformats.org/drawingml/2006/table">
            <a:tbl>
              <a:tblPr firstRow="1" firstCol="1">
                <a:tableStyleId>{4C3C2611-4C71-4FC5-86AE-919BDF0F9419}</a:tableStyleId>
              </a:tblPr>
              <a:tblGrid>
                <a:gridCol w="2790365">
                  <a:extLst>
                    <a:ext uri="{9D8B030D-6E8A-4147-A177-3AD203B41FA5}">
                      <a16:colId xmlns:a16="http://schemas.microsoft.com/office/drawing/2014/main" val="2224676449"/>
                    </a:ext>
                  </a:extLst>
                </a:gridCol>
                <a:gridCol w="1701456">
                  <a:extLst>
                    <a:ext uri="{9D8B030D-6E8A-4147-A177-3AD203B41FA5}">
                      <a16:colId xmlns:a16="http://schemas.microsoft.com/office/drawing/2014/main" val="492858861"/>
                    </a:ext>
                  </a:extLst>
                </a:gridCol>
                <a:gridCol w="1701456">
                  <a:extLst>
                    <a:ext uri="{9D8B030D-6E8A-4147-A177-3AD203B41FA5}">
                      <a16:colId xmlns:a16="http://schemas.microsoft.com/office/drawing/2014/main" val="4054247953"/>
                    </a:ext>
                  </a:extLst>
                </a:gridCol>
                <a:gridCol w="1701456">
                  <a:extLst>
                    <a:ext uri="{9D8B030D-6E8A-4147-A177-3AD203B41FA5}">
                      <a16:colId xmlns:a16="http://schemas.microsoft.com/office/drawing/2014/main" val="64372163"/>
                    </a:ext>
                  </a:extLst>
                </a:gridCol>
                <a:gridCol w="1701456">
                  <a:extLst>
                    <a:ext uri="{9D8B030D-6E8A-4147-A177-3AD203B41FA5}">
                      <a16:colId xmlns:a16="http://schemas.microsoft.com/office/drawing/2014/main" val="2454931199"/>
                    </a:ext>
                  </a:extLst>
                </a:gridCol>
                <a:gridCol w="1701456">
                  <a:extLst>
                    <a:ext uri="{9D8B030D-6E8A-4147-A177-3AD203B41FA5}">
                      <a16:colId xmlns:a16="http://schemas.microsoft.com/office/drawing/2014/main" val="551249180"/>
                    </a:ext>
                  </a:extLst>
                </a:gridCol>
                <a:gridCol w="1701456">
                  <a:extLst>
                    <a:ext uri="{9D8B030D-6E8A-4147-A177-3AD203B41FA5}">
                      <a16:colId xmlns:a16="http://schemas.microsoft.com/office/drawing/2014/main" val="604935007"/>
                    </a:ext>
                  </a:extLst>
                </a:gridCol>
                <a:gridCol w="1701456">
                  <a:extLst>
                    <a:ext uri="{9D8B030D-6E8A-4147-A177-3AD203B41FA5}">
                      <a16:colId xmlns:a16="http://schemas.microsoft.com/office/drawing/2014/main" val="3437202759"/>
                    </a:ext>
                  </a:extLst>
                </a:gridCol>
                <a:gridCol w="1701456">
                  <a:extLst>
                    <a:ext uri="{9D8B030D-6E8A-4147-A177-3AD203B41FA5}">
                      <a16:colId xmlns:a16="http://schemas.microsoft.com/office/drawing/2014/main" val="3120398580"/>
                    </a:ext>
                  </a:extLst>
                </a:gridCol>
                <a:gridCol w="1701456">
                  <a:extLst>
                    <a:ext uri="{9D8B030D-6E8A-4147-A177-3AD203B41FA5}">
                      <a16:colId xmlns:a16="http://schemas.microsoft.com/office/drawing/2014/main" val="629430017"/>
                    </a:ext>
                  </a:extLst>
                </a:gridCol>
                <a:gridCol w="1701456">
                  <a:extLst>
                    <a:ext uri="{9D8B030D-6E8A-4147-A177-3AD203B41FA5}">
                      <a16:colId xmlns:a16="http://schemas.microsoft.com/office/drawing/2014/main" val="588417997"/>
                    </a:ext>
                  </a:extLst>
                </a:gridCol>
                <a:gridCol w="1701456">
                  <a:extLst>
                    <a:ext uri="{9D8B030D-6E8A-4147-A177-3AD203B41FA5}">
                      <a16:colId xmlns:a16="http://schemas.microsoft.com/office/drawing/2014/main" val="1299634466"/>
                    </a:ext>
                  </a:extLst>
                </a:gridCol>
              </a:tblGrid>
              <a:tr h="1477556">
                <a:tc gridSpan="12">
                  <a:txBody>
                    <a:bodyPr/>
                    <a:lstStyle/>
                    <a:p>
                      <a:pPr algn="ctr" rtl="0" fontAlgn="ctr"/>
                      <a:r>
                        <a:rPr lang="ru-RU" sz="4000" b="1" i="0" u="none" strike="noStrike" dirty="0">
                          <a:solidFill>
                            <a:srgbClr val="FFFFFF"/>
                          </a:solidFill>
                          <a:effectLst/>
                          <a:latin typeface="+mn-lt"/>
                        </a:rPr>
                        <a:t>Образовательные программы магистратуры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778776"/>
                  </a:ext>
                </a:extLst>
              </a:tr>
              <a:tr h="1477556">
                <a:tc rowSpan="2">
                  <a:txBody>
                    <a:bodyPr/>
                    <a:lstStyle/>
                    <a:p>
                      <a:pPr algn="ctr" rtl="0" fontAlgn="ctr"/>
                      <a:r>
                        <a:rPr lang="ru-RU" sz="4000" u="none" strike="noStrike" dirty="0">
                          <a:effectLst/>
                          <a:latin typeface="+mn-lt"/>
                        </a:rPr>
                        <a:t> </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rtl="0" fontAlgn="ctr"/>
                      <a:r>
                        <a:rPr lang="ru-RU" sz="4000" u="none" strike="noStrike" dirty="0">
                          <a:effectLst/>
                        </a:rPr>
                        <a:t>Бюджет</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6">
                  <a:txBody>
                    <a:bodyPr/>
                    <a:lstStyle/>
                    <a:p>
                      <a:pPr algn="ctr" rtl="0" fontAlgn="ctr"/>
                      <a:r>
                        <a:rPr lang="ru-RU" sz="4000" u="none" strike="noStrike" dirty="0">
                          <a:effectLst/>
                        </a:rPr>
                        <a:t>Коммерция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rtl="0" fontAlgn="ct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220908"/>
                  </a:ext>
                </a:extLst>
              </a:tr>
              <a:tr h="2997328">
                <a:tc vMerge="1">
                  <a:txBody>
                    <a:bodyPr/>
                    <a:lstStyle/>
                    <a:p>
                      <a:endParaRPr lang="ru-RU"/>
                    </a:p>
                  </a:txBody>
                  <a:tcPr/>
                </a:tc>
                <a:tc>
                  <a:txBody>
                    <a:bodyPr/>
                    <a:lstStyle/>
                    <a:p>
                      <a:pPr algn="ctr" rtl="0" fontAlgn="ctr"/>
                      <a:r>
                        <a:rPr lang="ru-RU" sz="4000" b="0" i="0" u="none" strike="noStrike" dirty="0">
                          <a:solidFill>
                            <a:sysClr val="windowText" lastClr="000000"/>
                          </a:solidFill>
                          <a:effectLst/>
                          <a:latin typeface="+mn-lt"/>
                        </a:rPr>
                        <a:t>ПЭФ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КСИС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САМТ</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ИВКС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ИБКС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b="0" i="0" u="none" strike="noStrike" dirty="0">
                          <a:solidFill>
                            <a:sysClr val="windowText" lastClr="000000"/>
                          </a:solidFill>
                          <a:effectLst/>
                          <a:latin typeface="+mn-lt"/>
                        </a:rPr>
                        <a:t>ПЭФ</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КСИС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САМТ</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ИВКС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solidFill>
                            <a:sysClr val="windowText" lastClr="000000"/>
                          </a:solidFill>
                          <a:effectLst/>
                          <a:latin typeface="+mn-lt"/>
                        </a:rPr>
                        <a:t>ИБКС</a:t>
                      </a:r>
                      <a:endParaRPr lang="ru-RU" sz="4000" b="0"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b="0" i="0" u="none" strike="noStrike" dirty="0">
                          <a:solidFill>
                            <a:sysClr val="windowText" lastClr="000000"/>
                          </a:solidFill>
                          <a:effectLst/>
                          <a:latin typeface="+mn-lt"/>
                        </a:rPr>
                        <a:t>КИБЕР</a:t>
                      </a:r>
                    </a:p>
                    <a:p>
                      <a:pPr algn="ctr" rtl="0" fontAlgn="ctr"/>
                      <a:r>
                        <a:rPr lang="ru-RU" sz="4000" b="0" i="0" u="none" strike="noStrike" dirty="0">
                          <a:solidFill>
                            <a:sysClr val="windowText" lastClr="000000"/>
                          </a:solidFill>
                          <a:effectLst/>
                          <a:latin typeface="+mn-lt"/>
                        </a:rPr>
                        <a:t>(онлайн)</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5795593"/>
                  </a:ext>
                </a:extLst>
              </a:tr>
              <a:tr h="1477556">
                <a:tc>
                  <a:txBody>
                    <a:bodyPr/>
                    <a:lstStyle/>
                    <a:p>
                      <a:pPr algn="ctr" rtl="0" fontAlgn="ctr"/>
                      <a:r>
                        <a:rPr lang="ru-RU" sz="4000" u="none" strike="noStrike" dirty="0">
                          <a:effectLst/>
                          <a:latin typeface="+mn-lt"/>
                        </a:rPr>
                        <a:t>КЦП 2022</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25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65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35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20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10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5</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4000" b="1" i="0" u="none" strike="noStrike" dirty="0">
                          <a:solidFill>
                            <a:sysClr val="windowText" lastClr="000000"/>
                          </a:solidFill>
                          <a:effectLst/>
                          <a:latin typeface="+mn-lt"/>
                        </a:rPr>
                        <a:t>70</a:t>
                      </a:r>
                      <a:endParaRPr lang="ru-RU" sz="4000" b="1" i="0" u="none" strike="noStrike" dirty="0">
                        <a:solidFill>
                          <a:sysClr val="windowText" lastClr="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213250"/>
                  </a:ext>
                </a:extLst>
              </a:tr>
              <a:tr h="1477556">
                <a:tc>
                  <a:txBody>
                    <a:bodyPr/>
                    <a:lstStyle/>
                    <a:p>
                      <a:pPr algn="ctr" rtl="0" fontAlgn="ctr"/>
                      <a:r>
                        <a:rPr lang="ru-RU" sz="4000" u="none" strike="noStrike" dirty="0">
                          <a:effectLst/>
                          <a:latin typeface="+mn-lt"/>
                        </a:rPr>
                        <a:t>КЦП 2023</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i="0" u="none" strike="noStrike" dirty="0">
                          <a:solidFill>
                            <a:sysClr val="windowText" lastClr="000000"/>
                          </a:solidFill>
                          <a:effectLst/>
                          <a:latin typeface="+mn-lt"/>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ru-RU" sz="4000" b="1" i="0" u="none" strike="noStrike" dirty="0">
                          <a:solidFill>
                            <a:sysClr val="windowText" lastClr="000000"/>
                          </a:solidFill>
                          <a:effectLst/>
                          <a:latin typeface="+mn-lt"/>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03879610"/>
                  </a:ext>
                </a:extLst>
              </a:tr>
            </a:tbl>
          </a:graphicData>
        </a:graphic>
      </p:graphicFrame>
    </p:spTree>
    <p:extLst>
      <p:ext uri="{BB962C8B-B14F-4D97-AF65-F5344CB8AC3E}">
        <p14:creationId xmlns:p14="http://schemas.microsoft.com/office/powerpoint/2010/main" val="11460981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Изображение" descr="Изображение"/>
          <p:cNvPicPr>
            <a:picLocks noChangeAspect="1"/>
          </p:cNvPicPr>
          <p:nvPr/>
        </p:nvPicPr>
        <p:blipFill>
          <a:blip r:embed="rId2"/>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1257"/>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ОБЩАЯ КОНКУРСНАЯ СИТУАЦИЯ</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6967" y="2767748"/>
            <a:ext cx="21506374" cy="2218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3</a:t>
            </a:fld>
            <a:endParaRPr lang="ru-RU"/>
          </a:p>
        </p:txBody>
      </p:sp>
      <p:sp>
        <p:nvSpPr>
          <p:cNvPr id="12" name="TextBox 11">
            <a:extLst>
              <a:ext uri="{FF2B5EF4-FFF2-40B4-BE49-F238E27FC236}">
                <a16:creationId xmlns:a16="http://schemas.microsoft.com/office/drawing/2014/main" id="{683D20A6-CAC0-4B4B-8919-CB548E3514EE}"/>
              </a:ext>
            </a:extLst>
          </p:cNvPr>
          <p:cNvSpPr txBox="1"/>
          <p:nvPr/>
        </p:nvSpPr>
        <p:spPr>
          <a:xfrm>
            <a:off x="1260703" y="2767748"/>
            <a:ext cx="21446735" cy="85561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Arial" panose="020B0604020202020204" pitchFamily="34" charset="0"/>
              <a:buChar char="•"/>
            </a:pPr>
            <a:r>
              <a:rPr lang="ru-RU" dirty="0">
                <a:solidFill>
                  <a:srgbClr val="002060"/>
                </a:solidFill>
                <a:latin typeface="+mn-lt"/>
              </a:rPr>
              <a:t>Абитуриенты </a:t>
            </a:r>
            <a:r>
              <a:rPr lang="ru-RU" b="1" dirty="0">
                <a:solidFill>
                  <a:srgbClr val="002060"/>
                </a:solidFill>
                <a:latin typeface="+mn-lt"/>
              </a:rPr>
              <a:t>хуже сдали ЕГЭ по физике</a:t>
            </a:r>
            <a:r>
              <a:rPr lang="ru-RU" dirty="0">
                <a:solidFill>
                  <a:srgbClr val="002060"/>
                </a:solidFill>
                <a:latin typeface="+mn-lt"/>
              </a:rPr>
              <a:t>, </a:t>
            </a:r>
            <a:r>
              <a:rPr lang="ru-RU" b="1" dirty="0">
                <a:solidFill>
                  <a:srgbClr val="002060"/>
                </a:solidFill>
                <a:latin typeface="+mn-lt"/>
              </a:rPr>
              <a:t>средний балл упал </a:t>
            </a:r>
            <a:r>
              <a:rPr lang="ru-RU" dirty="0">
                <a:solidFill>
                  <a:srgbClr val="002060"/>
                </a:solidFill>
                <a:latin typeface="+mn-lt"/>
              </a:rPr>
              <a:t>с 55,1 до 54,1.</a:t>
            </a:r>
          </a:p>
          <a:p>
            <a:pPr marL="685800" indent="-685800" algn="just">
              <a:buFont typeface="Arial" panose="020B0604020202020204" pitchFamily="34" charset="0"/>
              <a:buChar char="•"/>
            </a:pPr>
            <a:r>
              <a:rPr lang="ru-RU" dirty="0">
                <a:solidFill>
                  <a:srgbClr val="002060"/>
                </a:solidFill>
                <a:latin typeface="+mn-lt"/>
              </a:rPr>
              <a:t>Абитуриенты </a:t>
            </a:r>
            <a:r>
              <a:rPr lang="ru-RU" b="1" dirty="0">
                <a:solidFill>
                  <a:srgbClr val="002060"/>
                </a:solidFill>
                <a:latin typeface="+mn-lt"/>
              </a:rPr>
              <a:t>хуже сдали ЕГЭ по информатике</a:t>
            </a:r>
            <a:r>
              <a:rPr lang="ru-RU" dirty="0">
                <a:solidFill>
                  <a:srgbClr val="002060"/>
                </a:solidFill>
                <a:latin typeface="+mn-lt"/>
              </a:rPr>
              <a:t>, </a:t>
            </a:r>
            <a:r>
              <a:rPr lang="ru-RU" b="1" dirty="0">
                <a:solidFill>
                  <a:srgbClr val="002060"/>
                </a:solidFill>
                <a:latin typeface="+mn-lt"/>
              </a:rPr>
              <a:t>средний балл упал </a:t>
            </a:r>
            <a:r>
              <a:rPr lang="ru-RU" dirty="0">
                <a:solidFill>
                  <a:srgbClr val="002060"/>
                </a:solidFill>
                <a:latin typeface="+mn-lt"/>
              </a:rPr>
              <a:t>с 62,8 до 59,47.</a:t>
            </a:r>
          </a:p>
          <a:p>
            <a:pPr marL="685800" indent="-685800" algn="just">
              <a:buFont typeface="Arial" panose="020B0604020202020204" pitchFamily="34" charset="0"/>
              <a:buChar char="•"/>
            </a:pPr>
            <a:r>
              <a:rPr lang="ru-RU" dirty="0">
                <a:solidFill>
                  <a:srgbClr val="002060"/>
                </a:solidFill>
                <a:latin typeface="+mn-lt"/>
              </a:rPr>
              <a:t>Абитуриенты </a:t>
            </a:r>
            <a:r>
              <a:rPr lang="ru-RU" b="1" dirty="0">
                <a:solidFill>
                  <a:srgbClr val="002060"/>
                </a:solidFill>
                <a:latin typeface="+mn-lt"/>
              </a:rPr>
              <a:t>хуже сдали ЕГЭ по русскому языку</a:t>
            </a:r>
            <a:r>
              <a:rPr lang="ru-RU" dirty="0">
                <a:solidFill>
                  <a:srgbClr val="002060"/>
                </a:solidFill>
                <a:latin typeface="+mn-lt"/>
              </a:rPr>
              <a:t>, </a:t>
            </a:r>
            <a:r>
              <a:rPr lang="ru-RU" b="1" dirty="0">
                <a:solidFill>
                  <a:srgbClr val="002060"/>
                </a:solidFill>
                <a:latin typeface="+mn-lt"/>
              </a:rPr>
              <a:t>средний балл упал </a:t>
            </a:r>
            <a:r>
              <a:rPr lang="ru-RU" dirty="0">
                <a:solidFill>
                  <a:srgbClr val="002060"/>
                </a:solidFill>
                <a:latin typeface="+mn-lt"/>
              </a:rPr>
              <a:t>с 71,4 до 68,3.</a:t>
            </a:r>
          </a:p>
          <a:p>
            <a:pPr marL="685800" indent="-685800" algn="just">
              <a:buFont typeface="Arial" panose="020B0604020202020204" pitchFamily="34" charset="0"/>
              <a:buChar char="•"/>
            </a:pPr>
            <a:r>
              <a:rPr lang="ru-RU" dirty="0">
                <a:solidFill>
                  <a:srgbClr val="002060"/>
                </a:solidFill>
                <a:latin typeface="+mn-lt"/>
              </a:rPr>
              <a:t>Абитуриенты </a:t>
            </a:r>
            <a:r>
              <a:rPr lang="ru-RU" b="1" dirty="0">
                <a:solidFill>
                  <a:srgbClr val="002060"/>
                </a:solidFill>
                <a:latin typeface="+mn-lt"/>
              </a:rPr>
              <a:t>лучше сдали ЕГЭ по физике</a:t>
            </a:r>
            <a:r>
              <a:rPr lang="ru-RU" dirty="0">
                <a:solidFill>
                  <a:srgbClr val="002060"/>
                </a:solidFill>
                <a:latin typeface="+mn-lt"/>
              </a:rPr>
              <a:t>, </a:t>
            </a:r>
            <a:r>
              <a:rPr lang="ru-RU" b="1" dirty="0">
                <a:solidFill>
                  <a:srgbClr val="002060"/>
                </a:solidFill>
                <a:latin typeface="+mn-lt"/>
              </a:rPr>
              <a:t>средний балл вырос </a:t>
            </a:r>
            <a:r>
              <a:rPr lang="ru-RU" dirty="0">
                <a:solidFill>
                  <a:srgbClr val="002060"/>
                </a:solidFill>
                <a:latin typeface="+mn-lt"/>
              </a:rPr>
              <a:t>с 55,1 до 56,86.</a:t>
            </a:r>
          </a:p>
          <a:p>
            <a:pPr marL="685800" indent="-685800" algn="just">
              <a:buFont typeface="Arial" panose="020B0604020202020204" pitchFamily="34" charset="0"/>
              <a:buChar char="•"/>
            </a:pPr>
            <a:endParaRPr lang="ru-RU" dirty="0">
              <a:solidFill>
                <a:srgbClr val="002060"/>
              </a:solidFill>
              <a:latin typeface="+mn-lt"/>
            </a:endParaRPr>
          </a:p>
          <a:p>
            <a:pPr marL="685800" indent="-685800" algn="just">
              <a:buFont typeface="Arial" panose="020B0604020202020204" pitchFamily="34" charset="0"/>
              <a:buChar char="•"/>
            </a:pPr>
            <a:endParaRPr lang="ru-RU"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Средний балл по сумме конкурсных экзаменов (РМФ) </a:t>
            </a:r>
            <a:r>
              <a:rPr lang="ru-RU" b="1" dirty="0">
                <a:solidFill>
                  <a:srgbClr val="002060"/>
                </a:solidFill>
                <a:latin typeface="+mn-lt"/>
              </a:rPr>
              <a:t>упал на 2,34 балла.</a:t>
            </a:r>
          </a:p>
          <a:p>
            <a:pPr marL="685800" indent="-685800" algn="just">
              <a:buFont typeface="Arial" panose="020B0604020202020204" pitchFamily="34" charset="0"/>
              <a:buChar char="•"/>
            </a:pPr>
            <a:r>
              <a:rPr lang="ru-RU" dirty="0">
                <a:solidFill>
                  <a:srgbClr val="002060"/>
                </a:solidFill>
                <a:latin typeface="+mn-lt"/>
              </a:rPr>
              <a:t>Средний балл по сумме конкурсных экзаменов (РМИ) </a:t>
            </a:r>
            <a:r>
              <a:rPr lang="ru-RU" b="1" dirty="0">
                <a:solidFill>
                  <a:srgbClr val="002060"/>
                </a:solidFill>
                <a:latin typeface="+mn-lt"/>
              </a:rPr>
              <a:t>упал на 4,67 балла.</a:t>
            </a:r>
          </a:p>
          <a:p>
            <a:pPr marL="685800" indent="-685800" algn="just">
              <a:buFont typeface="Arial" panose="020B0604020202020204" pitchFamily="34" charset="0"/>
              <a:buChar char="•"/>
            </a:pPr>
            <a:endParaRPr lang="ru-RU" dirty="0">
              <a:solidFill>
                <a:srgbClr val="002060"/>
              </a:solidFill>
              <a:latin typeface="+mn-lt"/>
            </a:endParaRPr>
          </a:p>
        </p:txBody>
      </p:sp>
    </p:spTree>
    <p:extLst>
      <p:ext uri="{BB962C8B-B14F-4D97-AF65-F5344CB8AC3E}">
        <p14:creationId xmlns:p14="http://schemas.microsoft.com/office/powerpoint/2010/main" val="29879295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4" y="581257"/>
            <a:ext cx="16073440" cy="1080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Консультации</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6967" y="2767748"/>
            <a:ext cx="21506374" cy="2218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2800">
                <a:solidFill>
                  <a:srgbClr val="253957"/>
                </a:solidFill>
                <a:latin typeface="+mn-lt"/>
                <a:ea typeface="+mn-ea"/>
                <a:cs typeface="+mn-cs"/>
                <a:sym typeface="Arial Narrow"/>
              </a:defRPr>
            </a:pP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609179CE-8118-4F20-A781-4D6F31C4E252}"/>
              </a:ext>
            </a:extLst>
          </p:cNvPr>
          <p:cNvSpPr>
            <a:spLocks noGrp="1"/>
          </p:cNvSpPr>
          <p:nvPr>
            <p:ph type="sldNum" sz="quarter" idx="2"/>
          </p:nvPr>
        </p:nvSpPr>
        <p:spPr/>
        <p:txBody>
          <a:bodyPr/>
          <a:lstStyle/>
          <a:p>
            <a:fld id="{86CB4B4D-7CA3-9044-876B-883B54F8677D}" type="slidenum">
              <a:rPr lang="ru-RU" smtClean="0"/>
              <a:t>4</a:t>
            </a:fld>
            <a:endParaRPr lang="ru-RU"/>
          </a:p>
        </p:txBody>
      </p:sp>
      <p:sp>
        <p:nvSpPr>
          <p:cNvPr id="12" name="TextBox 11">
            <a:extLst>
              <a:ext uri="{FF2B5EF4-FFF2-40B4-BE49-F238E27FC236}">
                <a16:creationId xmlns:a16="http://schemas.microsoft.com/office/drawing/2014/main" id="{683D20A6-CAC0-4B4B-8919-CB548E3514EE}"/>
              </a:ext>
            </a:extLst>
          </p:cNvPr>
          <p:cNvSpPr txBox="1"/>
          <p:nvPr/>
        </p:nvSpPr>
        <p:spPr>
          <a:xfrm>
            <a:off x="1260703" y="2767748"/>
            <a:ext cx="21446735" cy="7017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685800" indent="-685800" algn="just">
              <a:buFont typeface="Arial" panose="020B0604020202020204" pitchFamily="34" charset="0"/>
              <a:buChar char="•"/>
            </a:pPr>
            <a:r>
              <a:rPr lang="ru-RU" dirty="0">
                <a:solidFill>
                  <a:srgbClr val="002060"/>
                </a:solidFill>
                <a:latin typeface="+mn-lt"/>
              </a:rPr>
              <a:t>Приемная кампания проведена в гибридном формате.</a:t>
            </a:r>
          </a:p>
          <a:p>
            <a:pPr marL="685800" indent="-685800" algn="just">
              <a:buFont typeface="Arial" panose="020B0604020202020204" pitchFamily="34" charset="0"/>
              <a:buChar char="•"/>
            </a:pPr>
            <a:r>
              <a:rPr lang="ru-RU" b="1" dirty="0">
                <a:solidFill>
                  <a:srgbClr val="002060"/>
                </a:solidFill>
                <a:latin typeface="+mn-lt"/>
              </a:rPr>
              <a:t>Произведено более 20 онлайн консультаций</a:t>
            </a:r>
            <a:r>
              <a:rPr lang="ru-RU" dirty="0">
                <a:solidFill>
                  <a:srgbClr val="002060"/>
                </a:solidFill>
                <a:latin typeface="+mn-lt"/>
              </a:rPr>
              <a:t> с руководством МИЭМ, академическими руководителями образовательных программ и студентами.</a:t>
            </a:r>
          </a:p>
          <a:p>
            <a:pPr marL="685800" indent="-685800" algn="just">
              <a:buFont typeface="Arial" panose="020B0604020202020204" pitchFamily="34" charset="0"/>
              <a:buChar char="•"/>
            </a:pPr>
            <a:r>
              <a:rPr lang="ru-RU" b="1" dirty="0">
                <a:solidFill>
                  <a:srgbClr val="002060"/>
                </a:solidFill>
                <a:latin typeface="+mn-lt"/>
              </a:rPr>
              <a:t>Произведено более 60 очных консультаций</a:t>
            </a:r>
            <a:r>
              <a:rPr lang="ru-RU" dirty="0">
                <a:solidFill>
                  <a:srgbClr val="002060"/>
                </a:solidFill>
                <a:latin typeface="+mn-lt"/>
              </a:rPr>
              <a:t> с руководством МИЭМ, академическими руководителями образовательных программ и студентами.</a:t>
            </a:r>
            <a:endParaRPr lang="en-US" dirty="0">
              <a:solidFill>
                <a:srgbClr val="002060"/>
              </a:solidFill>
              <a:latin typeface="+mn-lt"/>
            </a:endParaRPr>
          </a:p>
          <a:p>
            <a:pPr marL="685800" indent="-685800" algn="just">
              <a:buFont typeface="Arial" panose="020B0604020202020204" pitchFamily="34" charset="0"/>
              <a:buChar char="•"/>
            </a:pPr>
            <a:r>
              <a:rPr lang="ru-RU" dirty="0">
                <a:solidFill>
                  <a:srgbClr val="002060"/>
                </a:solidFill>
                <a:latin typeface="+mn-lt"/>
              </a:rPr>
              <a:t>Консультации посетили </a:t>
            </a:r>
            <a:r>
              <a:rPr lang="ru-RU" b="1" dirty="0">
                <a:solidFill>
                  <a:srgbClr val="002060"/>
                </a:solidFill>
                <a:latin typeface="+mn-lt"/>
              </a:rPr>
              <a:t>более 1000 абитуриентов и их родителей</a:t>
            </a:r>
            <a:r>
              <a:rPr lang="ru-RU" dirty="0">
                <a:solidFill>
                  <a:srgbClr val="002060"/>
                </a:solidFill>
                <a:latin typeface="+mn-lt"/>
              </a:rPr>
              <a:t>.</a:t>
            </a:r>
          </a:p>
          <a:p>
            <a:pPr marL="685800" indent="-685800" algn="just">
              <a:buFont typeface="Arial" panose="020B0604020202020204" pitchFamily="34" charset="0"/>
              <a:buChar char="•"/>
            </a:pPr>
            <a:r>
              <a:rPr lang="ru-RU" dirty="0">
                <a:solidFill>
                  <a:srgbClr val="002060"/>
                </a:solidFill>
                <a:latin typeface="+mn-lt"/>
              </a:rPr>
              <a:t>Произведен многократный адресный обзвон абитуриентов с целью прогнозирования балла зеленой волны и привлечения абитуриентов на коммерческую форму обучения. Произведено </a:t>
            </a:r>
            <a:r>
              <a:rPr lang="ru-RU" b="1" dirty="0">
                <a:solidFill>
                  <a:srgbClr val="002060"/>
                </a:solidFill>
                <a:latin typeface="+mn-lt"/>
              </a:rPr>
              <a:t>более 2000 звонков</a:t>
            </a:r>
            <a:r>
              <a:rPr lang="ru-RU" dirty="0">
                <a:solidFill>
                  <a:srgbClr val="002060"/>
                </a:solidFill>
                <a:latin typeface="+mn-lt"/>
              </a:rP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12278" y="586189"/>
            <a:ext cx="20020493" cy="1199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изменения количество заявлений</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549A3C46-219C-4C38-BC09-01E69150BEDE}"/>
              </a:ext>
            </a:extLst>
          </p:cNvPr>
          <p:cNvSpPr>
            <a:spLocks noGrp="1"/>
          </p:cNvSpPr>
          <p:nvPr>
            <p:ph type="sldNum" sz="quarter" idx="2"/>
          </p:nvPr>
        </p:nvSpPr>
        <p:spPr/>
        <p:txBody>
          <a:bodyPr/>
          <a:lstStyle/>
          <a:p>
            <a:fld id="{86CB4B4D-7CA3-9044-876B-883B54F8677D}" type="slidenum">
              <a:rPr lang="ru-RU" smtClean="0"/>
              <a:t>5</a:t>
            </a:fld>
            <a:endParaRPr lang="ru-RU"/>
          </a:p>
        </p:txBody>
      </p:sp>
      <p:sp>
        <p:nvSpPr>
          <p:cNvPr id="3" name="Прямоугольник 2"/>
          <p:cNvSpPr/>
          <p:nvPr/>
        </p:nvSpPr>
        <p:spPr>
          <a:xfrm>
            <a:off x="3263008" y="4121696"/>
            <a:ext cx="1762022" cy="923330"/>
          </a:xfrm>
          <a:prstGeom prst="rect">
            <a:avLst/>
          </a:prstGeom>
        </p:spPr>
        <p:txBody>
          <a:bodyPr wrap="none">
            <a:spAutoFit/>
          </a:bodyPr>
          <a:lstStyle/>
          <a:p>
            <a:r>
              <a:rPr lang="ru-RU" sz="5400" dirty="0">
                <a:latin typeface="Calibri" panose="020F0502020204030204" pitchFamily="34" charset="0"/>
              </a:rPr>
              <a:t>-61%</a:t>
            </a:r>
            <a:r>
              <a:rPr lang="ru-RU" dirty="0"/>
              <a:t> </a:t>
            </a:r>
          </a:p>
        </p:txBody>
      </p:sp>
      <p:graphicFrame>
        <p:nvGraphicFramePr>
          <p:cNvPr id="5" name="Chart 3">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153799725"/>
              </p:ext>
            </p:extLst>
          </p:nvPr>
        </p:nvGraphicFramePr>
        <p:xfrm>
          <a:off x="942865" y="2876989"/>
          <a:ext cx="21789906" cy="10702587"/>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a:extLst>
              <a:ext uri="{FF2B5EF4-FFF2-40B4-BE49-F238E27FC236}">
                <a16:creationId xmlns:a16="http://schemas.microsoft.com/office/drawing/2014/main" id="{25D139EB-8F67-F298-DC03-BF4A6A66147F}"/>
              </a:ext>
            </a:extLst>
          </p:cNvPr>
          <p:cNvSpPr/>
          <p:nvPr/>
        </p:nvSpPr>
        <p:spPr>
          <a:xfrm>
            <a:off x="7327761" y="4097714"/>
            <a:ext cx="1762022" cy="923330"/>
          </a:xfrm>
          <a:prstGeom prst="rect">
            <a:avLst/>
          </a:prstGeom>
        </p:spPr>
        <p:txBody>
          <a:bodyPr wrap="none">
            <a:spAutoFit/>
          </a:bodyPr>
          <a:lstStyle/>
          <a:p>
            <a:r>
              <a:rPr lang="ru-RU" sz="5400" dirty="0">
                <a:latin typeface="Calibri" panose="020F0502020204030204" pitchFamily="34" charset="0"/>
              </a:rPr>
              <a:t>-64%</a:t>
            </a:r>
            <a:r>
              <a:rPr lang="ru-RU" dirty="0"/>
              <a:t> </a:t>
            </a:r>
          </a:p>
        </p:txBody>
      </p:sp>
      <p:sp>
        <p:nvSpPr>
          <p:cNvPr id="7" name="Прямоугольник 6">
            <a:extLst>
              <a:ext uri="{FF2B5EF4-FFF2-40B4-BE49-F238E27FC236}">
                <a16:creationId xmlns:a16="http://schemas.microsoft.com/office/drawing/2014/main" id="{54E94390-E313-4B3F-A33A-540E84BC4AC4}"/>
              </a:ext>
            </a:extLst>
          </p:cNvPr>
          <p:cNvSpPr/>
          <p:nvPr/>
        </p:nvSpPr>
        <p:spPr>
          <a:xfrm>
            <a:off x="10928232" y="4097714"/>
            <a:ext cx="1762022" cy="923330"/>
          </a:xfrm>
          <a:prstGeom prst="rect">
            <a:avLst/>
          </a:prstGeom>
        </p:spPr>
        <p:txBody>
          <a:bodyPr wrap="none">
            <a:spAutoFit/>
          </a:bodyPr>
          <a:lstStyle/>
          <a:p>
            <a:r>
              <a:rPr lang="ru-RU" sz="5400" dirty="0">
                <a:latin typeface="Calibri" panose="020F0502020204030204" pitchFamily="34" charset="0"/>
              </a:rPr>
              <a:t>-55%</a:t>
            </a:r>
            <a:r>
              <a:rPr lang="ru-RU" dirty="0"/>
              <a:t> </a:t>
            </a:r>
          </a:p>
        </p:txBody>
      </p:sp>
      <p:sp>
        <p:nvSpPr>
          <p:cNvPr id="13" name="Прямоугольник 12">
            <a:extLst>
              <a:ext uri="{FF2B5EF4-FFF2-40B4-BE49-F238E27FC236}">
                <a16:creationId xmlns:a16="http://schemas.microsoft.com/office/drawing/2014/main" id="{2391F742-F09D-758E-B074-8F5ADB8188DD}"/>
              </a:ext>
            </a:extLst>
          </p:cNvPr>
          <p:cNvSpPr/>
          <p:nvPr/>
        </p:nvSpPr>
        <p:spPr>
          <a:xfrm>
            <a:off x="15648384" y="4097714"/>
            <a:ext cx="1762022" cy="923330"/>
          </a:xfrm>
          <a:prstGeom prst="rect">
            <a:avLst/>
          </a:prstGeom>
        </p:spPr>
        <p:txBody>
          <a:bodyPr wrap="none">
            <a:spAutoFit/>
          </a:bodyPr>
          <a:lstStyle/>
          <a:p>
            <a:r>
              <a:rPr lang="ru-RU" sz="5400" dirty="0">
                <a:latin typeface="Calibri" panose="020F0502020204030204" pitchFamily="34" charset="0"/>
              </a:rPr>
              <a:t>-55%</a:t>
            </a:r>
            <a:r>
              <a:rPr lang="ru-RU" dirty="0"/>
              <a:t> </a:t>
            </a:r>
          </a:p>
        </p:txBody>
      </p:sp>
      <p:sp>
        <p:nvSpPr>
          <p:cNvPr id="14" name="Прямоугольник 13">
            <a:extLst>
              <a:ext uri="{FF2B5EF4-FFF2-40B4-BE49-F238E27FC236}">
                <a16:creationId xmlns:a16="http://schemas.microsoft.com/office/drawing/2014/main" id="{45DCDCE9-3D7A-768F-0A0E-D8ACD1EBA655}"/>
              </a:ext>
            </a:extLst>
          </p:cNvPr>
          <p:cNvSpPr/>
          <p:nvPr/>
        </p:nvSpPr>
        <p:spPr>
          <a:xfrm>
            <a:off x="19157313" y="4097714"/>
            <a:ext cx="1762022" cy="923330"/>
          </a:xfrm>
          <a:prstGeom prst="rect">
            <a:avLst/>
          </a:prstGeom>
        </p:spPr>
        <p:txBody>
          <a:bodyPr wrap="none">
            <a:spAutoFit/>
          </a:bodyPr>
          <a:lstStyle/>
          <a:p>
            <a:r>
              <a:rPr lang="ru-RU" sz="5400" dirty="0">
                <a:latin typeface="Calibri" panose="020F0502020204030204" pitchFamily="34" charset="0"/>
              </a:rPr>
              <a:t>-51%</a:t>
            </a:r>
            <a:r>
              <a:rPr lang="ru-RU" dirty="0"/>
              <a:t> </a:t>
            </a:r>
          </a:p>
        </p:txBody>
      </p:sp>
    </p:spTree>
    <p:extLst>
      <p:ext uri="{BB962C8B-B14F-4D97-AF65-F5344CB8AC3E}">
        <p14:creationId xmlns:p14="http://schemas.microsoft.com/office/powerpoint/2010/main" val="8105521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00591" y="586180"/>
            <a:ext cx="20020493" cy="1512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Количество зачисленных НА БЮДЖЕТ</a:t>
            </a:r>
            <a:r>
              <a:rPr lang="en-US" dirty="0"/>
              <a:t>/</a:t>
            </a:r>
            <a:r>
              <a:rPr lang="ru-RU" dirty="0"/>
              <a:t>ЗСВ</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2" name="Таблица 1">
            <a:extLst>
              <a:ext uri="{FF2B5EF4-FFF2-40B4-BE49-F238E27FC236}">
                <a16:creationId xmlns:a16="http://schemas.microsoft.com/office/drawing/2014/main" id="{B6F0632E-5BC1-4FAB-A3BB-C21453B655C9}"/>
              </a:ext>
            </a:extLst>
          </p:cNvPr>
          <p:cNvGraphicFramePr>
            <a:graphicFrameLocks noGrp="1"/>
          </p:cNvGraphicFramePr>
          <p:nvPr>
            <p:extLst>
              <p:ext uri="{D42A27DB-BD31-4B8C-83A1-F6EECF244321}">
                <p14:modId xmlns:p14="http://schemas.microsoft.com/office/powerpoint/2010/main" val="2156014418"/>
              </p:ext>
            </p:extLst>
          </p:nvPr>
        </p:nvGraphicFramePr>
        <p:xfrm>
          <a:off x="2426185" y="3085983"/>
          <a:ext cx="6264696" cy="8849454"/>
        </p:xfrm>
        <a:graphic>
          <a:graphicData uri="http://schemas.openxmlformats.org/drawingml/2006/table">
            <a:tbl>
              <a:tblPr firstRow="1" firstCol="1" bandRow="1">
                <a:tableStyleId>{5C22544A-7EE6-4342-B048-85BDC9FD1C3A}</a:tableStyleId>
              </a:tblPr>
              <a:tblGrid>
                <a:gridCol w="3208747">
                  <a:extLst>
                    <a:ext uri="{9D8B030D-6E8A-4147-A177-3AD203B41FA5}">
                      <a16:colId xmlns:a16="http://schemas.microsoft.com/office/drawing/2014/main" val="3052395647"/>
                    </a:ext>
                  </a:extLst>
                </a:gridCol>
                <a:gridCol w="3055949">
                  <a:extLst>
                    <a:ext uri="{9D8B030D-6E8A-4147-A177-3AD203B41FA5}">
                      <a16:colId xmlns:a16="http://schemas.microsoft.com/office/drawing/2014/main" val="1433056352"/>
                    </a:ext>
                  </a:extLst>
                </a:gridCol>
              </a:tblGrid>
              <a:tr h="2424778">
                <a:tc>
                  <a:txBody>
                    <a:bodyPr/>
                    <a:lstStyle/>
                    <a:p>
                      <a:pPr algn="ctr" fontAlgn="ctr"/>
                      <a:r>
                        <a:rPr lang="ru-RU" sz="3600" b="1" i="0" u="none" strike="noStrike" dirty="0">
                          <a:solidFill>
                            <a:schemeClr val="bg1"/>
                          </a:solidFill>
                          <a:effectLst/>
                          <a:latin typeface="+mn-lt"/>
                        </a:rPr>
                        <a:t>ОП</a:t>
                      </a:r>
                    </a:p>
                  </a:txBody>
                  <a:tcPr marL="6651" marR="6651" marT="6651" marB="0" anchor="ctr"/>
                </a:tc>
                <a:tc>
                  <a:txBody>
                    <a:bodyPr/>
                    <a:lstStyle/>
                    <a:p>
                      <a:pPr algn="ctr" fontAlgn="ctr"/>
                      <a:r>
                        <a:rPr lang="ru-RU" sz="3600" b="1" i="0" u="none" strike="noStrike" dirty="0">
                          <a:solidFill>
                            <a:schemeClr val="bg1"/>
                          </a:solidFill>
                          <a:effectLst/>
                          <a:latin typeface="+mn-lt"/>
                        </a:rPr>
                        <a:t>Количество зачисленных</a:t>
                      </a:r>
                    </a:p>
                  </a:txBody>
                  <a:tcPr marL="6651" marR="6651" marT="6651" marB="0" anchor="ctr"/>
                </a:tc>
                <a:extLst>
                  <a:ext uri="{0D108BD9-81ED-4DB2-BD59-A6C34878D82A}">
                    <a16:rowId xmlns:a16="http://schemas.microsoft.com/office/drawing/2014/main" val="3821294747"/>
                  </a:ext>
                </a:extLst>
              </a:tr>
              <a:tr h="1138317">
                <a:tc>
                  <a:txBody>
                    <a:bodyPr/>
                    <a:lstStyle/>
                    <a:p>
                      <a:pPr algn="ctr" fontAlgn="b"/>
                      <a:r>
                        <a:rPr lang="ru-RU" sz="3200" b="1" i="0" u="none" strike="noStrike">
                          <a:solidFill>
                            <a:srgbClr val="000000"/>
                          </a:solidFill>
                          <a:effectLst/>
                          <a:latin typeface="+mn-lt"/>
                        </a:rPr>
                        <a:t>ИТСС</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63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316828684"/>
                  </a:ext>
                </a:extLst>
              </a:tr>
              <a:tr h="1085495">
                <a:tc>
                  <a:txBody>
                    <a:bodyPr/>
                    <a:lstStyle/>
                    <a:p>
                      <a:pPr algn="ctr" fontAlgn="b"/>
                      <a:r>
                        <a:rPr lang="ru-RU" sz="3200" b="1" i="0" u="none" strike="noStrike">
                          <a:solidFill>
                            <a:srgbClr val="000000"/>
                          </a:solidFill>
                          <a:effectLst/>
                          <a:latin typeface="+mn-lt"/>
                        </a:rPr>
                        <a:t>ИВТ</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120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359882479"/>
                  </a:ext>
                </a:extLst>
              </a:tr>
              <a:tr h="1085495">
                <a:tc>
                  <a:txBody>
                    <a:bodyPr/>
                    <a:lstStyle/>
                    <a:p>
                      <a:pPr algn="ctr" fontAlgn="b"/>
                      <a:r>
                        <a:rPr lang="ru-RU" sz="3200" b="1" i="0" u="none" strike="noStrike">
                          <a:solidFill>
                            <a:srgbClr val="000000"/>
                          </a:solidFill>
                          <a:effectLst/>
                          <a:latin typeface="+mn-lt"/>
                        </a:rPr>
                        <a:t>ПМ</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80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041846917"/>
                  </a:ext>
                </a:extLst>
              </a:tr>
              <a:tr h="949808">
                <a:tc>
                  <a:txBody>
                    <a:bodyPr/>
                    <a:lstStyle/>
                    <a:p>
                      <a:pPr algn="ctr" fontAlgn="b"/>
                      <a:r>
                        <a:rPr lang="ru-RU" sz="3200" b="1" i="0" u="none" strike="noStrike">
                          <a:solidFill>
                            <a:srgbClr val="000000"/>
                          </a:solidFill>
                          <a:effectLst/>
                          <a:latin typeface="+mn-lt"/>
                        </a:rPr>
                        <a:t>КБ</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57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975503593"/>
                  </a:ext>
                </a:extLst>
              </a:tr>
              <a:tr h="949808">
                <a:tc>
                  <a:txBody>
                    <a:bodyPr/>
                    <a:lstStyle/>
                    <a:p>
                      <a:pPr algn="ctr" fontAlgn="b"/>
                      <a:r>
                        <a:rPr lang="ru-RU" sz="3200" b="1" i="0" u="none" strike="noStrike">
                          <a:solidFill>
                            <a:srgbClr val="000000"/>
                          </a:solidFill>
                          <a:effectLst/>
                          <a:latin typeface="+mn-lt"/>
                        </a:rPr>
                        <a:t>ИБ</a:t>
                      </a:r>
                    </a:p>
                  </a:txBody>
                  <a:tcPr marL="9525" marR="9525" marT="9525" marB="0" anchor="ctr">
                    <a:solidFill>
                      <a:schemeClr val="accent1">
                        <a:lumMod val="40000"/>
                        <a:lumOff val="60000"/>
                      </a:schemeClr>
                    </a:solidFill>
                  </a:tcPr>
                </a:tc>
                <a:tc>
                  <a:txBody>
                    <a:bodyPr/>
                    <a:lstStyle/>
                    <a:p>
                      <a:pPr algn="ctr" fontAlgn="b"/>
                      <a:r>
                        <a:rPr lang="ru-RU" sz="3200" b="1" i="0" u="none" strike="noStrike" dirty="0">
                          <a:solidFill>
                            <a:srgbClr val="000000"/>
                          </a:solidFill>
                          <a:effectLst/>
                          <a:latin typeface="+mn-lt"/>
                        </a:rPr>
                        <a:t>64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386218249"/>
                  </a:ext>
                </a:extLst>
              </a:tr>
              <a:tr h="1215753">
                <a:tc>
                  <a:txBody>
                    <a:bodyPr/>
                    <a:lstStyle/>
                    <a:p>
                      <a:pPr algn="ctr" fontAlgn="b"/>
                      <a:r>
                        <a:rPr lang="ru-RU" sz="3200" b="1" i="0" u="none" strike="noStrike">
                          <a:solidFill>
                            <a:srgbClr val="000000"/>
                          </a:solidFill>
                          <a:effectLst/>
                          <a:latin typeface="+mn-lt"/>
                        </a:rPr>
                        <a:t>ВСЕГО</a:t>
                      </a:r>
                    </a:p>
                  </a:txBody>
                  <a:tcPr marL="9525" marR="9525" marT="9525" marB="0" anchor="ctr">
                    <a:solidFill>
                      <a:schemeClr val="bg1">
                        <a:lumMod val="65000"/>
                      </a:schemeClr>
                    </a:solidFill>
                  </a:tcPr>
                </a:tc>
                <a:tc>
                  <a:txBody>
                    <a:bodyPr/>
                    <a:lstStyle/>
                    <a:p>
                      <a:pPr algn="ctr" fontAlgn="b"/>
                      <a:r>
                        <a:rPr lang="ru-RU" sz="3200" b="1" i="0" u="none" strike="noStrike" dirty="0">
                          <a:solidFill>
                            <a:srgbClr val="000000"/>
                          </a:solidFill>
                          <a:effectLst/>
                          <a:latin typeface="+mn-lt"/>
                        </a:rPr>
                        <a:t>384</a:t>
                      </a:r>
                    </a:p>
                  </a:txBody>
                  <a:tcPr marL="9525" marR="9525" marT="9525" marB="0" anchor="ctr">
                    <a:solidFill>
                      <a:schemeClr val="bg1">
                        <a:lumMod val="65000"/>
                      </a:schemeClr>
                    </a:solidFill>
                  </a:tcPr>
                </a:tc>
                <a:extLst>
                  <a:ext uri="{0D108BD9-81ED-4DB2-BD59-A6C34878D82A}">
                    <a16:rowId xmlns:a16="http://schemas.microsoft.com/office/drawing/2014/main" val="3530925689"/>
                  </a:ext>
                </a:extLst>
              </a:tr>
            </a:tbl>
          </a:graphicData>
        </a:graphic>
      </p:graphicFrame>
      <p:sp>
        <p:nvSpPr>
          <p:cNvPr id="3" name="Номер слайда 2">
            <a:extLst>
              <a:ext uri="{FF2B5EF4-FFF2-40B4-BE49-F238E27FC236}">
                <a16:creationId xmlns:a16="http://schemas.microsoft.com/office/drawing/2014/main" id="{0103B641-7D4A-4ACD-BDE2-ADACD260419D}"/>
              </a:ext>
            </a:extLst>
          </p:cNvPr>
          <p:cNvSpPr>
            <a:spLocks noGrp="1"/>
          </p:cNvSpPr>
          <p:nvPr>
            <p:ph type="sldNum" sz="quarter" idx="2"/>
          </p:nvPr>
        </p:nvSpPr>
        <p:spPr/>
        <p:txBody>
          <a:bodyPr/>
          <a:lstStyle/>
          <a:p>
            <a:fld id="{86CB4B4D-7CA3-9044-876B-883B54F8677D}" type="slidenum">
              <a:rPr lang="ru-RU" smtClean="0"/>
              <a:t>6</a:t>
            </a:fld>
            <a:endParaRPr lang="ru-RU"/>
          </a:p>
        </p:txBody>
      </p:sp>
      <p:graphicFrame>
        <p:nvGraphicFramePr>
          <p:cNvPr id="4" name="Диаграмма 3">
            <a:extLst>
              <a:ext uri="{FF2B5EF4-FFF2-40B4-BE49-F238E27FC236}">
                <a16:creationId xmlns:a16="http://schemas.microsoft.com/office/drawing/2014/main" id="{F2B84654-330A-5C5E-6B17-5D5B31DC45E1}"/>
              </a:ext>
            </a:extLst>
          </p:cNvPr>
          <p:cNvGraphicFramePr>
            <a:graphicFrameLocks/>
          </p:cNvGraphicFramePr>
          <p:nvPr>
            <p:extLst>
              <p:ext uri="{D42A27DB-BD31-4B8C-83A1-F6EECF244321}">
                <p14:modId xmlns:p14="http://schemas.microsoft.com/office/powerpoint/2010/main" val="1862308053"/>
              </p:ext>
            </p:extLst>
          </p:nvPr>
        </p:nvGraphicFramePr>
        <p:xfrm>
          <a:off x="10424837" y="3103142"/>
          <a:ext cx="11532978" cy="8832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7871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00265" y="4418"/>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Выполнение плана приема В </a:t>
            </a:r>
            <a:endParaRPr lang="en-US" dirty="0"/>
          </a:p>
          <a:p>
            <a:pPr algn="l">
              <a:defRPr sz="7000" b="1" cap="all">
                <a:solidFill>
                  <a:srgbClr val="253957"/>
                </a:solidFill>
                <a:latin typeface="+mn-lt"/>
                <a:ea typeface="+mn-ea"/>
                <a:cs typeface="+mn-cs"/>
                <a:sym typeface="Arial Narrow"/>
              </a:defRPr>
            </a:pPr>
            <a:r>
              <a:rPr lang="ru-RU" dirty="0"/>
              <a:t>БАКАЛАВРИАТ И СПЕЦИАЛИТЕТ МИЭМ</a:t>
            </a:r>
            <a:endParaRPr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graphicFrame>
        <p:nvGraphicFramePr>
          <p:cNvPr id="3" name="Таблица 2">
            <a:extLst>
              <a:ext uri="{FF2B5EF4-FFF2-40B4-BE49-F238E27FC236}">
                <a16:creationId xmlns:a16="http://schemas.microsoft.com/office/drawing/2014/main" id="{3FD45615-2468-4A92-8EAF-74C7B88DC7B4}"/>
              </a:ext>
            </a:extLst>
          </p:cNvPr>
          <p:cNvGraphicFramePr>
            <a:graphicFrameLocks noGrp="1"/>
          </p:cNvGraphicFramePr>
          <p:nvPr>
            <p:extLst>
              <p:ext uri="{D42A27DB-BD31-4B8C-83A1-F6EECF244321}">
                <p14:modId xmlns:p14="http://schemas.microsoft.com/office/powerpoint/2010/main" val="1921262706"/>
              </p:ext>
            </p:extLst>
          </p:nvPr>
        </p:nvGraphicFramePr>
        <p:xfrm>
          <a:off x="1059223" y="3257600"/>
          <a:ext cx="21790055" cy="7857268"/>
        </p:xfrm>
        <a:graphic>
          <a:graphicData uri="http://schemas.openxmlformats.org/drawingml/2006/table">
            <a:tbl>
              <a:tblPr firstRow="1" firstCol="1">
                <a:tableStyleId>{4C3C2611-4C71-4FC5-86AE-919BDF0F9419}</a:tableStyleId>
              </a:tblPr>
              <a:tblGrid>
                <a:gridCol w="3070055">
                  <a:extLst>
                    <a:ext uri="{9D8B030D-6E8A-4147-A177-3AD203B41FA5}">
                      <a16:colId xmlns:a16="http://schemas.microsoft.com/office/drawing/2014/main" val="2224676449"/>
                    </a:ext>
                  </a:extLst>
                </a:gridCol>
                <a:gridCol w="1872000">
                  <a:extLst>
                    <a:ext uri="{9D8B030D-6E8A-4147-A177-3AD203B41FA5}">
                      <a16:colId xmlns:a16="http://schemas.microsoft.com/office/drawing/2014/main" val="492858861"/>
                    </a:ext>
                  </a:extLst>
                </a:gridCol>
                <a:gridCol w="1872000">
                  <a:extLst>
                    <a:ext uri="{9D8B030D-6E8A-4147-A177-3AD203B41FA5}">
                      <a16:colId xmlns:a16="http://schemas.microsoft.com/office/drawing/2014/main" val="4054247953"/>
                    </a:ext>
                  </a:extLst>
                </a:gridCol>
                <a:gridCol w="1872000">
                  <a:extLst>
                    <a:ext uri="{9D8B030D-6E8A-4147-A177-3AD203B41FA5}">
                      <a16:colId xmlns:a16="http://schemas.microsoft.com/office/drawing/2014/main" val="64372163"/>
                    </a:ext>
                  </a:extLst>
                </a:gridCol>
                <a:gridCol w="1872000">
                  <a:extLst>
                    <a:ext uri="{9D8B030D-6E8A-4147-A177-3AD203B41FA5}">
                      <a16:colId xmlns:a16="http://schemas.microsoft.com/office/drawing/2014/main" val="2454931199"/>
                    </a:ext>
                  </a:extLst>
                </a:gridCol>
                <a:gridCol w="1872000">
                  <a:extLst>
                    <a:ext uri="{9D8B030D-6E8A-4147-A177-3AD203B41FA5}">
                      <a16:colId xmlns:a16="http://schemas.microsoft.com/office/drawing/2014/main" val="551249180"/>
                    </a:ext>
                  </a:extLst>
                </a:gridCol>
                <a:gridCol w="1872000">
                  <a:extLst>
                    <a:ext uri="{9D8B030D-6E8A-4147-A177-3AD203B41FA5}">
                      <a16:colId xmlns:a16="http://schemas.microsoft.com/office/drawing/2014/main" val="604935007"/>
                    </a:ext>
                  </a:extLst>
                </a:gridCol>
                <a:gridCol w="1872000">
                  <a:extLst>
                    <a:ext uri="{9D8B030D-6E8A-4147-A177-3AD203B41FA5}">
                      <a16:colId xmlns:a16="http://schemas.microsoft.com/office/drawing/2014/main" val="3437202759"/>
                    </a:ext>
                  </a:extLst>
                </a:gridCol>
                <a:gridCol w="1872000">
                  <a:extLst>
                    <a:ext uri="{9D8B030D-6E8A-4147-A177-3AD203B41FA5}">
                      <a16:colId xmlns:a16="http://schemas.microsoft.com/office/drawing/2014/main" val="3120398580"/>
                    </a:ext>
                  </a:extLst>
                </a:gridCol>
                <a:gridCol w="1872000">
                  <a:extLst>
                    <a:ext uri="{9D8B030D-6E8A-4147-A177-3AD203B41FA5}">
                      <a16:colId xmlns:a16="http://schemas.microsoft.com/office/drawing/2014/main" val="629430017"/>
                    </a:ext>
                  </a:extLst>
                </a:gridCol>
                <a:gridCol w="1872000">
                  <a:extLst>
                    <a:ext uri="{9D8B030D-6E8A-4147-A177-3AD203B41FA5}">
                      <a16:colId xmlns:a16="http://schemas.microsoft.com/office/drawing/2014/main" val="588417997"/>
                    </a:ext>
                  </a:extLst>
                </a:gridCol>
              </a:tblGrid>
              <a:tr h="1477556">
                <a:tc rowSpan="2">
                  <a:txBody>
                    <a:bodyPr/>
                    <a:lstStyle/>
                    <a:p>
                      <a:pPr algn="ctr" rtl="0" fontAlgn="ctr"/>
                      <a:r>
                        <a:rPr lang="ru-RU" sz="4000" u="none" strike="noStrike" dirty="0">
                          <a:effectLst/>
                          <a:latin typeface="+mn-lt"/>
                        </a:rPr>
                        <a:t> </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rtl="0" fontAlgn="ctr"/>
                      <a:r>
                        <a:rPr lang="ru-RU" sz="4000" u="none" strike="noStrike" dirty="0">
                          <a:effectLst/>
                        </a:rPr>
                        <a:t>Бюджет</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rtl="0" fontAlgn="ctr"/>
                      <a:r>
                        <a:rPr lang="ru-RU" sz="4000" u="none" strike="noStrike" dirty="0">
                          <a:effectLst/>
                        </a:rPr>
                        <a:t>Коммерция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583220908"/>
                  </a:ext>
                </a:extLst>
              </a:tr>
              <a:tr h="2997328">
                <a:tc vMerge="1">
                  <a:txBody>
                    <a:bodyPr/>
                    <a:lstStyle/>
                    <a:p>
                      <a:endParaRPr lang="ru-RU"/>
                    </a:p>
                  </a:txBody>
                  <a:tcP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КБ</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ПМ</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ИВТ</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ctr"/>
                      <a:r>
                        <a:rPr lang="ru-RU" sz="4000" u="none" strike="noStrike" dirty="0">
                          <a:effectLst/>
                          <a:latin typeface="+mn-lt"/>
                        </a:rPr>
                        <a:t>ИТСС</a:t>
                      </a:r>
                      <a:endParaRPr lang="ru-RU" sz="4000" b="0"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45795593"/>
                  </a:ext>
                </a:extLst>
              </a:tr>
              <a:tr h="1477556">
                <a:tc>
                  <a:txBody>
                    <a:bodyPr/>
                    <a:lstStyle/>
                    <a:p>
                      <a:pPr algn="ctr" rtl="0" fontAlgn="ctr"/>
                      <a:r>
                        <a:rPr lang="ru-RU" sz="4000" u="none" strike="noStrike" dirty="0">
                          <a:effectLst/>
                          <a:latin typeface="+mn-lt"/>
                        </a:rPr>
                        <a:t>План</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80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115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61</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4</a:t>
                      </a:r>
                      <a:r>
                        <a:rPr lang="en-US" sz="4000" b="1" u="none" strike="noStrike" dirty="0">
                          <a:effectLst/>
                          <a:latin typeface="+mn-lt"/>
                        </a:rPr>
                        <a:t>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35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213250"/>
                  </a:ext>
                </a:extLst>
              </a:tr>
              <a:tr h="1904828">
                <a:tc>
                  <a:txBody>
                    <a:bodyPr/>
                    <a:lstStyle/>
                    <a:p>
                      <a:pPr algn="ctr" rtl="0" fontAlgn="ctr"/>
                      <a:r>
                        <a:rPr lang="ru-RU" sz="4000" u="none" strike="noStrike" dirty="0">
                          <a:effectLst/>
                          <a:latin typeface="+mn-lt"/>
                        </a:rPr>
                        <a:t>Реализация</a:t>
                      </a:r>
                      <a:endParaRPr lang="ru-RU" sz="4000" b="1" i="0" u="none" strike="noStrike" dirty="0">
                        <a:solidFill>
                          <a:srgbClr val="FFFFFF"/>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64</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57</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80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120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63</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82</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35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19</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15</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ru-RU" sz="4000" b="1" u="none" strike="noStrike" dirty="0">
                          <a:effectLst/>
                          <a:latin typeface="+mn-lt"/>
                        </a:rPr>
                        <a:t>0</a:t>
                      </a:r>
                      <a:endParaRPr lang="ru-RU" sz="4000" b="1" i="0" u="none" strike="noStrike" dirty="0">
                        <a:solidFill>
                          <a:srgbClr val="545454"/>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6370786"/>
                  </a:ext>
                </a:extLst>
              </a:tr>
            </a:tbl>
          </a:graphicData>
        </a:graphic>
      </p:graphicFrame>
      <p:sp>
        <p:nvSpPr>
          <p:cNvPr id="4" name="Номер слайда 3">
            <a:extLst>
              <a:ext uri="{FF2B5EF4-FFF2-40B4-BE49-F238E27FC236}">
                <a16:creationId xmlns:a16="http://schemas.microsoft.com/office/drawing/2014/main" id="{44915DE2-5042-47ED-91C6-0343B226B1F6}"/>
              </a:ext>
            </a:extLst>
          </p:cNvPr>
          <p:cNvSpPr>
            <a:spLocks noGrp="1"/>
          </p:cNvSpPr>
          <p:nvPr>
            <p:ph type="sldNum" sz="quarter" idx="2"/>
          </p:nvPr>
        </p:nvSpPr>
        <p:spPr/>
        <p:txBody>
          <a:bodyPr/>
          <a:lstStyle/>
          <a:p>
            <a:fld id="{86CB4B4D-7CA3-9044-876B-883B54F8677D}" type="slidenum">
              <a:rPr lang="ru-RU" smtClean="0"/>
              <a:t>7</a:t>
            </a:fld>
            <a:endParaRPr lang="ru-RU"/>
          </a:p>
        </p:txBody>
      </p:sp>
    </p:spTree>
    <p:extLst>
      <p:ext uri="{BB962C8B-B14F-4D97-AF65-F5344CB8AC3E}">
        <p14:creationId xmlns:p14="http://schemas.microsoft.com/office/powerpoint/2010/main" val="178461769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700265" y="4418"/>
            <a:ext cx="20020493" cy="1512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КОЛИЧЕСТВА ПОБЕДИТЕЛЕЙ И ПРИЗЕРОВ ОЛИМПИАД</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2" name="Номер слайда 1">
            <a:extLst>
              <a:ext uri="{FF2B5EF4-FFF2-40B4-BE49-F238E27FC236}">
                <a16:creationId xmlns:a16="http://schemas.microsoft.com/office/drawing/2014/main" id="{0DDD795E-FA84-4719-98A9-D79116677AB0}"/>
              </a:ext>
            </a:extLst>
          </p:cNvPr>
          <p:cNvSpPr>
            <a:spLocks noGrp="1"/>
          </p:cNvSpPr>
          <p:nvPr>
            <p:ph type="sldNum" sz="quarter" idx="2"/>
          </p:nvPr>
        </p:nvSpPr>
        <p:spPr/>
        <p:txBody>
          <a:bodyPr/>
          <a:lstStyle/>
          <a:p>
            <a:fld id="{86CB4B4D-7CA3-9044-876B-883B54F8677D}" type="slidenum">
              <a:rPr lang="ru-RU" smtClean="0"/>
              <a:t>8</a:t>
            </a:fld>
            <a:endParaRPr lang="ru-RU"/>
          </a:p>
        </p:txBody>
      </p:sp>
      <p:graphicFrame>
        <p:nvGraphicFramePr>
          <p:cNvPr id="4" name="Chart 7">
            <a:extLst>
              <a:ext uri="{FF2B5EF4-FFF2-40B4-BE49-F238E27FC236}">
                <a16:creationId xmlns:a16="http://schemas.microsoft.com/office/drawing/2014/main" id="{00000000-0008-0000-0700-000007000000}"/>
              </a:ext>
            </a:extLst>
          </p:cNvPr>
          <p:cNvGraphicFramePr>
            <a:graphicFrameLocks/>
          </p:cNvGraphicFramePr>
          <p:nvPr>
            <p:extLst>
              <p:ext uri="{D42A27DB-BD31-4B8C-83A1-F6EECF244321}">
                <p14:modId xmlns:p14="http://schemas.microsoft.com/office/powerpoint/2010/main" val="1112100014"/>
              </p:ext>
            </p:extLst>
          </p:nvPr>
        </p:nvGraphicFramePr>
        <p:xfrm>
          <a:off x="1228769" y="2566906"/>
          <a:ext cx="21506373" cy="1036718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a:extLst>
              <a:ext uri="{FF2B5EF4-FFF2-40B4-BE49-F238E27FC236}">
                <a16:creationId xmlns:a16="http://schemas.microsoft.com/office/drawing/2014/main" id="{7CDC53E5-B805-736C-323F-682B482EED9A}"/>
              </a:ext>
            </a:extLst>
          </p:cNvPr>
          <p:cNvSpPr/>
          <p:nvPr/>
        </p:nvSpPr>
        <p:spPr>
          <a:xfrm>
            <a:off x="3581878" y="2803218"/>
            <a:ext cx="1762022" cy="923330"/>
          </a:xfrm>
          <a:prstGeom prst="rect">
            <a:avLst/>
          </a:prstGeom>
        </p:spPr>
        <p:txBody>
          <a:bodyPr wrap="none">
            <a:spAutoFit/>
          </a:bodyPr>
          <a:lstStyle/>
          <a:p>
            <a:r>
              <a:rPr lang="ru-RU" sz="5400" dirty="0">
                <a:latin typeface="Calibri" panose="020F0502020204030204" pitchFamily="34" charset="0"/>
              </a:rPr>
              <a:t>-33%</a:t>
            </a:r>
            <a:r>
              <a:rPr lang="ru-RU" dirty="0"/>
              <a:t> </a:t>
            </a:r>
          </a:p>
        </p:txBody>
      </p:sp>
      <p:sp>
        <p:nvSpPr>
          <p:cNvPr id="6" name="Прямоугольник 5">
            <a:extLst>
              <a:ext uri="{FF2B5EF4-FFF2-40B4-BE49-F238E27FC236}">
                <a16:creationId xmlns:a16="http://schemas.microsoft.com/office/drawing/2014/main" id="{9FF07DDA-34E9-A361-71D9-DD3523DBF9E6}"/>
              </a:ext>
            </a:extLst>
          </p:cNvPr>
          <p:cNvSpPr/>
          <p:nvPr/>
        </p:nvSpPr>
        <p:spPr>
          <a:xfrm>
            <a:off x="7697009" y="2803218"/>
            <a:ext cx="1762022" cy="923330"/>
          </a:xfrm>
          <a:prstGeom prst="rect">
            <a:avLst/>
          </a:prstGeom>
        </p:spPr>
        <p:txBody>
          <a:bodyPr wrap="none">
            <a:spAutoFit/>
          </a:bodyPr>
          <a:lstStyle/>
          <a:p>
            <a:r>
              <a:rPr lang="ru-RU" sz="5400" dirty="0">
                <a:latin typeface="Calibri" panose="020F0502020204030204" pitchFamily="34" charset="0"/>
              </a:rPr>
              <a:t>-30%</a:t>
            </a:r>
            <a:r>
              <a:rPr lang="ru-RU" dirty="0"/>
              <a:t> </a:t>
            </a:r>
          </a:p>
        </p:txBody>
      </p:sp>
      <p:sp>
        <p:nvSpPr>
          <p:cNvPr id="8" name="Прямоугольник 7">
            <a:extLst>
              <a:ext uri="{FF2B5EF4-FFF2-40B4-BE49-F238E27FC236}">
                <a16:creationId xmlns:a16="http://schemas.microsoft.com/office/drawing/2014/main" id="{3FEA0CD6-A4C5-0C95-E4EF-E03C47958BB5}"/>
              </a:ext>
            </a:extLst>
          </p:cNvPr>
          <p:cNvSpPr/>
          <p:nvPr/>
        </p:nvSpPr>
        <p:spPr>
          <a:xfrm>
            <a:off x="11549316" y="2803218"/>
            <a:ext cx="1762022" cy="923330"/>
          </a:xfrm>
          <a:prstGeom prst="rect">
            <a:avLst/>
          </a:prstGeom>
        </p:spPr>
        <p:txBody>
          <a:bodyPr wrap="none">
            <a:spAutoFit/>
          </a:bodyPr>
          <a:lstStyle/>
          <a:p>
            <a:r>
              <a:rPr lang="ru-RU" sz="5400" dirty="0">
                <a:latin typeface="Calibri" panose="020F0502020204030204" pitchFamily="34" charset="0"/>
              </a:rPr>
              <a:t>-10%</a:t>
            </a:r>
            <a:r>
              <a:rPr lang="ru-RU" dirty="0"/>
              <a:t> </a:t>
            </a:r>
          </a:p>
        </p:txBody>
      </p:sp>
      <p:sp>
        <p:nvSpPr>
          <p:cNvPr id="13" name="Прямоугольник 12">
            <a:extLst>
              <a:ext uri="{FF2B5EF4-FFF2-40B4-BE49-F238E27FC236}">
                <a16:creationId xmlns:a16="http://schemas.microsoft.com/office/drawing/2014/main" id="{B9A1258F-5B79-B240-F3D3-B06972E28333}"/>
              </a:ext>
            </a:extLst>
          </p:cNvPr>
          <p:cNvSpPr/>
          <p:nvPr/>
        </p:nvSpPr>
        <p:spPr>
          <a:xfrm>
            <a:off x="15517037" y="2803218"/>
            <a:ext cx="2246128" cy="923330"/>
          </a:xfrm>
          <a:prstGeom prst="rect">
            <a:avLst/>
          </a:prstGeom>
        </p:spPr>
        <p:txBody>
          <a:bodyPr wrap="none">
            <a:spAutoFit/>
          </a:bodyPr>
          <a:lstStyle/>
          <a:p>
            <a:r>
              <a:rPr lang="ru-RU" sz="5400" dirty="0">
                <a:latin typeface="Calibri" panose="020F0502020204030204" pitchFamily="34" charset="0"/>
              </a:rPr>
              <a:t>+133%</a:t>
            </a:r>
            <a:r>
              <a:rPr lang="ru-RU" dirty="0"/>
              <a:t> </a:t>
            </a:r>
          </a:p>
        </p:txBody>
      </p:sp>
      <p:sp>
        <p:nvSpPr>
          <p:cNvPr id="14" name="Прямоугольник 13">
            <a:extLst>
              <a:ext uri="{FF2B5EF4-FFF2-40B4-BE49-F238E27FC236}">
                <a16:creationId xmlns:a16="http://schemas.microsoft.com/office/drawing/2014/main" id="{25B07B1C-676D-0141-D791-B6564A55E872}"/>
              </a:ext>
            </a:extLst>
          </p:cNvPr>
          <p:cNvSpPr/>
          <p:nvPr/>
        </p:nvSpPr>
        <p:spPr>
          <a:xfrm>
            <a:off x="19968864" y="2803218"/>
            <a:ext cx="1410964" cy="923330"/>
          </a:xfrm>
          <a:prstGeom prst="rect">
            <a:avLst/>
          </a:prstGeom>
        </p:spPr>
        <p:txBody>
          <a:bodyPr wrap="none">
            <a:spAutoFit/>
          </a:bodyPr>
          <a:lstStyle/>
          <a:p>
            <a:r>
              <a:rPr lang="ru-RU" sz="5400" dirty="0">
                <a:latin typeface="Calibri" panose="020F0502020204030204" pitchFamily="34" charset="0"/>
              </a:rPr>
              <a:t>-7%</a:t>
            </a:r>
            <a:r>
              <a:rPr lang="ru-RU" dirty="0"/>
              <a:t> </a:t>
            </a:r>
          </a:p>
        </p:txBody>
      </p:sp>
      <p:sp>
        <p:nvSpPr>
          <p:cNvPr id="3" name="Прямоугольник 2">
            <a:extLst>
              <a:ext uri="{FF2B5EF4-FFF2-40B4-BE49-F238E27FC236}">
                <a16:creationId xmlns:a16="http://schemas.microsoft.com/office/drawing/2014/main" id="{C528846C-9B70-7357-50F0-04C2E376DA07}"/>
              </a:ext>
            </a:extLst>
          </p:cNvPr>
          <p:cNvSpPr/>
          <p:nvPr/>
        </p:nvSpPr>
        <p:spPr>
          <a:xfrm>
            <a:off x="7895783" y="11682536"/>
            <a:ext cx="1364476" cy="461665"/>
          </a:xfrm>
          <a:prstGeom prst="rect">
            <a:avLst/>
          </a:prstGeom>
        </p:spPr>
        <p:txBody>
          <a:bodyPr wrap="none">
            <a:spAutoFit/>
          </a:bodyPr>
          <a:lstStyle/>
          <a:p>
            <a:r>
              <a:rPr lang="ru-RU" sz="2400" dirty="0">
                <a:latin typeface="Calibri" panose="020F0502020204030204" pitchFamily="34" charset="0"/>
              </a:rPr>
              <a:t>+1 ВСОШ</a:t>
            </a:r>
            <a:endParaRPr lang="ru-RU" sz="2400" dirty="0"/>
          </a:p>
        </p:txBody>
      </p:sp>
      <p:sp>
        <p:nvSpPr>
          <p:cNvPr id="7" name="Прямоугольник 6">
            <a:extLst>
              <a:ext uri="{FF2B5EF4-FFF2-40B4-BE49-F238E27FC236}">
                <a16:creationId xmlns:a16="http://schemas.microsoft.com/office/drawing/2014/main" id="{713FAEED-5E74-D76E-9559-6FB0D8185F44}"/>
              </a:ext>
            </a:extLst>
          </p:cNvPr>
          <p:cNvSpPr/>
          <p:nvPr/>
        </p:nvSpPr>
        <p:spPr>
          <a:xfrm>
            <a:off x="11897169" y="11682535"/>
            <a:ext cx="1364476" cy="461665"/>
          </a:xfrm>
          <a:prstGeom prst="rect">
            <a:avLst/>
          </a:prstGeom>
        </p:spPr>
        <p:txBody>
          <a:bodyPr wrap="none">
            <a:spAutoFit/>
          </a:bodyPr>
          <a:lstStyle/>
          <a:p>
            <a:r>
              <a:rPr lang="ru-RU" sz="2400" dirty="0">
                <a:latin typeface="Calibri" panose="020F0502020204030204" pitchFamily="34" charset="0"/>
              </a:rPr>
              <a:t>+1 ВСОШ</a:t>
            </a:r>
            <a:endParaRPr lang="ru-RU" sz="2400" dirty="0"/>
          </a:p>
        </p:txBody>
      </p:sp>
      <p:sp>
        <p:nvSpPr>
          <p:cNvPr id="9" name="Прямоугольник 8">
            <a:extLst>
              <a:ext uri="{FF2B5EF4-FFF2-40B4-BE49-F238E27FC236}">
                <a16:creationId xmlns:a16="http://schemas.microsoft.com/office/drawing/2014/main" id="{C304D69A-9A47-F4EF-586D-95D5481CF285}"/>
              </a:ext>
            </a:extLst>
          </p:cNvPr>
          <p:cNvSpPr/>
          <p:nvPr/>
        </p:nvSpPr>
        <p:spPr>
          <a:xfrm>
            <a:off x="19968864" y="11682534"/>
            <a:ext cx="1364476" cy="461665"/>
          </a:xfrm>
          <a:prstGeom prst="rect">
            <a:avLst/>
          </a:prstGeom>
        </p:spPr>
        <p:txBody>
          <a:bodyPr wrap="none">
            <a:spAutoFit/>
          </a:bodyPr>
          <a:lstStyle/>
          <a:p>
            <a:r>
              <a:rPr lang="ru-RU" sz="2400" dirty="0">
                <a:latin typeface="Calibri" panose="020F0502020204030204" pitchFamily="34" charset="0"/>
              </a:rPr>
              <a:t>+2 ВСОШ</a:t>
            </a:r>
            <a:endParaRPr lang="ru-RU" sz="2400" dirty="0"/>
          </a:p>
        </p:txBody>
      </p:sp>
    </p:spTree>
    <p:extLst>
      <p:ext uri="{BB962C8B-B14F-4D97-AF65-F5344CB8AC3E}">
        <p14:creationId xmlns:p14="http://schemas.microsoft.com/office/powerpoint/2010/main" val="12600960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2686945" y="586180"/>
            <a:ext cx="20020493" cy="1512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Динамика роста проходного балла</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Номер слайда 2">
            <a:extLst>
              <a:ext uri="{FF2B5EF4-FFF2-40B4-BE49-F238E27FC236}">
                <a16:creationId xmlns:a16="http://schemas.microsoft.com/office/drawing/2014/main" id="{74F8EC89-221E-4A72-8C89-989C8239EE1F}"/>
              </a:ext>
            </a:extLst>
          </p:cNvPr>
          <p:cNvSpPr>
            <a:spLocks noGrp="1"/>
          </p:cNvSpPr>
          <p:nvPr>
            <p:ph type="sldNum" sz="quarter" idx="2"/>
          </p:nvPr>
        </p:nvSpPr>
        <p:spPr/>
        <p:txBody>
          <a:bodyPr/>
          <a:lstStyle/>
          <a:p>
            <a:fld id="{86CB4B4D-7CA3-9044-876B-883B54F8677D}" type="slidenum">
              <a:rPr lang="ru-RU" smtClean="0"/>
              <a:t>9</a:t>
            </a:fld>
            <a:endParaRPr lang="ru-RU"/>
          </a:p>
        </p:txBody>
      </p:sp>
      <p:graphicFrame>
        <p:nvGraphicFramePr>
          <p:cNvPr id="12" name="Таблица 11">
            <a:extLst>
              <a:ext uri="{FF2B5EF4-FFF2-40B4-BE49-F238E27FC236}">
                <a16:creationId xmlns:a16="http://schemas.microsoft.com/office/drawing/2014/main" id="{20BC1A85-E522-874F-420A-07B48974DE0B}"/>
              </a:ext>
            </a:extLst>
          </p:cNvPr>
          <p:cNvGraphicFramePr>
            <a:graphicFrameLocks noGrp="1"/>
          </p:cNvGraphicFramePr>
          <p:nvPr>
            <p:extLst>
              <p:ext uri="{D42A27DB-BD31-4B8C-83A1-F6EECF244321}">
                <p14:modId xmlns:p14="http://schemas.microsoft.com/office/powerpoint/2010/main" val="2979923642"/>
              </p:ext>
            </p:extLst>
          </p:nvPr>
        </p:nvGraphicFramePr>
        <p:xfrm>
          <a:off x="1183544" y="2969568"/>
          <a:ext cx="21506370" cy="8136894"/>
        </p:xfrm>
        <a:graphic>
          <a:graphicData uri="http://schemas.openxmlformats.org/drawingml/2006/table">
            <a:tbl>
              <a:tblPr/>
              <a:tblGrid>
                <a:gridCol w="2150637">
                  <a:extLst>
                    <a:ext uri="{9D8B030D-6E8A-4147-A177-3AD203B41FA5}">
                      <a16:colId xmlns:a16="http://schemas.microsoft.com/office/drawing/2014/main" val="3556219671"/>
                    </a:ext>
                  </a:extLst>
                </a:gridCol>
                <a:gridCol w="2150637">
                  <a:extLst>
                    <a:ext uri="{9D8B030D-6E8A-4147-A177-3AD203B41FA5}">
                      <a16:colId xmlns:a16="http://schemas.microsoft.com/office/drawing/2014/main" val="1592496775"/>
                    </a:ext>
                  </a:extLst>
                </a:gridCol>
                <a:gridCol w="2150637">
                  <a:extLst>
                    <a:ext uri="{9D8B030D-6E8A-4147-A177-3AD203B41FA5}">
                      <a16:colId xmlns:a16="http://schemas.microsoft.com/office/drawing/2014/main" val="322356905"/>
                    </a:ext>
                  </a:extLst>
                </a:gridCol>
                <a:gridCol w="2150637">
                  <a:extLst>
                    <a:ext uri="{9D8B030D-6E8A-4147-A177-3AD203B41FA5}">
                      <a16:colId xmlns:a16="http://schemas.microsoft.com/office/drawing/2014/main" val="3630788124"/>
                    </a:ext>
                  </a:extLst>
                </a:gridCol>
                <a:gridCol w="2150637">
                  <a:extLst>
                    <a:ext uri="{9D8B030D-6E8A-4147-A177-3AD203B41FA5}">
                      <a16:colId xmlns:a16="http://schemas.microsoft.com/office/drawing/2014/main" val="2678442631"/>
                    </a:ext>
                  </a:extLst>
                </a:gridCol>
                <a:gridCol w="2150637">
                  <a:extLst>
                    <a:ext uri="{9D8B030D-6E8A-4147-A177-3AD203B41FA5}">
                      <a16:colId xmlns:a16="http://schemas.microsoft.com/office/drawing/2014/main" val="2281505717"/>
                    </a:ext>
                  </a:extLst>
                </a:gridCol>
                <a:gridCol w="2150637">
                  <a:extLst>
                    <a:ext uri="{9D8B030D-6E8A-4147-A177-3AD203B41FA5}">
                      <a16:colId xmlns:a16="http://schemas.microsoft.com/office/drawing/2014/main" val="1323960722"/>
                    </a:ext>
                  </a:extLst>
                </a:gridCol>
                <a:gridCol w="2150637">
                  <a:extLst>
                    <a:ext uri="{9D8B030D-6E8A-4147-A177-3AD203B41FA5}">
                      <a16:colId xmlns:a16="http://schemas.microsoft.com/office/drawing/2014/main" val="220012114"/>
                    </a:ext>
                  </a:extLst>
                </a:gridCol>
                <a:gridCol w="2150637">
                  <a:extLst>
                    <a:ext uri="{9D8B030D-6E8A-4147-A177-3AD203B41FA5}">
                      <a16:colId xmlns:a16="http://schemas.microsoft.com/office/drawing/2014/main" val="1000389012"/>
                    </a:ext>
                  </a:extLst>
                </a:gridCol>
                <a:gridCol w="2150637">
                  <a:extLst>
                    <a:ext uri="{9D8B030D-6E8A-4147-A177-3AD203B41FA5}">
                      <a16:colId xmlns:a16="http://schemas.microsoft.com/office/drawing/2014/main" val="2837176031"/>
                    </a:ext>
                  </a:extLst>
                </a:gridCol>
              </a:tblGrid>
              <a:tr h="3509764">
                <a:tc>
                  <a:txBody>
                    <a:bodyPr/>
                    <a:lstStyle/>
                    <a:p>
                      <a:pPr algn="ctr" rtl="0" fontAlgn="t"/>
                      <a:r>
                        <a:rPr lang="ru-RU" sz="4000" b="1" i="0" u="none" strike="noStrike">
                          <a:solidFill>
                            <a:srgbClr val="FFFFFF"/>
                          </a:solidFill>
                          <a:effectLst/>
                          <a:latin typeface="Arial Narrow" panose="020B0606020202030204" pitchFamily="34" charset="0"/>
                        </a:rPr>
                        <a:t> </a:t>
                      </a:r>
                    </a:p>
                  </a:txBody>
                  <a:tcPr marL="0" marR="0" marT="0" marB="0">
                    <a:lnL>
                      <a:noFill/>
                    </a:lnL>
                    <a:lnR>
                      <a:noFill/>
                    </a:lnR>
                    <a:lnT>
                      <a:noFill/>
                    </a:lnT>
                    <a:lnB>
                      <a:noFill/>
                    </a:lnB>
                    <a:solidFill>
                      <a:srgbClr val="0365C0"/>
                    </a:solidFill>
                  </a:tcPr>
                </a:tc>
                <a:tc>
                  <a:txBody>
                    <a:bodyPr/>
                    <a:lstStyle/>
                    <a:p>
                      <a:pPr algn="ctr" rtl="0" fontAlgn="ctr"/>
                      <a:r>
                        <a:rPr lang="ru-RU" sz="4000" b="1" i="0" u="none" strike="noStrike">
                          <a:solidFill>
                            <a:srgbClr val="FFFFFF"/>
                          </a:solidFill>
                          <a:effectLst/>
                          <a:latin typeface="Arial Narrow" panose="020B0606020202030204" pitchFamily="34" charset="0"/>
                        </a:rPr>
                        <a:t>2016</a:t>
                      </a:r>
                    </a:p>
                  </a:txBody>
                  <a:tcPr marL="0" marR="0" marT="0" marB="0" anchor="ctr">
                    <a:lnL>
                      <a:noFill/>
                    </a:lnL>
                    <a:lnR>
                      <a:noFill/>
                    </a:lnR>
                    <a:lnT>
                      <a:noFill/>
                    </a:lnT>
                    <a:lnB>
                      <a:noFill/>
                    </a:lnB>
                    <a:solidFill>
                      <a:srgbClr val="0365C0"/>
                    </a:solidFill>
                  </a:tcPr>
                </a:tc>
                <a:tc>
                  <a:txBody>
                    <a:bodyPr/>
                    <a:lstStyle/>
                    <a:p>
                      <a:pPr algn="ctr" rtl="0" fontAlgn="ctr"/>
                      <a:r>
                        <a:rPr lang="ru-RU" sz="4000" b="1" i="0" u="none" strike="noStrike">
                          <a:solidFill>
                            <a:srgbClr val="FFFFFF"/>
                          </a:solidFill>
                          <a:effectLst/>
                          <a:latin typeface="Arial Narrow" panose="020B0606020202030204" pitchFamily="34" charset="0"/>
                        </a:rPr>
                        <a:t>2017</a:t>
                      </a:r>
                    </a:p>
                  </a:txBody>
                  <a:tcPr marL="0" marR="0" marT="0" marB="0" anchor="ctr">
                    <a:lnL>
                      <a:noFill/>
                    </a:lnL>
                    <a:lnR>
                      <a:noFill/>
                    </a:lnR>
                    <a:lnT>
                      <a:noFill/>
                    </a:lnT>
                    <a:lnB>
                      <a:noFill/>
                    </a:lnB>
                    <a:solidFill>
                      <a:srgbClr val="0365C0"/>
                    </a:solidFill>
                  </a:tcPr>
                </a:tc>
                <a:tc>
                  <a:txBody>
                    <a:bodyPr/>
                    <a:lstStyle/>
                    <a:p>
                      <a:pPr algn="ctr" rtl="0" fontAlgn="ctr"/>
                      <a:r>
                        <a:rPr lang="ru-RU" sz="4000" b="1" i="0" u="none" strike="noStrike">
                          <a:solidFill>
                            <a:srgbClr val="FFFFFF"/>
                          </a:solidFill>
                          <a:effectLst/>
                          <a:latin typeface="Arial Narrow" panose="020B0606020202030204" pitchFamily="34" charset="0"/>
                        </a:rPr>
                        <a:t>2018</a:t>
                      </a:r>
                    </a:p>
                  </a:txBody>
                  <a:tcPr marL="0" marR="0" marT="0" marB="0" anchor="ctr">
                    <a:lnL>
                      <a:noFill/>
                    </a:lnL>
                    <a:lnR>
                      <a:noFill/>
                    </a:lnR>
                    <a:lnT>
                      <a:noFill/>
                    </a:lnT>
                    <a:lnB>
                      <a:noFill/>
                    </a:lnB>
                    <a:solidFill>
                      <a:srgbClr val="0365C0"/>
                    </a:solidFill>
                  </a:tcPr>
                </a:tc>
                <a:tc>
                  <a:txBody>
                    <a:bodyPr/>
                    <a:lstStyle/>
                    <a:p>
                      <a:pPr algn="ctr" rtl="0" fontAlgn="ctr"/>
                      <a:r>
                        <a:rPr lang="ru-RU" sz="4000" b="1" i="0" u="none" strike="noStrike">
                          <a:solidFill>
                            <a:srgbClr val="FFFFFF"/>
                          </a:solidFill>
                          <a:effectLst/>
                          <a:latin typeface="Arial Narrow" panose="020B0606020202030204" pitchFamily="34" charset="0"/>
                        </a:rPr>
                        <a:t>2019</a:t>
                      </a:r>
                    </a:p>
                  </a:txBody>
                  <a:tcPr marL="0" marR="0" marT="0" marB="0" anchor="ctr">
                    <a:lnL>
                      <a:noFill/>
                    </a:lnL>
                    <a:lnR>
                      <a:noFill/>
                    </a:lnR>
                    <a:lnT>
                      <a:noFill/>
                    </a:lnT>
                    <a:lnB>
                      <a:noFill/>
                    </a:lnB>
                    <a:solidFill>
                      <a:srgbClr val="0365C0"/>
                    </a:solidFill>
                  </a:tcPr>
                </a:tc>
                <a:tc>
                  <a:txBody>
                    <a:bodyPr/>
                    <a:lstStyle/>
                    <a:p>
                      <a:pPr algn="ctr" rtl="0" fontAlgn="ctr"/>
                      <a:r>
                        <a:rPr lang="ru-RU" sz="4000" b="1" i="0" u="none" strike="noStrike">
                          <a:solidFill>
                            <a:srgbClr val="FFFFFF"/>
                          </a:solidFill>
                          <a:effectLst/>
                          <a:latin typeface="Arial Narrow" panose="020B0606020202030204" pitchFamily="34" charset="0"/>
                        </a:rPr>
                        <a:t>2020</a:t>
                      </a:r>
                    </a:p>
                  </a:txBody>
                  <a:tcPr marL="0" marR="0" marT="0" marB="0" anchor="ctr">
                    <a:lnL>
                      <a:noFill/>
                    </a:lnL>
                    <a:lnR>
                      <a:noFill/>
                    </a:lnR>
                    <a:lnT>
                      <a:noFill/>
                    </a:lnT>
                    <a:lnB>
                      <a:noFill/>
                    </a:lnB>
                    <a:solidFill>
                      <a:srgbClr val="0365C0"/>
                    </a:solidFill>
                  </a:tcPr>
                </a:tc>
                <a:tc>
                  <a:txBody>
                    <a:bodyPr/>
                    <a:lstStyle/>
                    <a:p>
                      <a:pPr algn="ctr" rtl="0" fontAlgn="ctr"/>
                      <a:r>
                        <a:rPr lang="ru-RU" sz="4000" b="1" i="0" u="none" strike="noStrike">
                          <a:solidFill>
                            <a:srgbClr val="FFFFFF"/>
                          </a:solidFill>
                          <a:effectLst/>
                          <a:latin typeface="Arial Narrow" panose="020B0606020202030204" pitchFamily="34" charset="0"/>
                        </a:rPr>
                        <a:t>2021</a:t>
                      </a:r>
                    </a:p>
                  </a:txBody>
                  <a:tcPr marL="0" marR="0" marT="0" marB="0" anchor="ctr">
                    <a:lnL>
                      <a:noFill/>
                    </a:lnL>
                    <a:lnR>
                      <a:noFill/>
                    </a:lnR>
                    <a:lnT>
                      <a:noFill/>
                    </a:lnT>
                    <a:lnB>
                      <a:noFill/>
                    </a:lnB>
                    <a:solidFill>
                      <a:srgbClr val="0365C0"/>
                    </a:solidFill>
                  </a:tcPr>
                </a:tc>
                <a:tc>
                  <a:txBody>
                    <a:bodyPr/>
                    <a:lstStyle/>
                    <a:p>
                      <a:pPr algn="ctr" rtl="0" fontAlgn="ctr"/>
                      <a:r>
                        <a:rPr lang="ru-RU" sz="4000" b="1" i="0" u="none" strike="noStrike">
                          <a:solidFill>
                            <a:srgbClr val="FFFFFF"/>
                          </a:solidFill>
                          <a:effectLst/>
                          <a:latin typeface="Arial Narrow" panose="020B0606020202030204" pitchFamily="34" charset="0"/>
                        </a:rPr>
                        <a:t>2022</a:t>
                      </a:r>
                    </a:p>
                  </a:txBody>
                  <a:tcPr marL="0" marR="0" marT="0" marB="0" anchor="ctr">
                    <a:lnL>
                      <a:noFill/>
                    </a:lnL>
                    <a:lnR>
                      <a:noFill/>
                    </a:lnR>
                    <a:lnT>
                      <a:noFill/>
                    </a:lnT>
                    <a:lnB>
                      <a:noFill/>
                    </a:lnB>
                    <a:solidFill>
                      <a:srgbClr val="0365C0"/>
                    </a:solidFill>
                  </a:tcPr>
                </a:tc>
                <a:tc>
                  <a:txBody>
                    <a:bodyPr/>
                    <a:lstStyle/>
                    <a:p>
                      <a:pPr algn="ctr" rtl="0" fontAlgn="ctr"/>
                      <a:r>
                        <a:rPr lang="ru-RU" sz="4000" b="1" i="0" u="none" strike="noStrike">
                          <a:solidFill>
                            <a:srgbClr val="FFFFFF"/>
                          </a:solidFill>
                          <a:effectLst/>
                          <a:latin typeface="Arial Narrow" panose="020B0606020202030204" pitchFamily="34" charset="0"/>
                        </a:rPr>
                        <a:t>Прирост 2021/2022</a:t>
                      </a:r>
                    </a:p>
                  </a:txBody>
                  <a:tcPr marL="0" marR="0" marT="0" marB="0" anchor="ctr">
                    <a:lnL>
                      <a:noFill/>
                    </a:lnL>
                    <a:lnR>
                      <a:noFill/>
                    </a:lnR>
                    <a:lnT>
                      <a:noFill/>
                    </a:lnT>
                    <a:lnB>
                      <a:noFill/>
                    </a:lnB>
                    <a:solidFill>
                      <a:srgbClr val="0365C0"/>
                    </a:solidFill>
                  </a:tcPr>
                </a:tc>
                <a:tc>
                  <a:txBody>
                    <a:bodyPr/>
                    <a:lstStyle/>
                    <a:p>
                      <a:pPr algn="ctr" rtl="0" fontAlgn="ctr"/>
                      <a:r>
                        <a:rPr lang="ru-RU" sz="4000" b="1" i="0" u="none" strike="noStrike" dirty="0">
                          <a:solidFill>
                            <a:srgbClr val="FFFFFF"/>
                          </a:solidFill>
                          <a:effectLst/>
                          <a:latin typeface="Arial Narrow" panose="020B0606020202030204" pitchFamily="34" charset="0"/>
                        </a:rPr>
                        <a:t>Прирост в 2020/2021</a:t>
                      </a:r>
                    </a:p>
                  </a:txBody>
                  <a:tcPr marL="0" marR="0" marT="0" marB="0" anchor="ctr">
                    <a:lnL>
                      <a:noFill/>
                    </a:lnL>
                    <a:lnR>
                      <a:noFill/>
                    </a:lnR>
                    <a:lnT>
                      <a:noFill/>
                    </a:lnT>
                    <a:lnB>
                      <a:noFill/>
                    </a:lnB>
                    <a:solidFill>
                      <a:srgbClr val="0365C0"/>
                    </a:solidFill>
                  </a:tcPr>
                </a:tc>
                <a:extLst>
                  <a:ext uri="{0D108BD9-81ED-4DB2-BD59-A6C34878D82A}">
                    <a16:rowId xmlns:a16="http://schemas.microsoft.com/office/drawing/2014/main" val="2773265639"/>
                  </a:ext>
                </a:extLst>
              </a:tr>
              <a:tr h="925426">
                <a:tc>
                  <a:txBody>
                    <a:bodyPr/>
                    <a:lstStyle/>
                    <a:p>
                      <a:pPr algn="ctr" rtl="0" fontAlgn="ctr"/>
                      <a:r>
                        <a:rPr lang="ru-RU" sz="4000" b="1" i="0" u="none" strike="noStrike">
                          <a:solidFill>
                            <a:srgbClr val="000000"/>
                          </a:solidFill>
                          <a:effectLst/>
                          <a:latin typeface="Arial Narrow" panose="020B0606020202030204" pitchFamily="34" charset="0"/>
                        </a:rPr>
                        <a:t>КБ</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281</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293</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280</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292</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278</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291</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270</a:t>
                      </a:r>
                    </a:p>
                  </a:txBody>
                  <a:tcPr marL="0" marR="0" marT="0" marB="0" anchor="ctr">
                    <a:lnL>
                      <a:noFill/>
                    </a:lnL>
                    <a:lnR>
                      <a:noFill/>
                    </a:lnR>
                    <a:lnT>
                      <a:noFill/>
                    </a:lnT>
                    <a:lnB>
                      <a:noFill/>
                    </a:lnB>
                  </a:tcPr>
                </a:tc>
                <a:tc>
                  <a:txBody>
                    <a:bodyPr/>
                    <a:lstStyle/>
                    <a:p>
                      <a:pPr algn="ctr" rtl="0" fontAlgn="b"/>
                      <a:r>
                        <a:rPr lang="ru-RU" sz="4000" b="1" i="0" u="none" strike="noStrike" dirty="0">
                          <a:solidFill>
                            <a:srgbClr val="000000"/>
                          </a:solidFill>
                          <a:effectLst/>
                          <a:latin typeface="Arial Narrow" panose="020B0606020202030204" pitchFamily="34" charset="0"/>
                        </a:rPr>
                        <a:t>-7%</a:t>
                      </a:r>
                    </a:p>
                  </a:txBody>
                  <a:tcPr marL="0" marR="0" marT="0" marB="0" anchor="ctr">
                    <a:lnL>
                      <a:noFill/>
                    </a:lnL>
                    <a:lnR>
                      <a:noFill/>
                    </a:lnR>
                    <a:lnT>
                      <a:noFill/>
                    </a:lnT>
                    <a:lnB>
                      <a:noFill/>
                    </a:lnB>
                  </a:tcPr>
                </a:tc>
                <a:tc>
                  <a:txBody>
                    <a:bodyPr/>
                    <a:lstStyle/>
                    <a:p>
                      <a:pPr algn="ctr" rtl="0" fontAlgn="b"/>
                      <a:r>
                        <a:rPr lang="ru-RU" sz="4000" b="1" i="0" u="none" strike="noStrike">
                          <a:solidFill>
                            <a:srgbClr val="000000"/>
                          </a:solidFill>
                          <a:effectLst/>
                          <a:latin typeface="Arial Narrow" panose="020B0606020202030204" pitchFamily="34" charset="0"/>
                        </a:rPr>
                        <a:t>-3%</a:t>
                      </a:r>
                    </a:p>
                  </a:txBody>
                  <a:tcPr marL="0" marR="0" marT="0" marB="0" anchor="ctr">
                    <a:lnL>
                      <a:noFill/>
                    </a:lnL>
                    <a:lnR>
                      <a:noFill/>
                    </a:lnR>
                    <a:lnT>
                      <a:noFill/>
                    </a:lnT>
                    <a:lnB>
                      <a:noFill/>
                    </a:lnB>
                  </a:tcPr>
                </a:tc>
                <a:extLst>
                  <a:ext uri="{0D108BD9-81ED-4DB2-BD59-A6C34878D82A}">
                    <a16:rowId xmlns:a16="http://schemas.microsoft.com/office/drawing/2014/main" val="3561313206"/>
                  </a:ext>
                </a:extLst>
              </a:tr>
              <a:tr h="925426">
                <a:tc>
                  <a:txBody>
                    <a:bodyPr/>
                    <a:lstStyle/>
                    <a:p>
                      <a:pPr algn="ctr" rtl="0" fontAlgn="ctr"/>
                      <a:r>
                        <a:rPr lang="ru-RU" sz="4000" b="1" i="0" u="none" strike="noStrike">
                          <a:solidFill>
                            <a:srgbClr val="000000"/>
                          </a:solidFill>
                          <a:effectLst/>
                          <a:latin typeface="Arial Narrow" panose="020B0606020202030204" pitchFamily="34" charset="0"/>
                        </a:rPr>
                        <a:t>ПМ</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239</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263</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269</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280</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253</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290</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266</a:t>
                      </a:r>
                    </a:p>
                  </a:txBody>
                  <a:tcPr marL="0" marR="0" marT="0" marB="0" anchor="ctr">
                    <a:lnL>
                      <a:noFill/>
                    </a:lnL>
                    <a:lnR>
                      <a:noFill/>
                    </a:lnR>
                    <a:lnT>
                      <a:noFill/>
                    </a:lnT>
                    <a:lnB>
                      <a:noFill/>
                    </a:lnB>
                  </a:tcPr>
                </a:tc>
                <a:tc>
                  <a:txBody>
                    <a:bodyPr/>
                    <a:lstStyle/>
                    <a:p>
                      <a:pPr algn="ctr" rtl="0" fontAlgn="b"/>
                      <a:r>
                        <a:rPr lang="ru-RU" sz="4000" b="1" i="0" u="none" strike="noStrike" dirty="0">
                          <a:solidFill>
                            <a:srgbClr val="000000"/>
                          </a:solidFill>
                          <a:effectLst/>
                          <a:latin typeface="Arial Narrow" panose="020B0606020202030204" pitchFamily="34" charset="0"/>
                        </a:rPr>
                        <a:t>-8%</a:t>
                      </a:r>
                    </a:p>
                  </a:txBody>
                  <a:tcPr marL="0" marR="0" marT="0" marB="0" anchor="ctr">
                    <a:lnL>
                      <a:noFill/>
                    </a:lnL>
                    <a:lnR>
                      <a:noFill/>
                    </a:lnR>
                    <a:lnT>
                      <a:noFill/>
                    </a:lnT>
                    <a:lnB>
                      <a:noFill/>
                    </a:lnB>
                  </a:tcPr>
                </a:tc>
                <a:tc>
                  <a:txBody>
                    <a:bodyPr/>
                    <a:lstStyle/>
                    <a:p>
                      <a:pPr algn="ctr" rtl="0" fontAlgn="b"/>
                      <a:r>
                        <a:rPr lang="ru-RU" sz="4000" b="1" i="0" u="none" strike="noStrike" dirty="0">
                          <a:solidFill>
                            <a:srgbClr val="000000"/>
                          </a:solidFill>
                          <a:effectLst/>
                          <a:latin typeface="Arial Narrow" panose="020B0606020202030204" pitchFamily="34" charset="0"/>
                        </a:rPr>
                        <a:t>5%</a:t>
                      </a:r>
                    </a:p>
                  </a:txBody>
                  <a:tcPr marL="0" marR="0" marT="0" marB="0" anchor="ctr">
                    <a:lnL>
                      <a:noFill/>
                    </a:lnL>
                    <a:lnR>
                      <a:noFill/>
                    </a:lnR>
                    <a:lnT>
                      <a:noFill/>
                    </a:lnT>
                    <a:lnB>
                      <a:noFill/>
                    </a:lnB>
                  </a:tcPr>
                </a:tc>
                <a:extLst>
                  <a:ext uri="{0D108BD9-81ED-4DB2-BD59-A6C34878D82A}">
                    <a16:rowId xmlns:a16="http://schemas.microsoft.com/office/drawing/2014/main" val="878798517"/>
                  </a:ext>
                </a:extLst>
              </a:tr>
              <a:tr h="925426">
                <a:tc>
                  <a:txBody>
                    <a:bodyPr/>
                    <a:lstStyle/>
                    <a:p>
                      <a:pPr algn="ctr" rtl="0" fontAlgn="ctr"/>
                      <a:r>
                        <a:rPr lang="ru-RU" sz="4000" b="1" i="0" u="none" strike="noStrike">
                          <a:solidFill>
                            <a:srgbClr val="000000"/>
                          </a:solidFill>
                          <a:effectLst/>
                          <a:latin typeface="Arial Narrow" panose="020B0606020202030204" pitchFamily="34" charset="0"/>
                        </a:rPr>
                        <a:t>ИВТ</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250</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257</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263</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275</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239</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278</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251</a:t>
                      </a:r>
                    </a:p>
                  </a:txBody>
                  <a:tcPr marL="0" marR="0" marT="0" marB="0" anchor="ctr">
                    <a:lnL>
                      <a:noFill/>
                    </a:lnL>
                    <a:lnR>
                      <a:noFill/>
                    </a:lnR>
                    <a:lnT>
                      <a:noFill/>
                    </a:lnT>
                    <a:lnB>
                      <a:noFill/>
                    </a:lnB>
                  </a:tcPr>
                </a:tc>
                <a:tc>
                  <a:txBody>
                    <a:bodyPr/>
                    <a:lstStyle/>
                    <a:p>
                      <a:pPr algn="ctr" rtl="0" fontAlgn="b"/>
                      <a:r>
                        <a:rPr lang="ru-RU" sz="4000" b="1" i="0" u="none" strike="noStrike">
                          <a:solidFill>
                            <a:srgbClr val="000000"/>
                          </a:solidFill>
                          <a:effectLst/>
                          <a:latin typeface="Arial Narrow" panose="020B0606020202030204" pitchFamily="34" charset="0"/>
                        </a:rPr>
                        <a:t>-10%</a:t>
                      </a:r>
                    </a:p>
                  </a:txBody>
                  <a:tcPr marL="0" marR="0" marT="0" marB="0" anchor="ctr">
                    <a:lnL>
                      <a:noFill/>
                    </a:lnL>
                    <a:lnR>
                      <a:noFill/>
                    </a:lnR>
                    <a:lnT>
                      <a:noFill/>
                    </a:lnT>
                    <a:lnB>
                      <a:noFill/>
                    </a:lnB>
                  </a:tcPr>
                </a:tc>
                <a:tc>
                  <a:txBody>
                    <a:bodyPr/>
                    <a:lstStyle/>
                    <a:p>
                      <a:pPr algn="ctr" rtl="0" fontAlgn="b"/>
                      <a:r>
                        <a:rPr lang="ru-RU" sz="4000" b="1" i="0" u="none" strike="noStrike" dirty="0">
                          <a:solidFill>
                            <a:srgbClr val="000000"/>
                          </a:solidFill>
                          <a:effectLst/>
                          <a:latin typeface="Arial Narrow" panose="020B0606020202030204" pitchFamily="34" charset="0"/>
                        </a:rPr>
                        <a:t>5%</a:t>
                      </a:r>
                    </a:p>
                  </a:txBody>
                  <a:tcPr marL="0" marR="0" marT="0" marB="0" anchor="ctr">
                    <a:lnL>
                      <a:noFill/>
                    </a:lnL>
                    <a:lnR>
                      <a:noFill/>
                    </a:lnR>
                    <a:lnT>
                      <a:noFill/>
                    </a:lnT>
                    <a:lnB>
                      <a:noFill/>
                    </a:lnB>
                  </a:tcPr>
                </a:tc>
                <a:extLst>
                  <a:ext uri="{0D108BD9-81ED-4DB2-BD59-A6C34878D82A}">
                    <a16:rowId xmlns:a16="http://schemas.microsoft.com/office/drawing/2014/main" val="3402131954"/>
                  </a:ext>
                </a:extLst>
              </a:tr>
              <a:tr h="925426">
                <a:tc>
                  <a:txBody>
                    <a:bodyPr/>
                    <a:lstStyle/>
                    <a:p>
                      <a:pPr algn="ctr" rtl="0" fontAlgn="ctr"/>
                      <a:r>
                        <a:rPr lang="ru-RU" sz="4000" b="1" i="0" u="none" strike="noStrike">
                          <a:solidFill>
                            <a:srgbClr val="000000"/>
                          </a:solidFill>
                          <a:effectLst/>
                          <a:latin typeface="Arial Narrow" panose="020B0606020202030204" pitchFamily="34" charset="0"/>
                        </a:rPr>
                        <a:t>ИТСС</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241</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251</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256</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267</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258</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267</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214</a:t>
                      </a:r>
                    </a:p>
                  </a:txBody>
                  <a:tcPr marL="0" marR="0" marT="0" marB="0" anchor="ctr">
                    <a:lnL>
                      <a:noFill/>
                    </a:lnL>
                    <a:lnR>
                      <a:noFill/>
                    </a:lnR>
                    <a:lnT>
                      <a:noFill/>
                    </a:lnT>
                    <a:lnB>
                      <a:noFill/>
                    </a:lnB>
                  </a:tcPr>
                </a:tc>
                <a:tc>
                  <a:txBody>
                    <a:bodyPr/>
                    <a:lstStyle/>
                    <a:p>
                      <a:pPr algn="ctr" rtl="0" fontAlgn="b"/>
                      <a:r>
                        <a:rPr lang="ru-RU" sz="4000" b="1" i="0" u="none" strike="noStrike">
                          <a:solidFill>
                            <a:srgbClr val="000000"/>
                          </a:solidFill>
                          <a:effectLst/>
                          <a:latin typeface="Arial Narrow" panose="020B0606020202030204" pitchFamily="34" charset="0"/>
                        </a:rPr>
                        <a:t>-20%</a:t>
                      </a:r>
                    </a:p>
                  </a:txBody>
                  <a:tcPr marL="0" marR="0" marT="0" marB="0" anchor="ctr">
                    <a:lnL>
                      <a:noFill/>
                    </a:lnL>
                    <a:lnR>
                      <a:noFill/>
                    </a:lnR>
                    <a:lnT>
                      <a:noFill/>
                    </a:lnT>
                    <a:lnB>
                      <a:noFill/>
                    </a:lnB>
                  </a:tcPr>
                </a:tc>
                <a:tc>
                  <a:txBody>
                    <a:bodyPr/>
                    <a:lstStyle/>
                    <a:p>
                      <a:pPr algn="ctr" rtl="0" fontAlgn="b"/>
                      <a:r>
                        <a:rPr lang="ru-RU" sz="4000" b="1" i="0" u="none" strike="noStrike" dirty="0">
                          <a:solidFill>
                            <a:srgbClr val="000000"/>
                          </a:solidFill>
                          <a:effectLst/>
                          <a:latin typeface="Arial Narrow" panose="020B0606020202030204" pitchFamily="34" charset="0"/>
                        </a:rPr>
                        <a:t>-17%</a:t>
                      </a:r>
                    </a:p>
                  </a:txBody>
                  <a:tcPr marL="0" marR="0" marT="0" marB="0" anchor="ctr">
                    <a:lnL>
                      <a:noFill/>
                    </a:lnL>
                    <a:lnR>
                      <a:noFill/>
                    </a:lnR>
                    <a:lnT>
                      <a:noFill/>
                    </a:lnT>
                    <a:lnB>
                      <a:noFill/>
                    </a:lnB>
                  </a:tcPr>
                </a:tc>
                <a:extLst>
                  <a:ext uri="{0D108BD9-81ED-4DB2-BD59-A6C34878D82A}">
                    <a16:rowId xmlns:a16="http://schemas.microsoft.com/office/drawing/2014/main" val="1030552008"/>
                  </a:ext>
                </a:extLst>
              </a:tr>
              <a:tr h="925426">
                <a:tc>
                  <a:txBody>
                    <a:bodyPr/>
                    <a:lstStyle/>
                    <a:p>
                      <a:pPr algn="ctr" rtl="0" fontAlgn="ctr"/>
                      <a:r>
                        <a:rPr lang="ru-RU" sz="4000" b="1" i="0" u="none" strike="noStrike">
                          <a:solidFill>
                            <a:srgbClr val="000000"/>
                          </a:solidFill>
                          <a:effectLst/>
                          <a:latin typeface="Arial Narrow" panose="020B0606020202030204" pitchFamily="34" charset="0"/>
                        </a:rPr>
                        <a:t>ИБ</a:t>
                      </a:r>
                    </a:p>
                  </a:txBody>
                  <a:tcPr marL="0" marR="0" marT="0" marB="0" anchor="ctr">
                    <a:lnL>
                      <a:noFill/>
                    </a:lnL>
                    <a:lnR>
                      <a:noFill/>
                    </a:lnR>
                    <a:lnT>
                      <a:noFill/>
                    </a:lnT>
                    <a:lnB>
                      <a:noFill/>
                    </a:lnB>
                  </a:tcPr>
                </a:tc>
                <a:tc>
                  <a:txBody>
                    <a:bodyPr/>
                    <a:lstStyle/>
                    <a:p>
                      <a:pPr algn="ctr" rtl="0" fontAlgn="ctr"/>
                      <a:endParaRPr lang="ru-RU" sz="4000" b="0" i="0" u="none" strike="noStrike">
                        <a:solidFill>
                          <a:srgbClr val="000000"/>
                        </a:solidFill>
                        <a:effectLst/>
                        <a:latin typeface="Arial Narrow" panose="020B0606020202030204" pitchFamily="34" charset="0"/>
                      </a:endParaRPr>
                    </a:p>
                  </a:txBody>
                  <a:tcPr marL="0" marR="0" marT="0" marB="0" anchor="ctr">
                    <a:lnL>
                      <a:noFill/>
                    </a:lnL>
                    <a:lnR>
                      <a:noFill/>
                    </a:lnR>
                    <a:lnT>
                      <a:noFill/>
                    </a:lnT>
                    <a:lnB>
                      <a:noFill/>
                    </a:lnB>
                  </a:tcPr>
                </a:tc>
                <a:tc>
                  <a:txBody>
                    <a:bodyPr/>
                    <a:lstStyle/>
                    <a:p>
                      <a:pPr algn="ctr" rtl="0" fontAlgn="ctr"/>
                      <a:endParaRPr lang="ru-RU" sz="4000" b="0" i="0" u="none" strike="noStrike">
                        <a:solidFill>
                          <a:srgbClr val="000000"/>
                        </a:solidFill>
                        <a:effectLst/>
                        <a:latin typeface="Arial Narrow" panose="020B0606020202030204" pitchFamily="34" charset="0"/>
                      </a:endParaRPr>
                    </a:p>
                  </a:txBody>
                  <a:tcPr marL="0" marR="0" marT="0" marB="0" anchor="ctr">
                    <a:lnL>
                      <a:noFill/>
                    </a:lnL>
                    <a:lnR>
                      <a:noFill/>
                    </a:lnR>
                    <a:lnT>
                      <a:noFill/>
                    </a:lnT>
                    <a:lnB>
                      <a:noFill/>
                    </a:lnB>
                  </a:tcPr>
                </a:tc>
                <a:tc>
                  <a:txBody>
                    <a:bodyPr/>
                    <a:lstStyle/>
                    <a:p>
                      <a:pPr algn="ctr" rtl="0" fontAlgn="ctr"/>
                      <a:endParaRPr lang="ru-RU" sz="4000" b="0" i="0" u="none" strike="noStrike">
                        <a:solidFill>
                          <a:srgbClr val="000000"/>
                        </a:solidFill>
                        <a:effectLst/>
                        <a:latin typeface="Arial Narrow" panose="020B0606020202030204" pitchFamily="34" charset="0"/>
                      </a:endParaRP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288</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253</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290</a:t>
                      </a:r>
                    </a:p>
                  </a:txBody>
                  <a:tcPr marL="0" marR="0" marT="0" marB="0" anchor="ctr">
                    <a:lnL>
                      <a:noFill/>
                    </a:lnL>
                    <a:lnR>
                      <a:noFill/>
                    </a:lnR>
                    <a:lnT>
                      <a:noFill/>
                    </a:lnT>
                    <a:lnB>
                      <a:noFill/>
                    </a:lnB>
                  </a:tcPr>
                </a:tc>
                <a:tc>
                  <a:txBody>
                    <a:bodyPr/>
                    <a:lstStyle/>
                    <a:p>
                      <a:pPr algn="ctr" rtl="0" fontAlgn="ctr"/>
                      <a:r>
                        <a:rPr lang="ru-RU" sz="4000" b="0" i="0" u="none" strike="noStrike">
                          <a:solidFill>
                            <a:srgbClr val="000000"/>
                          </a:solidFill>
                          <a:effectLst/>
                          <a:latin typeface="Arial Narrow" panose="020B0606020202030204" pitchFamily="34" charset="0"/>
                        </a:rPr>
                        <a:t>270</a:t>
                      </a:r>
                    </a:p>
                  </a:txBody>
                  <a:tcPr marL="0" marR="0" marT="0" marB="0" anchor="ctr">
                    <a:lnL>
                      <a:noFill/>
                    </a:lnL>
                    <a:lnR>
                      <a:noFill/>
                    </a:lnR>
                    <a:lnT>
                      <a:noFill/>
                    </a:lnT>
                    <a:lnB>
                      <a:noFill/>
                    </a:lnB>
                  </a:tcPr>
                </a:tc>
                <a:tc>
                  <a:txBody>
                    <a:bodyPr/>
                    <a:lstStyle/>
                    <a:p>
                      <a:pPr algn="ctr" rtl="0" fontAlgn="b"/>
                      <a:r>
                        <a:rPr lang="ru-RU" sz="4000" b="1" i="0" u="none" strike="noStrike" dirty="0">
                          <a:solidFill>
                            <a:srgbClr val="000000"/>
                          </a:solidFill>
                          <a:effectLst/>
                          <a:latin typeface="Arial Narrow" panose="020B0606020202030204" pitchFamily="34" charset="0"/>
                        </a:rPr>
                        <a:t>-7%</a:t>
                      </a:r>
                    </a:p>
                  </a:txBody>
                  <a:tcPr marL="0" marR="0" marT="0" marB="0" anchor="ctr">
                    <a:lnL>
                      <a:noFill/>
                    </a:lnL>
                    <a:lnR>
                      <a:noFill/>
                    </a:lnR>
                    <a:lnT>
                      <a:noFill/>
                    </a:lnT>
                    <a:lnB>
                      <a:noFill/>
                    </a:lnB>
                  </a:tcPr>
                </a:tc>
                <a:tc>
                  <a:txBody>
                    <a:bodyPr/>
                    <a:lstStyle/>
                    <a:p>
                      <a:pPr algn="ctr" rtl="0" fontAlgn="b"/>
                      <a:r>
                        <a:rPr lang="ru-RU" sz="4000" b="1" i="0" u="none" strike="noStrike" dirty="0">
                          <a:solidFill>
                            <a:srgbClr val="000000"/>
                          </a:solidFill>
                          <a:effectLst/>
                          <a:latin typeface="Arial Narrow" panose="020B0606020202030204" pitchFamily="34" charset="0"/>
                        </a:rPr>
                        <a:t>7%</a:t>
                      </a:r>
                    </a:p>
                  </a:txBody>
                  <a:tcPr marL="0" marR="0" marT="0" marB="0" anchor="ctr">
                    <a:lnL>
                      <a:noFill/>
                    </a:lnL>
                    <a:lnR>
                      <a:noFill/>
                    </a:lnR>
                    <a:lnT>
                      <a:noFill/>
                    </a:lnT>
                    <a:lnB>
                      <a:noFill/>
                    </a:lnB>
                  </a:tcPr>
                </a:tc>
                <a:extLst>
                  <a:ext uri="{0D108BD9-81ED-4DB2-BD59-A6C34878D82A}">
                    <a16:rowId xmlns:a16="http://schemas.microsoft.com/office/drawing/2014/main" val="2768880220"/>
                  </a:ext>
                </a:extLst>
              </a:tr>
            </a:tbl>
          </a:graphicData>
        </a:graphic>
      </p:graphicFrame>
    </p:spTree>
    <p:extLst>
      <p:ext uri="{BB962C8B-B14F-4D97-AF65-F5344CB8AC3E}">
        <p14:creationId xmlns:p14="http://schemas.microsoft.com/office/powerpoint/2010/main" val="318483082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1867</TotalTime>
  <Words>1534</Words>
  <Application>Microsoft Office PowerPoint</Application>
  <PresentationFormat>Произвольный</PresentationFormat>
  <Paragraphs>565</Paragraphs>
  <Slides>26</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26</vt:i4>
      </vt:variant>
    </vt:vector>
  </HeadingPairs>
  <TitlesOfParts>
    <vt:vector size="34" baseType="lpstr">
      <vt:lpstr>Arial</vt:lpstr>
      <vt:lpstr>Arial Narrow</vt:lpstr>
      <vt:lpstr>Calibri</vt:lpstr>
      <vt:lpstr>Helvetica</vt:lpstr>
      <vt:lpstr>Helvetica Light</vt:lpstr>
      <vt:lpstr>Helvetica Neue</vt:lpstr>
      <vt:lpstr>White</vt:lpstr>
      <vt:lpstr>1_White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Alexey</dc:creator>
  <cp:lastModifiedBy>Ролич Алексей Юрьевич</cp:lastModifiedBy>
  <cp:revision>179</cp:revision>
  <dcterms:modified xsi:type="dcterms:W3CDTF">2022-10-31T12:04:07Z</dcterms:modified>
</cp:coreProperties>
</file>