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90" r:id="rId6"/>
    <p:sldId id="273" r:id="rId7"/>
    <p:sldId id="275" r:id="rId8"/>
    <p:sldId id="276" r:id="rId9"/>
    <p:sldId id="277" r:id="rId10"/>
    <p:sldId id="279" r:id="rId11"/>
    <p:sldId id="280" r:id="rId12"/>
    <p:sldId id="281" r:id="rId13"/>
    <p:sldId id="284" r:id="rId14"/>
    <p:sldId id="291" r:id="rId15"/>
    <p:sldId id="285" r:id="rId16"/>
    <p:sldId id="287" r:id="rId17"/>
    <p:sldId id="286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тьков Юрий Юрьевич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0000FF"/>
    <a:srgbClr val="96628C"/>
    <a:srgbClr val="CD5A5A"/>
    <a:srgbClr val="EB681F"/>
    <a:srgbClr val="029C63"/>
    <a:srgbClr val="FFD746"/>
    <a:srgbClr val="11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0"/>
    <p:restoredTop sz="93717" autoAdjust="0"/>
  </p:normalViewPr>
  <p:slideViewPr>
    <p:cSldViewPr snapToGrid="0" snapToObjects="1">
      <p:cViewPr varScale="1">
        <p:scale>
          <a:sx n="110" d="100"/>
          <a:sy n="110" d="100"/>
        </p:scale>
        <p:origin x="-744" y="-78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esktop\&#1058;&#1056;&#1040;&#1053;&#1047;&#1048;&#1058;\&#1082;%20&#1059;&#1057;%20&#1052;&#1048;&#1069;&#1052;\&#1048;&#1090;&#1086;&#1075;&#1080;%202021-2022%20&#1091;&#1095;.&#1075;._&#1088;&#1072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Принято на 1 курс в 2021, чел.</a:t>
            </a:r>
          </a:p>
        </c:rich>
      </c:tx>
      <c:layout/>
      <c:overlay val="0"/>
      <c:spPr>
        <a:ln w="9525">
          <a:solidFill>
            <a:srgbClr val="CCCCCC"/>
          </a:solidFill>
        </a:ln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8FAADC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диаграммы!$B$26:$B$28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диаграммы!$C$26:$C$28</c:f>
              <c:numCache>
                <c:formatCode>General</c:formatCode>
                <c:ptCount val="3"/>
                <c:pt idx="0">
                  <c:v>579</c:v>
                </c:pt>
                <c:pt idx="1">
                  <c:v>96</c:v>
                </c:pt>
                <c:pt idx="2">
                  <c:v>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32-42EA-8823-E603746C590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73440"/>
        <c:axId val="82792384"/>
      </c:barChart>
      <c:catAx>
        <c:axId val="4697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792384"/>
        <c:crosses val="autoZero"/>
        <c:auto val="1"/>
        <c:lblAlgn val="ctr"/>
        <c:lblOffset val="100"/>
        <c:noMultiLvlLbl val="1"/>
      </c:catAx>
      <c:valAx>
        <c:axId val="8279238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crossAx val="46973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/>
              <a:t>2020/2021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диаграммы!$L$144</c:f>
              <c:strCache>
                <c:ptCount val="1"/>
                <c:pt idx="0">
                  <c:v>2021/2022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6F-41C1-935A-F78D1183725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6F-41C1-935A-F78D1183725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6F-41C1-935A-F78D1183725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6F-41C1-935A-F78D118372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диаграммы!$B$145:$B$148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диаграммы!$L$145:$L$148</c:f>
              <c:numCache>
                <c:formatCode>0.00%</c:formatCode>
                <c:ptCount val="4"/>
                <c:pt idx="0">
                  <c:v>0.35714285714285737</c:v>
                </c:pt>
                <c:pt idx="1">
                  <c:v>0.19642857142857137</c:v>
                </c:pt>
                <c:pt idx="2">
                  <c:v>0.70982142857142883</c:v>
                </c:pt>
                <c:pt idx="3">
                  <c:v>0.14285714285714293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A6F-41C1-935A-F78D11837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HSE San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/>
                <a:ea typeface="+mn-ea"/>
                <a:cs typeface="+mn-cs"/>
              </a:defRPr>
            </a:pPr>
            <a:r>
              <a:rPr lang="ru-RU"/>
              <a:t>2019/2020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диаграммы!$H$144</c:f>
              <c:strCache>
                <c:ptCount val="1"/>
                <c:pt idx="0">
                  <c:v>2019/2020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20-4CD4-B81F-F9DD8188F520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20-4CD4-B81F-F9DD8188F520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20-4CD4-B81F-F9DD8188F520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20-4CD4-B81F-F9DD8188F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диаграммы!$B$145:$B$148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диаграммы!$H$145:$H$148</c:f>
              <c:numCache>
                <c:formatCode>0.00%</c:formatCode>
                <c:ptCount val="4"/>
                <c:pt idx="0">
                  <c:v>0.24882629107981227</c:v>
                </c:pt>
                <c:pt idx="1">
                  <c:v>0.11737089201877934</c:v>
                </c:pt>
                <c:pt idx="2">
                  <c:v>0.57746478873239415</c:v>
                </c:pt>
                <c:pt idx="3">
                  <c:v>5.6338028169014086E-2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20-4CD4-B81F-F9DD8188F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HSE San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/>
                <a:ea typeface="+mn-ea"/>
                <a:cs typeface="+mn-cs"/>
              </a:defRPr>
            </a:pPr>
            <a:r>
              <a:rPr lang="ru-RU"/>
              <a:t>2020/2021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диаграммы!$J$144</c:f>
              <c:strCache>
                <c:ptCount val="1"/>
                <c:pt idx="0">
                  <c:v>2020/2021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3E-462F-8B92-D7904F1B537D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3E-462F-8B92-D7904F1B537D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3E-462F-8B92-D7904F1B537D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3E-462F-8B92-D7904F1B53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диаграммы!$B$145:$B$148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диаграммы!$J$145:$J$148</c:f>
              <c:numCache>
                <c:formatCode>0.00%</c:formatCode>
                <c:ptCount val="4"/>
                <c:pt idx="0">
                  <c:v>0.28571428571428586</c:v>
                </c:pt>
                <c:pt idx="1">
                  <c:v>0.10714285714285714</c:v>
                </c:pt>
                <c:pt idx="2">
                  <c:v>0.54017857142857173</c:v>
                </c:pt>
                <c:pt idx="3">
                  <c:v>6.6964285714285712E-2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03E-462F-8B92-D7904F1B5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HSE San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диаграммы!$F$144</c:f>
              <c:strCache>
                <c:ptCount val="1"/>
                <c:pt idx="0">
                  <c:v>2018/2019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2E-4EC7-A45B-0A5597BC7D3E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2E-4EC7-A45B-0A5597BC7D3E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2E-4EC7-A45B-0A5597BC7D3E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2E-4EC7-A45B-0A5597BC7D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диаграммы!$B$145:$B$148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диаграммы!$F$145:$F$148</c:f>
              <c:numCache>
                <c:formatCode>0.00%</c:formatCode>
                <c:ptCount val="4"/>
                <c:pt idx="0">
                  <c:v>0.30805687203791488</c:v>
                </c:pt>
                <c:pt idx="1">
                  <c:v>0.10900473933649293</c:v>
                </c:pt>
                <c:pt idx="2">
                  <c:v>0.55924170616113766</c:v>
                </c:pt>
                <c:pt idx="3">
                  <c:v>2.3696682464454985E-2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02E-4EC7-A45B-0A5597BC7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HSE San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sz="1400" b="1" i="1" dirty="0"/>
              <a:t>Статистика перевода на </a:t>
            </a:r>
            <a:r>
              <a:rPr lang="ru-RU" sz="1400" b="1" i="1" dirty="0" smtClean="0"/>
              <a:t>бюджет, чел </a:t>
            </a:r>
            <a:endParaRPr lang="ru-RU" sz="1400" b="1" i="1" dirty="0"/>
          </a:p>
        </c:rich>
      </c:tx>
      <c:layout>
        <c:manualLayout>
          <c:xMode val="edge"/>
          <c:yMode val="edge"/>
          <c:x val="0.1386206388702759"/>
          <c:y val="2.06207082425429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диаграммы!$C$162</c:f>
              <c:strCache>
                <c:ptCount val="1"/>
                <c:pt idx="0">
                  <c:v>подано заявлений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диаграммы!$B$165:$B$168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диаграммы!$C$165:$C$168</c:f>
              <c:numCache>
                <c:formatCode>General</c:formatCode>
                <c:ptCount val="4"/>
                <c:pt idx="0">
                  <c:v>61</c:v>
                </c:pt>
                <c:pt idx="1">
                  <c:v>107</c:v>
                </c:pt>
                <c:pt idx="2">
                  <c:v>108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C4-4325-94D3-5A1867A2C112}"/>
            </c:ext>
          </c:extLst>
        </c:ser>
        <c:ser>
          <c:idx val="1"/>
          <c:order val="1"/>
          <c:tx>
            <c:strRef>
              <c:f>диаграммы!$D$162</c:f>
              <c:strCache>
                <c:ptCount val="1"/>
                <c:pt idx="0">
                  <c:v>переведено на бюджет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диаграммы!$B$165:$B$168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диаграммы!$D$165:$D$168</c:f>
              <c:numCache>
                <c:formatCode>General</c:formatCode>
                <c:ptCount val="4"/>
                <c:pt idx="0">
                  <c:v>46</c:v>
                </c:pt>
                <c:pt idx="1">
                  <c:v>64</c:v>
                </c:pt>
                <c:pt idx="2">
                  <c:v>79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C4-4325-94D3-5A1867A2C1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8295936"/>
        <c:axId val="48134912"/>
      </c:barChart>
      <c:catAx>
        <c:axId val="48295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r>
                  <a:rPr lang="ru-RU" b="1" dirty="0" smtClean="0"/>
                  <a:t>учебный </a:t>
                </a:r>
                <a:r>
                  <a:rPr lang="ru-RU" b="1" dirty="0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134912"/>
        <c:crosses val="autoZero"/>
        <c:auto val="1"/>
        <c:lblAlgn val="ctr"/>
        <c:lblOffset val="100"/>
        <c:noMultiLvlLbl val="1"/>
      </c:catAx>
      <c:valAx>
        <c:axId val="4813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SE Sans" panose="02000000000000000000" pitchFamily="50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2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sz="14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400" i="1"/>
            </a:pPr>
            <a:r>
              <a:rPr lang="ru-RU" sz="1400" i="1" dirty="0"/>
              <a:t>Кол-во студентов, обучающихся на договорной основе (без учета "</a:t>
            </a:r>
            <a:r>
              <a:rPr lang="ru-RU" sz="1400" i="1" dirty="0" err="1"/>
              <a:t>квази</a:t>
            </a:r>
            <a:r>
              <a:rPr lang="ru-RU" sz="1400" i="1" dirty="0"/>
              <a:t>") относительно параметра </a:t>
            </a:r>
            <a:r>
              <a:rPr lang="ru-RU" sz="1400" i="1" dirty="0" smtClean="0"/>
              <a:t>«учебный год», чел</a:t>
            </a:r>
            <a:endParaRPr lang="ru-RU" sz="1400" i="1" dirty="0"/>
          </a:p>
        </c:rich>
      </c:tx>
      <c:layout>
        <c:manualLayout>
          <c:xMode val="edge"/>
          <c:yMode val="edge"/>
          <c:x val="0.12134435695538059"/>
          <c:y val="1.755527781457525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диаграммы!$G$162</c:f>
              <c:strCache>
                <c:ptCount val="1"/>
                <c:pt idx="0">
                  <c:v>кол-во студентов, обучающихся на договорной основе (без учета "квази")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92-443C-AFC4-9991014CCA5B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92-443C-AFC4-9991014CCA5B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92-443C-AFC4-9991014CCA5B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92-443C-AFC4-9991014CCA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диаграммы!$F$165:$F$168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диаграммы!$G$165:$G$168</c:f>
              <c:numCache>
                <c:formatCode>General</c:formatCode>
                <c:ptCount val="4"/>
                <c:pt idx="0">
                  <c:v>461</c:v>
                </c:pt>
                <c:pt idx="1">
                  <c:v>524</c:v>
                </c:pt>
                <c:pt idx="2">
                  <c:v>553</c:v>
                </c:pt>
                <c:pt idx="3">
                  <c:v>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92-443C-AFC4-9991014C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96448"/>
        <c:axId val="82780736"/>
        <c:axId val="0"/>
      </c:bar3DChart>
      <c:catAx>
        <c:axId val="482964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учебный 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82780736"/>
        <c:crosses val="autoZero"/>
        <c:auto val="1"/>
        <c:lblAlgn val="ctr"/>
        <c:lblOffset val="100"/>
        <c:noMultiLvlLbl val="1"/>
      </c:catAx>
      <c:valAx>
        <c:axId val="827807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100">
                <a:solidFill>
                  <a:schemeClr val="bg1">
                    <a:lumMod val="65000"/>
                  </a:schemeClr>
                </a:solidFill>
              </a:defRPr>
            </a:pPr>
            <a:endParaRPr lang="ru-RU"/>
          </a:p>
        </c:txPr>
        <c:crossAx val="482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1"/>
  </c:chart>
  <c:spPr>
    <a:solidFill>
      <a:schemeClr val="bg1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 sz="1400">
          <a:latin typeface="HSE San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диаграммы!$B$188</c:f>
          <c:strCache>
            <c:ptCount val="1"/>
            <c:pt idx="0">
              <c:v>Динамика контингента иностранных студентов за период с 01.09.2018 по 01.10.2021г. </c:v>
            </c:pt>
          </c:strCache>
        </c:strRef>
      </c:tx>
      <c:layout>
        <c:manualLayout>
          <c:xMode val="edge"/>
          <c:yMode val="edge"/>
          <c:x val="0.13520102920355714"/>
          <c:y val="1.688353274582183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 i="1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диаграммы!$B$191</c:f>
              <c:strCache>
                <c:ptCount val="1"/>
                <c:pt idx="0">
                  <c:v>по состоянию на 01.10.2021</c:v>
                </c:pt>
              </c:strCache>
            </c:strRef>
          </c:tx>
          <c:spPr>
            <a:solidFill>
              <a:schemeClr val="accent5">
                <a:shade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диаграммы!$E$190:$P$190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</c:v>
                </c:pt>
                <c:pt idx="10">
                  <c:v> - Суперкомпьютерное моделирование в науке и инженерии</c:v>
                </c:pt>
                <c:pt idx="11">
                  <c:v> - Интернет вещей и киберфизические системы</c:v>
                </c:pt>
              </c:strCache>
            </c:strRef>
          </c:cat>
          <c:val>
            <c:numRef>
              <c:f>диаграммы!$E$191:$P$191</c:f>
              <c:numCache>
                <c:formatCode>General</c:formatCode>
                <c:ptCount val="12"/>
                <c:pt idx="0">
                  <c:v>9</c:v>
                </c:pt>
                <c:pt idx="1">
                  <c:v>39</c:v>
                </c:pt>
                <c:pt idx="2">
                  <c:v>6</c:v>
                </c:pt>
                <c:pt idx="3">
                  <c:v>12</c:v>
                </c:pt>
                <c:pt idx="4">
                  <c:v>11</c:v>
                </c:pt>
                <c:pt idx="5">
                  <c:v>3</c:v>
                </c:pt>
                <c:pt idx="6">
                  <c:v>3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0B-40BE-894B-0AB007BFAC38}"/>
            </c:ext>
          </c:extLst>
        </c:ser>
        <c:ser>
          <c:idx val="1"/>
          <c:order val="1"/>
          <c:tx>
            <c:strRef>
              <c:f>диаграммы!$B$192</c:f>
              <c:strCache>
                <c:ptCount val="1"/>
                <c:pt idx="0">
                  <c:v>по состоянию на 01.10.2020</c:v>
                </c:pt>
              </c:strCache>
            </c:strRef>
          </c:tx>
          <c:spPr>
            <a:solidFill>
              <a:schemeClr val="accent5">
                <a:shade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диаграммы!$E$190:$P$190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</c:v>
                </c:pt>
                <c:pt idx="10">
                  <c:v> - Суперкомпьютерное моделирование в науке и инженерии</c:v>
                </c:pt>
                <c:pt idx="11">
                  <c:v> - Интернет вещей и киберфизические системы</c:v>
                </c:pt>
              </c:strCache>
            </c:strRef>
          </c:cat>
          <c:val>
            <c:numRef>
              <c:f>диаграммы!$E$192:$P$192</c:f>
              <c:numCache>
                <c:formatCode>General</c:formatCode>
                <c:ptCount val="12"/>
                <c:pt idx="0">
                  <c:v>9</c:v>
                </c:pt>
                <c:pt idx="1">
                  <c:v>37</c:v>
                </c:pt>
                <c:pt idx="2">
                  <c:v>13</c:v>
                </c:pt>
                <c:pt idx="3">
                  <c:v>14</c:v>
                </c:pt>
                <c:pt idx="4">
                  <c:v>17</c:v>
                </c:pt>
                <c:pt idx="5">
                  <c:v>3</c:v>
                </c:pt>
                <c:pt idx="6">
                  <c:v>6</c:v>
                </c:pt>
                <c:pt idx="7">
                  <c:v>9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0B-40BE-894B-0AB007BFAC38}"/>
            </c:ext>
          </c:extLst>
        </c:ser>
        <c:ser>
          <c:idx val="2"/>
          <c:order val="2"/>
          <c:tx>
            <c:strRef>
              <c:f>диаграммы!$B$193</c:f>
              <c:strCache>
                <c:ptCount val="1"/>
                <c:pt idx="0">
                  <c:v>по состоянию на 01.10.2019</c:v>
                </c:pt>
              </c:strCache>
            </c:strRef>
          </c:tx>
          <c:spPr>
            <a:solidFill>
              <a:schemeClr val="accent5">
                <a:tint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диаграммы!$E$190:$P$190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</c:v>
                </c:pt>
                <c:pt idx="10">
                  <c:v> - Суперкомпьютерное моделирование в науке и инженерии</c:v>
                </c:pt>
                <c:pt idx="11">
                  <c:v> - Интернет вещей и киберфизические системы</c:v>
                </c:pt>
              </c:strCache>
            </c:strRef>
          </c:cat>
          <c:val>
            <c:numRef>
              <c:f>диаграммы!$E$193:$P$193</c:f>
              <c:numCache>
                <c:formatCode>General</c:formatCode>
                <c:ptCount val="12"/>
                <c:pt idx="0">
                  <c:v>12</c:v>
                </c:pt>
                <c:pt idx="1">
                  <c:v>36</c:v>
                </c:pt>
                <c:pt idx="2">
                  <c:v>18</c:v>
                </c:pt>
                <c:pt idx="3">
                  <c:v>7</c:v>
                </c:pt>
                <c:pt idx="4">
                  <c:v>13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0B-40BE-894B-0AB007BFAC38}"/>
            </c:ext>
          </c:extLst>
        </c:ser>
        <c:ser>
          <c:idx val="3"/>
          <c:order val="3"/>
          <c:tx>
            <c:strRef>
              <c:f>диаграммы!$B$194</c:f>
              <c:strCache>
                <c:ptCount val="1"/>
                <c:pt idx="0">
                  <c:v>по состоянию на 01.10.2018</c:v>
                </c:pt>
              </c:strCache>
            </c:strRef>
          </c:tx>
          <c:spPr>
            <a:solidFill>
              <a:schemeClr val="accent5">
                <a:tint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диаграммы!$E$190:$P$190</c:f>
              <c:strCache>
                <c:ptCount val="12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Прикладная математика</c:v>
                </c:pt>
                <c:pt idx="3">
                  <c:v>- Информационная безопасность (первый набор в 2019)</c:v>
                </c:pt>
                <c:pt idx="4">
                  <c:v> - Компьютерная безопасность</c:v>
                </c:pt>
                <c:pt idx="5">
                  <c:v> - Математические методы моделирования и компьютерные технологии</c:v>
                </c:pt>
                <c:pt idx="6">
                  <c:v> - Системы управления и обработки информации в инженерии</c:v>
                </c:pt>
                <c:pt idx="7">
                  <c:v> - Компьютерные системы и сети</c:v>
                </c:pt>
                <c:pt idx="8">
                  <c:v> - Инжиниринг в электронике</c:v>
                </c:pt>
                <c:pt idx="9">
                  <c:v> - Материалы. Приборы. Нанотехнологии</c:v>
                </c:pt>
                <c:pt idx="10">
                  <c:v> - Суперкомпьютерное моделирование в науке и инженерии</c:v>
                </c:pt>
                <c:pt idx="11">
                  <c:v> - Интернет вещей и киберфизические системы</c:v>
                </c:pt>
              </c:strCache>
            </c:strRef>
          </c:cat>
          <c:val>
            <c:numRef>
              <c:f>диаграммы!$E$194:$P$194</c:f>
              <c:numCache>
                <c:formatCode>General</c:formatCode>
                <c:ptCount val="12"/>
                <c:pt idx="0">
                  <c:v>16</c:v>
                </c:pt>
                <c:pt idx="1">
                  <c:v>25</c:v>
                </c:pt>
                <c:pt idx="2">
                  <c:v>15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0B-40BE-894B-0AB007BFAC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919552"/>
        <c:axId val="82784192"/>
      </c:barChart>
      <c:catAx>
        <c:axId val="4891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2784192"/>
        <c:crosses val="autoZero"/>
        <c:auto val="1"/>
        <c:lblAlgn val="ctr"/>
        <c:lblOffset val="100"/>
        <c:noMultiLvlLbl val="0"/>
      </c:catAx>
      <c:valAx>
        <c:axId val="82784192"/>
        <c:scaling>
          <c:orientation val="minMax"/>
          <c:max val="130"/>
          <c:min val="0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lt1">
                      <a:alpha val="50000"/>
                      <a:lumMod val="100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891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b="1" i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диаграммы!$C$190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диаграммы!$B$191:$B$194</c:f>
              <c:strCache>
                <c:ptCount val="4"/>
                <c:pt idx="0">
                  <c:v>по состоянию на 01.10.2021</c:v>
                </c:pt>
                <c:pt idx="1">
                  <c:v>по состоянию на 01.10.2020</c:v>
                </c:pt>
                <c:pt idx="2">
                  <c:v>по состоянию на 01.10.2019</c:v>
                </c:pt>
                <c:pt idx="3">
                  <c:v>по состоянию на 01.10.2018</c:v>
                </c:pt>
              </c:strCache>
            </c:strRef>
          </c:cat>
          <c:val>
            <c:numRef>
              <c:f>диаграммы!$C$191:$C$194</c:f>
              <c:numCache>
                <c:formatCode>General</c:formatCode>
                <c:ptCount val="4"/>
                <c:pt idx="0">
                  <c:v>83</c:v>
                </c:pt>
                <c:pt idx="1">
                  <c:v>122</c:v>
                </c:pt>
                <c:pt idx="2">
                  <c:v>116</c:v>
                </c:pt>
                <c:pt idx="3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49-4991-87E3-A4CB7AB7863F}"/>
            </c:ext>
          </c:extLst>
        </c:ser>
        <c:ser>
          <c:idx val="1"/>
          <c:order val="1"/>
          <c:tx>
            <c:strRef>
              <c:f>диаграммы!$D$190</c:f>
              <c:strCache>
                <c:ptCount val="1"/>
                <c:pt idx="0">
                  <c:v>из них МПС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диаграммы!$B$191:$B$194</c:f>
              <c:strCache>
                <c:ptCount val="4"/>
                <c:pt idx="0">
                  <c:v>по состоянию на 01.10.2021</c:v>
                </c:pt>
                <c:pt idx="1">
                  <c:v>по состоянию на 01.10.2020</c:v>
                </c:pt>
                <c:pt idx="2">
                  <c:v>по состоянию на 01.10.2019</c:v>
                </c:pt>
                <c:pt idx="3">
                  <c:v>по состоянию на 01.10.2018</c:v>
                </c:pt>
              </c:strCache>
            </c:strRef>
          </c:cat>
          <c:val>
            <c:numRef>
              <c:f>диаграммы!$D$191:$D$194</c:f>
              <c:numCache>
                <c:formatCode>General</c:formatCode>
                <c:ptCount val="4"/>
                <c:pt idx="0">
                  <c:v>38</c:v>
                </c:pt>
                <c:pt idx="1">
                  <c:v>45</c:v>
                </c:pt>
                <c:pt idx="2">
                  <c:v>37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49-4991-87E3-A4CB7AB786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991744"/>
        <c:axId val="82787648"/>
      </c:barChart>
      <c:catAx>
        <c:axId val="4899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82787648"/>
        <c:crosses val="autoZero"/>
        <c:auto val="1"/>
        <c:lblAlgn val="ctr"/>
        <c:lblOffset val="100"/>
        <c:noMultiLvlLbl val="0"/>
      </c:catAx>
      <c:valAx>
        <c:axId val="8278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9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Выпускники 2022, чел.</a:t>
            </a:r>
          </a:p>
        </c:rich>
      </c:tx>
      <c:layout>
        <c:manualLayout>
          <c:xMode val="edge"/>
          <c:yMode val="edge"/>
          <c:x val="0.17734146981627311"/>
          <c:y val="9.11624140955755E-3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F81BD"/>
            </a:solidFill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0C5-4498-9CBA-9665B6BAEC0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диаграммы!$B$13:$B$15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диаграммы!$C$13:$C$15</c:f>
              <c:numCache>
                <c:formatCode>General</c:formatCode>
                <c:ptCount val="3"/>
                <c:pt idx="0">
                  <c:v>294</c:v>
                </c:pt>
                <c:pt idx="1">
                  <c:v>31</c:v>
                </c:pt>
                <c:pt idx="2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C5-4498-9CBA-9665B6BAEC04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73952"/>
        <c:axId val="82794112"/>
      </c:barChart>
      <c:catAx>
        <c:axId val="4697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794112"/>
        <c:crosses val="autoZero"/>
        <c:auto val="1"/>
        <c:lblAlgn val="ctr"/>
        <c:lblOffset val="100"/>
        <c:noMultiLvlLbl val="1"/>
      </c:catAx>
      <c:valAx>
        <c:axId val="8279411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crossAx val="46973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latin typeface="HSE Sans" panose="02000000000000000000" pitchFamily="50" charset="-52"/>
              </a:defRPr>
            </a:pPr>
            <a:r>
              <a:rPr lang="ru-RU" i="1" dirty="0">
                <a:latin typeface="HSE Sans" panose="02000000000000000000" pitchFamily="50" charset="-52"/>
              </a:rPr>
              <a:t>Численность </a:t>
            </a:r>
            <a:r>
              <a:rPr lang="ru-RU" i="1" dirty="0" smtClean="0">
                <a:latin typeface="HSE Sans" panose="02000000000000000000" pitchFamily="50" charset="-52"/>
              </a:rPr>
              <a:t>контингента, чел.</a:t>
            </a:r>
            <a:endParaRPr lang="ru-RU" i="1" dirty="0">
              <a:latin typeface="HSE Sans" panose="02000000000000000000" pitchFamily="50" charset="-52"/>
            </a:endParaRPr>
          </a:p>
          <a:p>
            <a:pPr>
              <a:defRPr i="1">
                <a:latin typeface="HSE Sans" panose="02000000000000000000" pitchFamily="50" charset="-52"/>
              </a:defRPr>
            </a:pPr>
            <a:endParaRPr lang="ru-RU" i="1" dirty="0">
              <a:latin typeface="HSE Sans" panose="02000000000000000000" pitchFamily="50" charset="-52"/>
            </a:endParaRPr>
          </a:p>
          <a:p>
            <a:pPr>
              <a:defRPr i="1">
                <a:latin typeface="HSE Sans" panose="02000000000000000000" pitchFamily="50" charset="-52"/>
              </a:defRPr>
            </a:pPr>
            <a:endParaRPr lang="ru-RU" i="1" dirty="0">
              <a:latin typeface="HSE Sans" panose="02000000000000000000" pitchFamily="50" charset="-52"/>
            </a:endParaRPr>
          </a:p>
        </c:rich>
      </c:tx>
      <c:layout>
        <c:manualLayout>
          <c:xMode val="edge"/>
          <c:yMode val="edge"/>
          <c:x val="0.1243086602808770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5818E"/>
            </a:solidFill>
          </c:spPr>
          <c:invertIfNegative val="1"/>
          <c:dLbls>
            <c:dLbl>
              <c:idx val="0"/>
              <c:layout>
                <c:manualLayout>
                  <c:x val="-3.254569338471625E-3"/>
                  <c:y val="-9.6722287313021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lvl="0">
                    <a:defRPr sz="2400" b="1" i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BCF-43C8-8A51-E68856758F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lvl="0">
                    <a:defRPr sz="2400" b="1" i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8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диаграммы!$H$5:$H$6</c:f>
              <c:strCache>
                <c:ptCount val="2"/>
                <c:pt idx="0">
                  <c:v>по состоянию на 01.09.2021</c:v>
                </c:pt>
                <c:pt idx="1">
                  <c:v>по состоянию на 30.06.2022</c:v>
                </c:pt>
              </c:strCache>
            </c:strRef>
          </c:cat>
          <c:val>
            <c:numRef>
              <c:f>диаграммы!$I$5:$I$6</c:f>
              <c:numCache>
                <c:formatCode>General</c:formatCode>
                <c:ptCount val="2"/>
                <c:pt idx="0">
                  <c:v>2149</c:v>
                </c:pt>
                <c:pt idx="1">
                  <c:v>2104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CF-43C8-8A51-E68856758FE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74976"/>
        <c:axId val="46809088"/>
      </c:barChart>
      <c:catAx>
        <c:axId val="4697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46809088"/>
        <c:crosses val="autoZero"/>
        <c:auto val="1"/>
        <c:lblAlgn val="ctr"/>
        <c:lblOffset val="100"/>
        <c:noMultiLvlLbl val="1"/>
      </c:catAx>
      <c:valAx>
        <c:axId val="4680908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46974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sz="1200" b="1">
              <a:solidFill>
                <a:srgbClr val="1A1A1A"/>
              </a:solidFill>
              <a:latin typeface="+mn-lt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3E-4E1B-9CC4-A18510E6F6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3E-4E1B-9CC4-A18510E6F6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3E-4E1B-9CC4-A18510E6F6BB}"/>
              </c:ext>
            </c:extLst>
          </c:dPt>
          <c:cat>
            <c:strRef>
              <c:f>диаграммы!$B$47:$B$49</c:f>
              <c:strCache>
                <c:ptCount val="3"/>
                <c:pt idx="0">
                  <c:v>успешно переведены на следующий курс</c:v>
                </c:pt>
                <c:pt idx="1">
                  <c:v>отклонились от типовой траектории</c:v>
                </c:pt>
                <c:pt idx="2">
                  <c:v>успешно защитила ВКР</c:v>
                </c:pt>
              </c:strCache>
            </c:strRef>
          </c:cat>
          <c:val>
            <c:numRef>
              <c:f>диаграммы!$D$47:$D$49</c:f>
              <c:numCache>
                <c:formatCode>0%</c:formatCode>
                <c:ptCount val="3"/>
                <c:pt idx="0">
                  <c:v>0.48621673003802285</c:v>
                </c:pt>
                <c:pt idx="1">
                  <c:v>0.29752851711026645</c:v>
                </c:pt>
                <c:pt idx="2">
                  <c:v>0.444770283479961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3E-4E1B-9CC4-A18510E6F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b="1" i="1"/>
              <a:t>Сравнение итогов пересдач по 1 и 2 полугодию</a:t>
            </a:r>
          </a:p>
        </c:rich>
      </c:tx>
      <c:layout>
        <c:manualLayout>
          <c:xMode val="edge"/>
          <c:yMode val="edge"/>
          <c:x val="0.19072900262467188"/>
          <c:y val="2.71493212669683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6022605199929806"/>
          <c:y val="0.22052474679329923"/>
          <c:w val="0.48586900770427244"/>
          <c:h val="0.543452000245321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диаграммы!$C$84</c:f>
              <c:strCache>
                <c:ptCount val="1"/>
                <c:pt idx="0">
                  <c:v>1-2 модуль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диаграммы!$B$85:$B$88</c:f>
              <c:strCache>
                <c:ptCount val="4"/>
                <c:pt idx="0">
                  <c:v>всего студентов, участвовавших в сессии  2021/2022 уч.г.</c:v>
                </c:pt>
                <c:pt idx="1">
                  <c:v>всего допущено к пересдачам (21% / 26%)</c:v>
                </c:pt>
                <c:pt idx="2">
                  <c:v>предоставлен ИУП  (2% / 1%)</c:v>
                </c:pt>
                <c:pt idx="3">
                  <c:v>отчислены после пересдач (1% / 1%)</c:v>
                </c:pt>
              </c:strCache>
            </c:strRef>
          </c:cat>
          <c:val>
            <c:numRef>
              <c:f>диаграммы!$C$85:$C$88</c:f>
              <c:numCache>
                <c:formatCode>General</c:formatCode>
                <c:ptCount val="4"/>
                <c:pt idx="0">
                  <c:v>2205</c:v>
                </c:pt>
                <c:pt idx="1">
                  <c:v>475</c:v>
                </c:pt>
                <c:pt idx="2">
                  <c:v>49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AA-4BC7-B07D-DC86F4DF06C5}"/>
            </c:ext>
          </c:extLst>
        </c:ser>
        <c:ser>
          <c:idx val="1"/>
          <c:order val="1"/>
          <c:tx>
            <c:strRef>
              <c:f>диаграммы!$D$84</c:f>
              <c:strCache>
                <c:ptCount val="1"/>
                <c:pt idx="0">
                  <c:v>3-4 модуль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диаграммы!$B$85:$B$88</c:f>
              <c:strCache>
                <c:ptCount val="4"/>
                <c:pt idx="0">
                  <c:v>всего студентов, участвовавших в сессии  2021/2022 уч.г.</c:v>
                </c:pt>
                <c:pt idx="1">
                  <c:v>всего допущено к пересдачам (21% / 26%)</c:v>
                </c:pt>
                <c:pt idx="2">
                  <c:v>предоставлен ИУП  (2% / 1%)</c:v>
                </c:pt>
                <c:pt idx="3">
                  <c:v>отчислены после пересдач (1% / 1%)</c:v>
                </c:pt>
              </c:strCache>
            </c:strRef>
          </c:cat>
          <c:val>
            <c:numRef>
              <c:f>диаграммы!$D$85:$D$88</c:f>
              <c:numCache>
                <c:formatCode>General</c:formatCode>
                <c:ptCount val="4"/>
                <c:pt idx="0">
                  <c:v>2104</c:v>
                </c:pt>
                <c:pt idx="1">
                  <c:v>540</c:v>
                </c:pt>
                <c:pt idx="2">
                  <c:v>25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AA-4BC7-B07D-DC86F4DF06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882368"/>
        <c:axId val="46814272"/>
      </c:barChart>
      <c:catAx>
        <c:axId val="4588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6814272"/>
        <c:crosses val="autoZero"/>
        <c:auto val="1"/>
        <c:lblAlgn val="ctr"/>
        <c:lblOffset val="100"/>
        <c:noMultiLvlLbl val="0"/>
      </c:catAx>
      <c:valAx>
        <c:axId val="46814272"/>
        <c:scaling>
          <c:orientation val="minMax"/>
          <c:max val="2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588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788892508377"/>
          <c:y val="9.8402222843397516E-2"/>
          <c:w val="0.83459191462644"/>
          <c:h val="0.7640660564135973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диаграммы!$B$105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диаграммы!$C$104:$H$104</c:f>
              <c:strCache>
                <c:ptCount val="6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диаграммы!$C$105:$H$105</c:f>
              <c:numCache>
                <c:formatCode>General</c:formatCode>
                <c:ptCount val="6"/>
                <c:pt idx="0">
                  <c:v>6</c:v>
                </c:pt>
                <c:pt idx="1">
                  <c:v>38</c:v>
                </c:pt>
                <c:pt idx="2">
                  <c:v>47</c:v>
                </c:pt>
                <c:pt idx="3">
                  <c:v>45</c:v>
                </c:pt>
                <c:pt idx="4">
                  <c:v>17</c:v>
                </c:pt>
                <c:pt idx="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D1-411F-B65B-A7AE6F25E91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диаграммы!$B$106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rgbClr val="C0504D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диаграммы!$C$104:$H$104</c:f>
              <c:strCache>
                <c:ptCount val="6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диаграммы!$C$106:$H$106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9</c:v>
                </c:pt>
                <c:pt idx="3">
                  <c:v>13</c:v>
                </c:pt>
                <c:pt idx="4">
                  <c:v>26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D1-411F-B65B-A7AE6F25E91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диаграммы!$B$107</c:f>
              <c:strCache>
                <c:ptCount val="1"/>
                <c:pt idx="0">
                  <c:v>3 курс</c:v>
                </c:pt>
              </c:strCache>
            </c:strRef>
          </c:tx>
          <c:spPr>
            <a:solidFill>
              <a:srgbClr val="9BBB59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диаграммы!$C$104:$H$104</c:f>
              <c:strCache>
                <c:ptCount val="6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диаграммы!$C$107:$H$107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17</c:v>
                </c:pt>
                <c:pt idx="3">
                  <c:v>14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D1-411F-B65B-A7AE6F25E91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диаграммы!$B$108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rgbClr val="8064A2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диаграммы!$C$104:$H$104</c:f>
              <c:strCache>
                <c:ptCount val="6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диаграммы!$C$108:$H$108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8</c:v>
                </c:pt>
                <c:pt idx="3">
                  <c:v>2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D1-411F-B65B-A7AE6F25E91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диаграммы!$B$109</c:f>
              <c:strCache>
                <c:ptCount val="1"/>
                <c:pt idx="0">
                  <c:v>5 курс</c:v>
                </c:pt>
              </c:strCache>
            </c:strRef>
          </c:tx>
          <c:spPr>
            <a:solidFill>
              <a:srgbClr val="4BACC6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диаграммы!$C$104:$H$104</c:f>
              <c:strCache>
                <c:ptCount val="6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диаграммы!$C$109:$H$109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D1-411F-B65B-A7AE6F25E91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диаграммы!$B$110</c:f>
              <c:strCache>
                <c:ptCount val="1"/>
                <c:pt idx="0">
                  <c:v>6 курс</c:v>
                </c:pt>
              </c:strCache>
            </c:strRef>
          </c:tx>
          <c:spPr>
            <a:solidFill>
              <a:srgbClr val="F79646"/>
            </a:solidFill>
          </c:spPr>
          <c:invertIfNegative val="1"/>
          <c:cat>
            <c:strRef>
              <c:f>диаграммы!$C$104:$H$104</c:f>
              <c:strCache>
                <c:ptCount val="6"/>
                <c:pt idx="0">
                  <c:v>ИТСС</c:v>
                </c:pt>
                <c:pt idx="1">
                  <c:v>ИБ</c:v>
                </c:pt>
                <c:pt idx="2">
                  <c:v>ИВТ</c:v>
                </c:pt>
                <c:pt idx="3">
                  <c:v>ПМ</c:v>
                </c:pt>
                <c:pt idx="4">
                  <c:v>КБ</c:v>
                </c:pt>
                <c:pt idx="5">
                  <c:v>ОП магистратуры</c:v>
                </c:pt>
              </c:strCache>
            </c:strRef>
          </c:cat>
          <c:val>
            <c:numRef>
              <c:f>диаграммы!$C$110:$H$110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D1-411F-B65B-A7AE6F25E91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26944"/>
        <c:axId val="46875200"/>
      </c:barChart>
      <c:catAx>
        <c:axId val="478269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6875200"/>
        <c:crosses val="autoZero"/>
        <c:auto val="1"/>
        <c:lblAlgn val="r"/>
        <c:lblOffset val="100"/>
        <c:noMultiLvlLbl val="1"/>
      </c:catAx>
      <c:valAx>
        <c:axId val="46875200"/>
        <c:scaling>
          <c:orientation val="minMax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crossAx val="47826944"/>
        <c:crosses val="max"/>
        <c:crossBetween val="between"/>
      </c:valAx>
    </c:plotArea>
    <c:legend>
      <c:legendPos val="t"/>
      <c:layout/>
      <c:overlay val="0"/>
    </c:legend>
    <c:plotVisOnly val="1"/>
    <c:dispBlanksAs val="zero"/>
    <c:showDLblsOverMax val="1"/>
  </c:chart>
  <c:txPr>
    <a:bodyPr/>
    <a:lstStyle/>
    <a:p>
      <a:pPr>
        <a:defRPr sz="14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/>
              <a:t>2019/2020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1933AC-71D7-457A-B1D4-BF12EED52B9C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05CCE2-068E-4EFF-9CA2-B1C7E490445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1095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26777C-9352-4D75-9A50-D8F4E5A581E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F57B8B-4EF5-4696-A43B-E801375B79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53C494-79EA-445E-98FE-95DFA98D9AA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FC4F00-3B36-48A3-8AA3-EFCACCD3E3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A035FF-B299-4C77-9F5F-729C1C9A960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16F7CF-C018-465E-9B53-B3CED139FC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8DF95C-7F16-41BE-BACD-04FD7A09F6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7A2F8C-0498-4C99-96AB-51E6D8D220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004FA-B05F-4BE8-BDA7-EB36E1B2D2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9C2148-FCCA-4C31-AD86-9AE2943D0F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9A1F25-F858-4648-A9CD-E705E20817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58C6BA-759F-486F-B7B8-E26081FFB5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5E2DD-CCED-4E81-923D-23989FC184D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495771-C9AB-49D5-888C-11D22BE3CC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4C7719-A63A-43CF-AB7A-F7158BAA9D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796E2-C3F3-438C-B783-D998F7D09E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F34B90-FB9C-4FD9-BB79-39B07D5CD9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1592-E3DF-4476-9630-DD028666A8AE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5596-D0EB-4202-A2DE-B0DA9E759C8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8716-66B8-45AF-9C41-9C0A745B0FA5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7844-D8DD-42B2-A0A8-749FA861E11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DEDD-B152-4211-8C7D-6A941FC408F1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55E3-59C5-42FB-B9ED-E0D10153D5C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7C07-23D0-44AF-A7EB-4D756640F003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DAC3-1176-4647-B425-44D6569EA0F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F726-BE84-4137-9333-B17C84E992DB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9612-20E1-479A-9A80-D643BA9989D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97FB-2305-4A1E-AA15-7A2DEA9E0269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B920-4F5A-4962-8AF3-F8AA83A8C62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A886-8702-41AE-BAC6-952E0BBC356D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0848-D2E7-435A-A900-1944331A948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7C45-2194-4AD5-99AC-3E7503BB8863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033B-8E8F-43E0-9F86-64815FF3ECC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9144-68C5-4928-B55F-36086206C452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FF92-9CA9-421F-9B44-3BD637011A7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9D3D-203C-4380-8018-A6438BC4B4AD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F379-452D-4E4D-8A4D-D1031131A80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7D38-BDE0-43BF-8FA0-62CA25332AAA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CF70-13B4-4039-9C02-0AC5402794E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98E6-A83E-4D01-973D-7B2FCD1105BD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82CC-AC6B-4228-A18D-E7C8BD4C5EB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893C-E8DA-47A5-86C5-95E0BDDD6463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5EAB-78E7-44B2-AB2E-E1443FE1BD3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13.02.2023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36647-757E-4B81-ADC0-1499DF026EB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miem.hse.ru/curriculum_department?__t=6751630&amp;_r=2212901642786648.39351&amp;__r=OK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14.xml"/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12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11" Type="http://schemas.openxmlformats.org/officeDocument/2006/relationships/chart" Target="../charts/chart12.xml"/><Relationship Id="rId5" Type="http://schemas.openxmlformats.org/officeDocument/2006/relationships/chart" Target="../charts/chart8.xml"/><Relationship Id="rId10" Type="http://schemas.openxmlformats.org/officeDocument/2006/relationships/chart" Target="../charts/chart11.xml"/><Relationship Id="rId4" Type="http://schemas.openxmlformats.org/officeDocument/2006/relationships/chart" Target="../charts/chart7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8" descr="A blue circle with white text&#10;&#10;Description automatically generated with low confidenc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413" y="9620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2084388" y="1112838"/>
            <a:ext cx="354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HSE Sans"/>
              </a:rPr>
              <a:t>Московский институт электроники и математики им. А.Н.Тихонова</a:t>
            </a:r>
          </a:p>
        </p:txBody>
      </p:sp>
      <p:sp>
        <p:nvSpPr>
          <p:cNvPr id="16388" name="TextBox 29"/>
          <p:cNvSpPr txBox="1">
            <a:spLocks noChangeArrowheads="1"/>
          </p:cNvSpPr>
          <p:nvPr/>
        </p:nvSpPr>
        <p:spPr bwMode="auto">
          <a:xfrm>
            <a:off x="6148388" y="1112838"/>
            <a:ext cx="2478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6389" name="TextBox 41"/>
          <p:cNvSpPr txBox="1">
            <a:spLocks noChangeArrowheads="1"/>
          </p:cNvSpPr>
          <p:nvPr/>
        </p:nvSpPr>
        <p:spPr bwMode="auto">
          <a:xfrm>
            <a:off x="914400" y="2451100"/>
            <a:ext cx="101330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3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</a:p>
        </p:txBody>
      </p:sp>
      <p:cxnSp>
        <p:nvCxnSpPr>
          <p:cNvPr id="49" name="Straight Connector 4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89650" y="962025"/>
            <a:ext cx="0" cy="839788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642350" y="962025"/>
            <a:ext cx="0" cy="839788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179175" y="962025"/>
            <a:ext cx="0" cy="839788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53"/>
          <p:cNvSpPr txBox="1">
            <a:spLocks noChangeArrowheads="1"/>
          </p:cNvSpPr>
          <p:nvPr/>
        </p:nvSpPr>
        <p:spPr bwMode="auto">
          <a:xfrm>
            <a:off x="8797925" y="1112838"/>
            <a:ext cx="2079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HSE Sans"/>
              </a:rPr>
              <a:t>Москва, 07.02.2023</a:t>
            </a:r>
          </a:p>
        </p:txBody>
      </p:sp>
      <p:pic>
        <p:nvPicPr>
          <p:cNvPr id="1639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4413" y="5595938"/>
            <a:ext cx="1152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B9E9E71A-64CB-45FC-AC5C-0976D8B609F6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10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34822" name="TextBox 43"/>
          <p:cNvSpPr txBox="1">
            <a:spLocks noChangeArrowheads="1"/>
          </p:cNvSpPr>
          <p:nvPr/>
        </p:nvSpPr>
        <p:spPr bwMode="auto">
          <a:xfrm>
            <a:off x="501650" y="1350963"/>
            <a:ext cx="1115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Динамика контингента иностранных студентов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34825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34826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34827" name="Группа 12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34829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Рисунок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229634" y="1887727"/>
          <a:ext cx="11739563" cy="469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424DDA4-A727-45BF-8D87-EDD1272EE351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11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36871" name="TextBox 43"/>
          <p:cNvSpPr txBox="1">
            <a:spLocks noChangeArrowheads="1"/>
          </p:cNvSpPr>
          <p:nvPr/>
        </p:nvSpPr>
        <p:spPr bwMode="auto">
          <a:xfrm>
            <a:off x="488950" y="1350963"/>
            <a:ext cx="1115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Динамика контингента иностранных студентов, чел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36874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36875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36876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36878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Рисунок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517199" y="1933574"/>
          <a:ext cx="9775380" cy="387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7E7F8FB-A1F6-4A11-B750-D04FAE1F99E2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12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38919" name="TextBox 43"/>
          <p:cNvSpPr txBox="1">
            <a:spLocks noChangeArrowheads="1"/>
          </p:cNvSpPr>
          <p:nvPr/>
        </p:nvSpPr>
        <p:spPr bwMode="auto">
          <a:xfrm>
            <a:off x="501650" y="1350963"/>
            <a:ext cx="1115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Майноры (топ-5 среди всех студентов)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38922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38923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Особенности организации обучения по отдельным элементам учебных планов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08738" y="1730375"/>
          <a:ext cx="5565913" cy="2652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6526">
                  <a:extLst>
                    <a:ext uri="{9D8B030D-6E8A-4147-A177-3AD203B41FA5}"/>
                  </a:extLst>
                </a:gridCol>
                <a:gridCol w="1043162">
                  <a:extLst>
                    <a:ext uri="{9D8B030D-6E8A-4147-A177-3AD203B41FA5}"/>
                  </a:extLst>
                </a:gridCol>
                <a:gridCol w="1016225">
                  <a:extLst>
                    <a:ext uri="{9D8B030D-6E8A-4147-A177-3AD203B41FA5}"/>
                  </a:extLst>
                </a:gridCol>
              </a:tblGrid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майнор_2020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60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HSE Sans" panose="02000000000000000000" pitchFamily="50" charset="-52"/>
                        </a:rPr>
                        <a:t>Название</a:t>
                      </a:r>
                      <a:r>
                        <a:rPr lang="ru-RU" sz="1400" u="none" strike="noStrike" baseline="0" dirty="0" smtClean="0">
                          <a:effectLst/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HSE Sans" panose="02000000000000000000" pitchFamily="50" charset="-52"/>
                        </a:rPr>
                        <a:t>м</a:t>
                      </a:r>
                      <a:r>
                        <a:rPr lang="ru-RU" sz="1400" u="none" strike="noStrike" dirty="0" err="1" smtClean="0">
                          <a:effectLst/>
                          <a:latin typeface="HSE Sans" panose="02000000000000000000" pitchFamily="50" charset="-52"/>
                        </a:rPr>
                        <a:t>айнора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352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2020 Интеллектуальный анализ данных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2020 Прикладная и сетевая аналитика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2020 Бизнес-информатика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8,9%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2020 </a:t>
                      </a:r>
                      <a:r>
                        <a:rPr lang="ru-RU" sz="1400" u="none" strike="noStrike" dirty="0" err="1">
                          <a:effectLst/>
                          <a:latin typeface="HSE Sans" panose="02000000000000000000" pitchFamily="50" charset="-52"/>
                        </a:rPr>
                        <a:t>Нейросетевые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 технологии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87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2020 Психология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5,9%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305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Общий 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итог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158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42,5%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65475" y="4262438"/>
          <a:ext cx="5984549" cy="2429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7831">
                  <a:extLst>
                    <a:ext uri="{9D8B030D-6E8A-4147-A177-3AD203B41FA5}"/>
                  </a:extLst>
                </a:gridCol>
                <a:gridCol w="1282979">
                  <a:extLst>
                    <a:ext uri="{9D8B030D-6E8A-4147-A177-3AD203B41FA5}"/>
                  </a:extLst>
                </a:gridCol>
                <a:gridCol w="1293739">
                  <a:extLst>
                    <a:ext uri="{9D8B030D-6E8A-4147-A177-3AD203B41FA5}"/>
                  </a:extLst>
                </a:gridCol>
              </a:tblGrid>
              <a:tr h="21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майнор_2019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6235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HSE Sans" panose="02000000000000000000" pitchFamily="50" charset="-52"/>
                        </a:rPr>
                        <a:t>Название </a:t>
                      </a:r>
                      <a:r>
                        <a:rPr lang="ru-RU" sz="1400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майнора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2019 Бизнес-информатика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18,5%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2019 </a:t>
                      </a:r>
                      <a:r>
                        <a:rPr lang="ru-RU" sz="1400" u="none" strike="noStrike" dirty="0" err="1">
                          <a:effectLst/>
                          <a:latin typeface="HSE Sans" panose="02000000000000000000" pitchFamily="50" charset="-52"/>
                        </a:rPr>
                        <a:t>Нейросетевые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 технологии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14,6%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2019 Интеллектуальный анализ данных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9,4%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2019 Менеджмент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6,6%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2019 Свободный майнор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2019 Прикладная 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91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Общий итог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208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57,3%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9004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39044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5" name="Рисунок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4813" y="1733550"/>
          <a:ext cx="5813660" cy="2614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126">
                  <a:extLst>
                    <a:ext uri="{9D8B030D-6E8A-4147-A177-3AD203B41FA5}"/>
                  </a:extLst>
                </a:gridCol>
                <a:gridCol w="1017767">
                  <a:extLst>
                    <a:ext uri="{9D8B030D-6E8A-4147-A177-3AD203B41FA5}"/>
                  </a:extLst>
                </a:gridCol>
                <a:gridCol w="1017767">
                  <a:extLst>
                    <a:ext uri="{9D8B030D-6E8A-4147-A177-3AD203B41FA5}"/>
                  </a:extLst>
                </a:gridCol>
              </a:tblGrid>
              <a:tr h="182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</a:t>
                      </a:r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2021*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517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Название </a:t>
                      </a:r>
                      <a:r>
                        <a:rPr lang="ru-RU" sz="1400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HSE Sans" panose="02000000000000000000" pitchFamily="50" charset="-52"/>
                        </a:rPr>
                        <a:t>Количество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студентов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b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2021 Интеллектуальный анализ данных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11,8%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2021 Бизнес-информатика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10,6%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2021 Нейросетевые технологии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9,6%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2021 Стартап как диплом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5,2%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00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2021 Менеджмент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5,2%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67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Общий итог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42,5%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0688" y="4262438"/>
            <a:ext cx="24257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aseline="300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*\ 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SE Sans" panose="02000000000000000000" pitchFamily="50" charset="-52"/>
                <a:cs typeface="+mn-cs"/>
              </a:rPr>
              <a:t>С 2021/2022 учебного года в выборе </a:t>
            </a:r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HSE Sans" panose="02000000000000000000" pitchFamily="50" charset="-52"/>
                <a:cs typeface="+mn-cs"/>
              </a:rPr>
              <a:t>майноров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SE Sans" panose="02000000000000000000" pitchFamily="50" charset="-52"/>
                <a:cs typeface="+mn-cs"/>
              </a:rPr>
              <a:t> принимают участи студенты ОП «Компьютерная безопасность»</a:t>
            </a:r>
            <a:endParaRPr lang="ru-RU" dirty="0">
              <a:solidFill>
                <a:schemeClr val="bg1">
                  <a:lumMod val="65000"/>
                </a:schemeClr>
              </a:solidFill>
              <a:latin typeface="HSE Sans" panose="02000000000000000000" pitchFamily="50" charset="-5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A15B21B-F9C5-4615-A515-457A51493834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13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40967" name="TextBox 43"/>
          <p:cNvSpPr txBox="1">
            <a:spLocks noChangeArrowheads="1"/>
          </p:cNvSpPr>
          <p:nvPr/>
        </p:nvSpPr>
        <p:spPr bwMode="auto">
          <a:xfrm>
            <a:off x="501650" y="1350963"/>
            <a:ext cx="1115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Статистика приема-выпуска студентов, набор 2018 (для КБ набор 2016)</a:t>
            </a:r>
          </a:p>
          <a:p>
            <a:endParaRPr lang="ru-RU" sz="1600">
              <a:solidFill>
                <a:srgbClr val="102D69"/>
              </a:solidFill>
              <a:latin typeface="HSE Sans"/>
            </a:endParaRP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9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40970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40971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Качественные характеристики учебного процесса</a:t>
            </a:r>
          </a:p>
        </p:txBody>
      </p:sp>
      <p:grpSp>
        <p:nvGrpSpPr>
          <p:cNvPr id="40972" name="Группа 12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41023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4" name="Рисунок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989138"/>
          <a:ext cx="11616265" cy="4480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509">
                  <a:extLst>
                    <a:ext uri="{9D8B030D-6E8A-4147-A177-3AD203B41FA5}"/>
                  </a:extLst>
                </a:gridCol>
                <a:gridCol w="1677439">
                  <a:extLst>
                    <a:ext uri="{9D8B030D-6E8A-4147-A177-3AD203B41FA5}"/>
                  </a:extLst>
                </a:gridCol>
                <a:gridCol w="1677439">
                  <a:extLst>
                    <a:ext uri="{9D8B030D-6E8A-4147-A177-3AD203B41FA5}"/>
                  </a:extLst>
                </a:gridCol>
                <a:gridCol w="1677439">
                  <a:extLst>
                    <a:ext uri="{9D8B030D-6E8A-4147-A177-3AD203B41FA5}"/>
                  </a:extLst>
                </a:gridCol>
                <a:gridCol w="1677439">
                  <a:extLst>
                    <a:ext uri="{9D8B030D-6E8A-4147-A177-3AD203B41FA5}"/>
                  </a:extLst>
                </a:gridCol>
              </a:tblGrid>
              <a:tr h="593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ИТСС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ИВТ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ПМ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КБ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93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принято на программу (бюджет/коммерция)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70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(53/17)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176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(107/69)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145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(75/70)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69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(32/37)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93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выпущено (бюджет/коммерция)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56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(45/11)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132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(97/35)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106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(75/31)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31 </a:t>
                      </a:r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(24/7)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93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% "выживания"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80%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75%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73%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46%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689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средний балл защиты ВКР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HSE Sans" panose="02000000000000000000" pitchFamily="50" charset="-52"/>
                        </a:rPr>
                        <a:t>7,85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7,80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7,78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7,72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644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Поступило </a:t>
                      </a:r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в магистратуру ВШЭ по первоначальному направлению подготовки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93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HSE Sans" panose="02000000000000000000" pitchFamily="50" charset="-52"/>
                        </a:rPr>
                        <a:t>Поступают в магистратуру ВШЭ по другому направлению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HSE Sans" panose="02000000000000000000" pitchFamily="50" charset="-52"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HSE Sans" panose="02000000000000000000" pitchFamily="50" charset="-52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68D0F32-7928-4F32-A0FC-C30AFF165C51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14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43015" name="TextBox 43"/>
          <p:cNvSpPr txBox="1">
            <a:spLocks noChangeArrowheads="1"/>
          </p:cNvSpPr>
          <p:nvPr/>
        </p:nvSpPr>
        <p:spPr bwMode="auto">
          <a:xfrm>
            <a:off x="488950" y="1350963"/>
            <a:ext cx="1115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Учебные ассистенты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43018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43019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Учебные ассистенты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43020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43097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8" name="Рисунок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88950" y="2654300"/>
          <a:ext cx="5893989" cy="2077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156">
                  <a:extLst>
                    <a:ext uri="{9D8B030D-6E8A-4147-A177-3AD203B41FA5}"/>
                  </a:extLst>
                </a:gridCol>
                <a:gridCol w="698090">
                  <a:extLst>
                    <a:ext uri="{9D8B030D-6E8A-4147-A177-3AD203B41FA5}"/>
                  </a:extLst>
                </a:gridCol>
                <a:gridCol w="1543665">
                  <a:extLst>
                    <a:ext uri="{9D8B030D-6E8A-4147-A177-3AD203B41FA5}"/>
                  </a:extLst>
                </a:gridCol>
                <a:gridCol w="805389">
                  <a:extLst>
                    <a:ext uri="{9D8B030D-6E8A-4147-A177-3AD203B41FA5}"/>
                  </a:extLst>
                </a:gridCol>
                <a:gridCol w="1207689">
                  <a:extLst>
                    <a:ext uri="{9D8B030D-6E8A-4147-A177-3AD203B41FA5}"/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за какой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ВСЕГО заявок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Число студентов, отвечающих критерию отбора по 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успеваемости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принято заявок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уникальных ФИО (относительно предыдущего периода)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 полугодие 20/21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 полугодие 21/22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SE Sans" panose="02000000000000000000" pitchFamily="50" charset="-52"/>
                        </a:rPr>
                        <a:t>63 </a:t>
                      </a:r>
                      <a:r>
                        <a:rPr lang="ru-RU" sz="1100" i="1" u="none" strike="noStrike" dirty="0" smtClean="0">
                          <a:effectLst/>
                          <a:latin typeface="HSE Sans" panose="02000000000000000000" pitchFamily="50" charset="-52"/>
                        </a:rPr>
                        <a:t>(53%)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5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 полугодие 21/22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836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HSE Sans" panose="02000000000000000000" pitchFamily="50" charset="-52"/>
                        </a:rPr>
                        <a:t>98 </a:t>
                      </a:r>
                      <a:r>
                        <a:rPr lang="ru-RU" sz="1100" i="1" u="none" strike="noStrike" dirty="0" smtClean="0">
                          <a:effectLst/>
                          <a:latin typeface="HSE Sans" panose="02000000000000000000" pitchFamily="50" charset="-52"/>
                        </a:rPr>
                        <a:t>(64%)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519863" y="2190750"/>
          <a:ext cx="5447637" cy="4426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644">
                  <a:extLst>
                    <a:ext uri="{9D8B030D-6E8A-4147-A177-3AD203B41FA5}"/>
                  </a:extLst>
                </a:gridCol>
                <a:gridCol w="2642958">
                  <a:extLst>
                    <a:ext uri="{9D8B030D-6E8A-4147-A177-3AD203B41FA5}"/>
                  </a:extLst>
                </a:gridCol>
                <a:gridCol w="1137035">
                  <a:extLst>
                    <a:ext uri="{9D8B030D-6E8A-4147-A177-3AD203B41FA5}"/>
                  </a:extLst>
                </a:gridCol>
              </a:tblGrid>
              <a:tr h="2589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за какой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Дисциплина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количество заявок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039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 полугодие 21/22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Математический анализ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0393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Алгоритмизация и программирование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49379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Информатика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0393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Языки программирования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8971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Физика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039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 полугодие 21/22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Алгоритмизация и программирование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460393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Математический анализ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249379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Физика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249379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Базы Данных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690589">
                <a:tc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Проектный семинар "Python в науке о данных"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3095" name="TextBox 26"/>
          <p:cNvSpPr txBox="1">
            <a:spLocks noChangeArrowheads="1"/>
          </p:cNvSpPr>
          <p:nvPr/>
        </p:nvSpPr>
        <p:spPr bwMode="auto">
          <a:xfrm>
            <a:off x="561975" y="2200275"/>
            <a:ext cx="507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Количество заявок</a:t>
            </a:r>
          </a:p>
        </p:txBody>
      </p:sp>
      <p:sp>
        <p:nvSpPr>
          <p:cNvPr id="43096" name="Прямоугольник 27"/>
          <p:cNvSpPr>
            <a:spLocks noChangeArrowheads="1"/>
          </p:cNvSpPr>
          <p:nvPr/>
        </p:nvSpPr>
        <p:spPr bwMode="auto">
          <a:xfrm>
            <a:off x="6369050" y="1746250"/>
            <a:ext cx="574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Топ-5 дисциплин с максимальным количеством заявок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60C8916-F1EF-45D7-9BBF-B48AFF29B470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15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4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45065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45066" name="TextBox 18"/>
          <p:cNvSpPr txBox="1">
            <a:spLocks noChangeArrowheads="1"/>
          </p:cNvSpPr>
          <p:nvPr/>
        </p:nvSpPr>
        <p:spPr bwMode="auto">
          <a:xfrm>
            <a:off x="6205538" y="481013"/>
            <a:ext cx="3963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  <a:hlinkClick r:id="rId5"/>
              </a:rPr>
              <a:t>Электронный офис МИЭМ</a:t>
            </a:r>
            <a:endParaRPr lang="ru-RU" sz="1000">
              <a:solidFill>
                <a:srgbClr val="102D69"/>
              </a:solidFill>
              <a:latin typeface="HSE Sans"/>
              <a:sym typeface="Arial" charset="0"/>
            </a:endParaRPr>
          </a:p>
        </p:txBody>
      </p:sp>
      <p:pic>
        <p:nvPicPr>
          <p:cNvPr id="45067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6863" y="1220788"/>
            <a:ext cx="62674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Прямоугольник 6"/>
          <p:cNvSpPr>
            <a:spLocks noChangeArrowheads="1"/>
          </p:cNvSpPr>
          <p:nvPr/>
        </p:nvSpPr>
        <p:spPr bwMode="auto">
          <a:xfrm>
            <a:off x="250825" y="1371600"/>
            <a:ext cx="51260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HSE Sans"/>
              </a:rPr>
              <a:t>Учебный офис МИЭМ НИУ ВШЭ</a:t>
            </a:r>
            <a:r>
              <a:rPr lang="ru-RU" sz="1400">
                <a:solidFill>
                  <a:srgbClr val="000000"/>
                </a:solidFill>
                <a:latin typeface="HSE Sans"/>
              </a:rPr>
              <a:t> – команда, которая профессионально занимается организационным сопровождением образовательных программ. Мы делаем все возможное для того, чтобы организационные вопросы решались эффективно, и Вы смогли сконцентрироваться на достижении главной цели обучения.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latin typeface="HSE Sans"/>
              </a:rPr>
              <a:t>Электронный офис</a:t>
            </a:r>
          </a:p>
          <a:p>
            <a:r>
              <a:rPr lang="ru-RU" sz="1400">
                <a:solidFill>
                  <a:srgbClr val="000000"/>
                </a:solidFill>
                <a:latin typeface="HSE Sans"/>
              </a:rPr>
              <a:t>Предоставление сервисов и консультаций осуществляется преимущественно в электронном формате.</a:t>
            </a:r>
            <a:br>
              <a:rPr lang="ru-RU" sz="1400">
                <a:solidFill>
                  <a:srgbClr val="000000"/>
                </a:solidFill>
                <a:latin typeface="HSE Sans"/>
              </a:rPr>
            </a:br>
            <a:r>
              <a:rPr lang="ru-RU" sz="1400">
                <a:solidFill>
                  <a:srgbClr val="000000"/>
                </a:solidFill>
                <a:latin typeface="HSE Sans"/>
              </a:rPr>
              <a:t>Для получения услуги воспользуйтесь предлагаемыми ниже ссылками или направьте Ваш вопрос по электронной почте. В течение 1–3 рабочих дней мы обязательно дадим Вам обратную связь.</a:t>
            </a:r>
          </a:p>
        </p:txBody>
      </p:sp>
      <p:pic>
        <p:nvPicPr>
          <p:cNvPr id="45069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3" y="4911725"/>
            <a:ext cx="49180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70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45071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2" name="Рисунок 2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340F37B-16FC-4703-844B-1841DE6CBF24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16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47113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47114" name="TextBox 18"/>
          <p:cNvSpPr txBox="1">
            <a:spLocks noChangeArrowheads="1"/>
          </p:cNvSpPr>
          <p:nvPr/>
        </p:nvSpPr>
        <p:spPr bwMode="auto">
          <a:xfrm>
            <a:off x="6205538" y="481013"/>
            <a:ext cx="3963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Сотрудники УО</a:t>
            </a:r>
          </a:p>
        </p:txBody>
      </p:sp>
      <p:grpSp>
        <p:nvGrpSpPr>
          <p:cNvPr id="47115" name="Группа 11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47117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8" name="Рисунок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16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6538" y="1276350"/>
            <a:ext cx="6454775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D473BB0-D4C3-44F0-93B6-043D174DC546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17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49161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491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ru-RU" sz="2000" smtClean="0"/>
          </a:p>
          <a:p>
            <a:pPr marL="0" indent="0" algn="ctr">
              <a:buFont typeface="Arial" charset="0"/>
              <a:buNone/>
            </a:pPr>
            <a:endParaRPr lang="ru-RU" sz="2000" smtClean="0"/>
          </a:p>
          <a:p>
            <a:pPr marL="0" indent="0" algn="ctr">
              <a:buFont typeface="Arial" charset="0"/>
              <a:buNone/>
            </a:pPr>
            <a:endParaRPr lang="ru-RU" sz="2000" smtClean="0"/>
          </a:p>
          <a:p>
            <a:pPr marL="0" indent="0" algn="ctr">
              <a:buFont typeface="Arial" charset="0"/>
              <a:buNone/>
            </a:pPr>
            <a:r>
              <a:rPr lang="ru-RU" sz="2000" smtClean="0"/>
              <a:t>СПАСИБО за внимание</a:t>
            </a:r>
          </a:p>
        </p:txBody>
      </p:sp>
      <p:grpSp>
        <p:nvGrpSpPr>
          <p:cNvPr id="49163" name="Группа 10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49164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5" name="Рисунок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>
            <a:extLst>
              <a:ext uri="{FF2B5EF4-FFF2-40B4-BE49-F238E27FC236}"/>
            </a:extLst>
          </p:cNvPr>
          <p:cNvSpPr/>
          <p:nvPr/>
        </p:nvSpPr>
        <p:spPr>
          <a:xfrm>
            <a:off x="133350" y="257175"/>
            <a:ext cx="11925300" cy="6437313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anchor="ctr"/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latin typeface="HSE Sans" panose="02000000000000000000" pitchFamily="2" charset="0"/>
              </a:rPr>
              <a:t>Небольшие куски текста </a:t>
            </a:r>
            <a:r>
              <a:rPr lang="en-GB" dirty="0">
                <a:latin typeface="HSE Sans" panose="02000000000000000000" pitchFamily="2" charset="0"/>
              </a:rPr>
              <a:t>(13pt) </a:t>
            </a:r>
            <a:r>
              <a:rPr lang="ru-RU" dirty="0">
                <a:latin typeface="HSE Sans" panose="02000000000000000000" pitchFamily="2" charset="0"/>
              </a:rPr>
              <a:t>можно набирать в одну колонку, но не делайте колонку на всю ширину экрана.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latin typeface="HSE Sans" panose="02000000000000000000" pitchFamily="2" charset="0"/>
              </a:rPr>
              <a:t>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i="1" dirty="0">
                <a:latin typeface="HSE Sans" panose="02000000000000000000" pitchFamily="2" charset="0"/>
              </a:rPr>
              <a:t>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18435" name="Picture 4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27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440" name="TextBox 30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18441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95243E6-31A9-4492-85EA-684D3F21B3F4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2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/>
        </p:nvSpPr>
        <p:spPr>
          <a:xfrm>
            <a:off x="984250" y="1768475"/>
            <a:ext cx="462915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04800" fontAlgn="auto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Font typeface="Arial"/>
              <a:buAutoNum type="arabicPeriod"/>
              <a:defRPr/>
            </a:pPr>
            <a:r>
              <a:rPr lang="ru-RU" sz="1600" b="1" dirty="0">
                <a:latin typeface="HSE Sans" panose="02000000000000000000" pitchFamily="2" charset="0"/>
                <a:cs typeface="+mn-cs"/>
                <a:sym typeface="Arial"/>
              </a:rPr>
              <a:t>Количественные показатели контингента (численность, динамика).</a:t>
            </a:r>
          </a:p>
          <a:p>
            <a:pPr indent="-292100" fontAlgn="auto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FontTx/>
              <a:buChar char="●"/>
              <a:defRPr/>
            </a:pPr>
            <a:r>
              <a:rPr lang="ru-RU" sz="1600" dirty="0">
                <a:latin typeface="HSE Sans" panose="02000000000000000000" pitchFamily="2" charset="0"/>
                <a:cs typeface="+mn-cs"/>
              </a:rPr>
              <a:t>Динамика численности  контингента студентов и магистрантов </a:t>
            </a:r>
          </a:p>
          <a:p>
            <a:pPr indent="-292100" fontAlgn="auto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FontTx/>
              <a:buChar char="●"/>
              <a:defRPr/>
            </a:pPr>
            <a:r>
              <a:rPr lang="ru-RU" sz="1600" dirty="0">
                <a:latin typeface="HSE Sans" panose="02000000000000000000" pitchFamily="2" charset="0"/>
                <a:cs typeface="+mn-cs"/>
              </a:rPr>
              <a:t>Итоги пересдач, % от контингента студентов, допущенных к пересдачам</a:t>
            </a:r>
          </a:p>
          <a:p>
            <a:pPr indent="-292100" fontAlgn="auto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FontTx/>
              <a:buChar char="●"/>
              <a:defRPr/>
            </a:pPr>
            <a:r>
              <a:rPr lang="ru-RU" sz="1600" dirty="0">
                <a:latin typeface="HSE Sans" panose="02000000000000000000" pitchFamily="2" charset="0"/>
                <a:cs typeface="+mn-cs"/>
              </a:rPr>
              <a:t>Количество студентов, отчисленных за учебный год в целом, по ОП </a:t>
            </a:r>
            <a:endParaRPr lang="en-US" sz="1600" dirty="0">
              <a:latin typeface="HSE Sans" panose="02000000000000000000" pitchFamily="2" charset="0"/>
              <a:cs typeface="+mn-cs"/>
            </a:endParaRPr>
          </a:p>
          <a:p>
            <a:pPr indent="-292100" fontAlgn="auto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FontTx/>
              <a:buChar char="●"/>
              <a:defRPr/>
            </a:pPr>
            <a:r>
              <a:rPr lang="ru-RU" sz="1600" dirty="0">
                <a:latin typeface="HSE Sans" panose="02000000000000000000" pitchFamily="2" charset="0"/>
                <a:cs typeface="+mn-cs"/>
              </a:rPr>
              <a:t>Количество отчисленных по видам отчислений</a:t>
            </a:r>
            <a:endParaRPr lang="en-US" sz="1600" dirty="0">
              <a:latin typeface="HSE Sans" panose="02000000000000000000" pitchFamily="2" charset="0"/>
              <a:cs typeface="+mn-cs"/>
            </a:endParaRPr>
          </a:p>
          <a:p>
            <a:pPr indent="-292100" fontAlgn="auto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FontTx/>
              <a:buChar char="●"/>
              <a:defRPr/>
            </a:pPr>
            <a:r>
              <a:rPr lang="ru-RU" sz="1600" dirty="0">
                <a:latin typeface="HSE Sans" panose="02000000000000000000" pitchFamily="2" charset="0"/>
                <a:cs typeface="+mn-cs"/>
              </a:rPr>
              <a:t>Студенты, обучающиеся на коммерческих местах</a:t>
            </a:r>
          </a:p>
          <a:p>
            <a:pPr indent="-292100" fontAlgn="auto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FontTx/>
              <a:buChar char="●"/>
              <a:defRPr/>
            </a:pPr>
            <a:r>
              <a:rPr lang="ru-RU" sz="1600" dirty="0">
                <a:latin typeface="HSE Sans" panose="02000000000000000000" pitchFamily="2" charset="0"/>
                <a:cs typeface="+mn-cs"/>
              </a:rPr>
              <a:t>Динамика контингента иностранных студентов</a:t>
            </a:r>
          </a:p>
        </p:txBody>
      </p:sp>
      <p:cxnSp>
        <p:nvCxnSpPr>
          <p:cNvPr id="60" name="Straight Connector 5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6045200" y="1768475"/>
            <a:ext cx="5110163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95300" indent="-342900">
              <a:buClr>
                <a:srgbClr val="003F82"/>
              </a:buClr>
              <a:buSzPts val="1200"/>
              <a:buFont typeface="Calibri Light" pitchFamily="34" charset="0"/>
              <a:buAutoNum type="arabicPeriod" startAt="2"/>
            </a:pPr>
            <a:r>
              <a:rPr lang="ru-RU" sz="1600" b="1">
                <a:latin typeface="HSE Sans"/>
                <a:sym typeface="Arial" charset="0"/>
              </a:rPr>
              <a:t>Особенности организации обучения по отдельным элементам учебных планов </a:t>
            </a:r>
          </a:p>
          <a:p>
            <a:pPr marL="495300" indent="-342900" algn="just">
              <a:buClr>
                <a:srgbClr val="003F82"/>
              </a:buClr>
              <a:buSzPts val="1000"/>
              <a:buFont typeface="Arial" charset="0"/>
              <a:buChar char="●"/>
            </a:pPr>
            <a:r>
              <a:rPr lang="ru-RU" sz="1600">
                <a:latin typeface="HSE Sans"/>
              </a:rPr>
              <a:t>М</a:t>
            </a:r>
            <a:r>
              <a:rPr lang="ru-RU" sz="1600">
                <a:latin typeface="HSE Sans"/>
                <a:sym typeface="Arial" charset="0"/>
              </a:rPr>
              <a:t>айноры</a:t>
            </a:r>
          </a:p>
          <a:p>
            <a:pPr marL="914400" lvl="1" indent="-292100" algn="just">
              <a:buClr>
                <a:srgbClr val="003F82"/>
              </a:buClr>
              <a:buSzPts val="1000"/>
              <a:buFont typeface="Arial" charset="0"/>
              <a:buChar char="•"/>
            </a:pPr>
            <a:endParaRPr lang="ru-RU" sz="1200">
              <a:latin typeface="HSE Sans"/>
              <a:sym typeface="Arial" charset="0"/>
            </a:endParaRPr>
          </a:p>
          <a:p>
            <a:pPr marL="495300" indent="-342900">
              <a:buClr>
                <a:srgbClr val="003F82"/>
              </a:buClr>
              <a:buSzPts val="1200"/>
              <a:buFont typeface="Calibri Light" pitchFamily="34" charset="0"/>
              <a:buAutoNum type="arabicPeriod" startAt="3"/>
            </a:pPr>
            <a:r>
              <a:rPr lang="ru-RU" sz="1600" b="1">
                <a:latin typeface="HSE Sans"/>
                <a:sym typeface="Arial" charset="0"/>
              </a:rPr>
              <a:t>Качественные характеристики учебного процесса </a:t>
            </a:r>
          </a:p>
          <a:p>
            <a:pPr marL="495300" indent="-342900">
              <a:buClr>
                <a:srgbClr val="003F82"/>
              </a:buClr>
              <a:buSzPts val="1000"/>
              <a:buFont typeface="Arial" charset="0"/>
              <a:buChar char="●"/>
            </a:pPr>
            <a:r>
              <a:rPr lang="ru-RU" sz="1600">
                <a:latin typeface="HSE Sans"/>
              </a:rPr>
              <a:t>Статистика приема-выпуска студентов, набор 2017 (для КБ набор 2015)</a:t>
            </a:r>
          </a:p>
          <a:p>
            <a:pPr marL="495300" indent="-342900" algn="just">
              <a:buClr>
                <a:srgbClr val="003F82"/>
              </a:buClr>
              <a:buSzPts val="1200"/>
            </a:pPr>
            <a:endParaRPr lang="ru-RU" sz="1600" b="1">
              <a:latin typeface="HSE Sans"/>
            </a:endParaRPr>
          </a:p>
          <a:p>
            <a:pPr marL="495300" indent="-342900">
              <a:buClr>
                <a:srgbClr val="003F82"/>
              </a:buClr>
              <a:buSzPts val="1200"/>
              <a:buFont typeface="Calibri Light" pitchFamily="34" charset="0"/>
              <a:buAutoNum type="arabicPeriod" startAt="4"/>
            </a:pPr>
            <a:r>
              <a:rPr lang="ru-RU" sz="1600" b="1">
                <a:latin typeface="HSE Sans"/>
              </a:rPr>
              <a:t>Учебные ассистенты</a:t>
            </a:r>
          </a:p>
          <a:p>
            <a:pPr marL="495300" indent="-342900">
              <a:buClr>
                <a:srgbClr val="003F82"/>
              </a:buClr>
              <a:buSzPts val="1200"/>
            </a:pPr>
            <a:endParaRPr lang="ru-RU" sz="1600" b="1">
              <a:latin typeface="HSE Sans"/>
            </a:endParaRPr>
          </a:p>
          <a:p>
            <a:pPr marL="495300" indent="-342900">
              <a:buClr>
                <a:srgbClr val="003F82"/>
              </a:buClr>
              <a:buSzPts val="1200"/>
              <a:buFont typeface="Calibri Light" pitchFamily="34" charset="0"/>
              <a:buAutoNum type="arabicPeriod" startAt="5"/>
            </a:pPr>
            <a:r>
              <a:rPr lang="ru-RU" sz="1600" b="1">
                <a:latin typeface="HSE Sans"/>
              </a:rPr>
              <a:t>Электронный офис МИЭМ</a:t>
            </a:r>
          </a:p>
          <a:p>
            <a:pPr marL="495300" indent="-342900" algn="just">
              <a:buClr>
                <a:srgbClr val="003F82"/>
              </a:buClr>
              <a:buSzPts val="1200"/>
              <a:buFont typeface="Calibri Light" pitchFamily="34" charset="0"/>
              <a:buAutoNum type="arabicPeriod" startAt="4"/>
            </a:pPr>
            <a:endParaRPr lang="ru-RU" sz="1600" b="1">
              <a:latin typeface="HSE Sans"/>
            </a:endParaRPr>
          </a:p>
          <a:p>
            <a:pPr marL="495300" indent="-342900">
              <a:buClr>
                <a:srgbClr val="003F82"/>
              </a:buClr>
              <a:buSzPts val="1200"/>
              <a:buFont typeface="Calibri Light" pitchFamily="34" charset="0"/>
              <a:buAutoNum type="arabicPeriod" startAt="6"/>
            </a:pPr>
            <a:r>
              <a:rPr lang="ru-RU" sz="1600" b="1">
                <a:latin typeface="HSE Sans"/>
              </a:rPr>
              <a:t>Сотрудники УО</a:t>
            </a:r>
          </a:p>
          <a:p>
            <a:pPr marL="495300" indent="-342900" algn="just">
              <a:buClr>
                <a:srgbClr val="003F82"/>
              </a:buClr>
              <a:buSzPts val="1200"/>
              <a:buFont typeface="Calibri Light" pitchFamily="34" charset="0"/>
              <a:buAutoNum type="arabicPeriod" startAt="6"/>
            </a:pPr>
            <a:endParaRPr lang="ru-RU" sz="1600">
              <a:latin typeface="HSE Sans"/>
            </a:endParaRPr>
          </a:p>
          <a:p>
            <a:pPr marL="495300" indent="-342900" algn="just">
              <a:buClr>
                <a:srgbClr val="003F82"/>
              </a:buClr>
              <a:buSzPts val="1200"/>
            </a:pPr>
            <a:endParaRPr lang="ru-RU" sz="1600">
              <a:latin typeface="HSE Sans"/>
            </a:endParaRPr>
          </a:p>
          <a:p>
            <a:pPr marL="495300" indent="-342900" algn="just">
              <a:buClr>
                <a:srgbClr val="003F82"/>
              </a:buClr>
              <a:buSzPts val="1200"/>
            </a:pPr>
            <a:endParaRPr lang="ru-RU" sz="1600" b="1">
              <a:latin typeface="HSE Sans"/>
            </a:endParaRPr>
          </a:p>
          <a:p>
            <a:pPr marL="495300" indent="-342900" algn="just">
              <a:buClr>
                <a:srgbClr val="003F82"/>
              </a:buClr>
              <a:buSzPts val="1200"/>
              <a:buFont typeface="Calibri Light" pitchFamily="34" charset="0"/>
              <a:buAutoNum type="arabicPeriod" startAt="3"/>
            </a:pPr>
            <a:endParaRPr lang="ru-RU" sz="1600" b="1">
              <a:latin typeface="HSE Sans"/>
            </a:endParaRPr>
          </a:p>
          <a:p>
            <a:pPr marL="495300" indent="-342900">
              <a:buClr>
                <a:srgbClr val="003F82"/>
              </a:buClr>
              <a:buSzPts val="1200"/>
            </a:pPr>
            <a:endParaRPr lang="ru-RU" sz="1600">
              <a:solidFill>
                <a:srgbClr val="003F82"/>
              </a:solidFill>
              <a:latin typeface="Calibri" pitchFamily="34" charset="0"/>
            </a:endParaRPr>
          </a:p>
        </p:txBody>
      </p:sp>
      <p:grpSp>
        <p:nvGrpSpPr>
          <p:cNvPr id="18445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18447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Рисунок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6" name="TextBox 1"/>
          <p:cNvSpPr txBox="1">
            <a:spLocks noChangeArrowheads="1"/>
          </p:cNvSpPr>
          <p:nvPr/>
        </p:nvSpPr>
        <p:spPr bwMode="auto">
          <a:xfrm>
            <a:off x="6159500" y="536575"/>
            <a:ext cx="923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E2D69"/>
                </a:solidFill>
                <a:latin typeface="HSE Sans"/>
              </a:rPr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3EF89E8-0378-4E22-8DD2-DD03779B32B7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3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596149" y="6105808"/>
            <a:ext cx="11123938" cy="646331"/>
          </a:xfrm>
          <a:prstGeom prst="rect">
            <a:avLst/>
          </a:prstGeom>
          <a:noFill/>
        </p:spPr>
        <p:txBody>
          <a:bodyPr numCol="3" spcCol="252000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ru-RU" sz="1300" dirty="0">
              <a:latin typeface="HSE Sans" panose="02000000000000000000" pitchFamily="2" charset="0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ru-RU" sz="1300" dirty="0">
              <a:latin typeface="HSE Sans" panose="02000000000000000000" pitchFamily="2" charset="0"/>
              <a:cs typeface="+mn-cs"/>
            </a:endParaRPr>
          </a:p>
        </p:txBody>
      </p:sp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460375" y="1317625"/>
            <a:ext cx="1114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5100">
              <a:buClr>
                <a:srgbClr val="003F82"/>
              </a:buClr>
              <a:buSzPts val="1000"/>
            </a:pPr>
            <a:r>
              <a:rPr lang="ru-RU" sz="2400">
                <a:solidFill>
                  <a:srgbClr val="003F82"/>
                </a:solidFill>
                <a:latin typeface="HSE Sans"/>
              </a:rPr>
              <a:t>Динамика численности контингента студентов и магистрантов</a:t>
            </a:r>
          </a:p>
        </p:txBody>
      </p:sp>
      <p:sp>
        <p:nvSpPr>
          <p:cNvPr id="20489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20490" name="TextBox 17"/>
          <p:cNvSpPr txBox="1">
            <a:spLocks noChangeArrowheads="1"/>
          </p:cNvSpPr>
          <p:nvPr/>
        </p:nvSpPr>
        <p:spPr bwMode="auto">
          <a:xfrm>
            <a:off x="3492500" y="463550"/>
            <a:ext cx="2346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20491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76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aphicFrame>
        <p:nvGraphicFramePr>
          <p:cNvPr id="23" name="Chart 24"/>
          <p:cNvGraphicFramePr>
            <a:graphicFrameLocks/>
          </p:cNvGraphicFramePr>
          <p:nvPr/>
        </p:nvGraphicFramePr>
        <p:xfrm>
          <a:off x="8554492" y="1779626"/>
          <a:ext cx="3342868" cy="326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493" name="Группа 2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20553" name="Picture 4" descr="Icon&#10;&#10;Description automatically generated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Рисунок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Chart 1"/>
          <p:cNvGraphicFramePr>
            <a:graphicFrameLocks/>
          </p:cNvGraphicFramePr>
          <p:nvPr/>
        </p:nvGraphicFramePr>
        <p:xfrm>
          <a:off x="4806636" y="1926454"/>
          <a:ext cx="3810000" cy="315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Chart 23"/>
          <p:cNvGraphicFramePr>
            <a:graphicFrameLocks/>
          </p:cNvGraphicFramePr>
          <p:nvPr/>
        </p:nvGraphicFramePr>
        <p:xfrm>
          <a:off x="489976" y="1926454"/>
          <a:ext cx="3902206" cy="428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06950" y="5040313"/>
          <a:ext cx="7178850" cy="163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3861">
                  <a:extLst>
                    <a:ext uri="{9D8B030D-6E8A-4147-A177-3AD203B41FA5}"/>
                  </a:extLst>
                </a:gridCol>
                <a:gridCol w="852256">
                  <a:extLst>
                    <a:ext uri="{9D8B030D-6E8A-4147-A177-3AD203B41FA5}"/>
                  </a:extLst>
                </a:gridCol>
                <a:gridCol w="941033">
                  <a:extLst>
                    <a:ext uri="{9D8B030D-6E8A-4147-A177-3AD203B41FA5}"/>
                  </a:extLst>
                </a:gridCol>
                <a:gridCol w="798991">
                  <a:extLst>
                    <a:ext uri="{9D8B030D-6E8A-4147-A177-3AD203B41FA5}"/>
                  </a:extLst>
                </a:gridCol>
                <a:gridCol w="852256">
                  <a:extLst>
                    <a:ext uri="{9D8B030D-6E8A-4147-A177-3AD203B41FA5}"/>
                  </a:extLst>
                </a:gridCol>
                <a:gridCol w="1102803">
                  <a:extLst>
                    <a:ext uri="{9D8B030D-6E8A-4147-A177-3AD203B41FA5}"/>
                  </a:extLst>
                </a:gridCol>
                <a:gridCol w="797650">
                  <a:extLst>
                    <a:ext uri="{9D8B030D-6E8A-4147-A177-3AD203B41FA5}"/>
                  </a:extLst>
                </a:gridCol>
              </a:tblGrid>
              <a:tr h="2667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HSE Sans" panose="02000000000000000000" pitchFamily="50" charset="-52"/>
                        </a:rPr>
                        <a:t>Сравнение КЦП - факт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ОП </a:t>
                      </a:r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бакалавриата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Специалитет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ОП магистратуры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КЦП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КЦП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факт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КЦП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579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96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427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134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395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243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2C87816-58C2-4DDA-A3A8-1477EFAFF7BF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4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22534" name="TextBox 43"/>
          <p:cNvSpPr txBox="1">
            <a:spLocks noChangeArrowheads="1"/>
          </p:cNvSpPr>
          <p:nvPr/>
        </p:nvSpPr>
        <p:spPr bwMode="auto">
          <a:xfrm>
            <a:off x="490538" y="1397000"/>
            <a:ext cx="1115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Итоги пересдач, % от контингента студентов, допущенных к пересдачам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22537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22538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22539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22563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Рисунок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863133" y="2050742"/>
          <a:ext cx="4393407" cy="430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86425" y="2424113"/>
          <a:ext cx="5921407" cy="2834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263">
                  <a:extLst>
                    <a:ext uri="{9D8B030D-6E8A-4147-A177-3AD203B41FA5}"/>
                  </a:extLst>
                </a:gridCol>
                <a:gridCol w="1200072">
                  <a:extLst>
                    <a:ext uri="{9D8B030D-6E8A-4147-A177-3AD203B41FA5}"/>
                  </a:extLst>
                </a:gridCol>
                <a:gridCol w="1200072">
                  <a:extLst>
                    <a:ext uri="{9D8B030D-6E8A-4147-A177-3AD203B41FA5}"/>
                  </a:extLst>
                </a:gridCol>
              </a:tblGrid>
              <a:tr h="444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HSE Sans" panose="02000000000000000000" pitchFamily="50" charset="-52"/>
                        </a:rPr>
                        <a:t>всего студентов на 30.06.2022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  <a:latin typeface="HSE Sans" panose="02000000000000000000" pitchFamily="50" charset="-52"/>
                        </a:rPr>
                        <a:t>2104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8899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HSE Sans" panose="02000000000000000000" pitchFamily="50" charset="-52"/>
                        </a:rPr>
                        <a:t>успешно переведены на следующий курс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HSE Sans" panose="02000000000000000000" pitchFamily="50" charset="-52"/>
                        </a:rPr>
                        <a:t>1023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>
                          <a:effectLst/>
                          <a:latin typeface="HSE Sans" panose="02000000000000000000" pitchFamily="50" charset="-52"/>
                        </a:rPr>
                        <a:t>49%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8899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HSE Sans" panose="02000000000000000000" pitchFamily="50" charset="-52"/>
                        </a:rPr>
                        <a:t>отклонились от типовой траектории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HSE Sans" panose="02000000000000000000" pitchFamily="50" charset="-52"/>
                        </a:rPr>
                        <a:t>626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>
                          <a:effectLst/>
                          <a:latin typeface="HSE Sans" panose="02000000000000000000" pitchFamily="50" charset="-52"/>
                        </a:rPr>
                        <a:t>30%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444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HSE Sans" panose="02000000000000000000" pitchFamily="50" charset="-52"/>
                        </a:rPr>
                        <a:t>успешно защитила ВКР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HSE Sans" panose="02000000000000000000" pitchFamily="50" charset="-52"/>
                        </a:rPr>
                        <a:t>455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>
                          <a:effectLst/>
                          <a:latin typeface="HSE Sans" panose="02000000000000000000" pitchFamily="50" charset="-52"/>
                        </a:rPr>
                        <a:t>44%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3029710-77F9-4A03-BFE7-CE0E6B6899AB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5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24584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24585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24586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24630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1" name="Рисунок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6445645" y="1581911"/>
          <a:ext cx="5287456" cy="475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0525" y="1581150"/>
          <a:ext cx="5708798" cy="47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4832">
                  <a:extLst>
                    <a:ext uri="{9D8B030D-6E8A-4147-A177-3AD203B41FA5}"/>
                  </a:extLst>
                </a:gridCol>
                <a:gridCol w="1156983">
                  <a:extLst>
                    <a:ext uri="{9D8B030D-6E8A-4147-A177-3AD203B41FA5}"/>
                  </a:extLst>
                </a:gridCol>
                <a:gridCol w="1156983">
                  <a:extLst>
                    <a:ext uri="{9D8B030D-6E8A-4147-A177-3AD203B41FA5}"/>
                  </a:extLst>
                </a:gridCol>
              </a:tblGrid>
              <a:tr h="5241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по итогам 1-2 модуля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по итогам 3-4 модуля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01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не имели задолженностей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1607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1350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45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имели 1-2 задолженности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342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511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45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допущены к пересдачам с 3 и более долгами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133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45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отчислены без права пересдач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45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отчислены после пересдач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545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предоставлен ИУП с повтором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HSE Sans" panose="02000000000000000000" pitchFamily="50" charset="-52"/>
                        </a:rPr>
                        <a:t>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HSE Sans" panose="02000000000000000000" pitchFamily="50" charset="-52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  <a:tr h="2445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44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ВСЕГО студентов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2205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8F2AD0B-63B3-44BC-BBE1-CB78BF0B7C99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6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26630" name="TextBox 43"/>
          <p:cNvSpPr txBox="1">
            <a:spLocks noChangeArrowheads="1"/>
          </p:cNvSpPr>
          <p:nvPr/>
        </p:nvSpPr>
        <p:spPr bwMode="auto">
          <a:xfrm>
            <a:off x="490538" y="1397000"/>
            <a:ext cx="1115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Количество студентов, отчисленных за учебный год в целом, по ОП (чел.)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26633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26634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26635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26637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Рисунок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3" name="Chart 6"/>
          <p:cNvGraphicFramePr>
            <a:graphicFrameLocks/>
          </p:cNvGraphicFramePr>
          <p:nvPr/>
        </p:nvGraphicFramePr>
        <p:xfrm>
          <a:off x="420020" y="1858568"/>
          <a:ext cx="11293801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19D75F0-B403-4E2C-B2AD-38441B19D257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7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28678" name="TextBox 43"/>
          <p:cNvSpPr txBox="1">
            <a:spLocks noChangeArrowheads="1"/>
          </p:cNvSpPr>
          <p:nvPr/>
        </p:nvSpPr>
        <p:spPr bwMode="auto">
          <a:xfrm>
            <a:off x="490538" y="1397000"/>
            <a:ext cx="1115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Количество</a:t>
            </a:r>
            <a:r>
              <a:rPr lang="en-US" sz="2400">
                <a:solidFill>
                  <a:srgbClr val="102D69"/>
                </a:solidFill>
                <a:latin typeface="HSE Sans"/>
              </a:rPr>
              <a:t> </a:t>
            </a:r>
            <a:r>
              <a:rPr lang="ru-RU" sz="2400">
                <a:solidFill>
                  <a:srgbClr val="102D69"/>
                </a:solidFill>
                <a:latin typeface="HSE Sans"/>
              </a:rPr>
              <a:t>отчисленных по видам отчислений</a:t>
            </a:r>
            <a:r>
              <a:rPr lang="en-US" sz="2400">
                <a:solidFill>
                  <a:srgbClr val="102D69"/>
                </a:solidFill>
                <a:latin typeface="HSE Sans"/>
              </a:rPr>
              <a:t> (</a:t>
            </a:r>
            <a:r>
              <a:rPr lang="ru-RU" sz="2400">
                <a:solidFill>
                  <a:srgbClr val="102D69"/>
                </a:solidFill>
                <a:latin typeface="HSE Sans"/>
              </a:rPr>
              <a:t>за 2021/2022) 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28681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28682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28683" name="Группа 12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28761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62" name="Рисунок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1638" y="1905000"/>
          <a:ext cx="11357865" cy="4129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9413">
                  <a:extLst>
                    <a:ext uri="{9D8B030D-6E8A-4147-A177-3AD203B41FA5}"/>
                  </a:extLst>
                </a:gridCol>
                <a:gridCol w="582709">
                  <a:extLst>
                    <a:ext uri="{9D8B030D-6E8A-4147-A177-3AD203B41FA5}"/>
                  </a:extLst>
                </a:gridCol>
                <a:gridCol w="1550224">
                  <a:extLst>
                    <a:ext uri="{9D8B030D-6E8A-4147-A177-3AD203B41FA5}"/>
                  </a:extLst>
                </a:gridCol>
                <a:gridCol w="603415">
                  <a:extLst>
                    <a:ext uri="{9D8B030D-6E8A-4147-A177-3AD203B41FA5}"/>
                  </a:extLst>
                </a:gridCol>
                <a:gridCol w="1596171">
                  <a:extLst>
                    <a:ext uri="{9D8B030D-6E8A-4147-A177-3AD203B41FA5}"/>
                  </a:extLst>
                </a:gridCol>
                <a:gridCol w="521869">
                  <a:extLst>
                    <a:ext uri="{9D8B030D-6E8A-4147-A177-3AD203B41FA5}"/>
                  </a:extLst>
                </a:gridCol>
                <a:gridCol w="1611063">
                  <a:extLst>
                    <a:ext uri="{9D8B030D-6E8A-4147-A177-3AD203B41FA5}"/>
                  </a:extLst>
                </a:gridCol>
                <a:gridCol w="506979">
                  <a:extLst>
                    <a:ext uri="{9D8B030D-6E8A-4147-A177-3AD203B41FA5}"/>
                  </a:extLst>
                </a:gridCol>
                <a:gridCol w="1266022">
                  <a:extLst>
                    <a:ext uri="{9D8B030D-6E8A-4147-A177-3AD203B41FA5}"/>
                  </a:extLst>
                </a:gridCol>
              </a:tblGrid>
              <a:tr h="69167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  <a:latin typeface="HSE Sans" panose="02000000000000000000" pitchFamily="50" charset="-52"/>
                        </a:rPr>
                        <a:t>бакалавриат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магистратура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специалитет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39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46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по собственному желанию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27,53%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33,33%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18,37%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27,30%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46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перевод в другой вуз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16,29%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0,00%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30,61%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15,02%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626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отчислены за академическую неуспеваемость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53,37%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59,09%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51,02%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54,27%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46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отчислены по другим основаниям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2,81%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7,58%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0,00%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3,41%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46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всего отчислено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178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293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32"/>
          <p:cNvSpPr txBox="1">
            <a:spLocks noChangeArrowheads="1"/>
          </p:cNvSpPr>
          <p:nvPr/>
        </p:nvSpPr>
        <p:spPr bwMode="auto">
          <a:xfrm>
            <a:off x="10337800" y="49688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21FE986-2A97-40D7-842D-3449C7497CFE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8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30726" name="TextBox 43"/>
          <p:cNvSpPr txBox="1">
            <a:spLocks noChangeArrowheads="1"/>
          </p:cNvSpPr>
          <p:nvPr/>
        </p:nvSpPr>
        <p:spPr bwMode="auto">
          <a:xfrm>
            <a:off x="490538" y="1397000"/>
            <a:ext cx="1115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Количество отчисленных по видам отчислений</a:t>
            </a:r>
            <a:r>
              <a:rPr lang="en-US" sz="2400">
                <a:solidFill>
                  <a:srgbClr val="102D69"/>
                </a:solidFill>
                <a:latin typeface="HSE Sans"/>
              </a:rPr>
              <a:t> (</a:t>
            </a:r>
            <a:r>
              <a:rPr lang="ru-RU" sz="2400">
                <a:solidFill>
                  <a:srgbClr val="102D69"/>
                </a:solidFill>
                <a:latin typeface="HSE Sans"/>
              </a:rPr>
              <a:t>сравнение по годам) 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30729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30730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8956916" y="2620327"/>
          <a:ext cx="2819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6099416" y="2620327"/>
          <a:ext cx="286702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/>
        </p:nvGraphicFramePr>
        <p:xfrm>
          <a:off x="3213341" y="2629852"/>
          <a:ext cx="287655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/>
        </p:nvGraphicFramePr>
        <p:xfrm>
          <a:off x="186501" y="2582227"/>
          <a:ext cx="28956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0735" name="Группа 15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30741" name="Picture 4" descr="Icon&#10;&#10;Description automatically generated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2" name="Рисунок 2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36" name="Группа 28"/>
          <p:cNvGrpSpPr>
            <a:grpSpLocks/>
          </p:cNvGrpSpPr>
          <p:nvPr/>
        </p:nvGrpSpPr>
        <p:grpSpPr bwMode="auto">
          <a:xfrm>
            <a:off x="185738" y="2097088"/>
            <a:ext cx="8794750" cy="4481512"/>
            <a:chOff x="0" y="17462"/>
            <a:chExt cx="9013825" cy="2705100"/>
          </a:xfrm>
        </p:grpSpPr>
        <p:graphicFrame>
          <p:nvGraphicFramePr>
            <p:cNvPr id="30" name="Диаграмма 29"/>
            <p:cNvGraphicFramePr>
              <a:graphicFrameLocks/>
            </p:cNvGraphicFramePr>
            <p:nvPr/>
          </p:nvGraphicFramePr>
          <p:xfrm>
            <a:off x="0" y="23811"/>
            <a:ext cx="2911475" cy="2679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2" name="Диаграмма 31"/>
            <p:cNvGraphicFramePr>
              <a:graphicFrameLocks/>
            </p:cNvGraphicFramePr>
            <p:nvPr/>
          </p:nvGraphicFramePr>
          <p:xfrm>
            <a:off x="5999163" y="17462"/>
            <a:ext cx="3014662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34" name="Диаграмма 33"/>
            <p:cNvGraphicFramePr>
              <a:graphicFrameLocks/>
            </p:cNvGraphicFramePr>
            <p:nvPr/>
          </p:nvGraphicFramePr>
          <p:xfrm>
            <a:off x="2930525" y="17462"/>
            <a:ext cx="3035300" cy="2705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graphicFrame>
        <p:nvGraphicFramePr>
          <p:cNvPr id="35" name="Диаграмма 34"/>
          <p:cNvGraphicFramePr>
            <a:graphicFrameLocks/>
          </p:cNvGraphicFramePr>
          <p:nvPr/>
        </p:nvGraphicFramePr>
        <p:xfrm>
          <a:off x="8980609" y="2094772"/>
          <a:ext cx="3020992" cy="448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32"/>
          <p:cNvSpPr txBox="1">
            <a:spLocks noChangeArrowheads="1"/>
          </p:cNvSpPr>
          <p:nvPr/>
        </p:nvSpPr>
        <p:spPr bwMode="auto">
          <a:xfrm>
            <a:off x="10431463" y="557213"/>
            <a:ext cx="671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BB97A28-7E82-4EE3-BDF5-5FE79610151A}" type="slidenum">
              <a:rPr lang="ru-RU" sz="2000">
                <a:solidFill>
                  <a:srgbClr val="102D69"/>
                </a:solidFill>
                <a:latin typeface="HSE Sans"/>
              </a:rPr>
              <a:pPr/>
              <a:t>9</a:t>
            </a:fld>
            <a:endParaRPr lang="ru-RU" sz="2000">
              <a:solidFill>
                <a:srgbClr val="102D69"/>
              </a:solidFill>
              <a:latin typeface="HSE Sans"/>
            </a:endParaRPr>
          </a:p>
        </p:txBody>
      </p:sp>
      <p:sp>
        <p:nvSpPr>
          <p:cNvPr id="32774" name="TextBox 43"/>
          <p:cNvSpPr txBox="1">
            <a:spLocks noChangeArrowheads="1"/>
          </p:cNvSpPr>
          <p:nvPr/>
        </p:nvSpPr>
        <p:spPr bwMode="auto">
          <a:xfrm>
            <a:off x="490538" y="1397000"/>
            <a:ext cx="1115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02D69"/>
                </a:solidFill>
                <a:latin typeface="HSE Sans"/>
              </a:rPr>
              <a:t>Студенты, обучающиеся на коммерческих местах</a:t>
            </a:r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16"/>
          <p:cNvSpPr txBox="1">
            <a:spLocks noChangeArrowheads="1"/>
          </p:cNvSpPr>
          <p:nvPr/>
        </p:nvSpPr>
        <p:spPr bwMode="auto">
          <a:xfrm>
            <a:off x="1057275" y="496888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32777" name="TextBox 17"/>
          <p:cNvSpPr txBox="1">
            <a:spLocks noChangeArrowheads="1"/>
          </p:cNvSpPr>
          <p:nvPr/>
        </p:nvSpPr>
        <p:spPr bwMode="auto">
          <a:xfrm>
            <a:off x="3365500" y="496888"/>
            <a:ext cx="2346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</a:rPr>
              <a:t>Об итогах обучения студентов МИЭМ НИУ ВШЭ  в 2021/2022 учебном году</a:t>
            </a:r>
            <a:endParaRPr lang="ru-RU" sz="1000">
              <a:latin typeface="HSE Sans"/>
            </a:endParaRPr>
          </a:p>
        </p:txBody>
      </p:sp>
      <p:sp>
        <p:nvSpPr>
          <p:cNvPr id="32778" name="TextBox 18"/>
          <p:cNvSpPr txBox="1">
            <a:spLocks noChangeArrowheads="1"/>
          </p:cNvSpPr>
          <p:nvPr/>
        </p:nvSpPr>
        <p:spPr bwMode="auto">
          <a:xfrm>
            <a:off x="6157913" y="496888"/>
            <a:ext cx="396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Количественные</a:t>
            </a:r>
            <a:r>
              <a:rPr lang="ru-RU" sz="1000" b="1">
                <a:latin typeface="HSE Sans"/>
                <a:sym typeface="Arial" charset="0"/>
              </a:rPr>
              <a:t> </a:t>
            </a:r>
            <a:r>
              <a:rPr lang="ru-RU" sz="1000">
                <a:solidFill>
                  <a:srgbClr val="102D69"/>
                </a:solidFill>
                <a:latin typeface="HSE Sans"/>
                <a:sym typeface="Arial" charset="0"/>
              </a:rPr>
              <a:t>показатели контингента (численность, динамика)</a:t>
            </a:r>
            <a:endParaRPr lang="ru-RU" sz="1000">
              <a:solidFill>
                <a:srgbClr val="102D69"/>
              </a:solidFill>
              <a:latin typeface="HSE Sans"/>
            </a:endParaRPr>
          </a:p>
        </p:txBody>
      </p:sp>
      <p:grpSp>
        <p:nvGrpSpPr>
          <p:cNvPr id="32779" name="Группа 14"/>
          <p:cNvGrpSpPr>
            <a:grpSpLocks/>
          </p:cNvGrpSpPr>
          <p:nvPr/>
        </p:nvGrpSpPr>
        <p:grpSpPr bwMode="auto">
          <a:xfrm>
            <a:off x="169863" y="465138"/>
            <a:ext cx="1152525" cy="811212"/>
            <a:chOff x="169293" y="464363"/>
            <a:chExt cx="1152686" cy="811806"/>
          </a:xfrm>
        </p:grpSpPr>
        <p:pic>
          <p:nvPicPr>
            <p:cNvPr id="32782" name="Picture 4" descr="Icon&#10;&#10;Description automatically generate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199" y="464363"/>
              <a:ext cx="448276" cy="44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3" name="Рисунок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293" y="933221"/>
              <a:ext cx="1152686" cy="34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Chart 9"/>
          <p:cNvGraphicFramePr>
            <a:graphicFrameLocks/>
          </p:cNvGraphicFramePr>
          <p:nvPr/>
        </p:nvGraphicFramePr>
        <p:xfrm>
          <a:off x="741336" y="1858568"/>
          <a:ext cx="5187532" cy="46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2"/>
          <p:cNvGraphicFramePr>
            <a:graphicFrameLocks/>
          </p:cNvGraphicFramePr>
          <p:nvPr/>
        </p:nvGraphicFramePr>
        <p:xfrm>
          <a:off x="6104671" y="1858569"/>
          <a:ext cx="5715000" cy="46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1369</Words>
  <Application>Microsoft Office PowerPoint</Application>
  <PresentationFormat>Произвольный</PresentationFormat>
  <Paragraphs>429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Пользователь Windows</cp:lastModifiedBy>
  <cp:revision>88</cp:revision>
  <cp:lastPrinted>2021-11-11T13:08:42Z</cp:lastPrinted>
  <dcterms:created xsi:type="dcterms:W3CDTF">2021-11-11T08:52:47Z</dcterms:created>
  <dcterms:modified xsi:type="dcterms:W3CDTF">2023-02-13T09:10:24Z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