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9"/>
  </p:notesMasterIdLst>
  <p:sldIdLst>
    <p:sldId id="257" r:id="rId2"/>
    <p:sldId id="259" r:id="rId3"/>
    <p:sldId id="305" r:id="rId4"/>
    <p:sldId id="31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258" r:id="rId13"/>
    <p:sldId id="284" r:id="rId14"/>
    <p:sldId id="286" r:id="rId15"/>
    <p:sldId id="314" r:id="rId16"/>
    <p:sldId id="288" r:id="rId17"/>
    <p:sldId id="317" r:id="rId18"/>
    <p:sldId id="294" r:id="rId19"/>
    <p:sldId id="299" r:id="rId20"/>
    <p:sldId id="318" r:id="rId21"/>
    <p:sldId id="319" r:id="rId22"/>
    <p:sldId id="320" r:id="rId23"/>
    <p:sldId id="302" r:id="rId24"/>
    <p:sldId id="303" r:id="rId25"/>
    <p:sldId id="300" r:id="rId26"/>
    <p:sldId id="301" r:id="rId27"/>
    <p:sldId id="316" r:id="rId2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pos="325">
          <p15:clr>
            <a:srgbClr val="A4A3A4"/>
          </p15:clr>
        </p15:guide>
        <p15:guide id="2" pos="1209">
          <p15:clr>
            <a:srgbClr val="A4A3A4"/>
          </p15:clr>
        </p15:guide>
        <p15:guide id="3" pos="2955">
          <p15:clr>
            <a:srgbClr val="A4A3A4"/>
          </p15:clr>
        </p15:guide>
        <p15:guide id="4" pos="2071">
          <p15:clr>
            <a:srgbClr val="A4A3A4"/>
          </p15:clr>
        </p15:guide>
        <p15:guide id="5" pos="3840">
          <p15:clr>
            <a:srgbClr val="A4A3A4"/>
          </p15:clr>
        </p15:guide>
        <p15:guide id="6" pos="4702">
          <p15:clr>
            <a:srgbClr val="A4A3A4"/>
          </p15:clr>
        </p15:guide>
        <p15:guide id="7" pos="5586">
          <p15:clr>
            <a:srgbClr val="A4A3A4"/>
          </p15:clr>
        </p15:guide>
        <p15:guide id="8" pos="7333">
          <p15:clr>
            <a:srgbClr val="A4A3A4"/>
          </p15:clr>
        </p15:guide>
        <p15:guide id="9" orient="horz" pos="3952">
          <p15:clr>
            <a:srgbClr val="A4A3A4"/>
          </p15:clr>
        </p15:guide>
        <p15:guide id="10" pos="6471">
          <p15:clr>
            <a:srgbClr val="A4A3A4"/>
          </p15:clr>
        </p15:guide>
        <p15:guide id="11" orient="horz" pos="91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2" roundtripDataSignature="AMtx7misLImDS2gfct3qP19R15LKHisYd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BCCFAA04-7EE9-42D3-B556-8C39E2D051DA}">
  <a:tblStyle styleId="{BCCFAA04-7EE9-42D3-B556-8C39E2D051D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BA87517-78D5-4714-A4AC-A390F9680DC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5" autoAdjust="0"/>
    <p:restoredTop sz="94660"/>
  </p:normalViewPr>
  <p:slideViewPr>
    <p:cSldViewPr snapToGrid="0">
      <p:cViewPr>
        <p:scale>
          <a:sx n="79" d="100"/>
          <a:sy n="79" d="100"/>
        </p:scale>
        <p:origin x="-552" y="18"/>
      </p:cViewPr>
      <p:guideLst>
        <p:guide orient="horz" pos="3952"/>
        <p:guide orient="horz" pos="913"/>
        <p:guide pos="325"/>
        <p:guide pos="1209"/>
        <p:guide pos="2955"/>
        <p:guide pos="2071"/>
        <p:guide pos="3840"/>
        <p:guide pos="4702"/>
        <p:guide pos="5586"/>
        <p:guide pos="7333"/>
        <p:guide pos="6471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516664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00ed123f22_0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8" name="Google Shape;188;g200ed123f22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816489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00ed123f22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g200ed123f22_0_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8" name="Google Shape;208;g200ed123f22_0_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9595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00ed123f22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g200ed123f22_0_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8" name="Google Shape;208;g200ed123f22_0_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8982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8" name="Google Shape;198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83243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00ed123f22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g200ed123f22_0_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8" name="Google Shape;208;g200ed123f22_0_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55406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6" name="Google Shape;33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7" name="Google Shape;337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74163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6" name="Google Shape;33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7" name="Google Shape;337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0268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00ed123f22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g200ed123f22_0_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8" name="Google Shape;208;g200ed123f22_0_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41542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00ed123f22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g200ed123f22_0_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8" name="Google Shape;208;g200ed123f22_0_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77500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00ed123f22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g200ed123f22_0_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08" name="Google Shape;208;g200ed123f22_0_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00592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00ed123f22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g200ed123f22_0_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 smtClean="0"/>
              <a:t>https://rg.ru/2019/09/04/reg-szfo/peterburgskie-predpriiatiia-nachali-obuchat-studentov-vuzov.html</a:t>
            </a:r>
            <a:endParaRPr lang="ru-RU" dirty="0" smtClean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08" name="Google Shape;208;g200ed123f22_0_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3961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00ed123f22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g200ed123f22_0_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8" name="Google Shape;208;g200ed123f22_0_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96688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00ed123f22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g200ed123f22_0_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8" name="Google Shape;208;g200ed123f22_0_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43762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00ed123f22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g200ed123f22_0_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8" name="Google Shape;208;g200ed123f22_0_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27826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00ed123f22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g200ed123f22_0_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8" name="Google Shape;208;g200ed123f22_0_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0498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00ed123f22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g200ed123f22_0_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https://octagon.media/istorii/rossijskie_predpriyatiya_otkazyvayutsya_brat_studentov_na_proizvodstvennuyu_praktiku.html</a:t>
            </a:r>
            <a:endParaRPr lang="ru-RU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08" name="Google Shape;208;g200ed123f22_0_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49164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00ed123f22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g200ed123f22_0_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https://rg.ru/2019/09/04/reg-szfo/peterburgskie-predpriiatiia-nachali-obuchat-studentov-vuzov.html</a:t>
            </a:r>
            <a:endParaRPr lang="ru-RU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08" name="Google Shape;208;g200ed123f22_0_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95266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00ed123f22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g200ed123f22_0_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8" name="Google Shape;208;g200ed123f22_0_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60506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00ed123f22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g200ed123f22_0_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8" name="Google Shape;208;g200ed123f22_0_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72824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00ed123f22_0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8" name="Google Shape;188;g200ed123f22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72042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00ed123f22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g200ed123f22_0_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8" name="Google Shape;208;g200ed123f22_0_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0702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00ed123f22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g200ed123f22_0_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8" name="Google Shape;208;g200ed123f22_0_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2966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00ed123f22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g200ed123f22_0_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8" name="Google Shape;208;g200ed123f22_0_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2280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00ed123f22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g200ed123f22_0_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8" name="Google Shape;208;g200ed123f22_0_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88435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00ed123f22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g200ed123f22_0_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8" name="Google Shape;208;g200ed123f22_0_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36815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00ed123f22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g200ed123f22_0_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8" name="Google Shape;208;g200ed123f22_0_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73549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00ed123f22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g200ed123f22_0_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8" name="Google Shape;208;g200ed123f22_0_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5616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ложка">
  <p:cSld name="Обложка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1" descr="A blue circle with white text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3859" y="962173"/>
            <a:ext cx="886499" cy="8864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" name="Google Shape;17;p11"/>
          <p:cNvCxnSpPr/>
          <p:nvPr/>
        </p:nvCxnSpPr>
        <p:spPr>
          <a:xfrm>
            <a:off x="6090212" y="985336"/>
            <a:ext cx="0" cy="840173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" name="Google Shape;18;p11"/>
          <p:cNvCxnSpPr/>
          <p:nvPr/>
        </p:nvCxnSpPr>
        <p:spPr>
          <a:xfrm>
            <a:off x="8642581" y="985336"/>
            <a:ext cx="0" cy="840173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" name="Google Shape;19;p11"/>
          <p:cNvCxnSpPr/>
          <p:nvPr/>
        </p:nvCxnSpPr>
        <p:spPr>
          <a:xfrm>
            <a:off x="11179047" y="985336"/>
            <a:ext cx="0" cy="840173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" name="Google Shape;20;p11"/>
          <p:cNvSpPr txBox="1">
            <a:spLocks noGrp="1"/>
          </p:cNvSpPr>
          <p:nvPr>
            <p:ph type="title"/>
          </p:nvPr>
        </p:nvSpPr>
        <p:spPr>
          <a:xfrm>
            <a:off x="1027967" y="2404670"/>
            <a:ext cx="7634059" cy="1978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4300"/>
              <a:buFont typeface="Arial"/>
              <a:buNone/>
              <a:defRPr sz="4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1"/>
          <p:cNvSpPr txBox="1">
            <a:spLocks noGrp="1"/>
          </p:cNvSpPr>
          <p:nvPr>
            <p:ph type="body" idx="1"/>
          </p:nvPr>
        </p:nvSpPr>
        <p:spPr>
          <a:xfrm>
            <a:off x="2074947" y="1187841"/>
            <a:ext cx="3848717" cy="435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1"/>
          <p:cNvSpPr txBox="1">
            <a:spLocks noGrp="1"/>
          </p:cNvSpPr>
          <p:nvPr>
            <p:ph type="body" idx="2"/>
          </p:nvPr>
        </p:nvSpPr>
        <p:spPr>
          <a:xfrm>
            <a:off x="6259420" y="1173829"/>
            <a:ext cx="2278063" cy="463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  <a:defRPr sz="12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body" idx="3"/>
          </p:nvPr>
        </p:nvSpPr>
        <p:spPr>
          <a:xfrm>
            <a:off x="8786720" y="1173829"/>
            <a:ext cx="2217738" cy="463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  <a:defRPr sz="12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body" idx="4"/>
          </p:nvPr>
        </p:nvSpPr>
        <p:spPr>
          <a:xfrm>
            <a:off x="1027967" y="4824914"/>
            <a:ext cx="7625267" cy="652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600"/>
              <a:buFont typeface="Arial"/>
              <a:buNone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цвет">
  <p:cSld name="цвет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0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6" name="Google Shape;136;p20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7" name="Google Shape;137;p20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8" name="Google Shape;138;p20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9" name="Google Shape;139;p20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ru-RU" sz="2000" b="0" i="0" u="none" strike="noStrike" cap="non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t>‹#›</a:t>
            </a:fld>
            <a:endParaRPr sz="2000" b="0" i="0" u="none" strike="noStrike" cap="none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0" name="Google Shape;140;p20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1" name="Google Shape;141;p20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20"/>
          <p:cNvSpPr txBox="1">
            <a:spLocks noGrp="1"/>
          </p:cNvSpPr>
          <p:nvPr>
            <p:ph type="body" idx="2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3" name="Google Shape;143;p20"/>
          <p:cNvSpPr txBox="1">
            <a:spLocks noGrp="1"/>
          </p:cNvSpPr>
          <p:nvPr>
            <p:ph type="body" idx="3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4" name="Google Shape;144;p20"/>
          <p:cNvSpPr txBox="1">
            <a:spLocks noGrp="1"/>
          </p:cNvSpPr>
          <p:nvPr>
            <p:ph type="title"/>
          </p:nvPr>
        </p:nvSpPr>
        <p:spPr>
          <a:xfrm>
            <a:off x="585899" y="1447790"/>
            <a:ext cx="4322530" cy="77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0"/>
          <p:cNvSpPr txBox="1">
            <a:spLocks noGrp="1"/>
          </p:cNvSpPr>
          <p:nvPr>
            <p:ph type="body" idx="4"/>
          </p:nvPr>
        </p:nvSpPr>
        <p:spPr>
          <a:xfrm>
            <a:off x="585898" y="2379663"/>
            <a:ext cx="4322531" cy="2399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20"/>
          <p:cNvSpPr/>
          <p:nvPr/>
        </p:nvSpPr>
        <p:spPr>
          <a:xfrm>
            <a:off x="5392982" y="1447790"/>
            <a:ext cx="830997" cy="830997"/>
          </a:xfrm>
          <a:prstGeom prst="ellipse">
            <a:avLst/>
          </a:prstGeom>
          <a:solidFill>
            <a:srgbClr val="0E2D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20"/>
          <p:cNvSpPr/>
          <p:nvPr/>
        </p:nvSpPr>
        <p:spPr>
          <a:xfrm>
            <a:off x="6742925" y="1447790"/>
            <a:ext cx="830997" cy="830997"/>
          </a:xfrm>
          <a:prstGeom prst="ellipse">
            <a:avLst/>
          </a:prstGeom>
          <a:solidFill>
            <a:srgbClr val="234A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20"/>
          <p:cNvSpPr/>
          <p:nvPr/>
        </p:nvSpPr>
        <p:spPr>
          <a:xfrm>
            <a:off x="8092868" y="1447790"/>
            <a:ext cx="830997" cy="830997"/>
          </a:xfrm>
          <a:prstGeom prst="ellipse">
            <a:avLst/>
          </a:prstGeom>
          <a:solidFill>
            <a:srgbClr val="11A0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20"/>
          <p:cNvSpPr/>
          <p:nvPr/>
        </p:nvSpPr>
        <p:spPr>
          <a:xfrm>
            <a:off x="9442811" y="1447790"/>
            <a:ext cx="830997" cy="830997"/>
          </a:xfrm>
          <a:prstGeom prst="ellipse">
            <a:avLst/>
          </a:prstGeom>
          <a:solidFill>
            <a:srgbClr val="029C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20"/>
          <p:cNvSpPr/>
          <p:nvPr/>
        </p:nvSpPr>
        <p:spPr>
          <a:xfrm>
            <a:off x="10792754" y="1447790"/>
            <a:ext cx="830997" cy="830997"/>
          </a:xfrm>
          <a:prstGeom prst="ellipse">
            <a:avLst/>
          </a:prstGeom>
          <a:solidFill>
            <a:srgbClr val="EB681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20"/>
          <p:cNvSpPr/>
          <p:nvPr/>
        </p:nvSpPr>
        <p:spPr>
          <a:xfrm>
            <a:off x="5392982" y="2708699"/>
            <a:ext cx="830997" cy="830997"/>
          </a:xfrm>
          <a:prstGeom prst="ellipse">
            <a:avLst/>
          </a:prstGeom>
          <a:solidFill>
            <a:srgbClr val="7D4E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20"/>
          <p:cNvSpPr/>
          <p:nvPr/>
        </p:nvSpPr>
        <p:spPr>
          <a:xfrm>
            <a:off x="6742925" y="2708699"/>
            <a:ext cx="830997" cy="830997"/>
          </a:xfrm>
          <a:prstGeom prst="ellipse">
            <a:avLst/>
          </a:prstGeom>
          <a:solidFill>
            <a:srgbClr val="E61F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20"/>
          <p:cNvSpPr/>
          <p:nvPr/>
        </p:nvSpPr>
        <p:spPr>
          <a:xfrm>
            <a:off x="8092868" y="2708699"/>
            <a:ext cx="830997" cy="830997"/>
          </a:xfrm>
          <a:prstGeom prst="ellipse">
            <a:avLst/>
          </a:prstGeom>
          <a:solidFill>
            <a:srgbClr val="FBBA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0"/>
          <p:cNvSpPr/>
          <p:nvPr/>
        </p:nvSpPr>
        <p:spPr>
          <a:xfrm>
            <a:off x="9442811" y="2708699"/>
            <a:ext cx="830997" cy="830997"/>
          </a:xfrm>
          <a:prstGeom prst="ellipse">
            <a:avLst/>
          </a:prstGeom>
          <a:solidFill>
            <a:srgbClr val="7DA0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20"/>
          <p:cNvSpPr/>
          <p:nvPr/>
        </p:nvSpPr>
        <p:spPr>
          <a:xfrm>
            <a:off x="10792754" y="2708699"/>
            <a:ext cx="830997" cy="830997"/>
          </a:xfrm>
          <a:prstGeom prst="ellipse">
            <a:avLst/>
          </a:prstGeom>
          <a:solidFill>
            <a:srgbClr val="47A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0"/>
          <p:cNvSpPr/>
          <p:nvPr/>
        </p:nvSpPr>
        <p:spPr>
          <a:xfrm>
            <a:off x="5392982" y="3969609"/>
            <a:ext cx="830997" cy="830997"/>
          </a:xfrm>
          <a:prstGeom prst="ellipse">
            <a:avLst/>
          </a:prstGeom>
          <a:solidFill>
            <a:srgbClr val="EB8C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20"/>
          <p:cNvSpPr/>
          <p:nvPr/>
        </p:nvSpPr>
        <p:spPr>
          <a:xfrm>
            <a:off x="6742925" y="3969609"/>
            <a:ext cx="830997" cy="830997"/>
          </a:xfrm>
          <a:prstGeom prst="ellipse">
            <a:avLst/>
          </a:prstGeom>
          <a:solidFill>
            <a:srgbClr val="9662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20"/>
          <p:cNvSpPr/>
          <p:nvPr/>
        </p:nvSpPr>
        <p:spPr>
          <a:xfrm>
            <a:off x="8092868" y="3969609"/>
            <a:ext cx="830997" cy="830997"/>
          </a:xfrm>
          <a:prstGeom prst="ellipse">
            <a:avLst/>
          </a:prstGeom>
          <a:solidFill>
            <a:srgbClr val="CD5A5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20"/>
          <p:cNvSpPr/>
          <p:nvPr/>
        </p:nvSpPr>
        <p:spPr>
          <a:xfrm>
            <a:off x="9442811" y="3969609"/>
            <a:ext cx="830997" cy="830997"/>
          </a:xfrm>
          <a:prstGeom prst="ellipse">
            <a:avLst/>
          </a:prstGeom>
          <a:solidFill>
            <a:srgbClr val="FFD7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20"/>
          <p:cNvSpPr/>
          <p:nvPr/>
        </p:nvSpPr>
        <p:spPr>
          <a:xfrm>
            <a:off x="10792754" y="3969609"/>
            <a:ext cx="830997" cy="830997"/>
          </a:xfrm>
          <a:prstGeom prst="ellipse">
            <a:avLst/>
          </a:prstGeom>
          <a:solidFill>
            <a:srgbClr val="CDDD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20"/>
          <p:cNvSpPr/>
          <p:nvPr/>
        </p:nvSpPr>
        <p:spPr>
          <a:xfrm>
            <a:off x="5392982" y="5249769"/>
            <a:ext cx="830997" cy="830997"/>
          </a:xfrm>
          <a:prstGeom prst="ellipse">
            <a:avLst/>
          </a:prstGeom>
          <a:solidFill>
            <a:srgbClr val="D7EBB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0"/>
          <p:cNvSpPr/>
          <p:nvPr/>
        </p:nvSpPr>
        <p:spPr>
          <a:xfrm>
            <a:off x="6742925" y="5249769"/>
            <a:ext cx="830997" cy="830997"/>
          </a:xfrm>
          <a:prstGeom prst="ellipse">
            <a:avLst/>
          </a:prstGeom>
          <a:solidFill>
            <a:srgbClr val="FFDC9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0"/>
          <p:cNvSpPr/>
          <p:nvPr/>
        </p:nvSpPr>
        <p:spPr>
          <a:xfrm>
            <a:off x="8092868" y="5249769"/>
            <a:ext cx="830997" cy="830997"/>
          </a:xfrm>
          <a:prstGeom prst="ellipse">
            <a:avLst/>
          </a:prstGeom>
          <a:solidFill>
            <a:srgbClr val="D7C3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20"/>
          <p:cNvSpPr/>
          <p:nvPr/>
        </p:nvSpPr>
        <p:spPr>
          <a:xfrm>
            <a:off x="9442811" y="5249769"/>
            <a:ext cx="830997" cy="830997"/>
          </a:xfrm>
          <a:prstGeom prst="ellipse">
            <a:avLst/>
          </a:prstGeom>
          <a:solidFill>
            <a:srgbClr val="F6C3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20"/>
          <p:cNvSpPr/>
          <p:nvPr/>
        </p:nvSpPr>
        <p:spPr>
          <a:xfrm>
            <a:off x="10792754" y="5249769"/>
            <a:ext cx="830997" cy="830997"/>
          </a:xfrm>
          <a:prstGeom prst="ellipse">
            <a:avLst/>
          </a:prstGeom>
          <a:solidFill>
            <a:srgbClr val="FFF0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чистый_2">
  <p:cSld name="чистый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1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8" name="Google Shape;168;p21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9" name="Google Shape;169;p21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0" name="Google Shape;170;p21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1" name="Google Shape;171;p21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ru-RU" sz="2000" b="0" i="0" u="none" strike="noStrike" cap="non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t>‹#›</a:t>
            </a:fld>
            <a:endParaRPr sz="2000" b="0" i="0" u="none" strike="noStrike" cap="none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2" name="Google Shape;172;p21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3" name="Google Shape;173;p21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4" name="Google Shape;174;p21"/>
          <p:cNvSpPr txBox="1">
            <a:spLocks noGrp="1"/>
          </p:cNvSpPr>
          <p:nvPr>
            <p:ph type="body" idx="2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5" name="Google Shape;175;p21"/>
          <p:cNvSpPr txBox="1">
            <a:spLocks noGrp="1"/>
          </p:cNvSpPr>
          <p:nvPr>
            <p:ph type="body" idx="3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чистый">
  <p:cSld name="чистый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кст_1">
  <p:cSld name="Текст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12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" name="Google Shape;27;p12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" name="Google Shape;28;p12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" name="Google Shape;29;p12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0" name="Google Shape;30;p12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ru-RU" sz="2000" b="0" i="0" u="none" strike="noStrike" cap="non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t>‹#›</a:t>
            </a:fld>
            <a:endParaRPr sz="2000" b="0" i="0" u="none" strike="noStrike" cap="none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" name="Google Shape;31;p12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2" name="Google Shape;32;p12"/>
          <p:cNvSpPr>
            <a:spLocks noGrp="1"/>
          </p:cNvSpPr>
          <p:nvPr>
            <p:ph type="pic" idx="2"/>
          </p:nvPr>
        </p:nvSpPr>
        <p:spPr>
          <a:xfrm>
            <a:off x="6684653" y="1447790"/>
            <a:ext cx="4325167" cy="4325107"/>
          </a:xfrm>
          <a:prstGeom prst="rect">
            <a:avLst/>
          </a:prstGeom>
          <a:solidFill>
            <a:srgbClr val="D9D9D9"/>
          </a:solidFill>
          <a:ln>
            <a:noFill/>
          </a:ln>
        </p:spPr>
      </p:sp>
      <p:sp>
        <p:nvSpPr>
          <p:cNvPr id="33" name="Google Shape;33;p12"/>
          <p:cNvSpPr txBox="1">
            <a:spLocks noGrp="1"/>
          </p:cNvSpPr>
          <p:nvPr>
            <p:ph type="title"/>
          </p:nvPr>
        </p:nvSpPr>
        <p:spPr>
          <a:xfrm>
            <a:off x="585898" y="1447790"/>
            <a:ext cx="5245560" cy="77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body" idx="1"/>
          </p:nvPr>
        </p:nvSpPr>
        <p:spPr>
          <a:xfrm>
            <a:off x="585897" y="2379663"/>
            <a:ext cx="5245561" cy="3393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body" idx="3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2"/>
          <p:cNvSpPr txBox="1">
            <a:spLocks noGrp="1"/>
          </p:cNvSpPr>
          <p:nvPr>
            <p:ph type="body" idx="4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2"/>
          <p:cNvSpPr txBox="1">
            <a:spLocks noGrp="1"/>
          </p:cNvSpPr>
          <p:nvPr>
            <p:ph type="body" idx="5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кст_2">
  <p:cSld name="Текст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13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" name="Google Shape;40;p13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1" name="Google Shape;41;p13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2" name="Google Shape;42;p13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3" name="Google Shape;43;p13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ru-RU" sz="2000" b="0" i="0" u="none" strike="noStrike" cap="non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t>‹#›</a:t>
            </a:fld>
            <a:endParaRPr sz="2000" b="0" i="0" u="none" strike="noStrike" cap="none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4" name="Google Shape;44;p13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5" name="Google Shape;45;p13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body" idx="2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title"/>
          </p:nvPr>
        </p:nvSpPr>
        <p:spPr>
          <a:xfrm>
            <a:off x="585897" y="1447790"/>
            <a:ext cx="11057955" cy="77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body" idx="3"/>
          </p:nvPr>
        </p:nvSpPr>
        <p:spPr>
          <a:xfrm>
            <a:off x="585897" y="2379663"/>
            <a:ext cx="11057971" cy="3745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body" idx="4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кст_3">
  <p:cSld name="Текст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4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2" name="Google Shape;52;p14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3" name="Google Shape;53;p14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4" name="Google Shape;54;p14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5" name="Google Shape;55;p14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ru-RU" sz="2000" b="0" i="0" u="none" strike="noStrike" cap="non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t>‹#›</a:t>
            </a:fld>
            <a:endParaRPr sz="2000" b="0" i="0" u="none" strike="noStrike" cap="none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6" name="Google Shape;56;p14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7" name="Google Shape;57;p14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2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body" idx="3"/>
          </p:nvPr>
        </p:nvSpPr>
        <p:spPr>
          <a:xfrm>
            <a:off x="585898" y="2379663"/>
            <a:ext cx="4322531" cy="2399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4"/>
          </p:nvPr>
        </p:nvSpPr>
        <p:spPr>
          <a:xfrm>
            <a:off x="585897" y="5183249"/>
            <a:ext cx="393434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5"/>
          </p:nvPr>
        </p:nvSpPr>
        <p:spPr>
          <a:xfrm>
            <a:off x="6259892" y="2379663"/>
            <a:ext cx="5383968" cy="3451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3200"/>
              <a:buFont typeface="Arial"/>
              <a:buNone/>
              <a:defRPr sz="32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6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585897" y="1447790"/>
            <a:ext cx="11057955" cy="77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График_1">
  <p:cSld name="График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" name="Google Shape;66;p15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7" name="Google Shape;67;p15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8" name="Google Shape;68;p15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9" name="Google Shape;69;p15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ru-RU" sz="2000" b="0" i="0" u="none" strike="noStrike" cap="non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t>‹#›</a:t>
            </a:fld>
            <a:endParaRPr sz="2000" b="0" i="0" u="none" strike="noStrike" cap="none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0" name="Google Shape;70;p15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2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3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585899" y="1447790"/>
            <a:ext cx="4322530" cy="77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4"/>
          </p:nvPr>
        </p:nvSpPr>
        <p:spPr>
          <a:xfrm>
            <a:off x="585898" y="2379663"/>
            <a:ext cx="4322531" cy="2399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5"/>
          </p:nvPr>
        </p:nvSpPr>
        <p:spPr>
          <a:xfrm>
            <a:off x="585897" y="5183249"/>
            <a:ext cx="393434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>
            <a:spLocks noGrp="1"/>
          </p:cNvSpPr>
          <p:nvPr>
            <p:ph type="chart" idx="6"/>
          </p:nvPr>
        </p:nvSpPr>
        <p:spPr>
          <a:xfrm>
            <a:off x="5272097" y="1447790"/>
            <a:ext cx="6371768" cy="4289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График_2">
  <p:cSld name="График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6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" name="Google Shape;80;p16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1" name="Google Shape;81;p16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2" name="Google Shape;82;p16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3" name="Google Shape;83;p16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ru-RU" sz="2000" b="0" i="0" u="none" strike="noStrike" cap="non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t>‹#›</a:t>
            </a:fld>
            <a:endParaRPr sz="2000" b="0" i="0" u="none" strike="noStrike" cap="none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4" name="Google Shape;84;p16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5" name="Google Shape;85;p16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body" idx="2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body" idx="3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body" idx="4"/>
          </p:nvPr>
        </p:nvSpPr>
        <p:spPr>
          <a:xfrm>
            <a:off x="585897" y="5183249"/>
            <a:ext cx="393434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6"/>
          <p:cNvSpPr>
            <a:spLocks noGrp="1"/>
          </p:cNvSpPr>
          <p:nvPr>
            <p:ph type="chart" idx="5"/>
          </p:nvPr>
        </p:nvSpPr>
        <p:spPr>
          <a:xfrm>
            <a:off x="5272097" y="1447790"/>
            <a:ext cx="6371768" cy="4289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body" idx="6"/>
          </p:nvPr>
        </p:nvSpPr>
        <p:spPr>
          <a:xfrm>
            <a:off x="585788" y="1447064"/>
            <a:ext cx="4322762" cy="703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600"/>
              <a:buNone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body" idx="7"/>
          </p:nvPr>
        </p:nvSpPr>
        <p:spPr>
          <a:xfrm>
            <a:off x="585898" y="2379663"/>
            <a:ext cx="4322531" cy="2399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Цифры">
  <p:cSld name="Цифры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7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4" name="Google Shape;94;p17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5" name="Google Shape;95;p17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6" name="Google Shape;96;p17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7" name="Google Shape;97;p17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ru-RU" sz="2000" b="0" i="0" u="none" strike="noStrike" cap="non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t>‹#›</a:t>
            </a:fld>
            <a:endParaRPr sz="2000" b="0" i="0" u="none" strike="noStrike" cap="none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8" name="Google Shape;98;p17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9" name="Google Shape;99;p17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body" idx="2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body" idx="3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title"/>
          </p:nvPr>
        </p:nvSpPr>
        <p:spPr>
          <a:xfrm>
            <a:off x="585897" y="1447790"/>
            <a:ext cx="11057955" cy="77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body" idx="4"/>
          </p:nvPr>
        </p:nvSpPr>
        <p:spPr>
          <a:xfrm>
            <a:off x="575076" y="4103994"/>
            <a:ext cx="2758143" cy="1569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body" idx="5"/>
          </p:nvPr>
        </p:nvSpPr>
        <p:spPr>
          <a:xfrm>
            <a:off x="4047007" y="4103994"/>
            <a:ext cx="2757612" cy="1569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body" idx="6"/>
          </p:nvPr>
        </p:nvSpPr>
        <p:spPr>
          <a:xfrm>
            <a:off x="7518938" y="4103994"/>
            <a:ext cx="2757612" cy="1569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body" idx="7"/>
          </p:nvPr>
        </p:nvSpPr>
        <p:spPr>
          <a:xfrm>
            <a:off x="575076" y="2710235"/>
            <a:ext cx="2758143" cy="1164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latin typeface="Arial"/>
                <a:ea typeface="Arial"/>
                <a:cs typeface="Arial"/>
                <a:sym typeface="Arial"/>
              </a:defRPr>
            </a:lvl1pPr>
            <a:lvl2pPr marL="914400" lvl="1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2pPr>
            <a:lvl3pPr marL="1371600" lvl="2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3pPr>
            <a:lvl4pPr marL="1828800" lvl="3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4pPr>
            <a:lvl5pPr marL="2286000" lvl="4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body" idx="8"/>
          </p:nvPr>
        </p:nvSpPr>
        <p:spPr>
          <a:xfrm>
            <a:off x="4047007" y="2710235"/>
            <a:ext cx="2758143" cy="1164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latin typeface="Arial"/>
                <a:ea typeface="Arial"/>
                <a:cs typeface="Arial"/>
                <a:sym typeface="Arial"/>
              </a:defRPr>
            </a:lvl1pPr>
            <a:lvl2pPr marL="914400" lvl="1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2pPr>
            <a:lvl3pPr marL="1371600" lvl="2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3pPr>
            <a:lvl4pPr marL="1828800" lvl="3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4pPr>
            <a:lvl5pPr marL="2286000" lvl="4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body" idx="9"/>
          </p:nvPr>
        </p:nvSpPr>
        <p:spPr>
          <a:xfrm>
            <a:off x="7518938" y="2710235"/>
            <a:ext cx="2758143" cy="1164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latin typeface="Arial"/>
                <a:ea typeface="Arial"/>
                <a:cs typeface="Arial"/>
                <a:sym typeface="Arial"/>
              </a:defRPr>
            </a:lvl1pPr>
            <a:lvl2pPr marL="914400" lvl="1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2pPr>
            <a:lvl3pPr marL="1371600" lvl="2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3pPr>
            <a:lvl4pPr marL="1828800" lvl="3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4pPr>
            <a:lvl5pPr marL="2286000" lvl="4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аблица_1">
  <p:cSld name="Таблица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8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1" name="Google Shape;111;p18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2" name="Google Shape;112;p18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3" name="Google Shape;113;p18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4" name="Google Shape;114;p18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ru-RU" sz="2000" b="0" i="0" u="none" strike="noStrike" cap="non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t>‹#›</a:t>
            </a:fld>
            <a:endParaRPr sz="2000" b="0" i="0" u="none" strike="noStrike" cap="none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5" name="Google Shape;115;p18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6" name="Google Shape;116;p18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body" idx="2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3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body" idx="4"/>
          </p:nvPr>
        </p:nvSpPr>
        <p:spPr>
          <a:xfrm>
            <a:off x="585787" y="1447065"/>
            <a:ext cx="11058065" cy="307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600"/>
              <a:buNone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body" idx="5"/>
          </p:nvPr>
        </p:nvSpPr>
        <p:spPr>
          <a:xfrm>
            <a:off x="585788" y="5739189"/>
            <a:ext cx="6824303" cy="703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11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11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11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111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аблица_2">
  <p:cSld name="Таблица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9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3" name="Google Shape;123;p19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4" name="Google Shape;124;p19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5" name="Google Shape;125;p19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6" name="Google Shape;126;p19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ru-RU" sz="2000" b="0" i="0" u="none" strike="noStrike" cap="non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t>‹#›</a:t>
            </a:fld>
            <a:endParaRPr sz="2000" b="0" i="0" u="none" strike="noStrike" cap="none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7" name="Google Shape;127;p19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8" name="Google Shape;128;p19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body" idx="2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body" idx="3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body" idx="4"/>
          </p:nvPr>
        </p:nvSpPr>
        <p:spPr>
          <a:xfrm>
            <a:off x="585787" y="1447064"/>
            <a:ext cx="7617877" cy="537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600"/>
              <a:buNone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p19"/>
          <p:cNvSpPr txBox="1">
            <a:spLocks noGrp="1"/>
          </p:cNvSpPr>
          <p:nvPr>
            <p:ph type="body" idx="5"/>
          </p:nvPr>
        </p:nvSpPr>
        <p:spPr>
          <a:xfrm>
            <a:off x="585788" y="5739189"/>
            <a:ext cx="6824303" cy="703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11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11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11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111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19"/>
          <p:cNvSpPr txBox="1">
            <a:spLocks noGrp="1"/>
          </p:cNvSpPr>
          <p:nvPr>
            <p:ph type="body" idx="6"/>
          </p:nvPr>
        </p:nvSpPr>
        <p:spPr>
          <a:xfrm>
            <a:off x="8686807" y="2208363"/>
            <a:ext cx="2930666" cy="2570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00ed123f22_0_23"/>
          <p:cNvSpPr txBox="1">
            <a:spLocks noGrp="1"/>
          </p:cNvSpPr>
          <p:nvPr>
            <p:ph type="title"/>
          </p:nvPr>
        </p:nvSpPr>
        <p:spPr>
          <a:xfrm>
            <a:off x="1274151" y="2620299"/>
            <a:ext cx="5838825" cy="2259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pPr lvl="0"/>
            <a:r>
              <a:rPr lang="ru-RU" b="1" dirty="0" smtClean="0"/>
              <a:t>Концепция расширенного </a:t>
            </a:r>
            <a:r>
              <a:rPr lang="ru-RU" b="1" dirty="0" err="1" smtClean="0"/>
              <a:t>бакалавриата</a:t>
            </a:r>
            <a:r>
              <a:rPr lang="ru-RU" b="1" dirty="0">
                <a:sym typeface="Arial"/>
              </a:rPr>
              <a:t/>
            </a:r>
            <a:br>
              <a:rPr lang="ru-RU" b="1" dirty="0">
                <a:sym typeface="Arial"/>
              </a:rPr>
            </a:br>
            <a:r>
              <a:rPr lang="ru-RU" sz="2700" b="1" dirty="0">
                <a:sym typeface="Arial"/>
              </a:rPr>
              <a:t/>
            </a:r>
            <a:br>
              <a:rPr lang="ru-RU" sz="2700" b="1" dirty="0">
                <a:sym typeface="Arial"/>
              </a:rPr>
            </a:br>
            <a:r>
              <a:rPr lang="ru-RU" b="1" dirty="0">
                <a:sym typeface="Arial"/>
              </a:rPr>
              <a:t/>
            </a:r>
            <a:br>
              <a:rPr lang="ru-RU" b="1" dirty="0">
                <a:sym typeface="Arial"/>
              </a:rPr>
            </a:br>
            <a:endParaRPr b="1" dirty="0">
              <a:sym typeface="Arial"/>
            </a:endParaRPr>
          </a:p>
        </p:txBody>
      </p:sp>
      <p:sp>
        <p:nvSpPr>
          <p:cNvPr id="192" name="Google Shape;192;g200ed123f22_0_23"/>
          <p:cNvSpPr txBox="1">
            <a:spLocks noGrp="1"/>
          </p:cNvSpPr>
          <p:nvPr>
            <p:ph type="body" idx="2"/>
          </p:nvPr>
        </p:nvSpPr>
        <p:spPr>
          <a:xfrm>
            <a:off x="6259420" y="1173829"/>
            <a:ext cx="2278200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25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</a:pPr>
            <a:r>
              <a:rPr lang="ru-RU" dirty="0">
                <a:latin typeface="Arial"/>
                <a:ea typeface="Arial"/>
                <a:cs typeface="Arial"/>
                <a:sym typeface="Arial"/>
              </a:rPr>
              <a:t>Московский институт электроники и математики им. А.Н. Тихонова</a:t>
            </a:r>
            <a:endParaRPr dirty="0"/>
          </a:p>
        </p:txBody>
      </p:sp>
      <p:sp>
        <p:nvSpPr>
          <p:cNvPr id="193" name="Google Shape;193;g200ed123f22_0_23"/>
          <p:cNvSpPr txBox="1">
            <a:spLocks noGrp="1"/>
          </p:cNvSpPr>
          <p:nvPr>
            <p:ph type="body" idx="3"/>
          </p:nvPr>
        </p:nvSpPr>
        <p:spPr>
          <a:xfrm>
            <a:off x="8786720" y="1173829"/>
            <a:ext cx="2217600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</a:pPr>
            <a:r>
              <a:rPr lang="ru-RU" dirty="0">
                <a:latin typeface="Arial"/>
                <a:ea typeface="Arial"/>
                <a:cs typeface="Arial"/>
                <a:sym typeface="Arial"/>
              </a:rPr>
              <a:t>Москва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</a:pPr>
            <a:r>
              <a:rPr lang="ru-RU" dirty="0" smtClean="0">
                <a:latin typeface="Arial"/>
                <a:ea typeface="Arial"/>
                <a:cs typeface="Arial"/>
                <a:sym typeface="Arial"/>
              </a:rPr>
              <a:t>07.03.2023 </a:t>
            </a:r>
            <a:r>
              <a:rPr lang="ru-RU" dirty="0">
                <a:latin typeface="Arial"/>
                <a:ea typeface="Arial"/>
                <a:cs typeface="Arial"/>
                <a:sym typeface="Arial"/>
              </a:rPr>
              <a:t>г.</a:t>
            </a:r>
            <a:endParaRPr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Инженерное образование в странах мир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615" y="2620299"/>
            <a:ext cx="3564814" cy="18989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ВЕКТОР РАЗВИТИЯ»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722"/>
          <a:stretch/>
        </p:blipFill>
        <p:spPr bwMode="auto">
          <a:xfrm>
            <a:off x="4911604" y="3123610"/>
            <a:ext cx="2233283" cy="125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00ed123f22_0_33"/>
          <p:cNvSpPr txBox="1">
            <a:spLocks noGrp="1"/>
          </p:cNvSpPr>
          <p:nvPr>
            <p:ph type="title"/>
          </p:nvPr>
        </p:nvSpPr>
        <p:spPr>
          <a:xfrm>
            <a:off x="629857" y="1370376"/>
            <a:ext cx="10488502" cy="511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pPr lvl="0"/>
            <a:r>
              <a:rPr lang="ru-RU" sz="2700" b="1" dirty="0" smtClean="0"/>
              <a:t>Пример курса</a:t>
            </a:r>
            <a:r>
              <a:rPr lang="ru-RU" sz="2700" b="1" dirty="0"/>
              <a:t>. </a:t>
            </a: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>«Цифровая </a:t>
            </a:r>
            <a:r>
              <a:rPr lang="ru-RU" sz="2700" b="1" dirty="0"/>
              <a:t>трансформация промышленных </a:t>
            </a:r>
            <a:r>
              <a:rPr lang="ru-RU" sz="2700" b="1" dirty="0" smtClean="0"/>
              <a:t>предприятий»</a:t>
            </a:r>
            <a:endParaRPr lang="ru-RU" sz="2700" b="1" dirty="0"/>
          </a:p>
        </p:txBody>
      </p:sp>
      <p:sp>
        <p:nvSpPr>
          <p:cNvPr id="211" name="Google Shape;211;g200ed123f22_0_33"/>
          <p:cNvSpPr txBox="1">
            <a:spLocks noGrp="1"/>
          </p:cNvSpPr>
          <p:nvPr>
            <p:ph type="body" idx="3"/>
          </p:nvPr>
        </p:nvSpPr>
        <p:spPr>
          <a:xfrm>
            <a:off x="1143689" y="540904"/>
            <a:ext cx="19017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Московский институт электроники и математики им. А.Н. Тихонова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idx="5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29857" y="2444261"/>
            <a:ext cx="5219315" cy="39064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259892" y="2444261"/>
            <a:ext cx="5580917" cy="317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02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00ed123f22_0_33"/>
          <p:cNvSpPr txBox="1">
            <a:spLocks noGrp="1"/>
          </p:cNvSpPr>
          <p:nvPr>
            <p:ph type="title"/>
          </p:nvPr>
        </p:nvSpPr>
        <p:spPr>
          <a:xfrm>
            <a:off x="629857" y="1370376"/>
            <a:ext cx="10488502" cy="511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pPr lvl="0"/>
            <a:r>
              <a:rPr lang="ru-RU" sz="2700" b="1" dirty="0" smtClean="0"/>
              <a:t>Модель </a:t>
            </a:r>
            <a:r>
              <a:rPr lang="ru-RU" sz="2700" b="1" dirty="0"/>
              <a:t>образования в </a:t>
            </a:r>
            <a:r>
              <a:rPr lang="ru-RU" sz="2700" b="1" dirty="0" smtClean="0"/>
              <a:t>МИЭМ для </a:t>
            </a:r>
            <a:r>
              <a:rPr lang="ru-RU" sz="2700" b="1" dirty="0"/>
              <a:t>студентов ИВТ и ИТСС </a:t>
            </a: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>набора </a:t>
            </a:r>
            <a:r>
              <a:rPr lang="ru-RU" sz="2700" b="1" dirty="0"/>
              <a:t>2021 года</a:t>
            </a:r>
          </a:p>
        </p:txBody>
      </p:sp>
      <p:sp>
        <p:nvSpPr>
          <p:cNvPr id="211" name="Google Shape;211;g200ed123f22_0_33"/>
          <p:cNvSpPr txBox="1">
            <a:spLocks noGrp="1"/>
          </p:cNvSpPr>
          <p:nvPr>
            <p:ph type="body" idx="3"/>
          </p:nvPr>
        </p:nvSpPr>
        <p:spPr>
          <a:xfrm>
            <a:off x="1143689" y="540904"/>
            <a:ext cx="19017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Московский институт электроники и математики им. А.Н. Тихонова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idx="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ашивка 18">
            <a:extLst>
              <a:ext uri="{FF2B5EF4-FFF2-40B4-BE49-F238E27FC236}">
                <a16:creationId xmlns:a16="http://schemas.microsoft.com/office/drawing/2014/main" xmlns="" id="{DA8107FF-702B-245A-120D-7CF60B416023}"/>
              </a:ext>
            </a:extLst>
          </p:cNvPr>
          <p:cNvSpPr/>
          <p:nvPr/>
        </p:nvSpPr>
        <p:spPr>
          <a:xfrm>
            <a:off x="7182811" y="2424455"/>
            <a:ext cx="3464064" cy="1092146"/>
          </a:xfrm>
          <a:prstGeom prst="chevron">
            <a:avLst>
              <a:gd name="adj" fmla="val 21562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Магистратура</a:t>
            </a:r>
            <a:endParaRPr lang="ru-RU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Нашивка 10"/>
          <p:cNvSpPr/>
          <p:nvPr/>
        </p:nvSpPr>
        <p:spPr>
          <a:xfrm>
            <a:off x="1503022" y="2424456"/>
            <a:ext cx="5959189" cy="1092145"/>
          </a:xfrm>
          <a:prstGeom prst="chevron">
            <a:avLst>
              <a:gd name="adj" fmla="val 21562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>
              <a:spcAft>
                <a:spcPts val="1088"/>
              </a:spcAft>
            </a:pPr>
            <a:r>
              <a:rPr lang="ru-RU" sz="2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Бакалавриат</a:t>
            </a:r>
            <a:endParaRPr lang="ru-RU" sz="2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Нашивка 11"/>
          <p:cNvSpPr/>
          <p:nvPr/>
        </p:nvSpPr>
        <p:spPr>
          <a:xfrm>
            <a:off x="4457886" y="3516601"/>
            <a:ext cx="4300921" cy="1142417"/>
          </a:xfrm>
          <a:prstGeom prst="chevron">
            <a:avLst>
              <a:gd name="adj" fmla="val 21562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>
              <a:spcAft>
                <a:spcPts val="600"/>
              </a:spcAft>
            </a:pPr>
            <a:r>
              <a:rPr lang="ru-RU" sz="2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Расширенный </a:t>
            </a:r>
            <a:r>
              <a:rPr lang="ru-RU" sz="22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бакалавриат</a:t>
            </a:r>
            <a:endParaRPr lang="ru-RU" sz="22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(переходная форма к </a:t>
            </a:r>
            <a:r>
              <a:rPr lang="ru-RU" sz="16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специалитету</a:t>
            </a:r>
            <a:r>
              <a:rPr lang="ru-RU" sz="1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ctr">
              <a:spcAft>
                <a:spcPts val="600"/>
              </a:spcAft>
            </a:pPr>
            <a:r>
              <a:rPr lang="ru-RU" sz="1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года</a:t>
            </a:r>
          </a:p>
        </p:txBody>
      </p:sp>
      <p:sp>
        <p:nvSpPr>
          <p:cNvPr id="13" name="Нашивка 18">
            <a:extLst>
              <a:ext uri="{FF2B5EF4-FFF2-40B4-BE49-F238E27FC236}">
                <a16:creationId xmlns:a16="http://schemas.microsoft.com/office/drawing/2014/main" xmlns="" id="{C6C22527-F7FA-85D5-3405-0A6B62B55067}"/>
              </a:ext>
            </a:extLst>
          </p:cNvPr>
          <p:cNvSpPr/>
          <p:nvPr/>
        </p:nvSpPr>
        <p:spPr>
          <a:xfrm>
            <a:off x="8479407" y="3516488"/>
            <a:ext cx="2167468" cy="1142417"/>
          </a:xfrm>
          <a:prstGeom prst="chevron">
            <a:avLst>
              <a:gd name="adj" fmla="val 21562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Ускоренная магистратура</a:t>
            </a:r>
          </a:p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год</a:t>
            </a:r>
            <a:endParaRPr lang="ru-RU" sz="1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24306" y="4976334"/>
            <a:ext cx="8600388" cy="107721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 defTabSz="457900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2400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Цифровые платформы</a:t>
            </a:r>
            <a:r>
              <a:rPr lang="en-US" sz="2400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2400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sz="2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CAD/ CAM/ CAE, а также </a:t>
            </a:r>
            <a:r>
              <a:rPr lang="ru-RU" sz="2000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PDM-системы </a:t>
            </a:r>
            <a:r>
              <a:rPr lang="ru-RU" sz="2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управления организацией: MP, ERP, CRM и производством: MES, SCADA, CAPP</a:t>
            </a:r>
            <a:r>
              <a:rPr lang="en-US" sz="2000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ru-RU" sz="20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81927" y="6053552"/>
            <a:ext cx="9885145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 defTabSz="457900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2400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Технологический полигон</a:t>
            </a:r>
            <a:endParaRPr lang="ru-RU" sz="24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Нашивка 15"/>
          <p:cNvSpPr/>
          <p:nvPr/>
        </p:nvSpPr>
        <p:spPr>
          <a:xfrm>
            <a:off x="1503022" y="3516602"/>
            <a:ext cx="3244688" cy="1142190"/>
          </a:xfrm>
          <a:prstGeom prst="chevron">
            <a:avLst>
              <a:gd name="adj" fmla="val 21562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>
              <a:spcAft>
                <a:spcPts val="1088"/>
              </a:spcAft>
            </a:pPr>
            <a:r>
              <a:rPr lang="ru-RU" sz="20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Бакалавриат</a:t>
            </a:r>
            <a:r>
              <a:rPr lang="ru-RU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 года)</a:t>
            </a:r>
            <a:endParaRPr lang="ru-RU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45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"/>
          <p:cNvSpPr txBox="1">
            <a:spLocks noGrp="1"/>
          </p:cNvSpPr>
          <p:nvPr>
            <p:ph type="title"/>
          </p:nvPr>
        </p:nvSpPr>
        <p:spPr>
          <a:xfrm>
            <a:off x="585898" y="1447791"/>
            <a:ext cx="6950366" cy="404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b="1" dirty="0"/>
              <a:t>План-график </a:t>
            </a:r>
            <a:r>
              <a:rPr lang="ru-RU" b="1" dirty="0" smtClean="0"/>
              <a:t>переходного этапа</a:t>
            </a:r>
            <a:endParaRPr b="1" dirty="0"/>
          </a:p>
        </p:txBody>
      </p:sp>
      <p:sp>
        <p:nvSpPr>
          <p:cNvPr id="201" name="Google Shape;201;p2"/>
          <p:cNvSpPr txBox="1">
            <a:spLocks noGrp="1"/>
          </p:cNvSpPr>
          <p:nvPr>
            <p:ph type="body" idx="3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Московский институт электроники и математики им. А.Н. Тихонова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04" name="Google Shape;204;p2"/>
          <p:cNvGraphicFramePr/>
          <p:nvPr/>
        </p:nvGraphicFramePr>
        <p:xfrm>
          <a:off x="952498" y="2005749"/>
          <a:ext cx="10688641" cy="4168170"/>
        </p:xfrm>
        <a:graphic>
          <a:graphicData uri="http://schemas.openxmlformats.org/drawingml/2006/table">
            <a:tbl>
              <a:tblPr>
                <a:noFill/>
                <a:tableStyleId>{BCCFAA04-7EE9-42D3-B556-8C39E2D051DA}</a:tableStyleId>
              </a:tblPr>
              <a:tblGrid>
                <a:gridCol w="22817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209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859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6691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 dirty="0">
                          <a:solidFill>
                            <a:schemeClr val="bg1"/>
                          </a:solidFill>
                        </a:rPr>
                        <a:t>Мероприятие</a:t>
                      </a:r>
                      <a:endParaRPr b="1"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0E2D6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Действия</a:t>
                      </a:r>
                      <a:endParaRPr b="1"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0E2D6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Сроки</a:t>
                      </a:r>
                      <a:endParaRPr b="1"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0E2D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27092">
                <a:tc row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Переходной этап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(Расширенный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baseline="0" dirty="0" err="1" smtClean="0">
                          <a:solidFill>
                            <a:srgbClr val="002060"/>
                          </a:solidFill>
                        </a:rPr>
                        <a:t>бакалавриат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)</a:t>
                      </a:r>
                      <a:endParaRPr dirty="0">
                        <a:solidFill>
                          <a:srgbClr val="002060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182563" lvl="0" indent="-182563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Корректировка (либо отдельный УП) существующих учебных планов отдельно для ИТСС,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 добавление специализаций (специальность).</a:t>
                      </a:r>
                      <a:endParaRPr lang="ru-RU" dirty="0" smtClean="0">
                        <a:solidFill>
                          <a:srgbClr val="002060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342900" lvl="0" indent="-34290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Март 2023</a:t>
                      </a:r>
                      <a:endParaRPr dirty="0">
                        <a:solidFill>
                          <a:srgbClr val="002060"/>
                        </a:solidFill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367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rabicPeriod" startAt="2"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Корректировка (либо отдельный УП) существующих учебных планов отдельно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 для 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ИВТ,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 добавление специализаций (специальность).</a:t>
                      </a:r>
                      <a:endParaRPr lang="ru-RU" dirty="0" smtClean="0">
                        <a:solidFill>
                          <a:srgbClr val="002060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342900" lvl="0" indent="-34290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Март 2023</a:t>
                      </a:r>
                      <a:endParaRPr dirty="0">
                        <a:solidFill>
                          <a:srgbClr val="002060"/>
                        </a:solidFill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669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2563" lvl="0" indent="-182563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 startAt="3"/>
                      </a:pPr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Организационная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 работа со студентами.</a:t>
                      </a:r>
                      <a:endParaRPr dirty="0">
                        <a:solidFill>
                          <a:srgbClr val="002060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342900" lvl="0" indent="-34290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Май 2023</a:t>
                      </a:r>
                      <a:endParaRPr dirty="0">
                        <a:solidFill>
                          <a:srgbClr val="002060"/>
                        </a:solidFill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809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2563" lvl="0" indent="-182563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 startAt="4"/>
                      </a:pPr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Подготовка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 ПУД.</a:t>
                      </a:r>
                      <a:endParaRPr dirty="0">
                        <a:solidFill>
                          <a:srgbClr val="002060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342900" lvl="0" indent="-34290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Август 2023</a:t>
                      </a:r>
                      <a:endParaRPr dirty="0">
                        <a:solidFill>
                          <a:srgbClr val="002060"/>
                        </a:solidFill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3457"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Открытие </a:t>
                      </a:r>
                      <a:r>
                        <a:rPr lang="ru-RU" dirty="0" err="1" smtClean="0">
                          <a:solidFill>
                            <a:srgbClr val="002060"/>
                          </a:solidFill>
                        </a:rPr>
                        <a:t>Специалитета</a:t>
                      </a:r>
                      <a:endParaRPr lang="ru-RU" dirty="0" smtClean="0">
                        <a:solidFill>
                          <a:srgbClr val="002060"/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182563" lvl="0" indent="-182563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Организационные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 процедуры по лицензированию</a:t>
                      </a:r>
                      <a:endParaRPr dirty="0">
                        <a:solidFill>
                          <a:srgbClr val="002060"/>
                        </a:solidFill>
                      </a:endParaRPr>
                    </a:p>
                  </a:txBody>
                  <a:tcPr marL="91425" marR="91425" marT="91425" marB="91425" anchor="ctr"/>
                </a:tc>
                <a:tc rowSpan="2">
                  <a:txBody>
                    <a:bodyPr/>
                    <a:lstStyle/>
                    <a:p>
                      <a:pPr marL="342900" lvl="0" indent="-34290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20</a:t>
                      </a:r>
                      <a:r>
                        <a:rPr lang="en-US" baseline="0" dirty="0" smtClean="0">
                          <a:solidFill>
                            <a:srgbClr val="002060"/>
                          </a:solidFill>
                        </a:rPr>
                        <a:t>24</a:t>
                      </a:r>
                      <a:endParaRPr dirty="0">
                        <a:solidFill>
                          <a:srgbClr val="002060"/>
                        </a:solidFill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34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rabicPeriod" startAt="2"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Организационные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 процедуры по аккредитации</a:t>
                      </a:r>
                      <a:endParaRPr lang="ru-RU" dirty="0" smtClean="0">
                        <a:solidFill>
                          <a:srgbClr val="002060"/>
                        </a:solidFill>
                      </a:endParaRPr>
                    </a:p>
                  </a:txBody>
                  <a:tcPr marL="91425" marR="91425" marT="91425" marB="91425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8" name="Текст 7"/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idx="5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00ed123f22_0_33"/>
          <p:cNvSpPr txBox="1">
            <a:spLocks noGrp="1"/>
          </p:cNvSpPr>
          <p:nvPr>
            <p:ph type="title"/>
          </p:nvPr>
        </p:nvSpPr>
        <p:spPr>
          <a:xfrm>
            <a:off x="585898" y="1447791"/>
            <a:ext cx="11055240" cy="4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b="1" dirty="0" smtClean="0"/>
              <a:t>Примерная структура учебного плана</a:t>
            </a:r>
            <a:endParaRPr b="1" dirty="0"/>
          </a:p>
        </p:txBody>
      </p:sp>
      <p:sp>
        <p:nvSpPr>
          <p:cNvPr id="211" name="Google Shape;211;g200ed123f22_0_33"/>
          <p:cNvSpPr txBox="1">
            <a:spLocks noGrp="1"/>
          </p:cNvSpPr>
          <p:nvPr>
            <p:ph type="body" idx="3"/>
          </p:nvPr>
        </p:nvSpPr>
        <p:spPr>
          <a:xfrm>
            <a:off x="1143689" y="540904"/>
            <a:ext cx="19017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Московский институт электроники и математики им. А.Н. Тихонова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g200ed123f22_0_33"/>
          <p:cNvSpPr txBox="1"/>
          <p:nvPr/>
        </p:nvSpPr>
        <p:spPr>
          <a:xfrm>
            <a:off x="995800" y="2264750"/>
            <a:ext cx="627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g200ed123f22_0_33"/>
          <p:cNvSpPr/>
          <p:nvPr/>
        </p:nvSpPr>
        <p:spPr>
          <a:xfrm>
            <a:off x="585896" y="1947470"/>
            <a:ext cx="11055242" cy="42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just">
              <a:lnSpc>
                <a:spcPct val="115000"/>
              </a:lnSpc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+mn-lt"/>
              </a:rPr>
              <a:t>Первый курс – согласно учебному плану ИВТ/ИТСС 2021 года набора.</a:t>
            </a:r>
          </a:p>
          <a:p>
            <a:pPr marL="457200" lvl="0" indent="-457200" algn="just">
              <a:lnSpc>
                <a:spcPct val="115000"/>
              </a:lnSpc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+mn-lt"/>
              </a:rPr>
              <a:t>Второй курс – согласно учебному плану ИВТ/ИТСС 2021 года набора.</a:t>
            </a:r>
          </a:p>
          <a:p>
            <a:pPr marL="457200" lvl="0" indent="-457200" algn="just">
              <a:lnSpc>
                <a:spcPct val="115000"/>
              </a:lnSpc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+mn-lt"/>
                <a:ea typeface="Calibri"/>
                <a:cs typeface="Calibri"/>
                <a:sym typeface="Calibri"/>
              </a:rPr>
              <a:t>Третий курс – блок базовых ПД (20 ЗЕ), блок вариативных ПД (16 ЗЕ), </a:t>
            </a:r>
            <a:r>
              <a:rPr lang="ru-RU" sz="2000" b="1" i="1" u="sng" dirty="0" smtClean="0">
                <a:solidFill>
                  <a:srgbClr val="002060"/>
                </a:solidFill>
                <a:latin typeface="+mn-lt"/>
                <a:ea typeface="Calibri"/>
                <a:cs typeface="Calibri"/>
                <a:sym typeface="Calibri"/>
              </a:rPr>
              <a:t>проектная деятельность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+mn-lt"/>
                <a:ea typeface="Calibri"/>
                <a:cs typeface="Calibri"/>
                <a:sym typeface="Calibri"/>
              </a:rPr>
              <a:t>(5 ЗЕ), </a:t>
            </a:r>
            <a:r>
              <a:rPr lang="ru-RU" sz="2000" dirty="0" err="1" smtClean="0">
                <a:solidFill>
                  <a:srgbClr val="002060"/>
                </a:solidFill>
                <a:latin typeface="+mn-lt"/>
                <a:ea typeface="Calibri"/>
                <a:cs typeface="Calibri"/>
                <a:sym typeface="Calibri"/>
              </a:rPr>
              <a:t>майнор</a:t>
            </a:r>
            <a:r>
              <a:rPr lang="en-US" sz="2000" dirty="0" smtClean="0">
                <a:solidFill>
                  <a:srgbClr val="002060"/>
                </a:solidFill>
                <a:latin typeface="+mn-lt"/>
                <a:ea typeface="Calibri"/>
                <a:cs typeface="Calibri"/>
                <a:sym typeface="Calibri"/>
              </a:rPr>
              <a:t> (10 </a:t>
            </a:r>
            <a:r>
              <a:rPr lang="ru-RU" sz="2000" dirty="0" smtClean="0">
                <a:solidFill>
                  <a:srgbClr val="002060"/>
                </a:solidFill>
                <a:latin typeface="+mn-lt"/>
                <a:ea typeface="Calibri"/>
                <a:cs typeface="Calibri"/>
                <a:sym typeface="Calibri"/>
              </a:rPr>
              <a:t>ЗЕ), </a:t>
            </a:r>
            <a:r>
              <a:rPr lang="ru-RU" sz="2000" b="1" i="1" u="sng" dirty="0" smtClean="0">
                <a:solidFill>
                  <a:srgbClr val="002060"/>
                </a:solidFill>
                <a:ea typeface="Calibri"/>
                <a:cs typeface="Calibri"/>
                <a:sym typeface="Calibri"/>
              </a:rPr>
              <a:t>адаптационная практика</a:t>
            </a:r>
            <a:r>
              <a:rPr lang="ru-RU" sz="2000" dirty="0" smtClean="0">
                <a:solidFill>
                  <a:srgbClr val="002060"/>
                </a:solidFill>
                <a:ea typeface="Calibri"/>
                <a:cs typeface="Calibri"/>
                <a:sym typeface="Calibri"/>
              </a:rPr>
              <a:t> (4 </a:t>
            </a:r>
            <a:r>
              <a:rPr lang="ru-RU" sz="2000" dirty="0">
                <a:solidFill>
                  <a:srgbClr val="002060"/>
                </a:solidFill>
                <a:ea typeface="Calibri"/>
                <a:cs typeface="Calibri"/>
                <a:sym typeface="Calibri"/>
              </a:rPr>
              <a:t>ЗЕ</a:t>
            </a:r>
            <a:r>
              <a:rPr lang="ru-RU" sz="2000" dirty="0" smtClean="0">
                <a:solidFill>
                  <a:srgbClr val="002060"/>
                </a:solidFill>
                <a:ea typeface="Calibri"/>
                <a:cs typeface="Calibri"/>
                <a:sym typeface="Calibri"/>
              </a:rPr>
              <a:t>), </a:t>
            </a:r>
            <a:r>
              <a:rPr lang="ru-RU" sz="2000" b="1" i="1" u="sng" dirty="0" smtClean="0">
                <a:solidFill>
                  <a:srgbClr val="002060"/>
                </a:solidFill>
                <a:latin typeface="+mn-lt"/>
                <a:ea typeface="Calibri"/>
                <a:cs typeface="Calibri"/>
                <a:sym typeface="Calibri"/>
              </a:rPr>
              <a:t>индустриальная практика</a:t>
            </a:r>
            <a:r>
              <a:rPr lang="ru-RU" sz="2000" dirty="0" smtClean="0">
                <a:solidFill>
                  <a:srgbClr val="002060"/>
                </a:solidFill>
                <a:latin typeface="+mn-lt"/>
                <a:ea typeface="Calibri"/>
                <a:cs typeface="Calibri"/>
                <a:sym typeface="Calibri"/>
              </a:rPr>
              <a:t> (5 ЗЕ).</a:t>
            </a:r>
          </a:p>
          <a:p>
            <a:pPr marL="457200" indent="-457200" algn="just">
              <a:lnSpc>
                <a:spcPct val="115000"/>
              </a:lnSpc>
              <a:buFont typeface="Arial"/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+mn-lt"/>
                <a:ea typeface="Calibri"/>
                <a:cs typeface="Calibri"/>
                <a:sym typeface="Calibri"/>
              </a:rPr>
              <a:t>Четвертый курс – дисциплины общего цикла (4 ЗЕ), блок базовых ПД (10 ЗЕ), блок вариативных ПД (31 ЗЕ), </a:t>
            </a:r>
            <a:r>
              <a:rPr lang="ru-RU" sz="2000" b="1" i="1" u="sng" dirty="0" smtClean="0">
                <a:solidFill>
                  <a:srgbClr val="002060"/>
                </a:solidFill>
                <a:latin typeface="+mn-lt"/>
                <a:ea typeface="Calibri"/>
                <a:cs typeface="Calibri"/>
                <a:sym typeface="Calibri"/>
              </a:rPr>
              <a:t>проектная деятельность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+mn-lt"/>
                <a:ea typeface="Calibri"/>
                <a:cs typeface="Calibri"/>
                <a:sym typeface="Calibri"/>
              </a:rPr>
              <a:t>(5 ЗЕ), </a:t>
            </a:r>
            <a:r>
              <a:rPr lang="ru-RU" sz="2000" b="1" i="1" u="sng" dirty="0">
                <a:solidFill>
                  <a:srgbClr val="002060"/>
                </a:solidFill>
                <a:ea typeface="Calibri"/>
                <a:cs typeface="Calibri"/>
                <a:sym typeface="Calibri"/>
              </a:rPr>
              <a:t>индустриальная практика</a:t>
            </a:r>
            <a:r>
              <a:rPr lang="ru-RU" sz="2000" dirty="0">
                <a:solidFill>
                  <a:srgbClr val="00206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ea typeface="Calibri"/>
                <a:cs typeface="Calibri"/>
                <a:sym typeface="Calibri"/>
              </a:rPr>
              <a:t>(10 ЗЕ)</a:t>
            </a:r>
          </a:p>
          <a:p>
            <a:pPr marL="457200" indent="-457200" algn="just">
              <a:lnSpc>
                <a:spcPct val="115000"/>
              </a:lnSpc>
              <a:buFont typeface="Arial"/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+mn-lt"/>
                <a:ea typeface="Calibri"/>
                <a:cs typeface="Calibri"/>
                <a:sym typeface="Calibri"/>
              </a:rPr>
              <a:t>Пятый курс – дисциплины по направлениям индустриального партнера (20 ЗЕ), базовые профессиональные дисциплины (11 ЗЕ), </a:t>
            </a:r>
            <a:r>
              <a:rPr lang="ru-RU" sz="2000" b="1" i="1" u="sng" dirty="0" smtClean="0">
                <a:solidFill>
                  <a:srgbClr val="002060"/>
                </a:solidFill>
                <a:latin typeface="+mn-lt"/>
                <a:ea typeface="Calibri"/>
                <a:cs typeface="Calibri"/>
                <a:sym typeface="Calibri"/>
              </a:rPr>
              <a:t>преддипломная практика</a:t>
            </a:r>
            <a:r>
              <a:rPr lang="ru-RU" sz="2000" dirty="0" smtClean="0">
                <a:solidFill>
                  <a:srgbClr val="002060"/>
                </a:solidFill>
                <a:latin typeface="+mn-lt"/>
                <a:ea typeface="Calibri"/>
                <a:cs typeface="Calibri"/>
                <a:sym typeface="Calibri"/>
              </a:rPr>
              <a:t> (6 ЗЕ), </a:t>
            </a:r>
            <a:r>
              <a:rPr lang="ru-RU" sz="2000" b="1" i="1" u="sng" dirty="0">
                <a:solidFill>
                  <a:srgbClr val="002060"/>
                </a:solidFill>
                <a:ea typeface="Calibri"/>
                <a:cs typeface="Calibri"/>
                <a:sym typeface="Calibri"/>
              </a:rPr>
              <a:t>индустриальная практика</a:t>
            </a:r>
            <a:r>
              <a:rPr lang="ru-RU" sz="2000" dirty="0" smtClean="0">
                <a:solidFill>
                  <a:srgbClr val="002060"/>
                </a:solidFill>
                <a:ea typeface="Calibri"/>
                <a:cs typeface="Calibri"/>
                <a:sym typeface="Calibri"/>
              </a:rPr>
              <a:t>(10 ЗЕ), </a:t>
            </a:r>
            <a:r>
              <a:rPr lang="ru-RU" sz="2000" dirty="0" smtClean="0">
                <a:solidFill>
                  <a:srgbClr val="002060"/>
                </a:solidFill>
                <a:latin typeface="+mn-lt"/>
                <a:ea typeface="Calibri"/>
                <a:cs typeface="Calibri"/>
                <a:sym typeface="Calibri"/>
              </a:rPr>
              <a:t>подготовка </a:t>
            </a:r>
            <a:r>
              <a:rPr lang="ru-RU" sz="2000" b="1" i="1" u="sng" dirty="0" smtClean="0">
                <a:solidFill>
                  <a:srgbClr val="002060"/>
                </a:solidFill>
                <a:latin typeface="+mn-lt"/>
                <a:ea typeface="Calibri"/>
                <a:cs typeface="Calibri"/>
                <a:sym typeface="Calibri"/>
              </a:rPr>
              <a:t>ВКР в форме проекта</a:t>
            </a:r>
            <a:r>
              <a:rPr lang="ru-RU" sz="2000" i="1" u="sng" dirty="0" smtClean="0">
                <a:solidFill>
                  <a:srgbClr val="002060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+mn-lt"/>
                <a:ea typeface="Calibri"/>
                <a:cs typeface="Calibri"/>
                <a:sym typeface="Calibri"/>
              </a:rPr>
              <a:t>(10 ЗЕ), защита ВКР (3 ЗЕ).</a:t>
            </a:r>
            <a:endParaRPr sz="2000" dirty="0">
              <a:solidFill>
                <a:srgbClr val="002060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idx="5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9"/>
          <p:cNvSpPr txBox="1">
            <a:spLocks noGrp="1"/>
          </p:cNvSpPr>
          <p:nvPr>
            <p:ph type="title"/>
          </p:nvPr>
        </p:nvSpPr>
        <p:spPr>
          <a:xfrm>
            <a:off x="516231" y="1283693"/>
            <a:ext cx="11055237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b="1" dirty="0"/>
              <a:t>Примерный перечень </a:t>
            </a:r>
            <a:r>
              <a:rPr lang="ru-RU" b="1" dirty="0" smtClean="0"/>
              <a:t>у</a:t>
            </a:r>
            <a:r>
              <a:rPr lang="ru-RU" b="1" dirty="0" smtClean="0">
                <a:latin typeface="Arial"/>
                <a:ea typeface="Arial"/>
                <a:cs typeface="Arial"/>
                <a:sym typeface="Arial"/>
              </a:rPr>
              <a:t>чебны</a:t>
            </a:r>
            <a:r>
              <a:rPr lang="ru-RU" b="1" dirty="0" smtClean="0"/>
              <a:t>х</a:t>
            </a:r>
            <a:r>
              <a:rPr lang="ru-RU" b="1" dirty="0" smtClean="0">
                <a:latin typeface="Arial"/>
                <a:ea typeface="Arial"/>
                <a:cs typeface="Arial"/>
                <a:sym typeface="Arial"/>
              </a:rPr>
              <a:t> дисциплин с третьего года обучения</a:t>
            </a:r>
            <a:endParaRPr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9"/>
          <p:cNvSpPr txBox="1">
            <a:spLocks noGrp="1"/>
          </p:cNvSpPr>
          <p:nvPr>
            <p:ph type="body" idx="3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Московский институт электроники и математики им. А.Н. Тихонова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idx="5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5514" y="1753125"/>
            <a:ext cx="5348016" cy="49213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9"/>
          <p:cNvSpPr txBox="1">
            <a:spLocks noGrp="1"/>
          </p:cNvSpPr>
          <p:nvPr>
            <p:ph type="title"/>
          </p:nvPr>
        </p:nvSpPr>
        <p:spPr>
          <a:xfrm>
            <a:off x="530518" y="1160240"/>
            <a:ext cx="11055237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b="1" dirty="0"/>
              <a:t>Примерный перечень </a:t>
            </a:r>
            <a:r>
              <a:rPr lang="ru-RU" b="1" dirty="0" smtClean="0"/>
              <a:t>у</a:t>
            </a:r>
            <a:r>
              <a:rPr lang="ru-RU" b="1" dirty="0" smtClean="0">
                <a:latin typeface="Arial"/>
                <a:ea typeface="Arial"/>
                <a:cs typeface="Arial"/>
                <a:sym typeface="Arial"/>
              </a:rPr>
              <a:t>чебны</a:t>
            </a:r>
            <a:r>
              <a:rPr lang="ru-RU" b="1" dirty="0" smtClean="0"/>
              <a:t>х</a:t>
            </a:r>
            <a:r>
              <a:rPr lang="ru-RU" b="1" dirty="0" smtClean="0">
                <a:latin typeface="Arial"/>
                <a:ea typeface="Arial"/>
                <a:cs typeface="Arial"/>
                <a:sym typeface="Arial"/>
              </a:rPr>
              <a:t> дисциплин с третьего года обучения</a:t>
            </a:r>
            <a:endParaRPr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9"/>
          <p:cNvSpPr txBox="1">
            <a:spLocks noGrp="1"/>
          </p:cNvSpPr>
          <p:nvPr>
            <p:ph type="body" idx="3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Московский институт электроники и математики им. А.Н. Тихонова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idx="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Google Shape;215;g200ed123f22_0_33"/>
          <p:cNvSpPr/>
          <p:nvPr/>
        </p:nvSpPr>
        <p:spPr>
          <a:xfrm>
            <a:off x="110370" y="1806760"/>
            <a:ext cx="3968462" cy="4702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71463">
              <a:lnSpc>
                <a:spcPct val="115000"/>
              </a:lnSpc>
              <a:buAutoNum type="arabicPeriod"/>
            </a:pPr>
            <a:r>
              <a:rPr lang="ru-RU" sz="1300" dirty="0">
                <a:solidFill>
                  <a:srgbClr val="002060"/>
                </a:solidFill>
                <a:latin typeface="+mn-lt"/>
              </a:rPr>
              <a:t>Компьютерный практикум «Математическое моделирование</a:t>
            </a:r>
            <a:r>
              <a:rPr lang="ru-RU" sz="1300" dirty="0" smtClean="0">
                <a:solidFill>
                  <a:srgbClr val="002060"/>
                </a:solidFill>
                <a:latin typeface="+mn-lt"/>
              </a:rPr>
              <a:t>»</a:t>
            </a:r>
          </a:p>
          <a:p>
            <a:pPr marL="457200" lvl="0" indent="-271463">
              <a:lnSpc>
                <a:spcPct val="115000"/>
              </a:lnSpc>
              <a:buAutoNum type="arabicPeriod"/>
            </a:pPr>
            <a:r>
              <a:rPr lang="ru-RU" sz="1300" dirty="0">
                <a:solidFill>
                  <a:srgbClr val="002060"/>
                </a:solidFill>
                <a:latin typeface="+mn-lt"/>
                <a:ea typeface="Calibri"/>
                <a:cs typeface="Calibri"/>
                <a:sym typeface="Calibri"/>
              </a:rPr>
              <a:t>Цифровой двойник изделий высокотехнологичных предприятий </a:t>
            </a:r>
            <a:endParaRPr lang="ru-RU" sz="1300" dirty="0" smtClean="0">
              <a:solidFill>
                <a:srgbClr val="002060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457200" lvl="0" indent="-271463">
              <a:lnSpc>
                <a:spcPct val="115000"/>
              </a:lnSpc>
              <a:buAutoNum type="arabicPeriod"/>
            </a:pPr>
            <a:r>
              <a:rPr lang="ru-RU" sz="1300" smtClean="0">
                <a:solidFill>
                  <a:srgbClr val="002060"/>
                </a:solidFill>
                <a:latin typeface="+mn-lt"/>
                <a:ea typeface="Calibri"/>
                <a:cs typeface="Calibri"/>
                <a:sym typeface="Calibri"/>
              </a:rPr>
              <a:t>Прикладная механика</a:t>
            </a:r>
            <a:endParaRPr lang="ru-RU" sz="1300" dirty="0" smtClean="0">
              <a:solidFill>
                <a:srgbClr val="002060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457200" lvl="0" indent="-271463">
              <a:lnSpc>
                <a:spcPct val="115000"/>
              </a:lnSpc>
              <a:buAutoNum type="arabicPeriod"/>
            </a:pPr>
            <a:r>
              <a:rPr lang="ru-RU" sz="1300" dirty="0">
                <a:solidFill>
                  <a:srgbClr val="002060"/>
                </a:solidFill>
                <a:latin typeface="+mn-lt"/>
                <a:ea typeface="Calibri"/>
                <a:cs typeface="Calibri"/>
                <a:sym typeface="Calibri"/>
              </a:rPr>
              <a:t>Управление в технических системах и параметрическая идентификация (модели объекта управления</a:t>
            </a:r>
            <a:r>
              <a:rPr lang="ru-RU" sz="1300" dirty="0" smtClean="0">
                <a:solidFill>
                  <a:srgbClr val="002060"/>
                </a:solidFill>
                <a:latin typeface="+mn-lt"/>
                <a:ea typeface="Calibri"/>
                <a:cs typeface="Calibri"/>
                <a:sym typeface="Calibri"/>
              </a:rPr>
              <a:t>)</a:t>
            </a:r>
          </a:p>
          <a:p>
            <a:pPr marL="457200" lvl="0" indent="-271463">
              <a:lnSpc>
                <a:spcPct val="115000"/>
              </a:lnSpc>
              <a:buAutoNum type="arabicPeriod"/>
            </a:pPr>
            <a:r>
              <a:rPr lang="ru-RU" sz="1300" dirty="0">
                <a:solidFill>
                  <a:srgbClr val="002060"/>
                </a:solidFill>
                <a:latin typeface="+mn-lt"/>
                <a:ea typeface="Calibri"/>
                <a:cs typeface="Calibri"/>
                <a:sym typeface="Calibri"/>
              </a:rPr>
              <a:t>Современная электронная компонентная </a:t>
            </a:r>
            <a:r>
              <a:rPr lang="ru-RU" sz="1300" dirty="0" smtClean="0">
                <a:solidFill>
                  <a:srgbClr val="002060"/>
                </a:solidFill>
                <a:latin typeface="+mn-lt"/>
                <a:ea typeface="Calibri"/>
                <a:cs typeface="Calibri"/>
                <a:sym typeface="Calibri"/>
              </a:rPr>
              <a:t>база</a:t>
            </a:r>
          </a:p>
          <a:p>
            <a:pPr marL="457200" lvl="0" indent="-271463">
              <a:lnSpc>
                <a:spcPct val="115000"/>
              </a:lnSpc>
              <a:buAutoNum type="arabicPeriod"/>
            </a:pPr>
            <a:r>
              <a:rPr lang="ru-RU" sz="1300" dirty="0">
                <a:solidFill>
                  <a:srgbClr val="002060"/>
                </a:solidFill>
                <a:latin typeface="+mn-lt"/>
                <a:ea typeface="Calibri"/>
                <a:cs typeface="Calibri"/>
                <a:sym typeface="Calibri"/>
              </a:rPr>
              <a:t>Аналоговая и цифровая </a:t>
            </a:r>
            <a:r>
              <a:rPr lang="ru-RU" sz="1300" dirty="0" err="1" smtClean="0">
                <a:solidFill>
                  <a:srgbClr val="002060"/>
                </a:solidFill>
                <a:latin typeface="+mn-lt"/>
                <a:ea typeface="Calibri"/>
                <a:cs typeface="Calibri"/>
                <a:sym typeface="Calibri"/>
              </a:rPr>
              <a:t>схемотехника</a:t>
            </a:r>
            <a:endParaRPr lang="ru-RU" sz="1300" dirty="0" smtClean="0">
              <a:solidFill>
                <a:srgbClr val="002060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457200" lvl="0" indent="-271463">
              <a:lnSpc>
                <a:spcPct val="115000"/>
              </a:lnSpc>
              <a:buAutoNum type="arabicPeriod"/>
            </a:pPr>
            <a:r>
              <a:rPr lang="ru-RU" sz="1300" dirty="0">
                <a:solidFill>
                  <a:srgbClr val="002060"/>
                </a:solidFill>
                <a:latin typeface="+mn-lt"/>
                <a:ea typeface="Calibri"/>
                <a:cs typeface="Calibri"/>
                <a:sym typeface="Calibri"/>
              </a:rPr>
              <a:t>Цифровая обработка </a:t>
            </a:r>
            <a:r>
              <a:rPr lang="ru-RU" sz="1300" dirty="0" smtClean="0">
                <a:solidFill>
                  <a:srgbClr val="002060"/>
                </a:solidFill>
                <a:latin typeface="+mn-lt"/>
                <a:ea typeface="Calibri"/>
                <a:cs typeface="Calibri"/>
                <a:sym typeface="Calibri"/>
              </a:rPr>
              <a:t>сигналов</a:t>
            </a:r>
          </a:p>
          <a:p>
            <a:pPr marL="457200" lvl="0" indent="-271463">
              <a:lnSpc>
                <a:spcPct val="115000"/>
              </a:lnSpc>
              <a:buAutoNum type="arabicPeriod"/>
            </a:pPr>
            <a:r>
              <a:rPr lang="ru-RU" sz="1300" dirty="0">
                <a:solidFill>
                  <a:srgbClr val="002060"/>
                </a:solidFill>
                <a:latin typeface="+mn-lt"/>
                <a:ea typeface="Calibri"/>
                <a:cs typeface="Calibri"/>
                <a:sym typeface="Calibri"/>
              </a:rPr>
              <a:t>Интеллектуальные робототехнические </a:t>
            </a:r>
            <a:r>
              <a:rPr lang="ru-RU" sz="1300" dirty="0" smtClean="0">
                <a:solidFill>
                  <a:srgbClr val="002060"/>
                </a:solidFill>
                <a:latin typeface="+mn-lt"/>
                <a:ea typeface="Calibri"/>
                <a:cs typeface="Calibri"/>
                <a:sym typeface="Calibri"/>
              </a:rPr>
              <a:t>системы</a:t>
            </a:r>
          </a:p>
          <a:p>
            <a:pPr marL="457200" lvl="0" indent="-271463">
              <a:lnSpc>
                <a:spcPct val="115000"/>
              </a:lnSpc>
              <a:buAutoNum type="arabicPeriod"/>
            </a:pPr>
            <a:r>
              <a:rPr lang="ru-RU" sz="1300" dirty="0">
                <a:solidFill>
                  <a:srgbClr val="002060"/>
                </a:solidFill>
                <a:latin typeface="+mn-lt"/>
                <a:ea typeface="Calibri"/>
                <a:cs typeface="Calibri"/>
                <a:sym typeface="Calibri"/>
              </a:rPr>
              <a:t>Функциональные узлы и компоненты интеллектуальных систем </a:t>
            </a:r>
            <a:r>
              <a:rPr lang="ru-RU" sz="1300" dirty="0" smtClean="0">
                <a:solidFill>
                  <a:srgbClr val="002060"/>
                </a:solidFill>
                <a:latin typeface="+mn-lt"/>
                <a:ea typeface="Calibri"/>
                <a:cs typeface="Calibri"/>
                <a:sym typeface="Calibri"/>
              </a:rPr>
              <a:t>управления</a:t>
            </a:r>
          </a:p>
          <a:p>
            <a:pPr marL="457200" lvl="0" indent="-271463">
              <a:lnSpc>
                <a:spcPct val="115000"/>
              </a:lnSpc>
              <a:buAutoNum type="arabicPeriod"/>
            </a:pPr>
            <a:r>
              <a:rPr lang="ru-RU" sz="1300" dirty="0">
                <a:solidFill>
                  <a:srgbClr val="002060"/>
                </a:solidFill>
                <a:latin typeface="+mn-lt"/>
                <a:ea typeface="Calibri"/>
                <a:cs typeface="Calibri"/>
                <a:sym typeface="Calibri"/>
              </a:rPr>
              <a:t>Системная </a:t>
            </a:r>
            <a:r>
              <a:rPr lang="ru-RU" sz="1300" dirty="0" smtClean="0">
                <a:solidFill>
                  <a:srgbClr val="002060"/>
                </a:solidFill>
                <a:latin typeface="+mn-lt"/>
                <a:ea typeface="Calibri"/>
                <a:cs typeface="Calibri"/>
                <a:sym typeface="Calibri"/>
              </a:rPr>
              <a:t>инженерия</a:t>
            </a:r>
          </a:p>
          <a:p>
            <a:pPr marL="457200" lvl="0" indent="-271463">
              <a:lnSpc>
                <a:spcPct val="115000"/>
              </a:lnSpc>
              <a:buAutoNum type="arabicPeriod"/>
            </a:pPr>
            <a:r>
              <a:rPr lang="ru-RU" sz="1300" dirty="0">
                <a:solidFill>
                  <a:srgbClr val="002060"/>
                </a:solidFill>
                <a:latin typeface="+mn-lt"/>
                <a:ea typeface="Calibri"/>
                <a:cs typeface="Calibri"/>
                <a:sym typeface="Calibri"/>
              </a:rPr>
              <a:t>Проектный семинар «</a:t>
            </a:r>
            <a:r>
              <a:rPr lang="ru-RU" sz="1300" dirty="0" err="1">
                <a:solidFill>
                  <a:srgbClr val="002060"/>
                </a:solidFill>
                <a:latin typeface="+mn-lt"/>
                <a:ea typeface="Calibri"/>
                <a:cs typeface="Calibri"/>
                <a:sym typeface="Calibri"/>
              </a:rPr>
              <a:t>Программотехника</a:t>
            </a:r>
            <a:r>
              <a:rPr lang="ru-RU" sz="1300" dirty="0">
                <a:solidFill>
                  <a:srgbClr val="002060"/>
                </a:solidFill>
                <a:latin typeface="+mn-lt"/>
                <a:ea typeface="Calibri"/>
                <a:cs typeface="Calibri"/>
                <a:sym typeface="Calibri"/>
              </a:rPr>
              <a:t>/ Парадигмы программирования</a:t>
            </a:r>
            <a:r>
              <a:rPr lang="ru-RU" sz="1300" dirty="0" smtClean="0">
                <a:solidFill>
                  <a:srgbClr val="002060"/>
                </a:solidFill>
                <a:latin typeface="+mn-lt"/>
                <a:ea typeface="Calibri"/>
                <a:cs typeface="Calibri"/>
                <a:sym typeface="Calibri"/>
              </a:rPr>
              <a:t>»</a:t>
            </a:r>
          </a:p>
          <a:p>
            <a:pPr marL="457200" lvl="0" indent="-271463">
              <a:lnSpc>
                <a:spcPct val="115000"/>
              </a:lnSpc>
              <a:buAutoNum type="arabicPeriod"/>
            </a:pPr>
            <a:r>
              <a:rPr lang="ru-RU" sz="1300" dirty="0">
                <a:solidFill>
                  <a:srgbClr val="002060"/>
                </a:solidFill>
                <a:latin typeface="+mn-lt"/>
                <a:ea typeface="Calibri"/>
                <a:cs typeface="Calibri"/>
                <a:sym typeface="Calibri"/>
              </a:rPr>
              <a:t>Проектный семинар "Инженерия будущего. Цифровой инжиниринг"</a:t>
            </a:r>
            <a:endParaRPr lang="ru-RU" sz="1300" dirty="0" smtClean="0">
              <a:solidFill>
                <a:srgbClr val="002060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457200" lvl="0" indent="-271463">
              <a:lnSpc>
                <a:spcPct val="115000"/>
              </a:lnSpc>
              <a:buAutoNum type="arabicPeriod"/>
            </a:pPr>
            <a:endParaRPr sz="1300" dirty="0">
              <a:solidFill>
                <a:srgbClr val="002060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215;g200ed123f22_0_33"/>
          <p:cNvSpPr/>
          <p:nvPr/>
        </p:nvSpPr>
        <p:spPr>
          <a:xfrm>
            <a:off x="4255076" y="1841870"/>
            <a:ext cx="3968462" cy="4702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71463">
              <a:lnSpc>
                <a:spcPct val="115000"/>
              </a:lnSpc>
              <a:buAutoNum type="arabicPeriod"/>
            </a:pPr>
            <a:r>
              <a:rPr lang="ru-RU" sz="1300" dirty="0">
                <a:solidFill>
                  <a:srgbClr val="002060"/>
                </a:solidFill>
                <a:latin typeface="+mn-lt"/>
              </a:rPr>
              <a:t>Стандартные и специализированные </a:t>
            </a:r>
            <a:r>
              <a:rPr lang="ru-RU" sz="1300" dirty="0" smtClean="0">
                <a:solidFill>
                  <a:srgbClr val="002060"/>
                </a:solidFill>
                <a:latin typeface="+mn-lt"/>
              </a:rPr>
              <a:t>интерфейсы</a:t>
            </a:r>
          </a:p>
          <a:p>
            <a:pPr marL="457200" lvl="0" indent="-271463">
              <a:lnSpc>
                <a:spcPct val="115000"/>
              </a:lnSpc>
              <a:buAutoNum type="arabicPeriod"/>
            </a:pPr>
            <a:r>
              <a:rPr lang="ru-RU" sz="1300" dirty="0">
                <a:solidFill>
                  <a:srgbClr val="002060"/>
                </a:solidFill>
                <a:latin typeface="+mn-lt"/>
                <a:ea typeface="Calibri"/>
                <a:cs typeface="Calibri"/>
                <a:sym typeface="Calibri"/>
              </a:rPr>
              <a:t>Модели и методы анализа проектных решений (методы оптимизации</a:t>
            </a:r>
            <a:r>
              <a:rPr lang="ru-RU" sz="1300" dirty="0" smtClean="0">
                <a:solidFill>
                  <a:srgbClr val="002060"/>
                </a:solidFill>
                <a:latin typeface="+mn-lt"/>
                <a:ea typeface="Calibri"/>
                <a:cs typeface="Calibri"/>
                <a:sym typeface="Calibri"/>
              </a:rPr>
              <a:t>)</a:t>
            </a:r>
          </a:p>
          <a:p>
            <a:pPr marL="457200" lvl="0" indent="-271463">
              <a:lnSpc>
                <a:spcPct val="115000"/>
              </a:lnSpc>
              <a:buAutoNum type="arabicPeriod"/>
            </a:pPr>
            <a:r>
              <a:rPr lang="ru-RU" sz="1300" dirty="0">
                <a:solidFill>
                  <a:srgbClr val="002060"/>
                </a:solidFill>
                <a:latin typeface="+mn-lt"/>
                <a:ea typeface="Calibri"/>
                <a:cs typeface="Calibri"/>
                <a:sym typeface="Calibri"/>
              </a:rPr>
              <a:t>Сквозное автоматизированное проектирование современных изделий и систем </a:t>
            </a:r>
            <a:endParaRPr lang="ru-RU" sz="1300" dirty="0" smtClean="0">
              <a:solidFill>
                <a:srgbClr val="002060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457200" lvl="0" indent="-271463">
              <a:lnSpc>
                <a:spcPct val="115000"/>
              </a:lnSpc>
              <a:buAutoNum type="arabicPeriod"/>
            </a:pPr>
            <a:r>
              <a:rPr lang="ru-RU" sz="1300" dirty="0">
                <a:solidFill>
                  <a:srgbClr val="002060"/>
                </a:solidFill>
                <a:latin typeface="+mn-lt"/>
                <a:ea typeface="Calibri"/>
                <a:cs typeface="Calibri"/>
                <a:sym typeface="Calibri"/>
              </a:rPr>
              <a:t>Машинное обучение и интеллектуальная обработка </a:t>
            </a:r>
            <a:r>
              <a:rPr lang="ru-RU" sz="1300" dirty="0" smtClean="0">
                <a:solidFill>
                  <a:srgbClr val="002060"/>
                </a:solidFill>
                <a:latin typeface="+mn-lt"/>
                <a:ea typeface="Calibri"/>
                <a:cs typeface="Calibri"/>
                <a:sym typeface="Calibri"/>
              </a:rPr>
              <a:t>данных</a:t>
            </a:r>
          </a:p>
          <a:p>
            <a:pPr marL="457200" lvl="0" indent="-271463">
              <a:lnSpc>
                <a:spcPct val="115000"/>
              </a:lnSpc>
              <a:buAutoNum type="arabicPeriod"/>
            </a:pPr>
            <a:r>
              <a:rPr lang="ru-RU" sz="1300" dirty="0">
                <a:solidFill>
                  <a:srgbClr val="002060"/>
                </a:solidFill>
                <a:latin typeface="+mn-lt"/>
                <a:ea typeface="Calibri"/>
                <a:cs typeface="Calibri"/>
                <a:sym typeface="Calibri"/>
              </a:rPr>
              <a:t>Беспроводные системы </a:t>
            </a:r>
            <a:r>
              <a:rPr lang="ru-RU" sz="1300" dirty="0" smtClean="0">
                <a:solidFill>
                  <a:srgbClr val="002060"/>
                </a:solidFill>
                <a:latin typeface="+mn-lt"/>
                <a:ea typeface="Calibri"/>
                <a:cs typeface="Calibri"/>
                <a:sym typeface="Calibri"/>
              </a:rPr>
              <a:t>связи</a:t>
            </a:r>
          </a:p>
          <a:p>
            <a:pPr marL="457200" lvl="0" indent="-271463">
              <a:lnSpc>
                <a:spcPct val="115000"/>
              </a:lnSpc>
              <a:buAutoNum type="arabicPeriod"/>
            </a:pPr>
            <a:r>
              <a:rPr lang="ru-RU" sz="1300" dirty="0">
                <a:solidFill>
                  <a:srgbClr val="002060"/>
                </a:solidFill>
                <a:latin typeface="+mn-lt"/>
                <a:ea typeface="Calibri"/>
                <a:cs typeface="Calibri"/>
                <a:sym typeface="Calibri"/>
              </a:rPr>
              <a:t>Проектная </a:t>
            </a:r>
            <a:r>
              <a:rPr lang="ru-RU" sz="1300" dirty="0" smtClean="0">
                <a:solidFill>
                  <a:srgbClr val="002060"/>
                </a:solidFill>
                <a:latin typeface="+mn-lt"/>
                <a:ea typeface="Calibri"/>
                <a:cs typeface="Calibri"/>
                <a:sym typeface="Calibri"/>
              </a:rPr>
              <a:t>документация</a:t>
            </a:r>
          </a:p>
          <a:p>
            <a:pPr marL="457200" lvl="0" indent="-271463">
              <a:lnSpc>
                <a:spcPct val="115000"/>
              </a:lnSpc>
              <a:buAutoNum type="arabicPeriod"/>
            </a:pPr>
            <a:r>
              <a:rPr lang="ru-RU" sz="1300" dirty="0">
                <a:solidFill>
                  <a:srgbClr val="002060"/>
                </a:solidFill>
                <a:latin typeface="+mn-lt"/>
                <a:ea typeface="Calibri"/>
                <a:cs typeface="Calibri"/>
                <a:sym typeface="Calibri"/>
              </a:rPr>
              <a:t>Основы промышленного дизайна электронных </a:t>
            </a:r>
            <a:r>
              <a:rPr lang="ru-RU" sz="1300" dirty="0" smtClean="0">
                <a:solidFill>
                  <a:srgbClr val="002060"/>
                </a:solidFill>
                <a:latin typeface="+mn-lt"/>
                <a:ea typeface="Calibri"/>
                <a:cs typeface="Calibri"/>
                <a:sym typeface="Calibri"/>
              </a:rPr>
              <a:t>изделий</a:t>
            </a:r>
          </a:p>
          <a:p>
            <a:pPr marL="457200" lvl="0" indent="-271463">
              <a:lnSpc>
                <a:spcPct val="115000"/>
              </a:lnSpc>
              <a:buAutoNum type="arabicPeriod"/>
            </a:pPr>
            <a:r>
              <a:rPr lang="ru-RU" sz="1300" dirty="0">
                <a:solidFill>
                  <a:srgbClr val="002060"/>
                </a:solidFill>
                <a:latin typeface="+mn-lt"/>
                <a:ea typeface="Calibri"/>
                <a:cs typeface="Calibri"/>
                <a:sym typeface="Calibri"/>
              </a:rPr>
              <a:t>Иерархическое проектирование базовых несущих конструкций электронных изделий и </a:t>
            </a:r>
            <a:r>
              <a:rPr lang="ru-RU" sz="1300" dirty="0" smtClean="0">
                <a:solidFill>
                  <a:srgbClr val="002060"/>
                </a:solidFill>
                <a:latin typeface="+mn-lt"/>
                <a:ea typeface="Calibri"/>
                <a:cs typeface="Calibri"/>
                <a:sym typeface="Calibri"/>
              </a:rPr>
              <a:t>систем</a:t>
            </a:r>
          </a:p>
          <a:p>
            <a:pPr marL="457200" lvl="0" indent="-271463">
              <a:lnSpc>
                <a:spcPct val="115000"/>
              </a:lnSpc>
              <a:buAutoNum type="arabicPeriod"/>
            </a:pPr>
            <a:r>
              <a:rPr lang="ru-RU" sz="1300" dirty="0">
                <a:solidFill>
                  <a:srgbClr val="002060"/>
                </a:solidFill>
                <a:latin typeface="+mn-lt"/>
                <a:ea typeface="Calibri"/>
                <a:cs typeface="Calibri"/>
                <a:sym typeface="Calibri"/>
              </a:rPr>
              <a:t>Проектный семинар (4 курс) </a:t>
            </a:r>
            <a:r>
              <a:rPr lang="ru-RU" sz="1300" dirty="0" smtClean="0">
                <a:solidFill>
                  <a:srgbClr val="002060"/>
                </a:solidFill>
                <a:latin typeface="+mn-lt"/>
                <a:ea typeface="Calibri"/>
                <a:cs typeface="Calibri"/>
                <a:sym typeface="Calibri"/>
              </a:rPr>
              <a:t>«Проектирование </a:t>
            </a:r>
            <a:r>
              <a:rPr lang="ru-RU" sz="1300" smtClean="0">
                <a:solidFill>
                  <a:srgbClr val="002060"/>
                </a:solidFill>
                <a:latin typeface="+mn-lt"/>
                <a:ea typeface="Calibri"/>
                <a:cs typeface="Calibri"/>
                <a:sym typeface="Calibri"/>
              </a:rPr>
              <a:t>антенных систем»</a:t>
            </a:r>
            <a:endParaRPr lang="ru-RU" sz="1300" dirty="0" smtClean="0">
              <a:solidFill>
                <a:srgbClr val="002060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457200" lvl="0" indent="-271463">
              <a:lnSpc>
                <a:spcPct val="115000"/>
              </a:lnSpc>
              <a:buAutoNum type="arabicPeriod"/>
            </a:pPr>
            <a:r>
              <a:rPr lang="ru-RU" sz="1300" dirty="0">
                <a:solidFill>
                  <a:srgbClr val="002060"/>
                </a:solidFill>
                <a:latin typeface="+mn-lt"/>
                <a:ea typeface="Calibri"/>
                <a:cs typeface="Calibri"/>
                <a:sym typeface="Calibri"/>
              </a:rPr>
              <a:t>Проектный семинар (4 курс) "Управление IT-проектами"</a:t>
            </a:r>
            <a:endParaRPr sz="1300" dirty="0">
              <a:solidFill>
                <a:srgbClr val="002060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215;g200ed123f22_0_33"/>
          <p:cNvSpPr/>
          <p:nvPr/>
        </p:nvSpPr>
        <p:spPr>
          <a:xfrm>
            <a:off x="8223538" y="1841870"/>
            <a:ext cx="3649375" cy="4702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71463">
              <a:lnSpc>
                <a:spcPct val="115000"/>
              </a:lnSpc>
              <a:buAutoNum type="arabicPeriod"/>
            </a:pPr>
            <a:r>
              <a:rPr lang="ru-RU" sz="1300" dirty="0">
                <a:solidFill>
                  <a:srgbClr val="002060"/>
                </a:solidFill>
                <a:latin typeface="+mn-lt"/>
              </a:rPr>
              <a:t>Управление качеством электронных </a:t>
            </a:r>
            <a:r>
              <a:rPr lang="ru-RU" sz="1300" dirty="0" smtClean="0">
                <a:solidFill>
                  <a:srgbClr val="002060"/>
                </a:solidFill>
                <a:latin typeface="+mn-lt"/>
              </a:rPr>
              <a:t>изделий</a:t>
            </a:r>
          </a:p>
          <a:p>
            <a:pPr marL="457200" lvl="0" indent="-271463">
              <a:lnSpc>
                <a:spcPct val="115000"/>
              </a:lnSpc>
              <a:buAutoNum type="arabicPeriod"/>
            </a:pPr>
            <a:r>
              <a:rPr lang="ru-RU" sz="1300" dirty="0">
                <a:solidFill>
                  <a:srgbClr val="002060"/>
                </a:solidFill>
                <a:latin typeface="+mn-lt"/>
                <a:ea typeface="Calibri"/>
                <a:cs typeface="Calibri"/>
                <a:sym typeface="Calibri"/>
              </a:rPr>
              <a:t>Цифровая трансформация промышленных </a:t>
            </a:r>
            <a:r>
              <a:rPr lang="ru-RU" sz="1300" dirty="0" smtClean="0">
                <a:solidFill>
                  <a:srgbClr val="002060"/>
                </a:solidFill>
                <a:latin typeface="+mn-lt"/>
                <a:ea typeface="Calibri"/>
                <a:cs typeface="Calibri"/>
                <a:sym typeface="Calibri"/>
              </a:rPr>
              <a:t>предприятий</a:t>
            </a:r>
          </a:p>
          <a:p>
            <a:pPr marL="457200" lvl="0" indent="-271463">
              <a:lnSpc>
                <a:spcPct val="115000"/>
              </a:lnSpc>
              <a:buAutoNum type="arabicPeriod"/>
            </a:pPr>
            <a:r>
              <a:rPr lang="ru-RU" sz="1300" dirty="0">
                <a:solidFill>
                  <a:srgbClr val="002060"/>
                </a:solidFill>
                <a:latin typeface="+mn-lt"/>
                <a:ea typeface="Calibri"/>
                <a:cs typeface="Calibri"/>
                <a:sym typeface="Calibri"/>
              </a:rPr>
              <a:t>Методы контроля и </a:t>
            </a:r>
            <a:r>
              <a:rPr lang="ru-RU" sz="1300" dirty="0" smtClean="0">
                <a:solidFill>
                  <a:srgbClr val="002060"/>
                </a:solidFill>
                <a:latin typeface="+mn-lt"/>
                <a:ea typeface="Calibri"/>
                <a:cs typeface="Calibri"/>
                <a:sym typeface="Calibri"/>
              </a:rPr>
              <a:t>испытаний</a:t>
            </a:r>
          </a:p>
          <a:p>
            <a:pPr marL="457200" lvl="0" indent="-271463">
              <a:lnSpc>
                <a:spcPct val="115000"/>
              </a:lnSpc>
              <a:buAutoNum type="arabicPeriod"/>
            </a:pPr>
            <a:r>
              <a:rPr lang="ru-RU" sz="1300" dirty="0">
                <a:solidFill>
                  <a:srgbClr val="002060"/>
                </a:solidFill>
                <a:latin typeface="+mn-lt"/>
                <a:ea typeface="Calibri"/>
                <a:cs typeface="Calibri"/>
                <a:sym typeface="Calibri"/>
              </a:rPr>
              <a:t>Проектный семинар «Коммерциализация результатов и деятельности»</a:t>
            </a:r>
            <a:endParaRPr sz="1300" dirty="0">
              <a:solidFill>
                <a:srgbClr val="002060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339;p9"/>
          <p:cNvSpPr txBox="1">
            <a:spLocks/>
          </p:cNvSpPr>
          <p:nvPr/>
        </p:nvSpPr>
        <p:spPr>
          <a:xfrm>
            <a:off x="1956782" y="1576025"/>
            <a:ext cx="1088732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000" b="1" dirty="0" smtClean="0">
                <a:solidFill>
                  <a:srgbClr val="FF0000"/>
                </a:solidFill>
              </a:rPr>
              <a:t>3 </a:t>
            </a:r>
            <a:r>
              <a:rPr lang="ru-RU" sz="2000" b="1" dirty="0" smtClean="0">
                <a:solidFill>
                  <a:schemeClr val="tx1"/>
                </a:solidFill>
              </a:rPr>
              <a:t>курс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3" name="Google Shape;339;p9"/>
          <p:cNvSpPr txBox="1">
            <a:spLocks/>
          </p:cNvSpPr>
          <p:nvPr/>
        </p:nvSpPr>
        <p:spPr>
          <a:xfrm>
            <a:off x="6086654" y="1566420"/>
            <a:ext cx="1088732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000" b="1" dirty="0" smtClean="0">
                <a:solidFill>
                  <a:srgbClr val="FF0000"/>
                </a:solidFill>
              </a:rPr>
              <a:t>4 </a:t>
            </a:r>
            <a:r>
              <a:rPr lang="ru-RU" sz="2000" b="1" dirty="0" smtClean="0">
                <a:solidFill>
                  <a:schemeClr val="tx1"/>
                </a:solidFill>
              </a:rPr>
              <a:t>курс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4" name="Google Shape;339;p9"/>
          <p:cNvSpPr txBox="1">
            <a:spLocks/>
          </p:cNvSpPr>
          <p:nvPr/>
        </p:nvSpPr>
        <p:spPr>
          <a:xfrm>
            <a:off x="9884356" y="1565152"/>
            <a:ext cx="1088732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000" b="1" dirty="0" smtClean="0">
                <a:solidFill>
                  <a:srgbClr val="FF0000"/>
                </a:solidFill>
              </a:rPr>
              <a:t>5 </a:t>
            </a:r>
            <a:r>
              <a:rPr lang="ru-RU" sz="2000" b="1" dirty="0" smtClean="0">
                <a:solidFill>
                  <a:schemeClr val="tx1"/>
                </a:solidFill>
              </a:rPr>
              <a:t>курс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50503" y="1576025"/>
            <a:ext cx="3914091" cy="508732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341825" y="1576024"/>
            <a:ext cx="3914091" cy="508732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00769" y="1576024"/>
            <a:ext cx="3540751" cy="508732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45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00ed123f22_0_33"/>
          <p:cNvSpPr txBox="1">
            <a:spLocks noGrp="1"/>
          </p:cNvSpPr>
          <p:nvPr>
            <p:ph type="title"/>
          </p:nvPr>
        </p:nvSpPr>
        <p:spPr>
          <a:xfrm>
            <a:off x="585898" y="1447791"/>
            <a:ext cx="11055240" cy="4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lvl="0"/>
            <a:r>
              <a:rPr lang="ru-RU" b="1" dirty="0" smtClean="0"/>
              <a:t>Краткая </a:t>
            </a:r>
            <a:r>
              <a:rPr lang="ru-RU" b="1" dirty="0"/>
              <a:t>характеристика ОП </a:t>
            </a:r>
            <a:endParaRPr b="1" dirty="0"/>
          </a:p>
        </p:txBody>
      </p:sp>
      <p:sp>
        <p:nvSpPr>
          <p:cNvPr id="211" name="Google Shape;211;g200ed123f22_0_33"/>
          <p:cNvSpPr txBox="1">
            <a:spLocks noGrp="1"/>
          </p:cNvSpPr>
          <p:nvPr>
            <p:ph type="body" idx="3"/>
          </p:nvPr>
        </p:nvSpPr>
        <p:spPr>
          <a:xfrm>
            <a:off x="1143689" y="540904"/>
            <a:ext cx="19017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Московский институт электроники и математики им. А.Н. Тихонова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g200ed123f22_0_33"/>
          <p:cNvSpPr txBox="1"/>
          <p:nvPr/>
        </p:nvSpPr>
        <p:spPr>
          <a:xfrm>
            <a:off x="995800" y="2264750"/>
            <a:ext cx="627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g200ed123f22_0_33"/>
          <p:cNvSpPr/>
          <p:nvPr/>
        </p:nvSpPr>
        <p:spPr>
          <a:xfrm>
            <a:off x="585898" y="2026400"/>
            <a:ext cx="10980791" cy="42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lnSpc>
                <a:spcPct val="115000"/>
              </a:lnSpc>
              <a:spcAft>
                <a:spcPts val="600"/>
              </a:spcAft>
            </a:pPr>
            <a:r>
              <a:rPr lang="ru-RU" sz="2000" dirty="0">
                <a:solidFill>
                  <a:srgbClr val="002060"/>
                </a:solidFill>
              </a:rPr>
              <a:t>ОП </a:t>
            </a:r>
            <a:r>
              <a:rPr lang="ru-RU" sz="2000" b="1" dirty="0">
                <a:solidFill>
                  <a:srgbClr val="002060"/>
                </a:solidFill>
              </a:rPr>
              <a:t>синхронизирована</a:t>
            </a:r>
            <a:r>
              <a:rPr lang="ru-RU" sz="2000" dirty="0">
                <a:solidFill>
                  <a:srgbClr val="002060"/>
                </a:solidFill>
              </a:rPr>
              <a:t> с процессом </a:t>
            </a:r>
            <a:r>
              <a:rPr lang="ru-RU" sz="2000" b="1" dirty="0">
                <a:solidFill>
                  <a:srgbClr val="002060"/>
                </a:solidFill>
              </a:rPr>
              <a:t>цифровой трансформации </a:t>
            </a:r>
            <a:r>
              <a:rPr lang="ru-RU" sz="2000" dirty="0">
                <a:solidFill>
                  <a:srgbClr val="002060"/>
                </a:solidFill>
              </a:rPr>
              <a:t>промышленных предприятий и развивает у выпускников </a:t>
            </a:r>
            <a:r>
              <a:rPr lang="ru-RU" sz="2000" b="1" dirty="0">
                <a:solidFill>
                  <a:srgbClr val="002060"/>
                </a:solidFill>
              </a:rPr>
              <a:t>системное</a:t>
            </a:r>
            <a:r>
              <a:rPr lang="ru-RU" sz="2000" dirty="0">
                <a:solidFill>
                  <a:srgbClr val="002060"/>
                </a:solidFill>
              </a:rPr>
              <a:t> инженерное мышление, высокую адаптивность, технологической предприимчивости и готовности эффективно работать в условиях высокой неопределенности, а также формирование профессиональных компетенций по  исследованию, внедрению и сопровождению методик </a:t>
            </a:r>
            <a:r>
              <a:rPr lang="ru-RU" sz="2000" dirty="0" err="1">
                <a:solidFill>
                  <a:srgbClr val="002060"/>
                </a:solidFill>
              </a:rPr>
              <a:t>цифровизации</a:t>
            </a:r>
            <a:r>
              <a:rPr lang="ru-RU" sz="2000" dirty="0">
                <a:solidFill>
                  <a:srgbClr val="002060"/>
                </a:solidFill>
              </a:rPr>
              <a:t> производства, охватывающих все технологические и бизнес-процессы компании, разработке и управлению цифровыми двойниками продукта и производственной системы, предиктивной аналитике производственных данных, управлению технологическим развитием предприятия, направленное на обеспечение конкурентоспособности компании в условиях цифровой экономики.</a:t>
            </a:r>
            <a:endParaRPr lang="ru-RU" sz="2000" dirty="0" smtClean="0">
              <a:solidFill>
                <a:srgbClr val="00206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idx="5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00ed123f22_0_33"/>
          <p:cNvSpPr txBox="1">
            <a:spLocks noGrp="1"/>
          </p:cNvSpPr>
          <p:nvPr>
            <p:ph type="title"/>
          </p:nvPr>
        </p:nvSpPr>
        <p:spPr>
          <a:xfrm>
            <a:off x="585898" y="1447791"/>
            <a:ext cx="11055240" cy="4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b="1" dirty="0" smtClean="0"/>
              <a:t>Кадры ППС</a:t>
            </a:r>
            <a:endParaRPr b="1" dirty="0"/>
          </a:p>
        </p:txBody>
      </p:sp>
      <p:sp>
        <p:nvSpPr>
          <p:cNvPr id="211" name="Google Shape;211;g200ed123f22_0_33"/>
          <p:cNvSpPr txBox="1">
            <a:spLocks noGrp="1"/>
          </p:cNvSpPr>
          <p:nvPr>
            <p:ph type="body" idx="3"/>
          </p:nvPr>
        </p:nvSpPr>
        <p:spPr>
          <a:xfrm>
            <a:off x="1143689" y="540904"/>
            <a:ext cx="19017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Московский институт электроники и математики им. А.Н. Тихонова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g200ed123f22_0_33"/>
          <p:cNvSpPr txBox="1"/>
          <p:nvPr/>
        </p:nvSpPr>
        <p:spPr>
          <a:xfrm>
            <a:off x="995800" y="2264750"/>
            <a:ext cx="627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g200ed123f22_0_33"/>
          <p:cNvSpPr/>
          <p:nvPr/>
        </p:nvSpPr>
        <p:spPr>
          <a:xfrm>
            <a:off x="390810" y="2026400"/>
            <a:ext cx="10818703" cy="42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>
              <a:lnSpc>
                <a:spcPct val="115000"/>
              </a:lnSpc>
              <a:spcAft>
                <a:spcPts val="600"/>
              </a:spcAft>
              <a:buAutoNum type="arabicPeriod"/>
            </a:pPr>
            <a:r>
              <a:rPr lang="ru-RU" sz="2000" dirty="0" smtClean="0">
                <a:solidFill>
                  <a:srgbClr val="002060"/>
                </a:solidFill>
              </a:rPr>
              <a:t>Привлечение выпускников, в том числе имеющих опыт работы на предприятиях.</a:t>
            </a:r>
          </a:p>
          <a:p>
            <a:pPr marL="457200" lvl="0" indent="-457200">
              <a:lnSpc>
                <a:spcPct val="115000"/>
              </a:lnSpc>
              <a:spcAft>
                <a:spcPts val="600"/>
              </a:spcAft>
              <a:buAutoNum type="arabicPeriod"/>
            </a:pPr>
            <a:r>
              <a:rPr lang="ru-RU" sz="2000" dirty="0" smtClean="0">
                <a:solidFill>
                  <a:srgbClr val="002060"/>
                </a:solidFill>
              </a:rPr>
              <a:t>Привлечение сотрудников индустриальных партнеров.</a:t>
            </a:r>
          </a:p>
          <a:p>
            <a:pPr marL="457200" lvl="0" indent="-457200">
              <a:lnSpc>
                <a:spcPct val="115000"/>
              </a:lnSpc>
              <a:spcAft>
                <a:spcPts val="600"/>
              </a:spcAft>
              <a:buAutoNum type="arabicPeriod"/>
            </a:pPr>
            <a:r>
              <a:rPr lang="ru-RU" sz="2000" dirty="0" smtClean="0">
                <a:solidFill>
                  <a:srgbClr val="002060"/>
                </a:solidFill>
              </a:rPr>
              <a:t>Соглашение с другими образовательными организациями.</a:t>
            </a:r>
          </a:p>
          <a:p>
            <a:pPr marL="457200" lvl="0" indent="-457200">
              <a:lnSpc>
                <a:spcPct val="115000"/>
              </a:lnSpc>
              <a:spcAft>
                <a:spcPts val="600"/>
              </a:spcAft>
              <a:buAutoNum type="arabicPeriod"/>
            </a:pPr>
            <a:r>
              <a:rPr lang="ru-RU" sz="2000" dirty="0" err="1" smtClean="0">
                <a:solidFill>
                  <a:srgbClr val="002060"/>
                </a:solidFill>
              </a:rPr>
              <a:t>Межкампусное</a:t>
            </a:r>
            <a:r>
              <a:rPr lang="ru-RU" sz="2000" dirty="0" smtClean="0">
                <a:solidFill>
                  <a:srgbClr val="002060"/>
                </a:solidFill>
              </a:rPr>
              <a:t> привлечение.</a:t>
            </a:r>
          </a:p>
          <a:p>
            <a:pPr marL="457200" lvl="0" indent="-457200">
              <a:lnSpc>
                <a:spcPct val="115000"/>
              </a:lnSpc>
              <a:spcAft>
                <a:spcPts val="600"/>
              </a:spcAft>
              <a:buAutoNum type="arabicPeriod"/>
            </a:pPr>
            <a:r>
              <a:rPr lang="ru-RU" sz="2000" dirty="0" smtClean="0">
                <a:solidFill>
                  <a:srgbClr val="002060"/>
                </a:solidFill>
              </a:rPr>
              <a:t>Открытый конкурс.</a:t>
            </a:r>
          </a:p>
          <a:p>
            <a:pPr marL="457200" lvl="0" indent="-457200">
              <a:lnSpc>
                <a:spcPct val="115000"/>
              </a:lnSpc>
              <a:spcAft>
                <a:spcPts val="600"/>
              </a:spcAft>
              <a:buAutoNum type="arabicPeriod"/>
            </a:pPr>
            <a:r>
              <a:rPr lang="ru-RU" sz="2000" dirty="0" smtClean="0">
                <a:solidFill>
                  <a:srgbClr val="002060"/>
                </a:solidFill>
              </a:rPr>
              <a:t>Штатные сотрудники.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idx="5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07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00ed123f22_0_33"/>
          <p:cNvSpPr txBox="1">
            <a:spLocks noGrp="1"/>
          </p:cNvSpPr>
          <p:nvPr>
            <p:ph type="title"/>
          </p:nvPr>
        </p:nvSpPr>
        <p:spPr>
          <a:xfrm>
            <a:off x="585898" y="1447791"/>
            <a:ext cx="11357286" cy="4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lvl="0"/>
            <a:r>
              <a:rPr lang="ru-RU" b="1" dirty="0" smtClean="0"/>
              <a:t>Модель студента на входе в расширенный </a:t>
            </a:r>
            <a:r>
              <a:rPr lang="ru-RU" b="1" dirty="0" err="1" smtClean="0"/>
              <a:t>бакалавриат</a:t>
            </a:r>
            <a:endParaRPr b="1" dirty="0"/>
          </a:p>
        </p:txBody>
      </p:sp>
      <p:sp>
        <p:nvSpPr>
          <p:cNvPr id="211" name="Google Shape;211;g200ed123f22_0_33"/>
          <p:cNvSpPr txBox="1">
            <a:spLocks noGrp="1"/>
          </p:cNvSpPr>
          <p:nvPr>
            <p:ph type="body" idx="3"/>
          </p:nvPr>
        </p:nvSpPr>
        <p:spPr>
          <a:xfrm>
            <a:off x="1143689" y="540904"/>
            <a:ext cx="19017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Московский институт электроники и математики им. А.Н. Тихонова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g200ed123f22_0_33"/>
          <p:cNvSpPr txBox="1"/>
          <p:nvPr/>
        </p:nvSpPr>
        <p:spPr>
          <a:xfrm>
            <a:off x="995800" y="2264750"/>
            <a:ext cx="627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g200ed123f22_0_33"/>
          <p:cNvSpPr/>
          <p:nvPr/>
        </p:nvSpPr>
        <p:spPr>
          <a:xfrm>
            <a:off x="1490698" y="2464849"/>
            <a:ext cx="1855837" cy="118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15000"/>
              </a:lnSpc>
              <a:spcAft>
                <a:spcPts val="600"/>
              </a:spcAft>
            </a:pPr>
            <a:r>
              <a:rPr lang="ru-RU" dirty="0" smtClean="0">
                <a:solidFill>
                  <a:schemeClr val="tx1"/>
                </a:solidFill>
              </a:rPr>
              <a:t>Базовые знания в области математики, электроники, инженерной графики, физики</a:t>
            </a:r>
            <a:endParaRPr lang="ru-RU" dirty="0">
              <a:solidFill>
                <a:schemeClr val="tx1"/>
              </a:solidFill>
            </a:endParaRPr>
          </a:p>
          <a:p>
            <a:pPr marL="457200" lvl="0" indent="-457200" algn="ctr">
              <a:lnSpc>
                <a:spcPct val="115000"/>
              </a:lnSpc>
              <a:spcAft>
                <a:spcPts val="600"/>
              </a:spcAft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457200" lvl="0" indent="-457200" algn="ctr">
              <a:lnSpc>
                <a:spcPct val="115000"/>
              </a:lnSpc>
              <a:spcAft>
                <a:spcPts val="600"/>
              </a:spcAft>
              <a:buAutoNum type="arabicPeriod"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idx="5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Студент – Бесплатные иконки: образова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926" y="1635306"/>
            <a:ext cx="1659087" cy="165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Наклейка синий круг PNG - AVATAN PL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892" y="1925299"/>
            <a:ext cx="2431214" cy="241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Наклейка синий круг PNG - AVATAN PL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09" y="4192514"/>
            <a:ext cx="2431214" cy="241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Google Shape;215;g200ed123f22_0_33"/>
          <p:cNvSpPr/>
          <p:nvPr/>
        </p:nvSpPr>
        <p:spPr>
          <a:xfrm>
            <a:off x="685584" y="4604473"/>
            <a:ext cx="1783297" cy="118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15000"/>
              </a:lnSpc>
              <a:spcAft>
                <a:spcPts val="600"/>
              </a:spcAft>
            </a:pPr>
            <a:r>
              <a:rPr lang="ru-RU" dirty="0" smtClean="0">
                <a:solidFill>
                  <a:schemeClr val="tx1"/>
                </a:solidFill>
              </a:rPr>
              <a:t>Способность решать стандартные задачи и желание решать творческие задачи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8" name="Picture 12" descr="Наклейка синий круг PNG - AVATAN PL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680" y="3880512"/>
            <a:ext cx="2431214" cy="241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Наклейка синий круг PNG - AVATAN PL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817" y="1969579"/>
            <a:ext cx="2586679" cy="2568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Google Shape;215;g200ed123f22_0_33"/>
          <p:cNvSpPr/>
          <p:nvPr/>
        </p:nvSpPr>
        <p:spPr>
          <a:xfrm>
            <a:off x="3376829" y="4411657"/>
            <a:ext cx="1436915" cy="118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15000"/>
              </a:lnSpc>
              <a:spcAft>
                <a:spcPts val="600"/>
              </a:spcAft>
            </a:pPr>
            <a:r>
              <a:rPr lang="ru-RU" dirty="0" smtClean="0">
                <a:solidFill>
                  <a:schemeClr val="tx1"/>
                </a:solidFill>
              </a:rPr>
              <a:t>Стремление трудиться и получать практические навыки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Google Shape;215;g200ed123f22_0_33"/>
          <p:cNvSpPr/>
          <p:nvPr/>
        </p:nvSpPr>
        <p:spPr>
          <a:xfrm>
            <a:off x="4169065" y="2811679"/>
            <a:ext cx="2172012" cy="118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15000"/>
              </a:lnSpc>
              <a:spcAft>
                <a:spcPts val="600"/>
              </a:spcAft>
            </a:pPr>
            <a:r>
              <a:rPr lang="ru-RU" dirty="0" smtClean="0">
                <a:solidFill>
                  <a:schemeClr val="tx1"/>
                </a:solidFill>
              </a:rPr>
              <a:t>Базовые навыки программирования</a:t>
            </a:r>
          </a:p>
          <a:p>
            <a:pPr marL="457200" lvl="0" indent="-457200" algn="ctr">
              <a:lnSpc>
                <a:spcPct val="115000"/>
              </a:lnSpc>
              <a:spcAft>
                <a:spcPts val="600"/>
              </a:spcAft>
              <a:buAutoNum type="arabicPeriod"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Google Shape;215;g200ed123f22_0_33"/>
          <p:cNvSpPr/>
          <p:nvPr/>
        </p:nvSpPr>
        <p:spPr>
          <a:xfrm>
            <a:off x="6683057" y="2118021"/>
            <a:ext cx="3342045" cy="429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15000"/>
              </a:lnSpc>
              <a:spcAft>
                <a:spcPts val="600"/>
              </a:spcAft>
            </a:pPr>
            <a:r>
              <a:rPr lang="ru-RU" sz="1800" b="1" dirty="0" smtClean="0">
                <a:solidFill>
                  <a:schemeClr val="tx1"/>
                </a:solidFill>
              </a:rPr>
              <a:t>Личные качества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23" name="Google Shape;215;g200ed123f22_0_33"/>
          <p:cNvSpPr/>
          <p:nvPr/>
        </p:nvSpPr>
        <p:spPr>
          <a:xfrm>
            <a:off x="7054914" y="2670577"/>
            <a:ext cx="4276139" cy="118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Умение работать в команде</a:t>
            </a:r>
          </a:p>
          <a:p>
            <a:pPr marL="285750" lvl="0" indent="-28575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Организованность</a:t>
            </a:r>
          </a:p>
          <a:p>
            <a:pPr marL="285750" lvl="0" indent="-28575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Коммуникабельность</a:t>
            </a:r>
          </a:p>
          <a:p>
            <a:pPr marL="285750" lvl="0" indent="-28575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Критичное мышление</a:t>
            </a:r>
          </a:p>
          <a:p>
            <a:pPr marL="285750" lvl="0" indent="-28575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Умение решать стандартные задачи с элементами творчества</a:t>
            </a:r>
          </a:p>
          <a:p>
            <a:pPr marL="285750" lvl="0" indent="-28575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Сильное стремление обучаться</a:t>
            </a:r>
          </a:p>
          <a:p>
            <a:pPr marL="285750" lvl="0" indent="-28575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Самостоятельность</a:t>
            </a:r>
          </a:p>
          <a:p>
            <a:pPr lvl="0">
              <a:lnSpc>
                <a:spcPct val="115000"/>
              </a:lnSpc>
              <a:spcAft>
                <a:spcPts val="600"/>
              </a:spcAft>
            </a:pPr>
            <a:endParaRPr lang="ru-RU" dirty="0">
              <a:solidFill>
                <a:schemeClr val="tx1"/>
              </a:solidFill>
            </a:endParaRPr>
          </a:p>
          <a:p>
            <a:pPr marL="457200" lvl="0" indent="-457200">
              <a:lnSpc>
                <a:spcPct val="115000"/>
              </a:lnSpc>
              <a:spcAft>
                <a:spcPts val="600"/>
              </a:spcAft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457200" lvl="0" indent="-457200">
              <a:lnSpc>
                <a:spcPct val="115000"/>
              </a:lnSpc>
              <a:spcAft>
                <a:spcPts val="600"/>
              </a:spcAft>
              <a:buAutoNum type="arabicPeriod"/>
            </a:pP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60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00ed123f22_0_33"/>
          <p:cNvSpPr txBox="1">
            <a:spLocks noGrp="1"/>
          </p:cNvSpPr>
          <p:nvPr>
            <p:ph type="title"/>
          </p:nvPr>
        </p:nvSpPr>
        <p:spPr>
          <a:xfrm>
            <a:off x="585898" y="1447791"/>
            <a:ext cx="11357286" cy="4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lvl="0"/>
            <a:r>
              <a:rPr lang="ru-RU" b="1" dirty="0" smtClean="0"/>
              <a:t>Модель студента на выходе с расширенного </a:t>
            </a:r>
            <a:r>
              <a:rPr lang="ru-RU" b="1" dirty="0" err="1" smtClean="0"/>
              <a:t>бакалавриата</a:t>
            </a:r>
            <a:endParaRPr b="1" dirty="0"/>
          </a:p>
        </p:txBody>
      </p:sp>
      <p:sp>
        <p:nvSpPr>
          <p:cNvPr id="211" name="Google Shape;211;g200ed123f22_0_33"/>
          <p:cNvSpPr txBox="1">
            <a:spLocks noGrp="1"/>
          </p:cNvSpPr>
          <p:nvPr>
            <p:ph type="body" idx="3"/>
          </p:nvPr>
        </p:nvSpPr>
        <p:spPr>
          <a:xfrm>
            <a:off x="1143689" y="540904"/>
            <a:ext cx="19017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Московский институт электроники и математики им. А.Н. Тихонова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g200ed123f22_0_33"/>
          <p:cNvSpPr txBox="1"/>
          <p:nvPr/>
        </p:nvSpPr>
        <p:spPr>
          <a:xfrm>
            <a:off x="995800" y="2264750"/>
            <a:ext cx="627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idx="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Google Shape;215;g200ed123f22_0_33"/>
          <p:cNvSpPr/>
          <p:nvPr/>
        </p:nvSpPr>
        <p:spPr>
          <a:xfrm>
            <a:off x="510244" y="2504086"/>
            <a:ext cx="4276139" cy="118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Профессиональные знания в области математики, программирования, электроники, физики и инженерной графики</a:t>
            </a:r>
          </a:p>
          <a:p>
            <a:pPr marL="285750" lvl="0" indent="-28575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Владение современным программным обеспечением для сквозного цифрового проектирования электроники</a:t>
            </a:r>
          </a:p>
          <a:p>
            <a:pPr marL="285750" lvl="0" indent="-28575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Умение оформлять проектную документацию по требованиям</a:t>
            </a:r>
          </a:p>
          <a:p>
            <a:pPr marL="285750" lvl="0" indent="-28575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Профессиональные знания в области </a:t>
            </a:r>
            <a:r>
              <a:rPr lang="ru-RU" dirty="0" smtClean="0">
                <a:solidFill>
                  <a:schemeClr val="tx1"/>
                </a:solidFill>
              </a:rPr>
              <a:t>технологии производства электроники</a:t>
            </a:r>
          </a:p>
          <a:p>
            <a:pPr marL="285750" indent="-28575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Профессиональные </a:t>
            </a:r>
            <a:r>
              <a:rPr lang="ru-RU" dirty="0" smtClean="0">
                <a:solidFill>
                  <a:schemeClr val="tx1"/>
                </a:solidFill>
              </a:rPr>
              <a:t>знания в области конструирования электроники с учетом эстетических и эргономических особенностей</a:t>
            </a:r>
          </a:p>
          <a:p>
            <a:pPr marL="285750" indent="-28575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Профессиональные </a:t>
            </a:r>
            <a:r>
              <a:rPr lang="ru-RU" dirty="0" smtClean="0">
                <a:solidFill>
                  <a:schemeClr val="tx1"/>
                </a:solidFill>
              </a:rPr>
              <a:t>знания в области </a:t>
            </a:r>
            <a:r>
              <a:rPr lang="ru-RU" dirty="0" err="1" smtClean="0">
                <a:solidFill>
                  <a:schemeClr val="tx1"/>
                </a:solidFill>
              </a:rPr>
              <a:t>цифровизации</a:t>
            </a:r>
            <a:r>
              <a:rPr lang="ru-RU" dirty="0" smtClean="0">
                <a:solidFill>
                  <a:schemeClr val="tx1"/>
                </a:solidFill>
              </a:rPr>
              <a:t> промышленности</a:t>
            </a:r>
            <a:endParaRPr lang="ru-RU" dirty="0">
              <a:solidFill>
                <a:schemeClr val="tx1"/>
              </a:solidFill>
            </a:endParaRPr>
          </a:p>
          <a:p>
            <a:pPr marL="285750" lvl="0" indent="-28575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dirty="0" smtClean="0">
              <a:solidFill>
                <a:schemeClr val="tx1"/>
              </a:solidFill>
            </a:endParaRPr>
          </a:p>
          <a:p>
            <a:pPr marL="285750" lvl="0" indent="-28575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dirty="0" smtClean="0">
              <a:solidFill>
                <a:schemeClr val="tx1"/>
              </a:solidFill>
            </a:endParaRPr>
          </a:p>
          <a:p>
            <a:pPr marL="285750" lvl="0" indent="-28575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dirty="0" smtClean="0">
              <a:solidFill>
                <a:schemeClr val="tx1"/>
              </a:solidFill>
            </a:endParaRPr>
          </a:p>
          <a:p>
            <a:pPr marL="285750" lvl="0" indent="-28575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dirty="0" smtClean="0">
              <a:solidFill>
                <a:schemeClr val="tx1"/>
              </a:solidFill>
            </a:endParaRPr>
          </a:p>
          <a:p>
            <a:pPr lvl="0">
              <a:lnSpc>
                <a:spcPct val="115000"/>
              </a:lnSpc>
              <a:spcAft>
                <a:spcPts val="600"/>
              </a:spcAft>
            </a:pPr>
            <a:endParaRPr lang="ru-RU" dirty="0">
              <a:solidFill>
                <a:schemeClr val="tx1"/>
              </a:solidFill>
            </a:endParaRPr>
          </a:p>
          <a:p>
            <a:pPr marL="457200" lvl="0" indent="-457200">
              <a:lnSpc>
                <a:spcPct val="115000"/>
              </a:lnSpc>
              <a:spcAft>
                <a:spcPts val="600"/>
              </a:spcAft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457200" lvl="0" indent="-457200">
              <a:lnSpc>
                <a:spcPct val="115000"/>
              </a:lnSpc>
              <a:spcAft>
                <a:spcPts val="600"/>
              </a:spcAft>
              <a:buAutoNum type="arabicPeriod"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Google Shape;215;g200ed123f22_0_33"/>
          <p:cNvSpPr/>
          <p:nvPr/>
        </p:nvSpPr>
        <p:spPr>
          <a:xfrm>
            <a:off x="724628" y="2071934"/>
            <a:ext cx="3847372" cy="429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15000"/>
              </a:lnSpc>
              <a:spcAft>
                <a:spcPts val="600"/>
              </a:spcAft>
            </a:pPr>
            <a:r>
              <a:rPr lang="ru-RU" sz="1800" b="1" dirty="0" smtClean="0">
                <a:solidFill>
                  <a:schemeClr val="tx1"/>
                </a:solidFill>
              </a:rPr>
              <a:t>Профессиональные навыки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23" name="Google Shape;215;g200ed123f22_0_33"/>
          <p:cNvSpPr/>
          <p:nvPr/>
        </p:nvSpPr>
        <p:spPr>
          <a:xfrm>
            <a:off x="7771123" y="2071934"/>
            <a:ext cx="3342045" cy="429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15000"/>
              </a:lnSpc>
              <a:spcAft>
                <a:spcPts val="600"/>
              </a:spcAft>
            </a:pPr>
            <a:r>
              <a:rPr lang="ru-RU" sz="1800" b="1" dirty="0" smtClean="0">
                <a:solidFill>
                  <a:schemeClr val="tx1"/>
                </a:solidFill>
              </a:rPr>
              <a:t>Личные качества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24" name="Google Shape;215;g200ed123f22_0_33"/>
          <p:cNvSpPr/>
          <p:nvPr/>
        </p:nvSpPr>
        <p:spPr>
          <a:xfrm>
            <a:off x="7544172" y="2664950"/>
            <a:ext cx="4276139" cy="118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Умение работать в команде на позиции лидера</a:t>
            </a:r>
          </a:p>
          <a:p>
            <a:pPr marL="285750" lvl="0" indent="-28575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Сильно развитое критичное мышление</a:t>
            </a:r>
          </a:p>
          <a:p>
            <a:pPr marL="285750" lvl="0" indent="-28575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Умение решать творческие задачи</a:t>
            </a:r>
          </a:p>
          <a:p>
            <a:pPr marL="285750" lvl="0" indent="-28575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Системное и риск-ориентированное мышление</a:t>
            </a:r>
          </a:p>
          <a:p>
            <a:pPr marL="285750" lvl="0" indent="-28575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Умение принимать взвешенные решения на основе анализа</a:t>
            </a:r>
          </a:p>
          <a:p>
            <a:pPr lvl="0">
              <a:lnSpc>
                <a:spcPct val="115000"/>
              </a:lnSpc>
              <a:spcAft>
                <a:spcPts val="600"/>
              </a:spcAft>
            </a:pPr>
            <a:endParaRPr lang="ru-RU" dirty="0">
              <a:solidFill>
                <a:schemeClr val="tx1"/>
              </a:solidFill>
            </a:endParaRPr>
          </a:p>
          <a:p>
            <a:pPr marL="457200" lvl="0" indent="-457200">
              <a:lnSpc>
                <a:spcPct val="115000"/>
              </a:lnSpc>
              <a:spcAft>
                <a:spcPts val="600"/>
              </a:spcAft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457200" lvl="0" indent="-457200">
              <a:lnSpc>
                <a:spcPct val="115000"/>
              </a:lnSpc>
              <a:spcAft>
                <a:spcPts val="600"/>
              </a:spcAft>
              <a:buAutoNum type="arabicPeriod"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2" name="Picture 6" descr="Student - Free people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694" y="3076909"/>
            <a:ext cx="2159877" cy="2159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86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00ed123f22_0_33"/>
          <p:cNvSpPr txBox="1">
            <a:spLocks noGrp="1"/>
          </p:cNvSpPr>
          <p:nvPr>
            <p:ph type="title"/>
          </p:nvPr>
        </p:nvSpPr>
        <p:spPr>
          <a:xfrm>
            <a:off x="696407" y="4745932"/>
            <a:ext cx="10488502" cy="24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1600" b="1" dirty="0" smtClean="0"/>
              <a:t>Варианты названий специализаций</a:t>
            </a:r>
            <a:br>
              <a:rPr lang="ru-RU" sz="1600" b="1" dirty="0" smtClean="0"/>
            </a:br>
            <a:r>
              <a:rPr lang="ru-RU" sz="1400" b="1" dirty="0" smtClean="0"/>
              <a:t>(зависит от индустриального партнера)</a:t>
            </a:r>
            <a:endParaRPr sz="1400" b="1" dirty="0"/>
          </a:p>
        </p:txBody>
      </p:sp>
      <p:sp>
        <p:nvSpPr>
          <p:cNvPr id="211" name="Google Shape;211;g200ed123f22_0_33"/>
          <p:cNvSpPr txBox="1">
            <a:spLocks noGrp="1"/>
          </p:cNvSpPr>
          <p:nvPr>
            <p:ph type="body" idx="3"/>
          </p:nvPr>
        </p:nvSpPr>
        <p:spPr>
          <a:xfrm>
            <a:off x="1143689" y="540904"/>
            <a:ext cx="19017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Московский институт электроники и математики им. А.Н. Тихонова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g200ed123f22_0_33"/>
          <p:cNvSpPr txBox="1"/>
          <p:nvPr/>
        </p:nvSpPr>
        <p:spPr>
          <a:xfrm>
            <a:off x="969423" y="2264625"/>
            <a:ext cx="627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idx="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Google Shape;190;g200ed123f22_0_23"/>
          <p:cNvSpPr txBox="1">
            <a:spLocks/>
          </p:cNvSpPr>
          <p:nvPr/>
        </p:nvSpPr>
        <p:spPr>
          <a:xfrm>
            <a:off x="789770" y="1376147"/>
            <a:ext cx="10735408" cy="35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b="1" dirty="0" smtClean="0"/>
              <a:t>Образовательная программа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 </a:t>
            </a:r>
            <a:r>
              <a:rPr lang="ru-RU" b="1" dirty="0" smtClean="0"/>
              <a:t>    </a:t>
            </a:r>
            <a:r>
              <a:rPr lang="ru-RU" sz="2700" b="1" dirty="0" smtClean="0"/>
              <a:t>«</a:t>
            </a:r>
            <a:r>
              <a:rPr lang="ru-RU" sz="2000" b="1" dirty="0" smtClean="0"/>
              <a:t>Цифровые технологии проектирования </a:t>
            </a:r>
            <a:r>
              <a:rPr lang="ru-RU" sz="2000" b="1" dirty="0"/>
              <a:t>электронных изделий и </a:t>
            </a:r>
            <a:r>
              <a:rPr lang="ru-RU" sz="2000" b="1" dirty="0" smtClean="0"/>
              <a:t>систем</a:t>
            </a:r>
            <a:r>
              <a:rPr lang="ru-RU" b="1" dirty="0" smtClean="0"/>
              <a:t>»</a:t>
            </a: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3372" y="2664825"/>
            <a:ext cx="8167795" cy="1781566"/>
          </a:xfrm>
          <a:prstGeom prst="rect">
            <a:avLst/>
          </a:prstGeom>
        </p:spPr>
      </p:pic>
      <p:sp>
        <p:nvSpPr>
          <p:cNvPr id="11" name="Google Shape;210;g200ed123f22_0_33"/>
          <p:cNvSpPr txBox="1">
            <a:spLocks/>
          </p:cNvSpPr>
          <p:nvPr/>
        </p:nvSpPr>
        <p:spPr>
          <a:xfrm>
            <a:off x="1143689" y="6175034"/>
            <a:ext cx="10488502" cy="53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1400" b="1" dirty="0" smtClean="0"/>
              <a:t>* соответствует </a:t>
            </a:r>
            <a:r>
              <a:rPr lang="ru-RU" sz="1400" b="1" dirty="0"/>
              <a:t>программе </a:t>
            </a:r>
            <a:r>
              <a:rPr lang="ru-RU" sz="1400" b="1" dirty="0" err="1"/>
              <a:t>специалитета</a:t>
            </a:r>
            <a:r>
              <a:rPr lang="ru-RU" sz="1400" b="1" dirty="0"/>
              <a:t> по направлению подготовки </a:t>
            </a: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>«</a:t>
            </a:r>
            <a:r>
              <a:rPr lang="ru-RU" sz="1400" b="1" dirty="0"/>
              <a:t>Проектирование технологических комплексов (на цифровых платформах</a:t>
            </a:r>
            <a:r>
              <a:rPr lang="ru-RU" sz="1400" b="1" dirty="0" smtClean="0"/>
              <a:t>)»</a:t>
            </a:r>
            <a:endParaRPr lang="ru-RU" sz="105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00ed123f22_0_33"/>
          <p:cNvSpPr txBox="1">
            <a:spLocks noGrp="1"/>
          </p:cNvSpPr>
          <p:nvPr>
            <p:ph type="title"/>
          </p:nvPr>
        </p:nvSpPr>
        <p:spPr>
          <a:xfrm>
            <a:off x="585898" y="1447791"/>
            <a:ext cx="11055240" cy="4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lvl="0"/>
            <a:r>
              <a:rPr lang="ru-RU" b="1" dirty="0" smtClean="0"/>
              <a:t>Профессии. Примерный перечень</a:t>
            </a:r>
            <a:endParaRPr b="1" dirty="0"/>
          </a:p>
        </p:txBody>
      </p:sp>
      <p:sp>
        <p:nvSpPr>
          <p:cNvPr id="211" name="Google Shape;211;g200ed123f22_0_33"/>
          <p:cNvSpPr txBox="1">
            <a:spLocks noGrp="1"/>
          </p:cNvSpPr>
          <p:nvPr>
            <p:ph type="body" idx="3"/>
          </p:nvPr>
        </p:nvSpPr>
        <p:spPr>
          <a:xfrm>
            <a:off x="1143689" y="540904"/>
            <a:ext cx="19017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Московский институт электроники и математики им. А.Н. Тихонова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g200ed123f22_0_33"/>
          <p:cNvSpPr txBox="1"/>
          <p:nvPr/>
        </p:nvSpPr>
        <p:spPr>
          <a:xfrm>
            <a:off x="995800" y="2264750"/>
            <a:ext cx="627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g200ed123f22_0_33"/>
          <p:cNvSpPr/>
          <p:nvPr/>
        </p:nvSpPr>
        <p:spPr>
          <a:xfrm>
            <a:off x="704166" y="1852791"/>
            <a:ext cx="11003925" cy="42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инженер </a:t>
            </a:r>
            <a:r>
              <a:rPr lang="ru-RU" dirty="0">
                <a:solidFill>
                  <a:srgbClr val="002060"/>
                </a:solidFill>
              </a:rPr>
              <a:t>по автоматизации и механизации механосборочного производства,</a:t>
            </a:r>
          </a:p>
          <a:p>
            <a:pPr marL="285750" lvl="0" indent="-28575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инженер-проектировщик</a:t>
            </a:r>
            <a:r>
              <a:rPr lang="ru-RU" dirty="0">
                <a:solidFill>
                  <a:srgbClr val="002060"/>
                </a:solidFill>
              </a:rPr>
              <a:t>,</a:t>
            </a:r>
          </a:p>
          <a:p>
            <a:pPr marL="285750" lvl="0" indent="-28575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инженер-технолог</a:t>
            </a:r>
            <a:r>
              <a:rPr lang="ru-RU" dirty="0">
                <a:solidFill>
                  <a:srgbClr val="002060"/>
                </a:solidFill>
              </a:rPr>
              <a:t>/ инженер-технолог – программист,</a:t>
            </a:r>
          </a:p>
          <a:p>
            <a:pPr marL="285750" lvl="0" indent="-28575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инженер-исследователь</a:t>
            </a:r>
            <a:r>
              <a:rPr lang="ru-RU" dirty="0">
                <a:solidFill>
                  <a:srgbClr val="002060"/>
                </a:solidFill>
              </a:rPr>
              <a:t>,</a:t>
            </a:r>
          </a:p>
          <a:p>
            <a:pPr marL="285750" lvl="0" indent="-28575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сервис-инженер</a:t>
            </a:r>
            <a:r>
              <a:rPr lang="ru-RU" dirty="0">
                <a:solidFill>
                  <a:srgbClr val="002060"/>
                </a:solidFill>
              </a:rPr>
              <a:t>,</a:t>
            </a:r>
          </a:p>
          <a:p>
            <a:pPr marL="285750" lvl="0" indent="-28575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инженер </a:t>
            </a:r>
            <a:r>
              <a:rPr lang="ru-RU" dirty="0">
                <a:solidFill>
                  <a:srgbClr val="002060"/>
                </a:solidFill>
              </a:rPr>
              <a:t>по качеству/ надежности,</a:t>
            </a:r>
          </a:p>
          <a:p>
            <a:pPr marL="285750" lvl="0" indent="-28575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инженер </a:t>
            </a:r>
            <a:r>
              <a:rPr lang="ru-RU" dirty="0">
                <a:solidFill>
                  <a:srgbClr val="002060"/>
                </a:solidFill>
              </a:rPr>
              <a:t>по эксплуатации оборудования,</a:t>
            </a:r>
          </a:p>
          <a:p>
            <a:pPr marL="285750" lvl="0" indent="-28575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механик </a:t>
            </a:r>
            <a:r>
              <a:rPr lang="ru-RU" dirty="0">
                <a:solidFill>
                  <a:srgbClr val="002060"/>
                </a:solidFill>
              </a:rPr>
              <a:t>технологических машин и оборудования,</a:t>
            </a:r>
          </a:p>
          <a:p>
            <a:pPr marL="285750" lvl="0" indent="-28575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оператор </a:t>
            </a:r>
            <a:r>
              <a:rPr lang="ru-RU" dirty="0">
                <a:solidFill>
                  <a:srgbClr val="002060"/>
                </a:solidFill>
              </a:rPr>
              <a:t>цифровых установок и оборудования,</a:t>
            </a:r>
          </a:p>
          <a:p>
            <a:pPr marL="285750" lvl="0" indent="-28575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руководитель </a:t>
            </a:r>
            <a:r>
              <a:rPr lang="ru-RU" dirty="0">
                <a:solidFill>
                  <a:srgbClr val="002060"/>
                </a:solidFill>
              </a:rPr>
              <a:t>проектов в области инфокоммуникационных технологий,</a:t>
            </a:r>
          </a:p>
          <a:p>
            <a:pPr marL="285750" lvl="0" indent="-28575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системный </a:t>
            </a:r>
            <a:r>
              <a:rPr lang="ru-RU" dirty="0">
                <a:solidFill>
                  <a:srgbClr val="002060"/>
                </a:solidFill>
              </a:rPr>
              <a:t>аналитик – </a:t>
            </a:r>
            <a:r>
              <a:rPr lang="ru-RU" dirty="0" smtClean="0">
                <a:solidFill>
                  <a:srgbClr val="002060"/>
                </a:solidFill>
              </a:rPr>
              <a:t>программист,</a:t>
            </a:r>
          </a:p>
          <a:p>
            <a:pPr marL="285750" lvl="0" indent="-28575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системный </a:t>
            </a:r>
            <a:r>
              <a:rPr lang="ru-RU" dirty="0">
                <a:solidFill>
                  <a:srgbClr val="002060"/>
                </a:solidFill>
              </a:rPr>
              <a:t>администратор информационно-коммуникационных систем,</a:t>
            </a:r>
          </a:p>
          <a:p>
            <a:pPr marL="285750" lvl="0" indent="-28575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менеджер </a:t>
            </a:r>
            <a:r>
              <a:rPr lang="ru-RU" dirty="0">
                <a:solidFill>
                  <a:srgbClr val="002060"/>
                </a:solidFill>
              </a:rPr>
              <a:t>ИТ-продукта,</a:t>
            </a:r>
          </a:p>
          <a:p>
            <a:pPr marL="285750" lvl="0" indent="-28575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руководитель </a:t>
            </a:r>
            <a:r>
              <a:rPr lang="ru-RU" dirty="0">
                <a:solidFill>
                  <a:srgbClr val="002060"/>
                </a:solidFill>
              </a:rPr>
              <a:t>ИТ-проекта,</a:t>
            </a:r>
          </a:p>
          <a:p>
            <a:pPr marL="285750" lvl="0" indent="-28575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технический </a:t>
            </a:r>
            <a:r>
              <a:rPr lang="ru-RU" dirty="0">
                <a:solidFill>
                  <a:srgbClr val="002060"/>
                </a:solidFill>
              </a:rPr>
              <a:t>писатель (специалист по технической документации в области инфокоммуникационных технологий).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idx="5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60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00ed123f22_0_33"/>
          <p:cNvSpPr txBox="1">
            <a:spLocks noGrp="1"/>
          </p:cNvSpPr>
          <p:nvPr>
            <p:ph type="title"/>
          </p:nvPr>
        </p:nvSpPr>
        <p:spPr>
          <a:xfrm>
            <a:off x="585898" y="1447791"/>
            <a:ext cx="11055240" cy="4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lvl="0"/>
            <a:r>
              <a:rPr lang="ru-RU" b="1" dirty="0"/>
              <a:t>Основные </a:t>
            </a:r>
            <a:r>
              <a:rPr lang="ru-RU" b="1" dirty="0" smtClean="0"/>
              <a:t>внутренние </a:t>
            </a:r>
            <a:r>
              <a:rPr lang="ru-RU" b="1" dirty="0"/>
              <a:t>конкуренты </a:t>
            </a:r>
            <a:endParaRPr b="1" dirty="0"/>
          </a:p>
        </p:txBody>
      </p:sp>
      <p:sp>
        <p:nvSpPr>
          <p:cNvPr id="211" name="Google Shape;211;g200ed123f22_0_33"/>
          <p:cNvSpPr txBox="1">
            <a:spLocks noGrp="1"/>
          </p:cNvSpPr>
          <p:nvPr>
            <p:ph type="body" idx="3"/>
          </p:nvPr>
        </p:nvSpPr>
        <p:spPr>
          <a:xfrm>
            <a:off x="1143689" y="540904"/>
            <a:ext cx="19017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Московский институт электроники и математики им. А.Н. Тихонова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g200ed123f22_0_33"/>
          <p:cNvSpPr txBox="1"/>
          <p:nvPr/>
        </p:nvSpPr>
        <p:spPr>
          <a:xfrm>
            <a:off x="995800" y="2264750"/>
            <a:ext cx="627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idx="5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702" y="2659128"/>
            <a:ext cx="2581275" cy="6762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476" y="4534698"/>
            <a:ext cx="4695825" cy="1333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891" y="1482663"/>
            <a:ext cx="5589601" cy="512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89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00ed123f22_0_33"/>
          <p:cNvSpPr txBox="1">
            <a:spLocks noGrp="1"/>
          </p:cNvSpPr>
          <p:nvPr>
            <p:ph type="title"/>
          </p:nvPr>
        </p:nvSpPr>
        <p:spPr>
          <a:xfrm>
            <a:off x="585898" y="1447791"/>
            <a:ext cx="11055240" cy="4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lvl="0"/>
            <a:r>
              <a:rPr lang="ru-RU" b="1" dirty="0" smtClean="0"/>
              <a:t>Партнеры </a:t>
            </a:r>
            <a:r>
              <a:rPr lang="ru-RU" b="1" dirty="0"/>
              <a:t>– </a:t>
            </a:r>
            <a:r>
              <a:rPr lang="ru-RU" b="1" dirty="0" smtClean="0"/>
              <a:t>работодатели</a:t>
            </a:r>
            <a:endParaRPr b="1" dirty="0"/>
          </a:p>
        </p:txBody>
      </p:sp>
      <p:sp>
        <p:nvSpPr>
          <p:cNvPr id="211" name="Google Shape;211;g200ed123f22_0_33"/>
          <p:cNvSpPr txBox="1">
            <a:spLocks noGrp="1"/>
          </p:cNvSpPr>
          <p:nvPr>
            <p:ph type="body" idx="3"/>
          </p:nvPr>
        </p:nvSpPr>
        <p:spPr>
          <a:xfrm>
            <a:off x="1143689" y="540904"/>
            <a:ext cx="19017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Московский институт электроники и математики им. А.Н. Тихонова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g200ed123f22_0_33"/>
          <p:cNvSpPr txBox="1"/>
          <p:nvPr/>
        </p:nvSpPr>
        <p:spPr>
          <a:xfrm>
            <a:off x="995800" y="2264750"/>
            <a:ext cx="627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idx="5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0911" y="1991864"/>
            <a:ext cx="6085064" cy="459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57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00ed123f22_0_33"/>
          <p:cNvSpPr txBox="1">
            <a:spLocks noGrp="1"/>
          </p:cNvSpPr>
          <p:nvPr>
            <p:ph type="body" idx="3"/>
          </p:nvPr>
        </p:nvSpPr>
        <p:spPr>
          <a:xfrm>
            <a:off x="1143689" y="540904"/>
            <a:ext cx="19017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 dirty="0">
                <a:latin typeface="Arial"/>
                <a:ea typeface="Arial"/>
                <a:cs typeface="Arial"/>
                <a:sym typeface="Arial"/>
              </a:rPr>
              <a:t>Московский институт электроники и математики им. А.Н. Тихонова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idx="5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Студент – Бесплатные иконки: пользователь">
            <a:extLst>
              <a:ext uri="{FF2B5EF4-FFF2-40B4-BE49-F238E27FC236}">
                <a16:creationId xmlns:a16="http://schemas.microsoft.com/office/drawing/2014/main" xmlns="" id="{B3AB73D1-4155-4BAE-A7C0-9F5D7F008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636" y="3099250"/>
            <a:ext cx="1798731" cy="1798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75551AF-8BAC-EE61-48A6-BE87B5E20959}"/>
              </a:ext>
            </a:extLst>
          </p:cNvPr>
          <p:cNvSpPr txBox="1"/>
          <p:nvPr/>
        </p:nvSpPr>
        <p:spPr>
          <a:xfrm>
            <a:off x="409165" y="1562628"/>
            <a:ext cx="573099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rgbClr val="002060"/>
                </a:solidFill>
              </a:rPr>
              <a:t>1. Обучение по де-факто программе </a:t>
            </a:r>
            <a:r>
              <a:rPr lang="ru-RU" sz="1500" dirty="0" err="1">
                <a:solidFill>
                  <a:srgbClr val="002060"/>
                </a:solidFill>
              </a:rPr>
              <a:t>специалитета</a:t>
            </a:r>
            <a:r>
              <a:rPr lang="ru-RU" sz="1500" dirty="0">
                <a:solidFill>
                  <a:srgbClr val="002060"/>
                </a:solidFill>
              </a:rPr>
              <a:t>, который ценится выше работодателями в области инженерии</a:t>
            </a:r>
            <a:endParaRPr lang="ru-RU" sz="15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879C775-9BE0-1D50-34D5-60A01DD6AC2D}"/>
              </a:ext>
            </a:extLst>
          </p:cNvPr>
          <p:cNvSpPr txBox="1"/>
          <p:nvPr/>
        </p:nvSpPr>
        <p:spPr>
          <a:xfrm>
            <a:off x="402075" y="2111212"/>
            <a:ext cx="41608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</a:rPr>
              <a:t>2. Обучение по специализации брендового индустриального партнёра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ED04A4B-84EF-3E39-2E1D-5167C6EC12E9}"/>
              </a:ext>
            </a:extLst>
          </p:cNvPr>
          <p:cNvSpPr txBox="1"/>
          <p:nvPr/>
        </p:nvSpPr>
        <p:spPr>
          <a:xfrm>
            <a:off x="402073" y="2730673"/>
            <a:ext cx="52986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</a:rPr>
              <a:t>3. </a:t>
            </a:r>
            <a:r>
              <a:rPr lang="ru-RU" dirty="0">
                <a:solidFill>
                  <a:srgbClr val="002060"/>
                </a:solidFill>
              </a:rPr>
              <a:t>Участие в решении реальных проектных задач индустриального партнёра в ходе обучения и написания ВКР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E234588-3D07-7B49-39AD-8FFBF5074BA1}"/>
              </a:ext>
            </a:extLst>
          </p:cNvPr>
          <p:cNvSpPr txBox="1"/>
          <p:nvPr/>
        </p:nvSpPr>
        <p:spPr>
          <a:xfrm>
            <a:off x="409165" y="3442196"/>
            <a:ext cx="50798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4. Возможность </a:t>
            </a:r>
            <a:r>
              <a:rPr lang="ru-RU" dirty="0">
                <a:solidFill>
                  <a:srgbClr val="002060"/>
                </a:solidFill>
              </a:rPr>
              <a:t>трудоустройства у индустриального партнёра после окончания обучения</a:t>
            </a:r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3235C49-9663-CE1D-CFD1-FAE0ECAC707A}"/>
              </a:ext>
            </a:extLst>
          </p:cNvPr>
          <p:cNvSpPr txBox="1"/>
          <p:nvPr/>
        </p:nvSpPr>
        <p:spPr>
          <a:xfrm>
            <a:off x="420030" y="4121619"/>
            <a:ext cx="49601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</a:rPr>
              <a:t>5. </a:t>
            </a:r>
            <a:r>
              <a:rPr lang="ru-RU" dirty="0">
                <a:solidFill>
                  <a:srgbClr val="002060"/>
                </a:solidFill>
              </a:rPr>
              <a:t>Получение законченного инженерного образования без необходимости учёбы в магистратуре</a:t>
            </a:r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AAB2D38-E1A8-9E1A-8FE4-7DB68AADD402}"/>
              </a:ext>
            </a:extLst>
          </p:cNvPr>
          <p:cNvSpPr txBox="1"/>
          <p:nvPr/>
        </p:nvSpPr>
        <p:spPr>
          <a:xfrm>
            <a:off x="420030" y="4738359"/>
            <a:ext cx="37919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</a:rPr>
              <a:t>6. </a:t>
            </a:r>
            <a:r>
              <a:rPr lang="ru-RU" dirty="0">
                <a:solidFill>
                  <a:srgbClr val="002060"/>
                </a:solidFill>
              </a:rPr>
              <a:t>Возможность получить второй диплом в ускоренной годичной магистратуре</a:t>
            </a:r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12A502A-20A1-125C-24E3-C2A26CF29C1E}"/>
              </a:ext>
            </a:extLst>
          </p:cNvPr>
          <p:cNvSpPr txBox="1"/>
          <p:nvPr/>
        </p:nvSpPr>
        <p:spPr>
          <a:xfrm>
            <a:off x="420030" y="5487083"/>
            <a:ext cx="350547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</a:rPr>
              <a:t>7. Сохранение отсрочки от армии</a:t>
            </a:r>
            <a:endParaRPr lang="ru-RU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A742C5E-5609-3AD6-0AAC-A2E09B71722D}"/>
              </a:ext>
            </a:extLst>
          </p:cNvPr>
          <p:cNvSpPr txBox="1"/>
          <p:nvPr/>
        </p:nvSpPr>
        <p:spPr>
          <a:xfrm>
            <a:off x="409165" y="6027527"/>
            <a:ext cx="42911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/>
                </a:solidFill>
              </a:rPr>
              <a:t>8. Получение навыков системного мышления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CC9C97E-F797-F021-AEDB-EA64A71CD9F2}"/>
              </a:ext>
            </a:extLst>
          </p:cNvPr>
          <p:cNvSpPr txBox="1"/>
          <p:nvPr/>
        </p:nvSpPr>
        <p:spPr>
          <a:xfrm>
            <a:off x="7777158" y="1458240"/>
            <a:ext cx="265726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/>
                </a:solidFill>
              </a:rPr>
              <a:t>9. Получение опыта работы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2740499E-C8D8-08B4-631E-B8014B202EE2}"/>
              </a:ext>
            </a:extLst>
          </p:cNvPr>
          <p:cNvSpPr txBox="1"/>
          <p:nvPr/>
        </p:nvSpPr>
        <p:spPr>
          <a:xfrm>
            <a:off x="7777158" y="1849602"/>
            <a:ext cx="40164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/>
                </a:solidFill>
              </a:rPr>
              <a:t>10. </a:t>
            </a:r>
            <a:r>
              <a:rPr lang="ru-RU" dirty="0">
                <a:solidFill>
                  <a:schemeClr val="tx1"/>
                </a:solidFill>
              </a:rPr>
              <a:t>Профессиональное развитие и карьерный рост у индустриального партнера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67A3ADD6-AFBE-4783-10B5-2682AA08B0C8}"/>
              </a:ext>
            </a:extLst>
          </p:cNvPr>
          <p:cNvSpPr txBox="1"/>
          <p:nvPr/>
        </p:nvSpPr>
        <p:spPr>
          <a:xfrm>
            <a:off x="7777158" y="2434424"/>
            <a:ext cx="429119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/>
                </a:solidFill>
              </a:rPr>
              <a:t>11. </a:t>
            </a:r>
            <a:r>
              <a:rPr lang="ru-RU" dirty="0">
                <a:solidFill>
                  <a:schemeClr val="tx1"/>
                </a:solidFill>
              </a:rPr>
              <a:t>Принцип обучения через практику. Практико-ориентированность. Бесшовный переход от ВУЗа на предприятие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F1B7CFDB-0810-E2EB-2615-64A695488C3E}"/>
              </a:ext>
            </a:extLst>
          </p:cNvPr>
          <p:cNvSpPr txBox="1"/>
          <p:nvPr/>
        </p:nvSpPr>
        <p:spPr>
          <a:xfrm>
            <a:off x="7777158" y="3158915"/>
            <a:ext cx="41011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/>
                </a:solidFill>
              </a:rPr>
              <a:t>12. Соответствие уровню прикладных задач, ставящихся перед современным инженером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F512E56A-4A9C-7380-97C4-F2BE73904A6D}"/>
              </a:ext>
            </a:extLst>
          </p:cNvPr>
          <p:cNvSpPr txBox="1"/>
          <p:nvPr/>
        </p:nvSpPr>
        <p:spPr>
          <a:xfrm>
            <a:off x="7777158" y="3715394"/>
            <a:ext cx="4291192" cy="1083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ru-RU" dirty="0">
                <a:solidFill>
                  <a:schemeClr val="tx1"/>
                </a:solidFill>
              </a:rPr>
              <a:t>13. Реальное применение полученных знаний на работе индустриального партнера без потери времени на переобучение (нет фразы «Забудьте все, чему вас учили в вузе</a:t>
            </a:r>
            <a:r>
              <a:rPr lang="ru-RU" dirty="0" smtClean="0">
                <a:solidFill>
                  <a:schemeClr val="tx1"/>
                </a:solidFill>
              </a:rPr>
              <a:t>»)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BE7B1727-911B-B148-18F1-C9765C1AFD2F}"/>
              </a:ext>
            </a:extLst>
          </p:cNvPr>
          <p:cNvSpPr txBox="1"/>
          <p:nvPr/>
        </p:nvSpPr>
        <p:spPr>
          <a:xfrm>
            <a:off x="7777158" y="4777198"/>
            <a:ext cx="401018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/>
                </a:solidFill>
              </a:rPr>
              <a:t>14. </a:t>
            </a:r>
            <a:r>
              <a:rPr lang="ru-RU" dirty="0">
                <a:solidFill>
                  <a:schemeClr val="tx1"/>
                </a:solidFill>
              </a:rPr>
              <a:t>Синхронизация учебных планов с потребностями конкретных кластеров и предприятий, городской экономики в целом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487D1FD4-0BB2-EE66-E0AD-0E0DB6DE71C6}"/>
              </a:ext>
            </a:extLst>
          </p:cNvPr>
          <p:cNvSpPr txBox="1"/>
          <p:nvPr/>
        </p:nvSpPr>
        <p:spPr>
          <a:xfrm>
            <a:off x="7779028" y="5538138"/>
            <a:ext cx="4217254" cy="587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ru-RU" sz="1400" dirty="0">
                <a:solidFill>
                  <a:schemeClr val="tx1"/>
                </a:solidFill>
              </a:rPr>
              <a:t>15. </a:t>
            </a:r>
            <a:r>
              <a:rPr lang="ru-RU" dirty="0">
                <a:solidFill>
                  <a:schemeClr val="tx1"/>
                </a:solidFill>
              </a:rPr>
              <a:t>Нет необходимости устраиваться на работу параллельно учебе в другую организацию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8584213-2CC0-938D-ECFD-21E1D564D6BC}"/>
              </a:ext>
            </a:extLst>
          </p:cNvPr>
          <p:cNvSpPr txBox="1"/>
          <p:nvPr/>
        </p:nvSpPr>
        <p:spPr>
          <a:xfrm>
            <a:off x="7750851" y="6215147"/>
            <a:ext cx="4066535" cy="318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ru-RU" sz="1400" dirty="0">
                <a:solidFill>
                  <a:schemeClr val="tx1"/>
                </a:solidFill>
              </a:rPr>
              <a:t>16. Знакомство с корпоративной культурой</a:t>
            </a:r>
          </a:p>
        </p:txBody>
      </p:sp>
      <p:sp>
        <p:nvSpPr>
          <p:cNvPr id="210" name="Google Shape;210;g200ed123f22_0_33"/>
          <p:cNvSpPr txBox="1">
            <a:spLocks noGrp="1"/>
          </p:cNvSpPr>
          <p:nvPr>
            <p:ph type="title"/>
          </p:nvPr>
        </p:nvSpPr>
        <p:spPr>
          <a:xfrm>
            <a:off x="5090511" y="4881455"/>
            <a:ext cx="2298980" cy="4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/>
            <a:r>
              <a:rPr lang="ru-RU" sz="2800" b="1" dirty="0"/>
              <a:t>Мотивация студентов</a:t>
            </a:r>
            <a:endParaRPr sz="2800" b="1" dirty="0"/>
          </a:p>
        </p:txBody>
      </p:sp>
      <p:sp>
        <p:nvSpPr>
          <p:cNvPr id="39" name="Google Shape;210;g200ed123f22_0_33"/>
          <p:cNvSpPr txBox="1">
            <a:spLocks/>
          </p:cNvSpPr>
          <p:nvPr/>
        </p:nvSpPr>
        <p:spPr>
          <a:xfrm>
            <a:off x="556750" y="1037630"/>
            <a:ext cx="11055240" cy="4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b="1" smtClean="0"/>
              <a:t>Мотивация студентов, переходящих в расширенный бакалавриат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0994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00ed123f22_0_33"/>
          <p:cNvSpPr txBox="1">
            <a:spLocks noGrp="1"/>
          </p:cNvSpPr>
          <p:nvPr>
            <p:ph type="title"/>
          </p:nvPr>
        </p:nvSpPr>
        <p:spPr>
          <a:xfrm>
            <a:off x="4301789" y="2133989"/>
            <a:ext cx="3433127" cy="4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/>
            <a:r>
              <a:rPr lang="ru-RU" b="1" dirty="0"/>
              <a:t>Мотивация индустриального партнёра</a:t>
            </a:r>
            <a:endParaRPr b="1" dirty="0"/>
          </a:p>
        </p:txBody>
      </p:sp>
      <p:sp>
        <p:nvSpPr>
          <p:cNvPr id="211" name="Google Shape;211;g200ed123f22_0_33"/>
          <p:cNvSpPr txBox="1">
            <a:spLocks noGrp="1"/>
          </p:cNvSpPr>
          <p:nvPr>
            <p:ph type="body" idx="3"/>
          </p:nvPr>
        </p:nvSpPr>
        <p:spPr>
          <a:xfrm>
            <a:off x="1143689" y="540904"/>
            <a:ext cx="19017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Московский институт электроники и математики им. А.Н. Тихонова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idx="5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Партнер – Бесплатные иконки: бизнес и финансы">
            <a:extLst>
              <a:ext uri="{FF2B5EF4-FFF2-40B4-BE49-F238E27FC236}">
                <a16:creationId xmlns:a16="http://schemas.microsoft.com/office/drawing/2014/main" xmlns="" id="{20FBAE12-9F0E-FFF5-AEEC-BA253B10B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246" y="3203251"/>
            <a:ext cx="2411874" cy="241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B78A7D9-F91D-DF18-D4B1-878E663736F2}"/>
              </a:ext>
            </a:extLst>
          </p:cNvPr>
          <p:cNvSpPr txBox="1"/>
          <p:nvPr/>
        </p:nvSpPr>
        <p:spPr>
          <a:xfrm>
            <a:off x="668870" y="1760633"/>
            <a:ext cx="39699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1. Прямой доступ к потенциальным молодым инженерным кадрам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DCD3E28-CFC3-518F-A401-605314B65C58}"/>
              </a:ext>
            </a:extLst>
          </p:cNvPr>
          <p:cNvSpPr txBox="1"/>
          <p:nvPr/>
        </p:nvSpPr>
        <p:spPr>
          <a:xfrm>
            <a:off x="679395" y="2521097"/>
            <a:ext cx="402065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2. «Тюнинг» будущих инженеров под свои требования посредством участия в формировании учебного плана специализации и тематики дипломных работ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730DC24-EBD8-ECE9-2F92-8732DA379569}"/>
              </a:ext>
            </a:extLst>
          </p:cNvPr>
          <p:cNvSpPr txBox="1"/>
          <p:nvPr/>
        </p:nvSpPr>
        <p:spPr>
          <a:xfrm>
            <a:off x="679395" y="3693427"/>
            <a:ext cx="36260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3. Привлечение студентов к собственным проектам в ходе </a:t>
            </a:r>
            <a:r>
              <a:rPr lang="ru-RU" dirty="0" smtClean="0">
                <a:solidFill>
                  <a:srgbClr val="002060"/>
                </a:solidFill>
              </a:rPr>
              <a:t>обучения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694880C-2CF2-342C-4EE9-3A502C44C087}"/>
              </a:ext>
            </a:extLst>
          </p:cNvPr>
          <p:cNvSpPr txBox="1"/>
          <p:nvPr/>
        </p:nvSpPr>
        <p:spPr>
          <a:xfrm>
            <a:off x="677967" y="4437854"/>
            <a:ext cx="3828263" cy="587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ru-RU" dirty="0">
                <a:solidFill>
                  <a:schemeClr val="tx1"/>
                </a:solidFill>
              </a:rPr>
              <a:t>4. Сотрудничество с системой </a:t>
            </a:r>
            <a:r>
              <a:rPr lang="ru-RU" dirty="0" smtClean="0">
                <a:solidFill>
                  <a:schemeClr val="tx1"/>
                </a:solidFill>
              </a:rPr>
              <a:t>образования «</a:t>
            </a:r>
            <a:r>
              <a:rPr lang="ru-RU" dirty="0">
                <a:solidFill>
                  <a:schemeClr val="tx1"/>
                </a:solidFill>
              </a:rPr>
              <a:t>ВУЗ-предприятие»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DFDA25C-7089-6583-44EA-F20CC5696FFC}"/>
              </a:ext>
            </a:extLst>
          </p:cNvPr>
          <p:cNvSpPr txBox="1"/>
          <p:nvPr/>
        </p:nvSpPr>
        <p:spPr>
          <a:xfrm>
            <a:off x="668870" y="5127681"/>
            <a:ext cx="42862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5. Повышения имиджа организации среди будущих выпускников</a:t>
            </a:r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465FE0E-03C8-B3C4-3064-5D0FAA2A4662}"/>
              </a:ext>
            </a:extLst>
          </p:cNvPr>
          <p:cNvSpPr txBox="1"/>
          <p:nvPr/>
        </p:nvSpPr>
        <p:spPr>
          <a:xfrm>
            <a:off x="668870" y="5849512"/>
            <a:ext cx="44293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6. Возможность </a:t>
            </a:r>
            <a:r>
              <a:rPr lang="ru-RU" dirty="0">
                <a:solidFill>
                  <a:srgbClr val="002060"/>
                </a:solidFill>
              </a:rPr>
              <a:t>совместных с университетом (НИ)ОК(Т)Р</a:t>
            </a:r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35812B3-3BFE-C99D-2258-8FC697D65D5D}"/>
              </a:ext>
            </a:extLst>
          </p:cNvPr>
          <p:cNvSpPr txBox="1"/>
          <p:nvPr/>
        </p:nvSpPr>
        <p:spPr>
          <a:xfrm>
            <a:off x="7453717" y="1730948"/>
            <a:ext cx="4859157" cy="318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ru-RU" dirty="0">
                <a:solidFill>
                  <a:schemeClr val="tx1"/>
                </a:solidFill>
              </a:rPr>
              <a:t>7. Возможность лестничного принципа обучения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8632A2E-0169-A017-7C0C-F04EFFA85A05}"/>
              </a:ext>
            </a:extLst>
          </p:cNvPr>
          <p:cNvSpPr txBox="1"/>
          <p:nvPr/>
        </p:nvSpPr>
        <p:spPr>
          <a:xfrm>
            <a:off x="7453717" y="2236069"/>
            <a:ext cx="428822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8. Повышение эффективности Учебного центра (наставник – ученик: годами не тратится время на переобучение, соц. пакет и т.д.)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4C44E0F-D5ED-F205-CF8C-7A57EE4BE5CF}"/>
              </a:ext>
            </a:extLst>
          </p:cNvPr>
          <p:cNvSpPr txBox="1"/>
          <p:nvPr/>
        </p:nvSpPr>
        <p:spPr>
          <a:xfrm>
            <a:off x="7477306" y="3046935"/>
            <a:ext cx="40567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9. Сокращение средств на подготовку специалистов высокого качества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C48907AA-FB3B-4BED-7F1D-6D654AFB7BA3}"/>
              </a:ext>
            </a:extLst>
          </p:cNvPr>
          <p:cNvSpPr txBox="1"/>
          <p:nvPr/>
        </p:nvSpPr>
        <p:spPr>
          <a:xfrm>
            <a:off x="7453717" y="3727963"/>
            <a:ext cx="457690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10. Повышение производительности труда, повышение себестоимости выпускаемой продукции и увеличение ее конкурентоспособности на рынке труда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8FCE4FA-E690-3DC3-462B-FD114E5DB5B4}"/>
              </a:ext>
            </a:extLst>
          </p:cNvPr>
          <p:cNvSpPr txBox="1"/>
          <p:nvPr/>
        </p:nvSpPr>
        <p:spPr>
          <a:xfrm>
            <a:off x="7455952" y="4902505"/>
            <a:ext cx="4624552" cy="587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ru-RU" dirty="0">
                <a:solidFill>
                  <a:schemeClr val="tx1"/>
                </a:solidFill>
              </a:rPr>
              <a:t>11. Активное участие в национальном проекте "Производительность труда и поддержка занятости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A871B101-6162-EC9D-2EE2-F6947C89F093}"/>
              </a:ext>
            </a:extLst>
          </p:cNvPr>
          <p:cNvSpPr txBox="1"/>
          <p:nvPr/>
        </p:nvSpPr>
        <p:spPr>
          <a:xfrm>
            <a:off x="7453717" y="5805974"/>
            <a:ext cx="4851428" cy="587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ru-RU" dirty="0">
                <a:solidFill>
                  <a:schemeClr val="tx1"/>
                </a:solidFill>
              </a:rPr>
              <a:t>12. Получение специалистов выше квалификации «Стажер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3" name="Google Shape;210;g200ed123f22_0_33"/>
          <p:cNvSpPr txBox="1">
            <a:spLocks/>
          </p:cNvSpPr>
          <p:nvPr/>
        </p:nvSpPr>
        <p:spPr>
          <a:xfrm>
            <a:off x="478846" y="1084427"/>
            <a:ext cx="11055240" cy="4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b="1" dirty="0" smtClean="0"/>
              <a:t>Мотивация индустриального партнера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2126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00ed123f22_0_33"/>
          <p:cNvSpPr txBox="1">
            <a:spLocks noGrp="1"/>
          </p:cNvSpPr>
          <p:nvPr>
            <p:ph type="title"/>
          </p:nvPr>
        </p:nvSpPr>
        <p:spPr>
          <a:xfrm>
            <a:off x="455270" y="1331568"/>
            <a:ext cx="11055240" cy="4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b="1" dirty="0" smtClean="0"/>
              <a:t>Модель выпускника</a:t>
            </a:r>
            <a:r>
              <a:rPr lang="en-US" b="1" dirty="0" smtClean="0"/>
              <a:t> </a:t>
            </a:r>
            <a:r>
              <a:rPr lang="ru-RU" b="1" dirty="0" smtClean="0"/>
              <a:t>специализации по разработке электронной техники</a:t>
            </a:r>
            <a:endParaRPr b="1" dirty="0"/>
          </a:p>
        </p:txBody>
      </p:sp>
      <p:sp>
        <p:nvSpPr>
          <p:cNvPr id="211" name="Google Shape;211;g200ed123f22_0_33"/>
          <p:cNvSpPr txBox="1">
            <a:spLocks noGrp="1"/>
          </p:cNvSpPr>
          <p:nvPr>
            <p:ph type="body" idx="3"/>
          </p:nvPr>
        </p:nvSpPr>
        <p:spPr>
          <a:xfrm>
            <a:off x="1143689" y="540904"/>
            <a:ext cx="19017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Московский институт электроники и математики им. А.Н. Тихонова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g200ed123f22_0_33"/>
          <p:cNvSpPr/>
          <p:nvPr/>
        </p:nvSpPr>
        <p:spPr>
          <a:xfrm>
            <a:off x="390810" y="2325221"/>
            <a:ext cx="11573392" cy="455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ru-RU" sz="1600" b="1" dirty="0" smtClean="0">
                <a:solidFill>
                  <a:srgbClr val="002060"/>
                </a:solidFill>
              </a:rPr>
              <a:t>Знать</a:t>
            </a:r>
            <a:r>
              <a:rPr lang="ru-RU" sz="1600" dirty="0" smtClean="0">
                <a:solidFill>
                  <a:srgbClr val="002060"/>
                </a:solidFill>
              </a:rPr>
              <a:t>:</a:t>
            </a:r>
          </a:p>
          <a:p>
            <a:pPr marL="622300" lvl="0" indent="-439738">
              <a:lnSpc>
                <a:spcPct val="115000"/>
              </a:lnSpc>
              <a:buFont typeface="+mj-lt"/>
              <a:buAutoNum type="arabicPeriod"/>
            </a:pPr>
            <a:r>
              <a:rPr lang="ru-RU" sz="1600" dirty="0" smtClean="0">
                <a:solidFill>
                  <a:srgbClr val="002060"/>
                </a:solidFill>
              </a:rPr>
              <a:t>Основы и законы электроники и электронной технике.</a:t>
            </a:r>
          </a:p>
          <a:p>
            <a:pPr marL="622300" lvl="0" indent="-439738">
              <a:lnSpc>
                <a:spcPct val="115000"/>
              </a:lnSpc>
              <a:buFont typeface="+mj-lt"/>
              <a:buAutoNum type="arabicPeriod"/>
            </a:pPr>
            <a:r>
              <a:rPr lang="ru-RU" sz="1600" dirty="0" smtClean="0">
                <a:solidFill>
                  <a:srgbClr val="002060"/>
                </a:solidFill>
              </a:rPr>
              <a:t>Основные схемы включения электронных устройств.</a:t>
            </a:r>
          </a:p>
          <a:p>
            <a:pPr marL="622300" lvl="0" indent="-439738">
              <a:lnSpc>
                <a:spcPct val="115000"/>
              </a:lnSpc>
              <a:buFont typeface="+mj-lt"/>
              <a:buAutoNum type="arabicPeriod"/>
            </a:pPr>
            <a:r>
              <a:rPr lang="ru-RU" sz="1600" dirty="0" smtClean="0">
                <a:solidFill>
                  <a:srgbClr val="002060"/>
                </a:solidFill>
              </a:rPr>
              <a:t>Правила проектирования устройств на базе микроконтроллеров.</a:t>
            </a:r>
          </a:p>
          <a:p>
            <a:pPr marL="622300" lvl="0" indent="-439738">
              <a:lnSpc>
                <a:spcPct val="115000"/>
              </a:lnSpc>
              <a:buFont typeface="+mj-lt"/>
              <a:buAutoNum type="arabicPeriod"/>
            </a:pPr>
            <a:r>
              <a:rPr lang="ru-RU" sz="1600" dirty="0" smtClean="0">
                <a:solidFill>
                  <a:srgbClr val="002060"/>
                </a:solidFill>
              </a:rPr>
              <a:t>Основные законы функционирования силовых устройств в электронике.</a:t>
            </a:r>
          </a:p>
          <a:p>
            <a:pPr marL="622300" lvl="0" indent="-439738">
              <a:lnSpc>
                <a:spcPct val="115000"/>
              </a:lnSpc>
              <a:buFont typeface="+mj-lt"/>
              <a:buAutoNum type="arabicPeriod"/>
            </a:pPr>
            <a:r>
              <a:rPr lang="ru-RU" sz="1600" dirty="0" smtClean="0">
                <a:solidFill>
                  <a:srgbClr val="002060"/>
                </a:solidFill>
              </a:rPr>
              <a:t>Правила и инструменты проектирование электронных средств.</a:t>
            </a:r>
          </a:p>
          <a:p>
            <a:pPr marL="622300" lvl="0" indent="-439738">
              <a:lnSpc>
                <a:spcPct val="115000"/>
              </a:lnSpc>
              <a:buFont typeface="+mj-lt"/>
              <a:buAutoNum type="arabicPeriod"/>
            </a:pPr>
            <a:r>
              <a:rPr lang="ru-RU" sz="1600" dirty="0" smtClean="0">
                <a:solidFill>
                  <a:srgbClr val="002060"/>
                </a:solidFill>
              </a:rPr>
              <a:t>Современные средства проектирования встраиваемого, системного и пользовательского ПО.</a:t>
            </a:r>
          </a:p>
          <a:p>
            <a:pPr marL="622300" lvl="0" indent="-439738">
              <a:lnSpc>
                <a:spcPct val="115000"/>
              </a:lnSpc>
              <a:buFont typeface="+mj-lt"/>
              <a:buAutoNum type="arabicPeriod"/>
            </a:pPr>
            <a:r>
              <a:rPr lang="ru-RU" sz="1600" dirty="0" smtClean="0">
                <a:solidFill>
                  <a:srgbClr val="002060"/>
                </a:solidFill>
              </a:rPr>
              <a:t>Законы теория вероятности и статистики.</a:t>
            </a:r>
          </a:p>
          <a:p>
            <a:pPr marL="622300" lvl="0" indent="-439738">
              <a:lnSpc>
                <a:spcPct val="115000"/>
              </a:lnSpc>
              <a:buFont typeface="+mj-lt"/>
              <a:buAutoNum type="arabicPeriod"/>
            </a:pPr>
            <a:r>
              <a:rPr lang="ru-RU" sz="1600" dirty="0" smtClean="0">
                <a:solidFill>
                  <a:srgbClr val="002060"/>
                </a:solidFill>
              </a:rPr>
              <a:t>Законы и правила теории измерений.</a:t>
            </a:r>
          </a:p>
          <a:p>
            <a:pPr marL="622300" lvl="0" indent="-439738">
              <a:lnSpc>
                <a:spcPct val="115000"/>
              </a:lnSpc>
              <a:buFont typeface="+mj-lt"/>
              <a:buAutoNum type="arabicPeriod"/>
            </a:pPr>
            <a:r>
              <a:rPr lang="ru-RU" sz="1600" dirty="0" smtClean="0">
                <a:solidFill>
                  <a:srgbClr val="002060"/>
                </a:solidFill>
              </a:rPr>
              <a:t>Интерфейсы и протоколы взаимодействия элементов системы.</a:t>
            </a:r>
          </a:p>
          <a:p>
            <a:pPr marL="622300" lvl="0" indent="-439738">
              <a:lnSpc>
                <a:spcPct val="115000"/>
              </a:lnSpc>
              <a:buFont typeface="+mj-lt"/>
              <a:buAutoNum type="arabicPeriod"/>
            </a:pPr>
            <a:r>
              <a:rPr lang="ru-RU" sz="1600" dirty="0" smtClean="0">
                <a:solidFill>
                  <a:srgbClr val="002060"/>
                </a:solidFill>
              </a:rPr>
              <a:t>Основные правила и парадигмы языков высокого и низкого уровня</a:t>
            </a:r>
            <a:r>
              <a:rPr lang="en-US" sz="1600" dirty="0" smtClean="0">
                <a:solidFill>
                  <a:srgbClr val="002060"/>
                </a:solidFill>
              </a:rPr>
              <a:t>.</a:t>
            </a:r>
            <a:endParaRPr lang="ru-RU" sz="1600" dirty="0" smtClean="0">
              <a:solidFill>
                <a:srgbClr val="002060"/>
              </a:solidFill>
            </a:endParaRPr>
          </a:p>
          <a:p>
            <a:pPr marL="622300" lvl="0" indent="-439738">
              <a:lnSpc>
                <a:spcPct val="115000"/>
              </a:lnSpc>
              <a:buFont typeface="+mj-lt"/>
              <a:buAutoNum type="arabicPeriod"/>
            </a:pPr>
            <a:r>
              <a:rPr lang="ru-RU" sz="1600" dirty="0" smtClean="0">
                <a:solidFill>
                  <a:srgbClr val="002060"/>
                </a:solidFill>
              </a:rPr>
              <a:t>ЕСТД, ЕСКД и ЕСПД.</a:t>
            </a:r>
          </a:p>
          <a:p>
            <a:pPr marL="622300" lvl="0" indent="-439738">
              <a:lnSpc>
                <a:spcPct val="115000"/>
              </a:lnSpc>
              <a:buFont typeface="+mj-lt"/>
              <a:buAutoNum type="arabicPeriod"/>
            </a:pPr>
            <a:r>
              <a:rPr lang="ru-RU" sz="1600" dirty="0" smtClean="0">
                <a:solidFill>
                  <a:srgbClr val="002060"/>
                </a:solidFill>
              </a:rPr>
              <a:t>Основные типы оборудования, применяемые на предприятиях отрасли.</a:t>
            </a:r>
          </a:p>
          <a:p>
            <a:pPr marL="622300" lvl="0" indent="-439738">
              <a:lnSpc>
                <a:spcPct val="115000"/>
              </a:lnSpc>
              <a:buFont typeface="+mj-lt"/>
              <a:buAutoNum type="arabicPeriod"/>
            </a:pPr>
            <a:r>
              <a:rPr lang="ru-RU" sz="1600" dirty="0" smtClean="0">
                <a:solidFill>
                  <a:srgbClr val="002060"/>
                </a:solidFill>
              </a:rPr>
              <a:t>Основы экономики, организации производства и управления коллективом.</a:t>
            </a:r>
          </a:p>
          <a:p>
            <a:pPr marL="622300" lvl="0" indent="-439738">
              <a:lnSpc>
                <a:spcPct val="115000"/>
              </a:lnSpc>
              <a:buFont typeface="+mj-lt"/>
              <a:buAutoNum type="arabicPeriod"/>
            </a:pPr>
            <a:endParaRPr lang="ru-RU" sz="1600" dirty="0" smtClean="0">
              <a:solidFill>
                <a:srgbClr val="002060"/>
              </a:solidFill>
            </a:endParaRPr>
          </a:p>
          <a:p>
            <a:pPr lvl="0">
              <a:lnSpc>
                <a:spcPct val="115000"/>
              </a:lnSpc>
            </a:pPr>
            <a:endParaRPr lang="ru-RU" sz="1600" dirty="0" smtClean="0">
              <a:solidFill>
                <a:srgbClr val="002060"/>
              </a:solidFill>
            </a:endParaRPr>
          </a:p>
          <a:p>
            <a:pPr lvl="0">
              <a:lnSpc>
                <a:spcPct val="115000"/>
              </a:lnSpc>
            </a:pPr>
            <a:endParaRPr lang="ru-RU" sz="1600" dirty="0" smtClean="0">
              <a:solidFill>
                <a:srgbClr val="002060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Текст 10"/>
          <p:cNvSpPr>
            <a:spLocks noGrp="1"/>
          </p:cNvSpPr>
          <p:nvPr>
            <p:ph type="body" idx="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Google Shape;215;g200ed123f22_0_33"/>
          <p:cNvSpPr/>
          <p:nvPr/>
        </p:nvSpPr>
        <p:spPr>
          <a:xfrm>
            <a:off x="390810" y="1843253"/>
            <a:ext cx="11925701" cy="37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ru-RU" sz="2000" dirty="0" smtClean="0">
                <a:solidFill>
                  <a:srgbClr val="002060"/>
                </a:solidFill>
              </a:rPr>
              <a:t>Квалификация зависит от индустриального партнера: </a:t>
            </a:r>
            <a:r>
              <a:rPr lang="ru-RU" sz="2000" b="1" dirty="0" smtClean="0">
                <a:solidFill>
                  <a:srgbClr val="002060"/>
                </a:solidFill>
              </a:rPr>
              <a:t>инженер-разработчик</a:t>
            </a:r>
          </a:p>
        </p:txBody>
      </p:sp>
    </p:spTree>
    <p:extLst>
      <p:ext uri="{BB962C8B-B14F-4D97-AF65-F5344CB8AC3E}">
        <p14:creationId xmlns:p14="http://schemas.microsoft.com/office/powerpoint/2010/main" val="228640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00ed123f22_0_33"/>
          <p:cNvSpPr txBox="1">
            <a:spLocks noGrp="1"/>
          </p:cNvSpPr>
          <p:nvPr>
            <p:ph type="title"/>
          </p:nvPr>
        </p:nvSpPr>
        <p:spPr>
          <a:xfrm>
            <a:off x="392768" y="1275918"/>
            <a:ext cx="11055240" cy="4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b="1" dirty="0" smtClean="0"/>
              <a:t>Модель выпускника</a:t>
            </a:r>
            <a:r>
              <a:rPr lang="en-US" b="1" dirty="0" smtClean="0"/>
              <a:t> </a:t>
            </a:r>
            <a:r>
              <a:rPr lang="ru-RU" b="1" dirty="0" smtClean="0"/>
              <a:t>специализации по разработке электронной техники</a:t>
            </a:r>
            <a:endParaRPr b="1" dirty="0"/>
          </a:p>
        </p:txBody>
      </p:sp>
      <p:sp>
        <p:nvSpPr>
          <p:cNvPr id="211" name="Google Shape;211;g200ed123f22_0_33"/>
          <p:cNvSpPr txBox="1">
            <a:spLocks noGrp="1"/>
          </p:cNvSpPr>
          <p:nvPr>
            <p:ph type="body" idx="3"/>
          </p:nvPr>
        </p:nvSpPr>
        <p:spPr>
          <a:xfrm>
            <a:off x="1143689" y="540904"/>
            <a:ext cx="19017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Московский институт электроники и математики им. А.Н. Тихонова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g200ed123f22_0_33"/>
          <p:cNvSpPr/>
          <p:nvPr/>
        </p:nvSpPr>
        <p:spPr>
          <a:xfrm>
            <a:off x="392768" y="1830507"/>
            <a:ext cx="11591399" cy="3809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ru-RU" sz="1600" b="1" dirty="0" smtClean="0">
                <a:solidFill>
                  <a:srgbClr val="002060"/>
                </a:solidFill>
              </a:rPr>
              <a:t>Уметь</a:t>
            </a:r>
            <a:r>
              <a:rPr lang="ru-RU" sz="1600" dirty="0" smtClean="0">
                <a:solidFill>
                  <a:srgbClr val="002060"/>
                </a:solidFill>
              </a:rPr>
              <a:t>:</a:t>
            </a:r>
          </a:p>
          <a:p>
            <a:pPr marL="622300" lvl="0" indent="-439738">
              <a:lnSpc>
                <a:spcPct val="115000"/>
              </a:lnSpc>
              <a:buFont typeface="+mj-lt"/>
              <a:buAutoNum type="arabicPeriod"/>
            </a:pPr>
            <a:r>
              <a:rPr lang="ru-RU" sz="1600" dirty="0" smtClean="0">
                <a:solidFill>
                  <a:srgbClr val="002060"/>
                </a:solidFill>
              </a:rPr>
              <a:t>Проектировать элементы электронной техники.</a:t>
            </a:r>
          </a:p>
          <a:p>
            <a:pPr marL="622300" lvl="0" indent="-439738">
              <a:lnSpc>
                <a:spcPct val="115000"/>
              </a:lnSpc>
              <a:buFont typeface="+mj-lt"/>
              <a:buAutoNum type="arabicPeriod"/>
            </a:pPr>
            <a:r>
              <a:rPr lang="ru-RU" sz="1600" dirty="0" smtClean="0">
                <a:solidFill>
                  <a:srgbClr val="002060"/>
                </a:solidFill>
              </a:rPr>
              <a:t>Решать нетривиальные схемотехнические задачи.</a:t>
            </a:r>
          </a:p>
          <a:p>
            <a:pPr marL="622300" lvl="0" indent="-439738">
              <a:lnSpc>
                <a:spcPct val="115000"/>
              </a:lnSpc>
              <a:buFont typeface="+mj-lt"/>
              <a:buAutoNum type="arabicPeriod"/>
            </a:pPr>
            <a:r>
              <a:rPr lang="ru-RU" sz="1600" dirty="0" smtClean="0">
                <a:solidFill>
                  <a:srgbClr val="002060"/>
                </a:solidFill>
              </a:rPr>
              <a:t>Разрабатывать устройства для решения задач согласно ТЗ.</a:t>
            </a:r>
          </a:p>
          <a:p>
            <a:pPr marL="622300" lvl="0" indent="-439738">
              <a:lnSpc>
                <a:spcPct val="115000"/>
              </a:lnSpc>
              <a:buFont typeface="+mj-lt"/>
              <a:buAutoNum type="arabicPeriod"/>
            </a:pPr>
            <a:r>
              <a:rPr lang="ru-RU" sz="1600" dirty="0" smtClean="0">
                <a:solidFill>
                  <a:srgbClr val="002060"/>
                </a:solidFill>
              </a:rPr>
              <a:t>Рассчитывать номиналы элементов разработанных схем для достижения требуемых параметров.</a:t>
            </a:r>
          </a:p>
          <a:p>
            <a:pPr marL="622300" lvl="0" indent="-439738">
              <a:lnSpc>
                <a:spcPct val="115000"/>
              </a:lnSpc>
              <a:buFont typeface="+mj-lt"/>
              <a:buAutoNum type="arabicPeriod"/>
            </a:pPr>
            <a:r>
              <a:rPr lang="ru-RU" sz="1600" dirty="0" smtClean="0">
                <a:solidFill>
                  <a:srgbClr val="002060"/>
                </a:solidFill>
              </a:rPr>
              <a:t>Разрабатывать встраиваемое ПО устройств входящих в систему с учетом алгоритмов и </a:t>
            </a:r>
            <a:r>
              <a:rPr lang="ru-RU" sz="1600" dirty="0" err="1" smtClean="0">
                <a:solidFill>
                  <a:srgbClr val="002060"/>
                </a:solidFill>
              </a:rPr>
              <a:t>схемотехники</a:t>
            </a:r>
            <a:r>
              <a:rPr lang="ru-RU" sz="1600" dirty="0" smtClean="0">
                <a:solidFill>
                  <a:srgbClr val="002060"/>
                </a:solidFill>
              </a:rPr>
              <a:t> работы устройств.</a:t>
            </a:r>
          </a:p>
          <a:p>
            <a:pPr marL="622300" lvl="0" indent="-439738">
              <a:lnSpc>
                <a:spcPct val="115000"/>
              </a:lnSpc>
              <a:buFont typeface="+mj-lt"/>
              <a:buAutoNum type="arabicPeriod"/>
            </a:pPr>
            <a:r>
              <a:rPr lang="ru-RU" sz="1600" dirty="0" smtClean="0">
                <a:solidFill>
                  <a:srgbClr val="002060"/>
                </a:solidFill>
              </a:rPr>
              <a:t>Проводить экспериментальные исследования конструкции электронных средств и технологических процессов.</a:t>
            </a:r>
          </a:p>
          <a:p>
            <a:pPr marL="622300" lvl="0" indent="-439738">
              <a:lnSpc>
                <a:spcPct val="115000"/>
              </a:lnSpc>
              <a:buFont typeface="+mj-lt"/>
              <a:buAutoNum type="arabicPeriod"/>
            </a:pPr>
            <a:r>
              <a:rPr lang="ru-RU" sz="1600" dirty="0" smtClean="0">
                <a:solidFill>
                  <a:srgbClr val="002060"/>
                </a:solidFill>
              </a:rPr>
              <a:t>Проводить математическое моделирование конструкции и технологических процессов.</a:t>
            </a:r>
          </a:p>
          <a:p>
            <a:pPr marL="622300" lvl="0" indent="-439738">
              <a:lnSpc>
                <a:spcPct val="115000"/>
              </a:lnSpc>
              <a:buFont typeface="+mj-lt"/>
              <a:buAutoNum type="arabicPeriod"/>
            </a:pPr>
            <a:r>
              <a:rPr lang="ru-RU" sz="1600" dirty="0" smtClean="0">
                <a:solidFill>
                  <a:srgbClr val="002060"/>
                </a:solidFill>
              </a:rPr>
              <a:t>Оценивать экономическую эффективность разрабатываемых устройств.</a:t>
            </a:r>
          </a:p>
          <a:p>
            <a:pPr marL="622300" lvl="0" indent="-439738">
              <a:lnSpc>
                <a:spcPct val="115000"/>
              </a:lnSpc>
              <a:buFont typeface="+mj-lt"/>
              <a:buAutoNum type="arabicPeriod"/>
            </a:pPr>
            <a:r>
              <a:rPr lang="ru-RU" sz="1600" dirty="0" smtClean="0">
                <a:solidFill>
                  <a:srgbClr val="002060"/>
                </a:solidFill>
              </a:rPr>
              <a:t>Разрабатывать конструкторскую и технологическую документацию.</a:t>
            </a:r>
          </a:p>
          <a:p>
            <a:pPr marL="622300" lvl="0" indent="-439738">
              <a:lnSpc>
                <a:spcPct val="115000"/>
              </a:lnSpc>
              <a:buFont typeface="+mj-lt"/>
              <a:buAutoNum type="arabicPeriod"/>
            </a:pPr>
            <a:r>
              <a:rPr lang="ru-RU" sz="1600" dirty="0" smtClean="0">
                <a:solidFill>
                  <a:srgbClr val="002060"/>
                </a:solidFill>
              </a:rPr>
              <a:t>Осуществлять монтаж, наладку, регулирование и проведение испытаний.</a:t>
            </a:r>
          </a:p>
          <a:p>
            <a:pPr marL="622300" lvl="0" indent="-439738">
              <a:lnSpc>
                <a:spcPct val="115000"/>
              </a:lnSpc>
              <a:buFont typeface="+mj-lt"/>
              <a:buAutoNum type="arabicPeriod"/>
            </a:pPr>
            <a:r>
              <a:rPr lang="ru-RU" sz="1600" dirty="0" smtClean="0">
                <a:solidFill>
                  <a:srgbClr val="002060"/>
                </a:solidFill>
              </a:rPr>
              <a:t>Внедрять технические решения.</a:t>
            </a:r>
          </a:p>
          <a:p>
            <a:pPr lvl="0">
              <a:lnSpc>
                <a:spcPct val="115000"/>
              </a:lnSpc>
            </a:pPr>
            <a:endParaRPr lang="ru-RU" sz="1600" dirty="0" smtClean="0">
              <a:solidFill>
                <a:srgbClr val="002060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Текст 10"/>
          <p:cNvSpPr>
            <a:spLocks noGrp="1"/>
          </p:cNvSpPr>
          <p:nvPr>
            <p:ph type="body" idx="5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34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00ed123f22_0_23"/>
          <p:cNvSpPr txBox="1">
            <a:spLocks noGrp="1"/>
          </p:cNvSpPr>
          <p:nvPr>
            <p:ph type="title"/>
          </p:nvPr>
        </p:nvSpPr>
        <p:spPr>
          <a:xfrm>
            <a:off x="1274151" y="2620299"/>
            <a:ext cx="5838825" cy="2259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pPr lvl="0"/>
            <a:r>
              <a:rPr lang="ru-RU" b="1" dirty="0" smtClean="0"/>
              <a:t>Концепция расширенного </a:t>
            </a:r>
            <a:r>
              <a:rPr lang="ru-RU" b="1" dirty="0" err="1" smtClean="0"/>
              <a:t>бакалавриата</a:t>
            </a:r>
            <a:r>
              <a:rPr lang="ru-RU" b="1" dirty="0">
                <a:sym typeface="Arial"/>
              </a:rPr>
              <a:t/>
            </a:r>
            <a:br>
              <a:rPr lang="ru-RU" b="1" dirty="0">
                <a:sym typeface="Arial"/>
              </a:rPr>
            </a:br>
            <a:r>
              <a:rPr lang="ru-RU" sz="2700" b="1" dirty="0">
                <a:sym typeface="Arial"/>
              </a:rPr>
              <a:t/>
            </a:r>
            <a:br>
              <a:rPr lang="ru-RU" sz="2700" b="1" dirty="0">
                <a:sym typeface="Arial"/>
              </a:rPr>
            </a:br>
            <a:r>
              <a:rPr lang="ru-RU" b="1" dirty="0">
                <a:sym typeface="Arial"/>
              </a:rPr>
              <a:t/>
            </a:r>
            <a:br>
              <a:rPr lang="ru-RU" b="1" dirty="0">
                <a:sym typeface="Arial"/>
              </a:rPr>
            </a:br>
            <a:endParaRPr b="1" dirty="0">
              <a:sym typeface="Arial"/>
            </a:endParaRPr>
          </a:p>
        </p:txBody>
      </p:sp>
      <p:sp>
        <p:nvSpPr>
          <p:cNvPr id="192" name="Google Shape;192;g200ed123f22_0_23"/>
          <p:cNvSpPr txBox="1">
            <a:spLocks noGrp="1"/>
          </p:cNvSpPr>
          <p:nvPr>
            <p:ph type="body" idx="2"/>
          </p:nvPr>
        </p:nvSpPr>
        <p:spPr>
          <a:xfrm>
            <a:off x="6259420" y="1173829"/>
            <a:ext cx="2278200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25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</a:pPr>
            <a:r>
              <a:rPr lang="ru-RU" dirty="0">
                <a:latin typeface="Arial"/>
                <a:ea typeface="Arial"/>
                <a:cs typeface="Arial"/>
                <a:sym typeface="Arial"/>
              </a:rPr>
              <a:t>Московский институт электроники и математики им. А.Н. Тихонова</a:t>
            </a:r>
            <a:endParaRPr dirty="0"/>
          </a:p>
        </p:txBody>
      </p:sp>
      <p:sp>
        <p:nvSpPr>
          <p:cNvPr id="193" name="Google Shape;193;g200ed123f22_0_23"/>
          <p:cNvSpPr txBox="1">
            <a:spLocks noGrp="1"/>
          </p:cNvSpPr>
          <p:nvPr>
            <p:ph type="body" idx="3"/>
          </p:nvPr>
        </p:nvSpPr>
        <p:spPr>
          <a:xfrm>
            <a:off x="8786720" y="1173829"/>
            <a:ext cx="2217600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</a:pPr>
            <a:r>
              <a:rPr lang="ru-RU" dirty="0">
                <a:latin typeface="Arial"/>
                <a:ea typeface="Arial"/>
                <a:cs typeface="Arial"/>
                <a:sym typeface="Arial"/>
              </a:rPr>
              <a:t>Москва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</a:pPr>
            <a:r>
              <a:rPr lang="ru-RU" smtClean="0">
                <a:latin typeface="Arial"/>
                <a:ea typeface="Arial"/>
                <a:cs typeface="Arial"/>
                <a:sym typeface="Arial"/>
              </a:rPr>
              <a:t>07.03.2023 </a:t>
            </a:r>
            <a:r>
              <a:rPr lang="ru-RU" dirty="0">
                <a:latin typeface="Arial"/>
                <a:ea typeface="Arial"/>
                <a:cs typeface="Arial"/>
                <a:sym typeface="Arial"/>
              </a:rPr>
              <a:t>г.</a:t>
            </a:r>
            <a:endParaRPr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Инженерное образование в странах мир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615" y="2620299"/>
            <a:ext cx="3564814" cy="18989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ВЕКТОР РАЗВИТИЯ»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722"/>
          <a:stretch/>
        </p:blipFill>
        <p:spPr bwMode="auto">
          <a:xfrm>
            <a:off x="4911604" y="3123610"/>
            <a:ext cx="2233283" cy="125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27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ого затронет Указ Президента Российской Федерации №250, подписанный 1 мая?  | Государство и Закон на Рынке ИТ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1"/>
          <a:stretch/>
        </p:blipFill>
        <p:spPr bwMode="auto">
          <a:xfrm>
            <a:off x="9585083" y="5123670"/>
            <a:ext cx="2476289" cy="160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0" name="Google Shape;210;g200ed123f22_0_33"/>
          <p:cNvSpPr txBox="1">
            <a:spLocks noGrp="1"/>
          </p:cNvSpPr>
          <p:nvPr>
            <p:ph type="title"/>
          </p:nvPr>
        </p:nvSpPr>
        <p:spPr>
          <a:xfrm>
            <a:off x="629857" y="1370376"/>
            <a:ext cx="10488502" cy="511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700" b="1" dirty="0" smtClean="0"/>
              <a:t>Официальные документы по развитию государства</a:t>
            </a:r>
            <a:endParaRPr b="1" dirty="0"/>
          </a:p>
        </p:txBody>
      </p:sp>
      <p:sp>
        <p:nvSpPr>
          <p:cNvPr id="211" name="Google Shape;211;g200ed123f22_0_33"/>
          <p:cNvSpPr txBox="1">
            <a:spLocks noGrp="1"/>
          </p:cNvSpPr>
          <p:nvPr>
            <p:ph type="body" idx="3"/>
          </p:nvPr>
        </p:nvSpPr>
        <p:spPr>
          <a:xfrm>
            <a:off x="1143689" y="540904"/>
            <a:ext cx="19017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Московский институт электроники и математики им. А.Н. Тихонова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g200ed123f22_0_33"/>
          <p:cNvSpPr txBox="1"/>
          <p:nvPr/>
        </p:nvSpPr>
        <p:spPr>
          <a:xfrm>
            <a:off x="969423" y="2264625"/>
            <a:ext cx="627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g200ed123f22_0_33"/>
          <p:cNvSpPr/>
          <p:nvPr/>
        </p:nvSpPr>
        <p:spPr>
          <a:xfrm>
            <a:off x="629857" y="2075878"/>
            <a:ext cx="8955226" cy="4150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</a:t>
            </a:r>
            <a:r>
              <a:rPr lang="ru-RU" sz="1600" dirty="0">
                <a:solidFill>
                  <a:srgbClr val="002060"/>
                </a:solidFill>
              </a:rPr>
              <a:t>высшего образования (ФГОС ВО), утвержден приказом </a:t>
            </a:r>
            <a:r>
              <a:rPr lang="ru-RU" sz="1600" dirty="0" err="1">
                <a:solidFill>
                  <a:srgbClr val="002060"/>
                </a:solidFill>
              </a:rPr>
              <a:t>Минобрнауки</a:t>
            </a:r>
            <a:r>
              <a:rPr lang="ru-RU" sz="1600" dirty="0">
                <a:solidFill>
                  <a:srgbClr val="002060"/>
                </a:solidFill>
              </a:rPr>
              <a:t> России от 19.09.2017 № 929 (с изменениями от 26.11.2020 № 1456 и от 08.02.2021).</a:t>
            </a:r>
          </a:p>
          <a:p>
            <a:pPr marL="285750" lvl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</a:t>
            </a:r>
            <a:r>
              <a:rPr lang="ru-RU" sz="1600" dirty="0">
                <a:solidFill>
                  <a:srgbClr val="002060"/>
                </a:solidFill>
              </a:rPr>
              <a:t>высшего образования (ФГОС ВО), утвержден приказом </a:t>
            </a:r>
            <a:r>
              <a:rPr lang="ru-RU" sz="1600" dirty="0" err="1">
                <a:solidFill>
                  <a:srgbClr val="002060"/>
                </a:solidFill>
              </a:rPr>
              <a:t>Минобрнауки</a:t>
            </a:r>
            <a:r>
              <a:rPr lang="ru-RU" sz="1600" dirty="0">
                <a:solidFill>
                  <a:srgbClr val="002060"/>
                </a:solidFill>
              </a:rPr>
              <a:t> России от 19.09.2017 № 930 (с изменениями от 26.11.2020 № 1456 и от 08.02.2021).</a:t>
            </a:r>
          </a:p>
          <a:p>
            <a:pPr marL="285750" lvl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</a:rPr>
              <a:t>Указ </a:t>
            </a:r>
            <a:r>
              <a:rPr lang="ru-RU" sz="1600" b="1" dirty="0">
                <a:solidFill>
                  <a:srgbClr val="002060"/>
                </a:solidFill>
              </a:rPr>
              <a:t>Президента РФ </a:t>
            </a:r>
            <a:r>
              <a:rPr lang="ru-RU" sz="1600" dirty="0">
                <a:solidFill>
                  <a:srgbClr val="002060"/>
                </a:solidFill>
              </a:rPr>
              <a:t>от 02.07.2021 N 400 "О Стратегии национальной безопасности Российской Федерации".</a:t>
            </a:r>
          </a:p>
          <a:p>
            <a:pPr marL="285750" lvl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</a:rPr>
              <a:t>Указ </a:t>
            </a:r>
            <a:r>
              <a:rPr lang="ru-RU" sz="1600" b="1" dirty="0">
                <a:solidFill>
                  <a:srgbClr val="002060"/>
                </a:solidFill>
              </a:rPr>
              <a:t>Президента РФ </a:t>
            </a:r>
            <a:r>
              <a:rPr lang="ru-RU" sz="1600" dirty="0">
                <a:solidFill>
                  <a:srgbClr val="002060"/>
                </a:solidFill>
              </a:rPr>
              <a:t>от 21.07.2020 N 474 "О национальных целях развития России до 2030 года".</a:t>
            </a:r>
          </a:p>
          <a:p>
            <a:pPr marL="285750" lvl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</a:rPr>
              <a:t>Указ </a:t>
            </a:r>
            <a:r>
              <a:rPr lang="ru-RU" sz="1600" b="1" dirty="0">
                <a:solidFill>
                  <a:srgbClr val="002060"/>
                </a:solidFill>
              </a:rPr>
              <a:t>Президента РФ </a:t>
            </a:r>
            <a:r>
              <a:rPr lang="ru-RU" sz="1600" dirty="0">
                <a:solidFill>
                  <a:srgbClr val="002060"/>
                </a:solidFill>
              </a:rPr>
              <a:t>от 07.05.2018 N 204 "О национальных целях и стратегических задачах развития Российской Федерации на период до 2024 года".</a:t>
            </a:r>
          </a:p>
          <a:p>
            <a:pPr marL="285750" lvl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</a:rPr>
              <a:t>Национальная программа </a:t>
            </a:r>
            <a:r>
              <a:rPr lang="ru-RU" sz="1600" dirty="0">
                <a:solidFill>
                  <a:srgbClr val="002060"/>
                </a:solidFill>
              </a:rPr>
              <a:t>«Цифровая экономика Российской Федерации» от 04.06.2019 г. № 7, утвержденной протоколом заседания президиума Совета при Президенте Российской Федерации по стратегическому развитию и национальным проектам.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idx="5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09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00ed123f22_0_33"/>
          <p:cNvSpPr txBox="1">
            <a:spLocks noGrp="1"/>
          </p:cNvSpPr>
          <p:nvPr>
            <p:ph type="title"/>
          </p:nvPr>
        </p:nvSpPr>
        <p:spPr>
          <a:xfrm>
            <a:off x="629857" y="1370376"/>
            <a:ext cx="10488502" cy="511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700" b="1" dirty="0" smtClean="0"/>
              <a:t>Официальные документы по развитию образования</a:t>
            </a:r>
            <a:endParaRPr b="1" dirty="0"/>
          </a:p>
        </p:txBody>
      </p:sp>
      <p:sp>
        <p:nvSpPr>
          <p:cNvPr id="211" name="Google Shape;211;g200ed123f22_0_33"/>
          <p:cNvSpPr txBox="1">
            <a:spLocks noGrp="1"/>
          </p:cNvSpPr>
          <p:nvPr>
            <p:ph type="body" idx="3"/>
          </p:nvPr>
        </p:nvSpPr>
        <p:spPr>
          <a:xfrm>
            <a:off x="1143689" y="540904"/>
            <a:ext cx="19017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Московский институт электроники и математики им. А.Н. Тихонова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g200ed123f22_0_33"/>
          <p:cNvSpPr txBox="1"/>
          <p:nvPr/>
        </p:nvSpPr>
        <p:spPr>
          <a:xfrm>
            <a:off x="969423" y="2264625"/>
            <a:ext cx="627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g200ed123f22_0_33"/>
          <p:cNvSpPr/>
          <p:nvPr/>
        </p:nvSpPr>
        <p:spPr>
          <a:xfrm>
            <a:off x="554443" y="2153640"/>
            <a:ext cx="11078234" cy="4150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1800" b="1" dirty="0" smtClean="0">
                <a:solidFill>
                  <a:srgbClr val="002060"/>
                </a:solidFill>
              </a:rPr>
              <a:t>Образовательные стандарты </a:t>
            </a:r>
            <a:r>
              <a:rPr lang="ru-RU" sz="1800" b="1" dirty="0">
                <a:solidFill>
                  <a:srgbClr val="002060"/>
                </a:solidFill>
              </a:rPr>
              <a:t>НИУ ВШЭ </a:t>
            </a:r>
            <a:r>
              <a:rPr lang="ru-RU" sz="1800" dirty="0">
                <a:solidFill>
                  <a:srgbClr val="002060"/>
                </a:solidFill>
              </a:rPr>
              <a:t>по соответствующим направлениям подготовки</a:t>
            </a:r>
            <a:r>
              <a:rPr lang="ru-RU" sz="1800" dirty="0" smtClean="0">
                <a:solidFill>
                  <a:srgbClr val="002060"/>
                </a:solidFill>
              </a:rPr>
              <a:t>.</a:t>
            </a:r>
            <a:endParaRPr lang="ru-RU" sz="1800" dirty="0">
              <a:solidFill>
                <a:srgbClr val="002060"/>
              </a:solidFill>
            </a:endParaRPr>
          </a:p>
          <a:p>
            <a:pPr marL="285750" lvl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1800" b="1" dirty="0" smtClean="0">
                <a:solidFill>
                  <a:srgbClr val="002060"/>
                </a:solidFill>
              </a:rPr>
              <a:t>Профессионального </a:t>
            </a:r>
            <a:r>
              <a:rPr lang="ru-RU" sz="1800" b="1" dirty="0">
                <a:solidFill>
                  <a:srgbClr val="002060"/>
                </a:solidFill>
              </a:rPr>
              <a:t>стандарта 06.001 </a:t>
            </a:r>
            <a:r>
              <a:rPr lang="ru-RU" sz="1800" dirty="0">
                <a:solidFill>
                  <a:srgbClr val="002060"/>
                </a:solidFill>
              </a:rPr>
              <a:t>«Специалист по тестированию в области информационных технологий».</a:t>
            </a:r>
          </a:p>
          <a:p>
            <a:pPr marL="285750" lvl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1800" b="1" dirty="0" smtClean="0">
                <a:solidFill>
                  <a:srgbClr val="002060"/>
                </a:solidFill>
              </a:rPr>
              <a:t>Профессионального </a:t>
            </a:r>
            <a:r>
              <a:rPr lang="ru-RU" sz="1800" b="1" dirty="0">
                <a:solidFill>
                  <a:srgbClr val="002060"/>
                </a:solidFill>
              </a:rPr>
              <a:t>стандарта 06.005 </a:t>
            </a:r>
            <a:r>
              <a:rPr lang="ru-RU" sz="1800" dirty="0">
                <a:solidFill>
                  <a:srgbClr val="002060"/>
                </a:solidFill>
              </a:rPr>
              <a:t>«Специалист по эксплуатации радиоэлектронных средств (инженер-электроник)».</a:t>
            </a:r>
          </a:p>
          <a:p>
            <a:pPr marL="285750" lvl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1800" b="1" dirty="0" smtClean="0">
                <a:solidFill>
                  <a:srgbClr val="002060"/>
                </a:solidFill>
              </a:rPr>
              <a:t>Профессионального </a:t>
            </a:r>
            <a:r>
              <a:rPr lang="ru-RU" sz="1800" b="1" dirty="0">
                <a:solidFill>
                  <a:srgbClr val="002060"/>
                </a:solidFill>
              </a:rPr>
              <a:t>стандарта 06.016 </a:t>
            </a:r>
            <a:r>
              <a:rPr lang="ru-RU" sz="1800" dirty="0">
                <a:solidFill>
                  <a:srgbClr val="002060"/>
                </a:solidFill>
              </a:rPr>
              <a:t>«Руководитель проектов в области информационных технологий».</a:t>
            </a:r>
          </a:p>
          <a:p>
            <a:pPr marL="285750" lvl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1800" b="1" dirty="0" smtClean="0">
                <a:solidFill>
                  <a:srgbClr val="002060"/>
                </a:solidFill>
              </a:rPr>
              <a:t>Профессионального </a:t>
            </a:r>
            <a:r>
              <a:rPr lang="ru-RU" sz="1800" b="1" dirty="0">
                <a:solidFill>
                  <a:srgbClr val="002060"/>
                </a:solidFill>
              </a:rPr>
              <a:t>стандарта 06.048 </a:t>
            </a:r>
            <a:r>
              <a:rPr lang="ru-RU" sz="1800" dirty="0">
                <a:solidFill>
                  <a:srgbClr val="002060"/>
                </a:solidFill>
              </a:rPr>
              <a:t>«Инженер-</a:t>
            </a:r>
            <a:r>
              <a:rPr lang="ru-RU" sz="1800" dirty="0" err="1">
                <a:solidFill>
                  <a:srgbClr val="002060"/>
                </a:solidFill>
              </a:rPr>
              <a:t>радиоэлектронщик</a:t>
            </a:r>
            <a:r>
              <a:rPr lang="ru-RU" sz="1800" dirty="0">
                <a:solidFill>
                  <a:srgbClr val="002060"/>
                </a:solidFill>
              </a:rPr>
              <a:t> в области радиотехники и телекоммуникаций».</a:t>
            </a:r>
          </a:p>
          <a:p>
            <a:pPr marL="285750" lvl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1800" b="1" dirty="0" smtClean="0">
                <a:solidFill>
                  <a:srgbClr val="002060"/>
                </a:solidFill>
              </a:rPr>
              <a:t>Профессионального </a:t>
            </a:r>
            <a:r>
              <a:rPr lang="ru-RU" sz="1800" b="1" dirty="0">
                <a:solidFill>
                  <a:srgbClr val="002060"/>
                </a:solidFill>
              </a:rPr>
              <a:t>стандарта 29.015 </a:t>
            </a:r>
            <a:r>
              <a:rPr lang="ru-RU" sz="1800" dirty="0">
                <a:solidFill>
                  <a:srgbClr val="002060"/>
                </a:solidFill>
              </a:rPr>
              <a:t>«Специалист по конструированию радиоэлектронных средств».</a:t>
            </a:r>
          </a:p>
          <a:p>
            <a:pPr marL="285750" lvl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1800" b="1" dirty="0" smtClean="0">
                <a:solidFill>
                  <a:srgbClr val="002060"/>
                </a:solidFill>
              </a:rPr>
              <a:t>Профессионального </a:t>
            </a:r>
            <a:r>
              <a:rPr lang="ru-RU" sz="1800" b="1" dirty="0">
                <a:solidFill>
                  <a:srgbClr val="002060"/>
                </a:solidFill>
              </a:rPr>
              <a:t>стандарта 40.178 </a:t>
            </a:r>
            <a:r>
              <a:rPr lang="ru-RU" sz="1800" dirty="0">
                <a:solidFill>
                  <a:srgbClr val="002060"/>
                </a:solidFill>
              </a:rPr>
              <a:t>«Специалист по проектированию автоматизированных систем управления технологическими процессами».</a:t>
            </a:r>
          </a:p>
          <a:p>
            <a:pPr marL="285750" lvl="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idx="5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3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00ed123f22_0_33"/>
          <p:cNvSpPr txBox="1">
            <a:spLocks noGrp="1"/>
          </p:cNvSpPr>
          <p:nvPr>
            <p:ph type="title"/>
          </p:nvPr>
        </p:nvSpPr>
        <p:spPr>
          <a:xfrm>
            <a:off x="629857" y="1370376"/>
            <a:ext cx="10488502" cy="511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700" b="1" dirty="0" smtClean="0"/>
              <a:t>Участие НИУ ВШЭ в развитии инженерной отрасли</a:t>
            </a:r>
            <a:endParaRPr b="1" dirty="0"/>
          </a:p>
        </p:txBody>
      </p:sp>
      <p:sp>
        <p:nvSpPr>
          <p:cNvPr id="211" name="Google Shape;211;g200ed123f22_0_33"/>
          <p:cNvSpPr txBox="1">
            <a:spLocks noGrp="1"/>
          </p:cNvSpPr>
          <p:nvPr>
            <p:ph type="body" idx="3"/>
          </p:nvPr>
        </p:nvSpPr>
        <p:spPr>
          <a:xfrm>
            <a:off x="1143689" y="540904"/>
            <a:ext cx="19017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Московский институт электроники и математики им. А.Н. Тихонова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g200ed123f22_0_33"/>
          <p:cNvSpPr txBox="1"/>
          <p:nvPr/>
        </p:nvSpPr>
        <p:spPr>
          <a:xfrm>
            <a:off x="969423" y="2264625"/>
            <a:ext cx="627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g200ed123f22_0_33"/>
          <p:cNvSpPr/>
          <p:nvPr/>
        </p:nvSpPr>
        <p:spPr>
          <a:xfrm>
            <a:off x="629857" y="2276297"/>
            <a:ext cx="6834811" cy="466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lnSpc>
                <a:spcPct val="115000"/>
              </a:lnSpc>
            </a:pPr>
            <a:r>
              <a:rPr lang="ru-RU" sz="2000" b="1" dirty="0" smtClean="0">
                <a:solidFill>
                  <a:srgbClr val="002060"/>
                </a:solidFill>
              </a:rPr>
              <a:t>Федеральная программа </a:t>
            </a:r>
            <a:r>
              <a:rPr lang="ru-RU" sz="2000" b="1" dirty="0">
                <a:solidFill>
                  <a:srgbClr val="002060"/>
                </a:solidFill>
              </a:rPr>
              <a:t>«Приоритет-2030»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idx="5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Высшая школа экономики — Википед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181" y="4551521"/>
            <a:ext cx="1789842" cy="1789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Google Shape;214;g200ed123f22_0_33"/>
          <p:cNvSpPr txBox="1"/>
          <p:nvPr/>
        </p:nvSpPr>
        <p:spPr>
          <a:xfrm>
            <a:off x="945095" y="3378543"/>
            <a:ext cx="4903051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Трек «Исследовательское лидерство»</a:t>
            </a:r>
            <a:endParaRPr sz="1800" b="1" dirty="0">
              <a:solidFill>
                <a:schemeClr val="tx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3045389" y="2850524"/>
            <a:ext cx="272562" cy="394743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0800000">
            <a:off x="3045389" y="3918554"/>
            <a:ext cx="272562" cy="394743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5986484" y="3416487"/>
            <a:ext cx="273408" cy="3037067"/>
          </a:xfrm>
          <a:prstGeom prst="rightBrace">
            <a:avLst>
              <a:gd name="adj1" fmla="val 79081"/>
              <a:gd name="adj2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16200000">
            <a:off x="6640275" y="4737648"/>
            <a:ext cx="272562" cy="394743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Google Shape;214;g200ed123f22_0_33"/>
          <p:cNvSpPr txBox="1"/>
          <p:nvPr/>
        </p:nvSpPr>
        <p:spPr>
          <a:xfrm>
            <a:off x="7210572" y="5504984"/>
            <a:ext cx="4514754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just"/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Формирование 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современного инженера с креативными навыками и крепкими базовыми знаниями</a:t>
            </a:r>
            <a:endParaRPr sz="1800" b="1" dirty="0">
              <a:solidFill>
                <a:schemeClr val="tx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2052" name="Picture 4" descr="Профессия Инженер: где учиться, зарплата, плюсы и минус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369" y="2112240"/>
            <a:ext cx="3238374" cy="33981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Инженер-геотехник - Проектори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501" y="2112240"/>
            <a:ext cx="2713987" cy="33981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03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00ed123f22_0_33"/>
          <p:cNvSpPr txBox="1">
            <a:spLocks noGrp="1"/>
          </p:cNvSpPr>
          <p:nvPr>
            <p:ph type="title"/>
          </p:nvPr>
        </p:nvSpPr>
        <p:spPr>
          <a:xfrm>
            <a:off x="629857" y="1370376"/>
            <a:ext cx="10488502" cy="511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pPr lvl="0"/>
            <a:r>
              <a:rPr lang="ru-RU" sz="2700" b="1" dirty="0" smtClean="0"/>
              <a:t>Потребность </a:t>
            </a:r>
            <a:r>
              <a:rPr lang="ru-RU" sz="2700" b="1" dirty="0"/>
              <a:t>российской экономики в современно мыслящих </a:t>
            </a:r>
            <a:r>
              <a:rPr lang="ru-RU" sz="2700" b="1" dirty="0" smtClean="0"/>
              <a:t>инженерах (концепция тех. развития)</a:t>
            </a:r>
            <a:endParaRPr b="1" dirty="0"/>
          </a:p>
        </p:txBody>
      </p:sp>
      <p:sp>
        <p:nvSpPr>
          <p:cNvPr id="211" name="Google Shape;211;g200ed123f22_0_33"/>
          <p:cNvSpPr txBox="1">
            <a:spLocks noGrp="1"/>
          </p:cNvSpPr>
          <p:nvPr>
            <p:ph type="body" idx="3"/>
          </p:nvPr>
        </p:nvSpPr>
        <p:spPr>
          <a:xfrm>
            <a:off x="1143689" y="540904"/>
            <a:ext cx="19017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Московский институт электроники и математики им. А.Н. Тихонова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g200ed123f22_0_33"/>
          <p:cNvSpPr txBox="1"/>
          <p:nvPr/>
        </p:nvSpPr>
        <p:spPr>
          <a:xfrm>
            <a:off x="969423" y="2264625"/>
            <a:ext cx="627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g200ed123f22_0_33"/>
          <p:cNvSpPr/>
          <p:nvPr/>
        </p:nvSpPr>
        <p:spPr>
          <a:xfrm>
            <a:off x="1094024" y="2709719"/>
            <a:ext cx="4780084" cy="466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lnSpc>
                <a:spcPct val="115000"/>
              </a:lnSpc>
            </a:pPr>
            <a:r>
              <a:rPr lang="ru-RU" sz="1600" b="1" dirty="0" smtClean="0">
                <a:solidFill>
                  <a:srgbClr val="002060"/>
                </a:solidFill>
              </a:rPr>
              <a:t>Находит </a:t>
            </a:r>
            <a:r>
              <a:rPr lang="ru-RU" sz="1600" b="1" dirty="0">
                <a:solidFill>
                  <a:srgbClr val="002060"/>
                </a:solidFill>
              </a:rPr>
              <a:t>новые технологические решения 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idx="5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" name="Рисунок 16"/>
          <p:cNvPicPr/>
          <p:nvPr/>
        </p:nvPicPr>
        <p:blipFill>
          <a:blip r:embed="rId3"/>
          <a:stretch>
            <a:fillRect/>
          </a:stretch>
        </p:blipFill>
        <p:spPr>
          <a:xfrm>
            <a:off x="6259892" y="2080801"/>
            <a:ext cx="5415193" cy="4313747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6488722" y="5627077"/>
            <a:ext cx="5055577" cy="55391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89" y="6380240"/>
            <a:ext cx="6633796" cy="302279"/>
          </a:xfrm>
          <a:prstGeom prst="rect">
            <a:avLst/>
          </a:prstGeom>
        </p:spPr>
      </p:pic>
      <p:sp>
        <p:nvSpPr>
          <p:cNvPr id="20" name="Стрелка вниз 19"/>
          <p:cNvSpPr/>
          <p:nvPr/>
        </p:nvSpPr>
        <p:spPr>
          <a:xfrm>
            <a:off x="3092579" y="2231283"/>
            <a:ext cx="272562" cy="394743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3045388" y="4672119"/>
            <a:ext cx="272562" cy="394743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Google Shape;215;g200ed123f22_0_33"/>
          <p:cNvSpPr/>
          <p:nvPr/>
        </p:nvSpPr>
        <p:spPr>
          <a:xfrm>
            <a:off x="1143689" y="5160173"/>
            <a:ext cx="4780084" cy="466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lnSpc>
                <a:spcPct val="115000"/>
              </a:lnSpc>
            </a:pPr>
            <a:r>
              <a:rPr lang="ru-RU" sz="1600" b="1" dirty="0" smtClean="0">
                <a:solidFill>
                  <a:srgbClr val="002060"/>
                </a:solidFill>
              </a:rPr>
              <a:t>Вызов для производства и </a:t>
            </a:r>
            <a:r>
              <a:rPr lang="ru-RU" sz="1600" b="1" dirty="0">
                <a:solidFill>
                  <a:srgbClr val="002060"/>
                </a:solidFill>
              </a:rPr>
              <a:t>для </a:t>
            </a:r>
            <a:r>
              <a:rPr lang="ru-RU" sz="1600" b="1" dirty="0" smtClean="0">
                <a:solidFill>
                  <a:srgbClr val="002060"/>
                </a:solidFill>
              </a:rPr>
              <a:t>ВУЗов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4102" name="Picture 6" descr="Идея решения PNG Picture - PNG All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6" b="23870"/>
          <a:stretch/>
        </p:blipFill>
        <p:spPr bwMode="auto">
          <a:xfrm>
            <a:off x="1328996" y="3132015"/>
            <a:ext cx="3705346" cy="1383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Рукопожатие Изображения – скачать бесплатно на Freepi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69" y="5534224"/>
            <a:ext cx="1184801" cy="84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Стрелка вниз 26"/>
          <p:cNvSpPr/>
          <p:nvPr/>
        </p:nvSpPr>
        <p:spPr>
          <a:xfrm rot="5400000">
            <a:off x="2127172" y="5759861"/>
            <a:ext cx="272562" cy="394743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Google Shape;215;g200ed123f22_0_33"/>
          <p:cNvSpPr/>
          <p:nvPr/>
        </p:nvSpPr>
        <p:spPr>
          <a:xfrm>
            <a:off x="240275" y="5714088"/>
            <a:ext cx="1756046" cy="466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115000"/>
              </a:lnSpc>
            </a:pPr>
            <a:r>
              <a:rPr lang="ru-RU" sz="1200" b="1" dirty="0" smtClean="0">
                <a:solidFill>
                  <a:srgbClr val="002060"/>
                </a:solidFill>
              </a:rPr>
              <a:t>Отраслевые центры компетенций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18" name="Стрелка вниз 17"/>
          <p:cNvSpPr/>
          <p:nvPr/>
        </p:nvSpPr>
        <p:spPr>
          <a:xfrm rot="16200000">
            <a:off x="4863339" y="5759860"/>
            <a:ext cx="272562" cy="394743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01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00ed123f22_0_33"/>
          <p:cNvSpPr txBox="1">
            <a:spLocks noGrp="1"/>
          </p:cNvSpPr>
          <p:nvPr>
            <p:ph type="title"/>
          </p:nvPr>
        </p:nvSpPr>
        <p:spPr>
          <a:xfrm>
            <a:off x="629857" y="1370376"/>
            <a:ext cx="10488502" cy="511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lvl="0"/>
            <a:r>
              <a:rPr lang="ru-RU" sz="2700" b="1" dirty="0" smtClean="0"/>
              <a:t>Проблема работы студентов (выпускников) с «железом»</a:t>
            </a:r>
            <a:endParaRPr b="1" dirty="0"/>
          </a:p>
        </p:txBody>
      </p:sp>
      <p:sp>
        <p:nvSpPr>
          <p:cNvPr id="211" name="Google Shape;211;g200ed123f22_0_33"/>
          <p:cNvSpPr txBox="1">
            <a:spLocks noGrp="1"/>
          </p:cNvSpPr>
          <p:nvPr>
            <p:ph type="body" idx="3"/>
          </p:nvPr>
        </p:nvSpPr>
        <p:spPr>
          <a:xfrm>
            <a:off x="1143689" y="540904"/>
            <a:ext cx="19017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Московский институт электроники и математики им. А.Н. Тихонова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idx="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Google Shape;215;g200ed123f22_0_33"/>
          <p:cNvSpPr/>
          <p:nvPr/>
        </p:nvSpPr>
        <p:spPr>
          <a:xfrm>
            <a:off x="629857" y="2203083"/>
            <a:ext cx="4780084" cy="466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lnSpc>
                <a:spcPct val="115000"/>
              </a:lnSpc>
            </a:pPr>
            <a:r>
              <a:rPr lang="ru-RU" sz="1800" b="1" dirty="0" smtClean="0">
                <a:solidFill>
                  <a:srgbClr val="002060"/>
                </a:solidFill>
              </a:rPr>
              <a:t>Цифровые технологии</a:t>
            </a:r>
          </a:p>
          <a:p>
            <a:pPr lvl="0" algn="just">
              <a:lnSpc>
                <a:spcPct val="115000"/>
              </a:lnSpc>
            </a:pPr>
            <a:r>
              <a:rPr lang="ru-RU" sz="1800" b="1" dirty="0" smtClean="0">
                <a:solidFill>
                  <a:srgbClr val="002060"/>
                </a:solidFill>
              </a:rPr>
              <a:t>(</a:t>
            </a:r>
            <a:r>
              <a:rPr lang="en-US" sz="1800" b="1" dirty="0">
                <a:solidFill>
                  <a:srgbClr val="002060"/>
                </a:solidFill>
              </a:rPr>
              <a:t>CAD/CAM/CAE</a:t>
            </a:r>
            <a:r>
              <a:rPr lang="ru-RU" sz="1800" b="1" dirty="0" smtClean="0">
                <a:solidFill>
                  <a:srgbClr val="002060"/>
                </a:solidFill>
              </a:rPr>
              <a:t>)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5126" name="Picture 6" descr="Проектирование печатных плат - Сайт разработчика печатных плат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3" r="11241"/>
          <a:stretch/>
        </p:blipFill>
        <p:spPr bwMode="auto">
          <a:xfrm>
            <a:off x="5946551" y="3860928"/>
            <a:ext cx="4571721" cy="273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Система Cатурн — средство 3D-проектирования печатных пла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464" y="3848593"/>
            <a:ext cx="3690799" cy="2768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3 261 047 рез. по запросу «Галочка» — изображения, стоковые фотографии и  векторная графика | Shutterstock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1" t="24670" r="22494" b="30824"/>
          <a:stretch/>
        </p:blipFill>
        <p:spPr bwMode="auto">
          <a:xfrm>
            <a:off x="3569677" y="2106941"/>
            <a:ext cx="650631" cy="56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336" y="2786665"/>
            <a:ext cx="724784" cy="547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Google Shape;215;g200ed123f22_0_33"/>
          <p:cNvSpPr/>
          <p:nvPr/>
        </p:nvSpPr>
        <p:spPr>
          <a:xfrm>
            <a:off x="629857" y="2912126"/>
            <a:ext cx="4780084" cy="466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lnSpc>
                <a:spcPct val="115000"/>
              </a:lnSpc>
            </a:pPr>
            <a:r>
              <a:rPr lang="ru-RU" sz="1800" b="1" dirty="0" smtClean="0">
                <a:solidFill>
                  <a:srgbClr val="002060"/>
                </a:solidFill>
              </a:rPr>
              <a:t>Физика процессов</a:t>
            </a: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25" name="Google Shape;215;g200ed123f22_0_33"/>
          <p:cNvSpPr/>
          <p:nvPr/>
        </p:nvSpPr>
        <p:spPr>
          <a:xfrm>
            <a:off x="629857" y="3367454"/>
            <a:ext cx="4780084" cy="466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lnSpc>
                <a:spcPct val="115000"/>
              </a:lnSpc>
            </a:pPr>
            <a:r>
              <a:rPr lang="ru-RU" sz="1800" b="1" dirty="0" smtClean="0">
                <a:solidFill>
                  <a:srgbClr val="002060"/>
                </a:solidFill>
              </a:rPr>
              <a:t>Технология производства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26" name="Picture 14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665" y="3236814"/>
            <a:ext cx="724784" cy="547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Картинки знак вопроса (100 фото) • Прикольные картинки и позитив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449" y="1926067"/>
            <a:ext cx="1831731" cy="183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Стрелка вниз 27"/>
          <p:cNvSpPr/>
          <p:nvPr/>
        </p:nvSpPr>
        <p:spPr>
          <a:xfrm rot="16200000">
            <a:off x="6718262" y="2595774"/>
            <a:ext cx="272562" cy="394743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Google Shape;215;g200ed123f22_0_33"/>
          <p:cNvSpPr/>
          <p:nvPr/>
        </p:nvSpPr>
        <p:spPr>
          <a:xfrm>
            <a:off x="7370905" y="2375028"/>
            <a:ext cx="4340449" cy="992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lnSpc>
                <a:spcPct val="115000"/>
              </a:lnSpc>
            </a:pPr>
            <a:r>
              <a:rPr lang="ru-RU" sz="1600" dirty="0" smtClean="0">
                <a:solidFill>
                  <a:srgbClr val="002060"/>
                </a:solidFill>
              </a:rPr>
              <a:t>Прорывные инженерные решения требуют </a:t>
            </a:r>
            <a:r>
              <a:rPr lang="ru-RU" sz="1600" dirty="0">
                <a:solidFill>
                  <a:srgbClr val="002060"/>
                </a:solidFill>
              </a:rPr>
              <a:t>общий </a:t>
            </a:r>
            <a:r>
              <a:rPr lang="ru-RU" sz="1600" dirty="0" smtClean="0">
                <a:solidFill>
                  <a:srgbClr val="002060"/>
                </a:solidFill>
              </a:rPr>
              <a:t>взгляд (системный), </a:t>
            </a:r>
            <a:r>
              <a:rPr lang="ru-RU" sz="1600" dirty="0">
                <a:solidFill>
                  <a:srgbClr val="002060"/>
                </a:solidFill>
              </a:rPr>
              <a:t>мышление генерального разработчика и </a:t>
            </a:r>
            <a:r>
              <a:rPr lang="ru-RU" sz="1600" dirty="0" smtClean="0">
                <a:solidFill>
                  <a:srgbClr val="002060"/>
                </a:solidFill>
              </a:rPr>
              <a:t>конструктора!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51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00ed123f22_0_33"/>
          <p:cNvSpPr txBox="1">
            <a:spLocks noGrp="1"/>
          </p:cNvSpPr>
          <p:nvPr>
            <p:ph type="title"/>
          </p:nvPr>
        </p:nvSpPr>
        <p:spPr>
          <a:xfrm>
            <a:off x="629857" y="1370376"/>
            <a:ext cx="10488502" cy="511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lvl="0"/>
            <a:r>
              <a:rPr lang="ru-RU" sz="2700" b="1" dirty="0"/>
              <a:t>Отраслевые центры компетенций</a:t>
            </a:r>
          </a:p>
        </p:txBody>
      </p:sp>
      <p:sp>
        <p:nvSpPr>
          <p:cNvPr id="211" name="Google Shape;211;g200ed123f22_0_33"/>
          <p:cNvSpPr txBox="1">
            <a:spLocks noGrp="1"/>
          </p:cNvSpPr>
          <p:nvPr>
            <p:ph type="body" idx="3"/>
          </p:nvPr>
        </p:nvSpPr>
        <p:spPr>
          <a:xfrm>
            <a:off x="1143689" y="540904"/>
            <a:ext cx="19017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Московский институт электроники и математики им. А.Н. Тихонова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idx="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Google Shape;215;g200ed123f22_0_33"/>
          <p:cNvSpPr/>
          <p:nvPr/>
        </p:nvSpPr>
        <p:spPr>
          <a:xfrm>
            <a:off x="629857" y="2203083"/>
            <a:ext cx="10488502" cy="460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lnSpc>
                <a:spcPct val="115000"/>
              </a:lnSpc>
            </a:pPr>
            <a:r>
              <a:rPr lang="ru-RU" sz="1800" b="1" dirty="0" smtClean="0">
                <a:solidFill>
                  <a:srgbClr val="002060"/>
                </a:solidFill>
              </a:rPr>
              <a:t>Владение инженером сквозными цифровыми инструментами в </a:t>
            </a:r>
            <a:r>
              <a:rPr lang="ru-RU" sz="1800" b="1" dirty="0">
                <a:solidFill>
                  <a:srgbClr val="002060"/>
                </a:solidFill>
              </a:rPr>
              <a:t>сфере инфокоммуникаций и их технологических </a:t>
            </a:r>
            <a:r>
              <a:rPr lang="ru-RU" sz="1800" b="1" dirty="0" smtClean="0">
                <a:solidFill>
                  <a:srgbClr val="002060"/>
                </a:solidFill>
              </a:rPr>
              <a:t>комплексов. </a:t>
            </a:r>
          </a:p>
          <a:p>
            <a:pPr lvl="0" algn="just">
              <a:lnSpc>
                <a:spcPct val="115000"/>
              </a:lnSpc>
            </a:pPr>
            <a:r>
              <a:rPr lang="ru-RU" sz="1800" b="1" dirty="0" smtClean="0">
                <a:solidFill>
                  <a:srgbClr val="002060"/>
                </a:solidFill>
              </a:rPr>
              <a:t>Создание цифровых двойников.</a:t>
            </a: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19" name="Google Shape;215;g200ed123f22_0_33"/>
          <p:cNvSpPr/>
          <p:nvPr/>
        </p:nvSpPr>
        <p:spPr>
          <a:xfrm>
            <a:off x="1584310" y="3857134"/>
            <a:ext cx="3216290" cy="992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lnSpc>
                <a:spcPct val="115000"/>
              </a:lnSpc>
            </a:pPr>
            <a:r>
              <a:rPr lang="ru-RU" sz="1600" dirty="0" smtClean="0">
                <a:solidFill>
                  <a:srgbClr val="002060"/>
                </a:solidFill>
              </a:rPr>
              <a:t>Российские образовательные программы не соответствуют реалиям высокотехнологичных организаций 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6146" name="Picture 2" descr="Знак внимание для презентации - фото и картинки abrakadabra.fu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41" y="3235566"/>
            <a:ext cx="1353936" cy="224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трелка вниз 19"/>
          <p:cNvSpPr/>
          <p:nvPr/>
        </p:nvSpPr>
        <p:spPr>
          <a:xfrm rot="16200000">
            <a:off x="5047632" y="4155975"/>
            <a:ext cx="272562" cy="394743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4108" y="2971064"/>
            <a:ext cx="5805502" cy="177213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4108" y="4946275"/>
            <a:ext cx="5805502" cy="163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9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00ed123f22_0_33"/>
          <p:cNvSpPr txBox="1">
            <a:spLocks noGrp="1"/>
          </p:cNvSpPr>
          <p:nvPr>
            <p:ph type="title"/>
          </p:nvPr>
        </p:nvSpPr>
        <p:spPr>
          <a:xfrm>
            <a:off x="629857" y="1370376"/>
            <a:ext cx="10488502" cy="511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lvl="0"/>
            <a:r>
              <a:rPr lang="ru-RU" sz="2700" b="1" dirty="0" smtClean="0"/>
              <a:t>Пример. Томский </a:t>
            </a:r>
            <a:r>
              <a:rPr lang="ru-RU" sz="2700" b="1" dirty="0" err="1" smtClean="0"/>
              <a:t>Политех</a:t>
            </a:r>
            <a:endParaRPr lang="ru-RU" sz="2700" b="1" dirty="0"/>
          </a:p>
        </p:txBody>
      </p:sp>
      <p:sp>
        <p:nvSpPr>
          <p:cNvPr id="211" name="Google Shape;211;g200ed123f22_0_33"/>
          <p:cNvSpPr txBox="1">
            <a:spLocks noGrp="1"/>
          </p:cNvSpPr>
          <p:nvPr>
            <p:ph type="body" idx="3"/>
          </p:nvPr>
        </p:nvSpPr>
        <p:spPr>
          <a:xfrm>
            <a:off x="1143689" y="540904"/>
            <a:ext cx="19017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Московский институт электроники и математики им. А.Н. Тихонова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idx="5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857" y="1978270"/>
            <a:ext cx="5630035" cy="30514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1816" y="1978270"/>
            <a:ext cx="5171708" cy="462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23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Пользовательские 1">
      <a:dk1>
        <a:srgbClr val="0F2C68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1141</TotalTime>
  <Words>2021</Words>
  <Application>Microsoft Office PowerPoint</Application>
  <PresentationFormat>Произвольный</PresentationFormat>
  <Paragraphs>288</Paragraphs>
  <Slides>27</Slides>
  <Notes>27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Office Theme</vt:lpstr>
      <vt:lpstr>Концепция расширенного бакалавриата   </vt:lpstr>
      <vt:lpstr>Варианты названий специализаций (зависит от индустриального партнера)</vt:lpstr>
      <vt:lpstr>Официальные документы по развитию государства</vt:lpstr>
      <vt:lpstr>Официальные документы по развитию образования</vt:lpstr>
      <vt:lpstr>Участие НИУ ВШЭ в развитии инженерной отрасли</vt:lpstr>
      <vt:lpstr>Потребность российской экономики в современно мыслящих инженерах (концепция тех. развития)</vt:lpstr>
      <vt:lpstr>Проблема работы студентов (выпускников) с «железом»</vt:lpstr>
      <vt:lpstr>Отраслевые центры компетенций</vt:lpstr>
      <vt:lpstr>Пример. Томский Политех</vt:lpstr>
      <vt:lpstr>Пример курса.  «Цифровая трансформация промышленных предприятий»</vt:lpstr>
      <vt:lpstr>Модель образования в МИЭМ для студентов ИВТ и ИТСС  набора 2021 года</vt:lpstr>
      <vt:lpstr>План-график переходного этапа</vt:lpstr>
      <vt:lpstr>Примерная структура учебного плана</vt:lpstr>
      <vt:lpstr>Примерный перечень учебных дисциплин с третьего года обучения</vt:lpstr>
      <vt:lpstr>Примерный перечень учебных дисциплин с третьего года обучения</vt:lpstr>
      <vt:lpstr>Краткая характеристика ОП </vt:lpstr>
      <vt:lpstr>Кадры ППС</vt:lpstr>
      <vt:lpstr>Модель студента на входе в расширенный бакалавриат</vt:lpstr>
      <vt:lpstr>Модель студента на выходе с расширенного бакалавриата</vt:lpstr>
      <vt:lpstr>Профессии. Примерный перечень</vt:lpstr>
      <vt:lpstr>Основные внутренние конкуренты </vt:lpstr>
      <vt:lpstr>Партнеры – работодатели</vt:lpstr>
      <vt:lpstr>Мотивация студентов</vt:lpstr>
      <vt:lpstr>Мотивация индустриального партнёра</vt:lpstr>
      <vt:lpstr>Модель выпускника специализации по разработке электронной техники</vt:lpstr>
      <vt:lpstr>Модель выпускника специализации по разработке электронной техники</vt:lpstr>
      <vt:lpstr>Концепция расширенного бакалавриата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Учебная программа  «Цифровое проектирование электроники» «Кросс-платформенное цифровое проектирование электроники» «Проектирование цифровых двойников электроники» «Проектирование цифровых двойников электронных средств» «Цифровой маршрут проектирования электроники» «Технология проектирования цифровых двойников в электронике»</dc:title>
  <dc:creator>Кутьков Юрий Юрьевич</dc:creator>
  <cp:lastModifiedBy>Пользователь Windows</cp:lastModifiedBy>
  <cp:revision>141</cp:revision>
  <dcterms:created xsi:type="dcterms:W3CDTF">2021-11-11T08:52:47Z</dcterms:created>
  <dcterms:modified xsi:type="dcterms:W3CDTF">2023-10-06T09:42:59Z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0x0101002A9C74E6E830D74E9B0FDDB4017A5417</vt:lpwstr>
  </property>
</Properties>
</file>