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3"/>
  </p:sldMasterIdLst>
  <p:notesMasterIdLst>
    <p:notesMasterId r:id="rId7"/>
  </p:notesMasterIdLst>
  <p:handoutMasterIdLst>
    <p:handoutMasterId r:id="rId17"/>
  </p:handoutMasterIdLst>
  <p:sldIdLst>
    <p:sldId id="256" r:id="rId4"/>
    <p:sldId id="467" r:id="rId5"/>
    <p:sldId id="447" r:id="rId6"/>
    <p:sldId id="470" r:id="rId8"/>
    <p:sldId id="471" r:id="rId9"/>
    <p:sldId id="451" r:id="rId10"/>
    <p:sldId id="458" r:id="rId11"/>
    <p:sldId id="453" r:id="rId12"/>
    <p:sldId id="478" r:id="rId13"/>
    <p:sldId id="449" r:id="rId14"/>
    <p:sldId id="457" r:id="rId15"/>
    <p:sldId id="468" r:id="rId16"/>
  </p:sldIdLst>
  <p:sldSz cx="9144000" cy="6858000" type="screen4x3"/>
  <p:notesSz cx="6797675" cy="992632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Хриткин" initials="СХ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9F7F4"/>
    <a:srgbClr val="005AAB"/>
    <a:srgbClr val="69CDE5"/>
    <a:srgbClr val="00AB00"/>
    <a:srgbClr val="AB0000"/>
    <a:srgbClr val="545454"/>
    <a:srgbClr val="FF8B8B"/>
    <a:srgbClr val="505050"/>
    <a:srgbClr val="498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51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E7411E-070E-4C8D-AACD-E9C37548480C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48ED35-5C34-4B92-9F93-68D63CBE424A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CC4878-F609-4CC5-A168-9C2D7659BD8D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  <a:endParaRPr lang="ru-RU" noProof="0"/>
          </a:p>
          <a:p>
            <a:pPr lvl="1"/>
            <a:r>
              <a:rPr lang="ru-RU" noProof="0"/>
              <a:t>Второй уровень</a:t>
            </a:r>
            <a:endParaRPr lang="ru-RU" noProof="0"/>
          </a:p>
          <a:p>
            <a:pPr lvl="2"/>
            <a:r>
              <a:rPr lang="ru-RU" noProof="0"/>
              <a:t>Третий уровень</a:t>
            </a:r>
            <a:endParaRPr lang="ru-RU" noProof="0"/>
          </a:p>
          <a:p>
            <a:pPr lvl="3"/>
            <a:r>
              <a:rPr lang="ru-RU" noProof="0"/>
              <a:t>Четвертый уровень</a:t>
            </a:r>
            <a:endParaRPr lang="ru-RU" noProof="0"/>
          </a:p>
          <a:p>
            <a:pPr lvl="4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B2CF95-AC90-447C-BEA0-5395FE74E8C2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1F0B-972B-42D2-9EB3-886654AF4678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BE1F-DCB2-459F-B933-E52FC4B8EE4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CE2-F99C-423E-9FC3-3C40F52619AA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8F35-9514-4DE1-B498-200DE5030B25}" type="slidenum">
              <a:rPr lang="ru-RU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A7EB5-8BE2-4D6E-B3E9-6F46F0B7EFC1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031F-6B53-4173-AB3D-EA5D700DBB43}" type="slidenum">
              <a:rPr lang="ru-RU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B30B7C04-87B0-4B7F-9FD5-CEDBAED748DC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AF27AC7-A16A-452A-BC45-3E397C00E971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28B1A4E8-6C06-42AD-ADF8-792F045E89A1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9C6E598-CDF7-4FF8-97C9-1E5C526EB826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A3FBD70-DEEA-4CA0-9232-B42D658CCD19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3C78304-BC5E-49D3-B327-97FBA517F8D2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4366F29B-56D5-48EC-ACE3-935FCA00435A}" type="datetime1">
              <a:rPr lang="ru-RU" altLang="ru-RU"/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65013D5-B54A-42F7-83FC-5804903D1011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65E4838-9248-4DF2-81F9-316536099B27}" type="datetime1">
              <a:rPr lang="ru-RU" altLang="ru-RU"/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24D733B-5FC1-4197-991F-243741FF7BF2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66E034B3-F598-4A18-9A5C-1024921D985A}" type="datetime1">
              <a:rPr lang="ru-RU" altLang="ru-RU"/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08333C9-E32A-445C-9D24-D9C9ABDDFA7E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5F53932F-97A3-4499-8761-8C11CA943B13}" type="datetime1">
              <a:rPr lang="ru-RU" altLang="ru-RU"/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17000B1-6D87-4A56-BF00-F80FA4F12574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859FD033-C0C0-4375-9D04-0BE1E3E566AA}" type="datetime1">
              <a:rPr lang="ru-RU" altLang="ru-RU"/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C847EAC-9A5B-4250-BE8B-A8851BC53B5C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C758-1A2E-4385-BC18-1A564368FDC8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3867-DE2C-4847-B403-494405D9AB9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0F2598D-88D2-4B6C-82B6-E2720D01CD45}" type="datetime1">
              <a:rPr lang="ru-RU" altLang="ru-RU"/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EC40553-77E2-4AF3-A347-8807B68D8D80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8430918A-9F4F-418A-810B-5CA299165BC8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76A0C78-F8BB-4576-9B22-5F7E393CD8DE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4322E9C9-9F43-430E-887D-E1E2AC327F72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F2C4DBC-1D6F-4A75-B7F4-047EB65C1263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9EAD-1B1E-4D4D-BABC-6017A8ABFE2D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06B0-2C49-49FB-8244-19015EF94F5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1B2B-54CA-45F4-8A81-3929E354646D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76B8-D9A3-406C-A228-8A399390E05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D66E-96C4-4D36-AE45-A1B20C578D46}" type="datetime1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E864-B21E-4DE5-AEEF-F58E3B46E33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F621-34A1-44A4-96E5-243629D6F346}" type="datetime1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74D2-39E9-42F0-B06C-584568F3B8E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DF92-BFF8-44F6-9E6E-211DCD533546}" type="datetime1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6D6D-27BE-4387-87CE-EB8100714AE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709F-BDED-4B2E-ADF5-22DBD7A6EBB3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796C-4362-4214-81A1-8D67858E1D91}" type="slidenum">
              <a:rPr lang="ru-RU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5460-807E-473C-A871-4DCB972FDBA3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A918-293A-4661-8EA1-4CE8ED95AA15}" type="slidenum">
              <a:rPr lang="ru-RU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702315-9BFF-482B-BB83-D9750CE8F107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EDE512-95BC-4C36-A57D-E86EF4CECD0D}" type="slidenum">
              <a:rPr lang="ru-RU"/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58888" y="1123950"/>
            <a:ext cx="77057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 smtClean="0">
                <a:solidFill>
                  <a:schemeClr val="bg1"/>
                </a:solidFill>
              </a:rPr>
              <a:t>МОСКОВСКИЙ ИНСТИТУТ ЭЛЕКТРОНИКИ И МАТЕМАТИКИ ИМ. А.Н. ТИХОНОВА НАЦИОНАЛЬНОГО ИССЛЕДОВАТЕЛЬСКОГО УНИВЕРСИТЕТА </a:t>
            </a:r>
            <a:r>
              <a:rPr lang="ru-RU" sz="500" dirty="0">
                <a:solidFill>
                  <a:schemeClr val="bg1"/>
                </a:solidFill>
              </a:rPr>
              <a:t>«ВЫСШАЯ ШКОЛА ЭКОНОМИКИ» </a:t>
            </a:r>
            <a:r>
              <a:rPr lang="ru-RU" sz="500" dirty="0" smtClean="0">
                <a:solidFill>
                  <a:schemeClr val="bg1"/>
                </a:solidFill>
              </a:rPr>
              <a:t>2018 </a:t>
            </a:r>
            <a:r>
              <a:rPr lang="ru-RU" sz="500" dirty="0">
                <a:solidFill>
                  <a:schemeClr val="bg1"/>
                </a:solidFill>
              </a:rPr>
              <a:t>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1034" name="Рисунок 10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700342" y="272842"/>
            <a:ext cx="62562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МОСКОВСКИЙ ИНСТИТУТ ЭЛЕКТРОНИКИ И </a:t>
            </a:r>
            <a:r>
              <a:rPr lang="ru-RU" sz="1400" b="1" dirty="0" smtClean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МАТЕМАТИКИ ИМ. А.Н. ТИХОНОВА</a:t>
            </a:r>
            <a:endParaRPr lang="ru-RU" sz="1400" b="1" dirty="0">
              <a:solidFill>
                <a:srgbClr val="005AAB"/>
              </a:solidFill>
              <a:latin typeface="+mn-lt"/>
              <a:ea typeface="MS PGothic" panose="020B0600070205080204" charset="-128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НАЦИОНАЛЬНОГО ИССЛЕДОВАТЕЛЬСКОГО УНИВЕРСИТЕТА </a:t>
            </a:r>
            <a:b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«ВЫСШАЯ ШКОЛА ЭКОНОМИКИ»</a:t>
            </a:r>
            <a:endParaRPr lang="ru-RU" sz="1400" dirty="0">
              <a:solidFill>
                <a:srgbClr val="005AAB"/>
              </a:solidFill>
              <a:latin typeface="+mn-lt"/>
              <a:ea typeface="MS PGothic" panose="020B0600070205080204" charset="-128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67495"/>
            <a:ext cx="1520955" cy="7132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5A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ru-RU"/>
              <a:t>Click to edit Master text styles</a:t>
            </a:r>
            <a:endParaRPr lang="en-US" altLang="ru-RU"/>
          </a:p>
          <a:p>
            <a:pPr lvl="1"/>
            <a:r>
              <a:rPr lang="en-US" altLang="ru-RU"/>
              <a:t>Second level</a:t>
            </a:r>
            <a:endParaRPr lang="en-US" altLang="ru-RU"/>
          </a:p>
          <a:p>
            <a:pPr lvl="2"/>
            <a:r>
              <a:rPr lang="en-US" altLang="ru-RU"/>
              <a:t>Third level</a:t>
            </a:r>
            <a:endParaRPr lang="en-US" altLang="ru-RU"/>
          </a:p>
          <a:p>
            <a:pPr lvl="3"/>
            <a:r>
              <a:rPr lang="en-US" altLang="ru-RU"/>
              <a:t>Fourth level</a:t>
            </a:r>
            <a:endParaRPr lang="en-US" altLang="ru-RU"/>
          </a:p>
          <a:p>
            <a:pPr lvl="4"/>
            <a:r>
              <a:rPr lang="en-US" altLang="ru-RU"/>
              <a:t>Fifth level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E3B7BA-37AD-44A0-AFFB-459E88BD7BDF}" type="datetime1">
              <a:rPr lang="ru-RU" altLang="ru-RU"/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CBFB1E-340D-4570-AB44-5665E011CAC5}" type="slidenum">
              <a:rPr lang="en-US" altLang="ru-RU"/>
            </a:fld>
            <a:endParaRPr lang="en-US" alt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</a:t>
            </a:r>
            <a:r>
              <a:rPr lang="ru-RU" sz="500" dirty="0" smtClean="0">
                <a:solidFill>
                  <a:schemeClr val="bg1"/>
                </a:solidFill>
              </a:rPr>
              <a:t>МАТЕМАТИКИ ИМ. А.Н. ТИХОНОВА </a:t>
            </a:r>
            <a:r>
              <a:rPr lang="ru-RU" sz="500" dirty="0">
                <a:solidFill>
                  <a:schemeClr val="bg1"/>
                </a:solidFill>
              </a:rPr>
              <a:t>НАЦИОНАЛЬНОГО ИССЛЕДОВАТЕЛЬСКОГО УНИВЕРСИТЕТА «ВЫСШАЯ ШКОЛА ЭКОНОМИКИ» </a:t>
            </a:r>
            <a:r>
              <a:rPr lang="ru-RU" sz="500" dirty="0" smtClean="0">
                <a:solidFill>
                  <a:schemeClr val="bg1"/>
                </a:solidFill>
              </a:rPr>
              <a:t>2018 </a:t>
            </a:r>
            <a:r>
              <a:rPr lang="ru-RU" sz="500" dirty="0">
                <a:solidFill>
                  <a:schemeClr val="bg1"/>
                </a:solidFill>
              </a:rPr>
              <a:t>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13321" name="Рисунок 9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00342" y="272842"/>
            <a:ext cx="62562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МОСКОВСКИЙ ИНСТИТУТ ЭЛЕКТРОНИКИ И </a:t>
            </a:r>
            <a:r>
              <a:rPr lang="ru-RU" sz="1400" b="1" dirty="0" smtClean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МАТЕМАТИКИ ИМ. А.Н. ТИХОНОВА</a:t>
            </a:r>
            <a:endParaRPr lang="ru-RU" sz="1400" b="1" dirty="0">
              <a:solidFill>
                <a:srgbClr val="005AAB"/>
              </a:solidFill>
              <a:latin typeface="+mn-lt"/>
              <a:ea typeface="MS PGothic" panose="020B0600070205080204" charset="-128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НАЦИОНАЛЬНОГО ИССЛЕДОВАТЕЛЬСКОГО УНИВЕРСИТЕТА </a:t>
            </a:r>
            <a:b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«ВЫСШАЯ ШКОЛА ЭКОНОМИКИ»</a:t>
            </a:r>
            <a:endParaRPr lang="ru-RU" sz="1400" dirty="0">
              <a:solidFill>
                <a:srgbClr val="005AAB"/>
              </a:solidFill>
              <a:latin typeface="+mn-lt"/>
              <a:ea typeface="MS PGothic" panose="020B0600070205080204" charset="-128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67495"/>
            <a:ext cx="1520955" cy="7132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 txBox="1"/>
          <p:nvPr/>
        </p:nvSpPr>
        <p:spPr bwMode="auto">
          <a:xfrm>
            <a:off x="349250" y="1916114"/>
            <a:ext cx="8424863" cy="2593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1919" tIns="50960" rIns="101919" bIns="50960" anchor="ctr"/>
          <a:lstStyle/>
          <a:p>
            <a:pPr algn="ctr"/>
            <a:r>
              <a:rPr lang="ru-RU" sz="3600" b="1" dirty="0"/>
              <a:t>О результатах приема в аспирантуру на образовательные программы МИЭМ НИУ ВШЭ</a:t>
            </a:r>
            <a:endParaRPr lang="ru-RU" sz="3600" dirty="0"/>
          </a:p>
        </p:txBody>
      </p:sp>
      <p:sp>
        <p:nvSpPr>
          <p:cNvPr id="3" name="Заголовок 1"/>
          <p:cNvSpPr txBox="1"/>
          <p:nvPr/>
        </p:nvSpPr>
        <p:spPr>
          <a:xfrm>
            <a:off x="273050" y="4652963"/>
            <a:ext cx="2376488" cy="9366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chemeClr val="bg1">
                    <a:lumMod val="50000"/>
                  </a:schemeClr>
                </a:solidFill>
              </a:rPr>
              <a:t>Монахов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И.С.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академический директор аспирантской школы по техническим наукам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B3867-DE2C-4847-B403-494405D9AB95}" type="slidenum">
              <a:rPr lang="ru-RU" smtClean="0"/>
            </a:fld>
            <a:endParaRPr lang="ru-RU"/>
          </a:p>
        </p:txBody>
      </p:sp>
      <p:sp>
        <p:nvSpPr>
          <p:cNvPr id="7" name="Объект 2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3600" b="1" dirty="0"/>
              <a:t>Спасибо за </a:t>
            </a:r>
            <a:r>
              <a:rPr lang="ru-RU" sz="3600" b="1" dirty="0" smtClean="0"/>
              <a:t>внимание!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08913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3363"/>
                <a:gridCol w="1745031"/>
                <a:gridCol w="1420173"/>
                <a:gridCol w="1420173"/>
                <a:gridCol w="1420173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Образовательная программа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КЦП 2018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КЦП 2019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КЦП 2020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КЦП 2021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Физика конденсированного состояния</a:t>
                      </a:r>
                      <a:r>
                        <a:rPr lang="ru-RU" sz="1600" dirty="0">
                          <a:effectLst/>
                        </a:rPr>
                        <a:t>  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Системы автоматизации проектирования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Информационная безопасность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Электроника, радиотехника и системы связи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в технических системах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0768"/>
            <a:ext cx="842493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Контрольные цифры приема на 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образовательные программы аспирантуры МИЭМ НИУ ВШЭ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778913"/>
            <a:ext cx="842493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Планируемые показатели эффективности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</p:nvPr>
        </p:nvGraphicFramePr>
        <p:xfrm>
          <a:off x="560983" y="2492896"/>
          <a:ext cx="8094041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2304256"/>
                <a:gridCol w="1512168"/>
                <a:gridCol w="1408657"/>
                <a:gridCol w="1284784"/>
              </a:tblGrid>
              <a:tr h="3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</a:rPr>
                        <a:t>Отчетный год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Кол-во зачисленных аспирантов </a:t>
                      </a:r>
                      <a:br>
                        <a:rPr lang="ru-RU" sz="1600" b="1" dirty="0" smtClean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(год зачисления)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выпускников (год выпуска)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Планируют защититься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срок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</a:rPr>
                        <a:t>KPI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</a:rPr>
                        <a:t>, %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</a:t>
                      </a:r>
                      <a:r>
                        <a:rPr lang="ru-RU" sz="1600" dirty="0">
                          <a:effectLst/>
                        </a:rPr>
                        <a:t>  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(2017)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(2020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(2018)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(2021)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6E598-CDF7-4FF8-97C9-1E5C526EB826}" type="slidenum">
              <a:rPr lang="en-US" altLang="ru-RU"/>
            </a:fld>
            <a:endParaRPr lang="en-US" altLang="ru-R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19200" y="1772920"/>
          <a:ext cx="6513195" cy="414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" r:id="rId1" imgW="5814060" imgH="3528060" progId="Paint.Picture">
                  <p:embed/>
                </p:oleObj>
              </mc:Choice>
              <mc:Fallback>
                <p:oleObj name="" r:id="rId1" imgW="5814060" imgH="352806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9200" y="1772920"/>
                        <a:ext cx="6513195" cy="4144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/>
          <p:nvPr/>
        </p:nvSpPr>
        <p:spPr>
          <a:xfrm>
            <a:off x="899160" y="1268730"/>
            <a:ext cx="746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Поступление в аспирантуру – 2022 (две волны приёма)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75740" y="1988820"/>
          <a:ext cx="6607175" cy="4184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945"/>
                <a:gridCol w="1821815"/>
                <a:gridCol w="1542415"/>
              </a:tblGrid>
              <a:tr h="946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Образовательная программа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КЦП 20</a:t>
                      </a:r>
                      <a:r>
                        <a:rPr lang="en-US" sz="1600" b="1" dirty="0" smtClean="0">
                          <a:effectLst/>
                        </a:rPr>
                        <a:t>2</a:t>
                      </a:r>
                      <a:r>
                        <a:rPr lang="ru-RU" altLang="en-US" sz="1600" b="1" dirty="0" smtClean="0">
                          <a:effectLst/>
                        </a:rPr>
                        <a:t>2</a:t>
                      </a:r>
                      <a:endParaRPr lang="ru-RU" altLang="en-US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Зачислено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119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Электроника, радиотехника и системы связи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18</a:t>
                      </a:r>
                      <a:endParaRPr lang="ru-RU" altLang="en-US" sz="16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630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Информационная безопасность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8</a:t>
                      </a:r>
                      <a:endParaRPr lang="ru-RU" alt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Системный анализ, математическое моделирование, информационные технологии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11</a:t>
                      </a:r>
                      <a:endParaRPr lang="ru-RU" altLang="en-US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Математическое моделирование, численные методы и комплексы программ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1244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42</a:t>
                      </a:r>
                      <a:endParaRPr lang="ru-RU" altLang="en-US" sz="16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32</a:t>
                      </a:r>
                      <a:endParaRPr lang="ru-RU" altLang="en-US" sz="16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0768"/>
            <a:ext cx="842493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образовательные программы </a:t>
            </a:r>
            <a:b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МИЭМ НИУ ВШЭ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99795" y="2060575"/>
          <a:ext cx="7149465" cy="4192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9585"/>
                <a:gridCol w="1579880"/>
              </a:tblGrid>
              <a:tr h="975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</a:rPr>
                        <a:t>Профиль</a:t>
                      </a:r>
                      <a:r>
                        <a:rPr lang="ru-RU" sz="1600" b="1" baseline="0" dirty="0" smtClean="0">
                          <a:effectLst/>
                          <a:latin typeface="+mn-lt"/>
                          <a:ea typeface="+mn-ea"/>
                        </a:rPr>
                        <a:t> подготовки (направленность)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Зачислено аспирантов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2.2.2. </a:t>
                      </a:r>
                      <a:r>
                        <a:rPr lang="ru-RU" sz="1600" dirty="0" smtClean="0">
                          <a:effectLst/>
                          <a:sym typeface="+mn-ea"/>
                        </a:rPr>
                        <a:t>–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компонентная база микро- и наноэлектроники, квантовых устройств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7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2.2.3. </a:t>
                      </a:r>
                      <a:r>
                        <a:rPr lang="ru-RU" sz="1600" dirty="0" smtClean="0">
                          <a:effectLst/>
                          <a:sym typeface="+mn-ea"/>
                        </a:rPr>
                        <a:t>–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 и оборудование для производства материалов и приборов электронной техники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dirty="0" smtClean="0">
                          <a:effectLst/>
                          <a:sym typeface="+mn-ea"/>
                        </a:rPr>
                        <a:t>2.2.10 –  Метрология и метрологическое обеспечение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(0+1)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2.2.13 –  Радиотехника,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системы и устройства телевидения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(0+1)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2.2.14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600" dirty="0" smtClean="0">
                          <a:effectLst/>
                        </a:rPr>
                        <a:t> Антенны, СВЧ устройства и их технологии  </a:t>
                      </a:r>
                      <a:endParaRPr lang="ru-RU" sz="1600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2.2.15 – Системы, сети и устройства телекоммуникаций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(4+3)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88125" y="6525260"/>
            <a:ext cx="2133600" cy="196850"/>
          </a:xfrm>
        </p:spPr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070" y="1185545"/>
            <a:ext cx="8774430" cy="87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бюджетные места</a:t>
            </a:r>
            <a:endParaRPr kumimoji="0" lang="ru-RU" altLang="ru-RU" sz="17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образовательной программы «Электроника, радиотехника и системы связи»</a:t>
            </a:r>
            <a:endParaRPr kumimoji="0" lang="ru-RU" altLang="ru-RU" sz="17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профилям подготовки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787" y="2493228"/>
          <a:ext cx="6545512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2081016"/>
              </a:tblGrid>
              <a:tr h="3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</a:rPr>
                        <a:t>Профиль</a:t>
                      </a:r>
                      <a:r>
                        <a:rPr lang="ru-RU" sz="1600" b="1" baseline="0" dirty="0" smtClean="0">
                          <a:effectLst/>
                          <a:latin typeface="+mn-lt"/>
                          <a:ea typeface="+mn-ea"/>
                        </a:rPr>
                        <a:t> подготовки (направленность)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sym typeface="+mn-ea"/>
                        </a:rPr>
                        <a:t>Зачислено аспирантов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2.3.1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600" dirty="0" smtClean="0">
                          <a:effectLst/>
                        </a:rPr>
                        <a:t> Системный анализ, управление и обработка информации (с 2021 г.)</a:t>
                      </a:r>
                      <a:endParaRPr lang="ru-RU" sz="1600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(3+1)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2.3.2 – Элементы и устройства вычислительной техники и систем управления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2.3.3 –  Автоматизация и управление технологическими процессами и производствами (с 2022 г.)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2.3.7 – Компьютерное моделирование и системы автоматизации проектирования (с 2020 г.)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(2+0)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605" y="1556385"/>
            <a:ext cx="8613140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бюджетные места образовательной программы «Системный анализ» по профилям подготовки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9" y="2419320"/>
          <a:ext cx="8496943" cy="2872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/>
                <a:gridCol w="2952328"/>
                <a:gridCol w="2520280"/>
              </a:tblGrid>
              <a:tr h="4336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аспиранта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программа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Руководитель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Джанашиа Кристина Малхазовна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effectLst/>
                          <a:sym typeface="+mn-ea"/>
                        </a:rPr>
                        <a:t>Информационная безопасность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Евсютин Олег Олегович, доцент,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с.н.с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Андреев Владислав Сергеевич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effectLst/>
                          <a:sym typeface="+mn-ea"/>
                        </a:rPr>
                        <a:t>Электроника, радиотехника и системы связи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Гольцман Григорий Наумович, профессор, зав. каферой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Саматов Михаил Рустамович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Электроника, радиотехника и системы связи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Васенко Андрей Сергеевич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профессор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Седых Ксения Олеговна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effectLst/>
                          <a:sym typeface="+mn-ea"/>
                        </a:rPr>
                        <a:t>Электроника, радиотехника и системы связи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Гольцман Григорий Наумович, профессор, зав. каферой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1522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Аспиранты, зачисленные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академическую аспирантуру на образовательные программы МИЭМ НИУ ВШЭ</a:t>
            </a:r>
            <a:r>
              <a:rPr kumimoji="0" lang="en-US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kumimoji="0" lang="en-US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</a:t>
            </a:r>
            <a:r>
              <a:rPr kumimoji="0" lang="ru-RU" altLang="en-US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году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1522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Магистранты МИЭМ НИУ ВШЭ, зачисленные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единый трек «Магистратура-аспирантура» в</a:t>
            </a:r>
            <a:r>
              <a:rPr kumimoji="0" lang="en-US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</a:t>
            </a:r>
            <a:r>
              <a:rPr kumimoji="0" lang="ru-RU" altLang="en-US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году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605" y="2204720"/>
          <a:ext cx="8229600" cy="351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935"/>
                <a:gridCol w="1003300"/>
                <a:gridCol w="3251835"/>
                <a:gridCol w="1967230"/>
              </a:tblGrid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Фамилия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</a:t>
                      </a:r>
                      <a:endParaRPr lang="en-US" sz="1400" b="1" i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Имя</a:t>
                      </a:r>
                      <a:endParaRPr lang="en-US" sz="1400" b="1" i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Отчество</a:t>
                      </a:r>
                      <a:endParaRPr lang="en-US" sz="1400" b="1" i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Образовательная программа</a:t>
                      </a:r>
                      <a:endParaRPr lang="en-US" sz="1400" b="1" i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Н</a:t>
                      </a:r>
                      <a:r>
                        <a:rPr 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аучн</a:t>
                      </a:r>
                      <a:r>
                        <a:rPr lang="ru-RU" alt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ый</a:t>
                      </a:r>
                      <a:r>
                        <a:rPr 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руководител</a:t>
                      </a:r>
                      <a:r>
                        <a:rPr lang="ru-RU" altLang="en-US" sz="1400" b="1" i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ь</a:t>
                      </a:r>
                      <a:endParaRPr lang="ru-RU" altLang="en-US" sz="1400" b="1" i="1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Душенин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Родион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Николаевич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Компьютерные системы и сети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Кирюшина </a:t>
                      </a:r>
                      <a:r>
                        <a:rPr lang="ru-RU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А.А.</a:t>
                      </a:r>
                      <a:endParaRPr lang="ru-RU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Антонов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Дмитрий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Андреевич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Системный анализ и математические технологии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Буровский Е.А.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Мазур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Дарья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Александровна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Системный анализ и математические технологии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Будков Ю.А.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Каграманян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Давид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Геворгович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Системный анализ и математические технологии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Щур Л.Н.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Глушак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Артём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Андреевич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Системный анализ и математические технологии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Смирнов Г.С.</a:t>
                      </a:r>
                      <a:endParaRPr lang="ru-RU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Ткачев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Даниил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Сергеевич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Системный анализ и математические технологии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Алескеров Ф.Т.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Зубкова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Александра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Ильинична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Прикладная электроника и фотоника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Харитонов И.А.</a:t>
                      </a:r>
                      <a:endParaRPr lang="ru-RU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Пашковская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Валерия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Дмитриевна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Прикладная электроника и фотоника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Васенко А.С.</a:t>
                      </a:r>
                      <a:endParaRPr lang="ru-RU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7202" y="1989088"/>
          <a:ext cx="7344815" cy="4183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895"/>
                <a:gridCol w="1942960"/>
                <a:gridCol w="1942960"/>
              </a:tblGrid>
              <a:tr h="404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Образовательная программа</a:t>
                      </a:r>
                      <a:endParaRPr lang="ru-RU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КЦП 20</a:t>
                      </a:r>
                      <a:r>
                        <a:rPr lang="en-US" sz="1600" b="1" dirty="0" smtClean="0">
                          <a:effectLst/>
                        </a:rPr>
                        <a:t>2</a:t>
                      </a:r>
                      <a:r>
                        <a:rPr lang="ru-RU" altLang="en-US" sz="1600" b="1" dirty="0" smtClean="0">
                          <a:effectLst/>
                        </a:rPr>
                        <a:t>2</a:t>
                      </a:r>
                      <a:endParaRPr lang="ru-RU" altLang="en-US" sz="1600" b="1" dirty="0" smtClean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КЦП 2023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1610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Физика конденсированного состояния</a:t>
                      </a:r>
                      <a:r>
                        <a:rPr lang="ru-RU" sz="1600" dirty="0">
                          <a:effectLst/>
                        </a:rPr>
                        <a:t>  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6072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Электроника, радиотехника и системы связи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3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Информационная безопасность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11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Системный анализ, математическое моделирование, информационные технологии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alt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1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Математическое моделирование, численные методы и комплексы программ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90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42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ru-RU" altLang="en-US" sz="1600" b="1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altLang="en-US" sz="1600" b="1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1522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Контрольные цифры приема</a:t>
            </a:r>
            <a:endParaRPr lang="ru-RU" altLang="ru-RU" sz="17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образовательные программы аспирантуры МИЭМ НИУ ВШЭ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268497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Эффективность работы аспирантуры </a:t>
            </a:r>
            <a:endParaRPr lang="ru-RU" altLang="ru-RU" sz="17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/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защитам аспирантов набора 2017 г. </a:t>
            </a:r>
            <a:r>
              <a:rPr kumimoji="0" lang="en-US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(KPI </a:t>
            </a: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 г.)</a:t>
            </a:r>
            <a:endParaRPr kumimoji="0" lang="en-US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1259840" y="1882775"/>
          <a:ext cx="6466205" cy="444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5219700" imgH="3680460" progId="Paint.Picture">
                  <p:embed/>
                </p:oleObj>
              </mc:Choice>
              <mc:Fallback>
                <p:oleObj name="" r:id="rId1" imgW="5219700" imgH="368046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9840" y="1882775"/>
                        <a:ext cx="6466205" cy="4446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4113</Words>
  <Application>WPS Presentation</Application>
  <PresentationFormat>Экран (4:3)</PresentationFormat>
  <Paragraphs>408</Paragraphs>
  <Slides>12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</vt:lpstr>
      <vt:lpstr>SimSun</vt:lpstr>
      <vt:lpstr>Wingdings</vt:lpstr>
      <vt:lpstr>MS PGothic</vt:lpstr>
      <vt:lpstr>Calibri</vt:lpstr>
      <vt:lpstr>Arial</vt:lpstr>
      <vt:lpstr>Times New Roman</vt:lpstr>
      <vt:lpstr>Times New Roman</vt:lpstr>
      <vt:lpstr>Arial Narrow</vt:lpstr>
      <vt:lpstr>Calibri</vt:lpstr>
      <vt:lpstr>Calibri</vt:lpstr>
      <vt:lpstr>Microsoft YaHei</vt:lpstr>
      <vt:lpstr>Arial Unicode MS</vt:lpstr>
      <vt:lpstr>Тема Office</vt:lpstr>
      <vt:lpstr>Office Theme</vt:lpstr>
      <vt:lpstr>Paint.Picture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User</cp:lastModifiedBy>
  <cp:revision>823</cp:revision>
  <cp:lastPrinted>2017-09-01T12:07:00Z</cp:lastPrinted>
  <dcterms:created xsi:type="dcterms:W3CDTF">2013-04-21T15:04:00Z</dcterms:created>
  <dcterms:modified xsi:type="dcterms:W3CDTF">2022-10-31T18:28:32Z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A389F7A5AB4D4C79A59701AEB14884B9</vt:lpwstr>
  </property>
  <property fmtid="{D5CDD505-2E9C-101B-9397-08002B2CF9AE}" pid="3" name="KSOProductBuildVer">
    <vt:lpwstr>1033-11.2.0.11341</vt:lpwstr>
  </property>
</Properties>
</file>