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1" r:id="rId5"/>
    <p:sldId id="272" r:id="rId6"/>
    <p:sldId id="287" r:id="rId7"/>
    <p:sldId id="295" r:id="rId8"/>
    <p:sldId id="298" r:id="rId9"/>
    <p:sldId id="290" r:id="rId10"/>
    <p:sldId id="293" r:id="rId11"/>
    <p:sldId id="296" r:id="rId12"/>
    <p:sldId id="299" r:id="rId13"/>
    <p:sldId id="294" r:id="rId14"/>
  </p:sldIdLst>
  <p:sldSz cx="12192000" cy="68580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81F"/>
    <a:srgbClr val="96628C"/>
    <a:srgbClr val="0E2D69"/>
    <a:srgbClr val="234A9B"/>
    <a:srgbClr val="E61F3D"/>
    <a:srgbClr val="D9D9D9"/>
    <a:srgbClr val="029C63"/>
    <a:srgbClr val="11A0D7"/>
    <a:srgbClr val="FFD746"/>
    <a:srgbClr val="CD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722"/>
  </p:normalViewPr>
  <p:slideViewPr>
    <p:cSldViewPr snapToGrid="0" snapToObjects="1">
      <p:cViewPr varScale="1">
        <p:scale>
          <a:sx n="117" d="100"/>
          <a:sy n="117" d="100"/>
        </p:scale>
        <p:origin x="-108" y="-102"/>
      </p:cViewPr>
      <p:guideLst>
        <p:guide orient="horz" pos="3952"/>
        <p:guide orient="horz" pos="913"/>
        <p:guide pos="325"/>
        <p:guide pos="1209"/>
        <p:guide pos="2955"/>
        <p:guide pos="2071"/>
        <p:guide pos="3840"/>
        <p:guide pos="4702"/>
        <p:guide pos="5586"/>
        <p:guide pos="7333"/>
        <p:guide pos="64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ksenov\Dropbox\&#1052;&#1048;&#1069;&#1052;%20&#1085;&#1072;&#1091;&#1082;&#1072;\&#1087;&#1091;&#1073;&#1083;&#1080;&#1082;&#1072;&#1094;&#1080;&#1080;%20&#1052;&#1048;&#1069;&#1052;\2022\&#1053;&#1062;.%202020-2022%20(&#1052;&#1048;&#1069;&#1052;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0;&#1082;&#1089;&#1077;&#1085;&#1086;&#1074;\Downloads\&#1076;&#1086;&#1075;&#1086;&#1074;&#1086;&#1088;&#1072;%20&#1052;&#1048;&#1069;&#1052;%20&#1053;&#1048;&#1059;%20&#1042;&#1064;&#1069;%20(1).xlsx" TargetMode="Externa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'20-22'!$D$1</c:f>
              <c:strCache>
                <c:ptCount val="1"/>
                <c:pt idx="0">
                  <c:v>WoS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'20-22'!$B$2:$B$4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'20-22'!$D$2:$D$4</c:f>
              <c:numCache>
                <c:formatCode>General</c:formatCode>
                <c:ptCount val="3"/>
                <c:pt idx="0">
                  <c:v>198</c:v>
                </c:pt>
                <c:pt idx="1">
                  <c:v>202</c:v>
                </c:pt>
                <c:pt idx="2">
                  <c:v>156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C9-45FF-8234-3F56BF94020E}"/>
            </c:ext>
          </c:extLst>
        </c:ser>
        <c:ser>
          <c:idx val="0"/>
          <c:order val="1"/>
          <c:tx>
            <c:strRef>
              <c:f>'20-22'!$C$1</c:f>
              <c:strCache>
                <c:ptCount val="1"/>
                <c:pt idx="0">
                  <c:v>SCOPUS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'20-22'!$B$2:$B$4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'20-22'!$C$2:$C$4</c:f>
              <c:numCache>
                <c:formatCode>General</c:formatCode>
                <c:ptCount val="3"/>
                <c:pt idx="0">
                  <c:v>221</c:v>
                </c:pt>
                <c:pt idx="1">
                  <c:v>220</c:v>
                </c:pt>
                <c:pt idx="2">
                  <c:v>205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C9-45FF-8234-3F56BF9402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0536064"/>
        <c:axId val="40084032"/>
      </c:barChart>
      <c:catAx>
        <c:axId val="4053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0084032"/>
        <c:crosses val="autoZero"/>
        <c:auto val="1"/>
        <c:lblAlgn val="ctr"/>
        <c:lblOffset val="100"/>
        <c:noMultiLvlLbl val="0"/>
      </c:catAx>
      <c:valAx>
        <c:axId val="40084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405360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76421035301229"/>
          <c:y val="3.5216859724970698E-2"/>
          <c:w val="0.65227052377881745"/>
          <c:h val="0.65222330914914983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'[договора МИЭМ НИУ ВШЭ (1).xlsx]график'!$D$12</c:f>
              <c:strCache>
                <c:ptCount val="1"/>
                <c:pt idx="0">
                  <c:v>Лицензии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numRef>
              <c:f>'[договора МИЭМ НИУ ВШЭ (1).xlsx]график'!$E$9:$I$9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'[договора МИЭМ НИУ ВШЭ (1).xlsx]график'!$E$12:$I$12</c:f>
              <c:numCache>
                <c:formatCode>0.0</c:formatCode>
                <c:ptCount val="5"/>
                <c:pt idx="0">
                  <c:v>5.03</c:v>
                </c:pt>
                <c:pt idx="1">
                  <c:v>5.54</c:v>
                </c:pt>
                <c:pt idx="2">
                  <c:v>3.48</c:v>
                </c:pt>
                <c:pt idx="3">
                  <c:v>1.52</c:v>
                </c:pt>
                <c:pt idx="4">
                  <c:v>4.75</c:v>
                </c:pt>
              </c:numCache>
            </c:numRef>
          </c:val>
        </c:ser>
        <c:ser>
          <c:idx val="1"/>
          <c:order val="1"/>
          <c:tx>
            <c:strRef>
              <c:f>'[договора МИЭМ НИУ ВШЭ (1).xlsx]график'!$D$11</c:f>
              <c:strCache>
                <c:ptCount val="1"/>
                <c:pt idx="0">
                  <c:v>Фундаментальные исследования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/>
          </c:spPr>
          <c:invertIfNegative val="0"/>
          <c:cat>
            <c:numRef>
              <c:f>'[договора МИЭМ НИУ ВШЭ (1).xlsx]график'!$E$9:$I$9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'[договора МИЭМ НИУ ВШЭ (1).xlsx]график'!$E$11:$I$11</c:f>
              <c:numCache>
                <c:formatCode>0.0</c:formatCode>
                <c:ptCount val="5"/>
                <c:pt idx="0">
                  <c:v>11.45</c:v>
                </c:pt>
                <c:pt idx="1">
                  <c:v>18.8</c:v>
                </c:pt>
                <c:pt idx="2">
                  <c:v>38.200000000000003</c:v>
                </c:pt>
                <c:pt idx="3">
                  <c:v>41.9</c:v>
                </c:pt>
                <c:pt idx="4">
                  <c:v>50.449999999999996</c:v>
                </c:pt>
              </c:numCache>
            </c:numRef>
          </c:val>
        </c:ser>
        <c:ser>
          <c:idx val="0"/>
          <c:order val="2"/>
          <c:tx>
            <c:strRef>
              <c:f>'[договора МИЭМ НИУ ВШЭ (1).xlsx]график'!$D$10</c:f>
              <c:strCache>
                <c:ptCount val="1"/>
                <c:pt idx="0">
                  <c:v>Прикладные исследования, услуги, пожертвования</c:v>
                </c:pt>
              </c:strCache>
            </c:strRef>
          </c:tx>
          <c:spPr>
            <a:solidFill>
              <a:srgbClr val="0070C0"/>
            </a:solidFill>
            <a:ln w="19050">
              <a:solidFill>
                <a:schemeClr val="bg1"/>
              </a:solidFill>
            </a:ln>
            <a:effectLst/>
          </c:spPr>
          <c:invertIfNegative val="0"/>
          <c:cat>
            <c:numRef>
              <c:f>'[договора МИЭМ НИУ ВШЭ (1).xlsx]график'!$E$9:$I$9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'[договора МИЭМ НИУ ВШЭ (1).xlsx]график'!$E$10:$I$10</c:f>
              <c:numCache>
                <c:formatCode>0.0</c:formatCode>
                <c:ptCount val="5"/>
                <c:pt idx="0">
                  <c:v>16.920000000000002</c:v>
                </c:pt>
                <c:pt idx="1">
                  <c:v>54.79</c:v>
                </c:pt>
                <c:pt idx="2">
                  <c:v>75.63</c:v>
                </c:pt>
                <c:pt idx="3">
                  <c:v>168.34</c:v>
                </c:pt>
                <c:pt idx="4">
                  <c:v>169.00773099999998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1089536"/>
        <c:axId val="40084608"/>
      </c:barChart>
      <c:catAx>
        <c:axId val="4108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HSE Sans" panose="02000000000000000000"/>
                <a:ea typeface="+mn-ea"/>
                <a:cs typeface="+mn-cs"/>
              </a:defRPr>
            </a:pPr>
            <a:endParaRPr lang="ru-RU"/>
          </a:p>
        </c:txPr>
        <c:crossAx val="40084608"/>
        <c:crosses val="autoZero"/>
        <c:auto val="1"/>
        <c:lblAlgn val="ctr"/>
        <c:lblOffset val="100"/>
        <c:noMultiLvlLbl val="0"/>
      </c:catAx>
      <c:valAx>
        <c:axId val="400846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HSE Sans" panose="02000000000000000000"/>
                    <a:ea typeface="+mn-ea"/>
                    <a:cs typeface="+mn-cs"/>
                  </a:defRPr>
                </a:pPr>
                <a:r>
                  <a:rPr lang="ru-RU"/>
                  <a:t>Доходы млн. руб.</a:t>
                </a:r>
              </a:p>
            </c:rich>
          </c:tx>
          <c:layout>
            <c:manualLayout>
              <c:xMode val="edge"/>
              <c:yMode val="edge"/>
              <c:x val="0.20293722122063418"/>
              <c:y val="0.2732962475539935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HSE Sans" panose="02000000000000000000"/>
                <a:ea typeface="+mn-ea"/>
                <a:cs typeface="+mn-cs"/>
              </a:defRPr>
            </a:pPr>
            <a:endParaRPr lang="ru-RU"/>
          </a:p>
        </c:txPr>
        <c:crossAx val="410895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HSE Sans" panose="02000000000000000000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HSE Sans" panose="02000000000000000000"/>
        </a:defRPr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0.36277</cdr:x>
      <cdr:y>0.55319</cdr:y>
    </cdr:from>
    <cdr:to>
      <cdr:x>0.42261</cdr:x>
      <cdr:y>0.60579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38374" y="2589395"/>
          <a:ext cx="41870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latin typeface="HSE Sans" panose="02000000000000000000" pitchFamily="2" charset="0"/>
            </a:rPr>
            <a:t>33.4</a:t>
          </a:r>
          <a:endParaRPr lang="ru-RU" sz="1000" dirty="0">
            <a:latin typeface="HSE Sans" panose="02000000000000000000" pitchFamily="2" charset="0"/>
          </a:endParaRPr>
        </a:p>
      </cdr:txBody>
    </cdr:sp>
  </cdr:relSizeAnchor>
  <cdr:relSizeAnchor xmlns:cdr="http://schemas.openxmlformats.org/drawingml/2006/chartDrawing">
    <cdr:from>
      <cdr:x>0.49235</cdr:x>
      <cdr:y>0.42808</cdr:y>
    </cdr:from>
    <cdr:to>
      <cdr:x>0.54852</cdr:x>
      <cdr:y>0.48068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45052" y="2003773"/>
          <a:ext cx="393056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latin typeface="HSE Sans" panose="02000000000000000000" pitchFamily="2" charset="0"/>
            </a:rPr>
            <a:t>79.1</a:t>
          </a:r>
          <a:endParaRPr lang="ru-RU" sz="1000" dirty="0">
            <a:latin typeface="HSE Sans" panose="02000000000000000000" pitchFamily="2" charset="0"/>
          </a:endParaRPr>
        </a:p>
      </cdr:txBody>
    </cdr:sp>
  </cdr:relSizeAnchor>
  <cdr:relSizeAnchor xmlns:cdr="http://schemas.openxmlformats.org/drawingml/2006/chartDrawing">
    <cdr:from>
      <cdr:x>0.62267</cdr:x>
      <cdr:y>0.33266</cdr:y>
    </cdr:from>
    <cdr:to>
      <cdr:x>0.68572</cdr:x>
      <cdr:y>0.38526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356946" y="1557140"/>
          <a:ext cx="441146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latin typeface="HSE Sans" panose="02000000000000000000" pitchFamily="2" charset="0"/>
            </a:rPr>
            <a:t>117.3</a:t>
          </a:r>
        </a:p>
      </cdr:txBody>
    </cdr:sp>
  </cdr:relSizeAnchor>
  <cdr:relSizeAnchor xmlns:cdr="http://schemas.openxmlformats.org/drawingml/2006/chartDrawing">
    <cdr:from>
      <cdr:x>0.75098</cdr:x>
      <cdr:y>0.083</cdr:y>
    </cdr:from>
    <cdr:to>
      <cdr:x>0.81448</cdr:x>
      <cdr:y>0.1356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254706" y="388513"/>
          <a:ext cx="444352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latin typeface="HSE Sans" panose="02000000000000000000" pitchFamily="2" charset="0"/>
            </a:rPr>
            <a:t>211.8</a:t>
          </a:r>
        </a:p>
      </cdr:txBody>
    </cdr:sp>
  </cdr:relSizeAnchor>
  <cdr:relSizeAnchor xmlns:cdr="http://schemas.openxmlformats.org/drawingml/2006/chartDrawing">
    <cdr:from>
      <cdr:x>0.88058</cdr:x>
      <cdr:y>0.04427</cdr:y>
    </cdr:from>
    <cdr:to>
      <cdr:x>0.95004</cdr:x>
      <cdr:y>0.09687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161539" y="207210"/>
          <a:ext cx="486030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latin typeface="HSE Sans" panose="02000000000000000000" pitchFamily="2" charset="0"/>
            </a:rPr>
            <a:t>224.2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1B4B-26E4-4418-BEE4-8B5ABAAE11E6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1223D-65E8-4E78-8AED-EF7D76B7A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74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x-none" smtClean="0"/>
              <a:t>16.06.2023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=""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=""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=""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=""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=""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=""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=""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=""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=""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=""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=""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=""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=""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=""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=""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=""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=""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=""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=""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Oval 20">
            <a:extLst>
              <a:ext uri="{FF2B5EF4-FFF2-40B4-BE49-F238E27FC236}">
                <a16:creationId xmlns=""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5" name="Oval 26">
            <a:extLst>
              <a:ext uri="{FF2B5EF4-FFF2-40B4-BE49-F238E27FC236}">
                <a16:creationId xmlns=""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6" name="Oval 29">
            <a:extLst>
              <a:ext uri="{FF2B5EF4-FFF2-40B4-BE49-F238E27FC236}">
                <a16:creationId xmlns=""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7" name="Oval 33">
            <a:extLst>
              <a:ext uri="{FF2B5EF4-FFF2-40B4-BE49-F238E27FC236}">
                <a16:creationId xmlns=""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8" name="Oval 34">
            <a:extLst>
              <a:ext uri="{FF2B5EF4-FFF2-40B4-BE49-F238E27FC236}">
                <a16:creationId xmlns=""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9" name="Oval 35">
            <a:extLst>
              <a:ext uri="{FF2B5EF4-FFF2-40B4-BE49-F238E27FC236}">
                <a16:creationId xmlns=""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0" name="Oval 36">
            <a:extLst>
              <a:ext uri="{FF2B5EF4-FFF2-40B4-BE49-F238E27FC236}">
                <a16:creationId xmlns=""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1" name="Oval 37">
            <a:extLst>
              <a:ext uri="{FF2B5EF4-FFF2-40B4-BE49-F238E27FC236}">
                <a16:creationId xmlns=""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2" name="Oval 38">
            <a:extLst>
              <a:ext uri="{FF2B5EF4-FFF2-40B4-BE49-F238E27FC236}">
                <a16:creationId xmlns=""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3" name="Oval 39">
            <a:extLst>
              <a:ext uri="{FF2B5EF4-FFF2-40B4-BE49-F238E27FC236}">
                <a16:creationId xmlns=""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4" name="Oval 40">
            <a:extLst>
              <a:ext uri="{FF2B5EF4-FFF2-40B4-BE49-F238E27FC236}">
                <a16:creationId xmlns=""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Oval 41">
            <a:extLst>
              <a:ext uri="{FF2B5EF4-FFF2-40B4-BE49-F238E27FC236}">
                <a16:creationId xmlns=""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6" name="Oval 42">
            <a:extLst>
              <a:ext uri="{FF2B5EF4-FFF2-40B4-BE49-F238E27FC236}">
                <a16:creationId xmlns=""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7" name="Oval 43">
            <a:extLst>
              <a:ext uri="{FF2B5EF4-FFF2-40B4-BE49-F238E27FC236}">
                <a16:creationId xmlns=""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Oval 44">
            <a:extLst>
              <a:ext uri="{FF2B5EF4-FFF2-40B4-BE49-F238E27FC236}">
                <a16:creationId xmlns=""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Oval 45">
            <a:extLst>
              <a:ext uri="{FF2B5EF4-FFF2-40B4-BE49-F238E27FC236}">
                <a16:creationId xmlns=""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0" name="Oval 46">
            <a:extLst>
              <a:ext uri="{FF2B5EF4-FFF2-40B4-BE49-F238E27FC236}">
                <a16:creationId xmlns=""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=""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=""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=""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=""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=""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=""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=""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=""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=""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=""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=""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=""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x-none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=""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=""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=""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=""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=""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=""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=""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=""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=""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=""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=""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=""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=""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=""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=""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=""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=""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=""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=""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=""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=""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=""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=""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=""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=""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=""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=""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=""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=""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=""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=""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=""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=""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=""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=""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=""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=""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=""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=""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=""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=""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=""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=""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=""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=""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=""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=""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=""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=""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=""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=""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=""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=""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=""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=""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=""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=""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=""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=""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=""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=""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=""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=""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=""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=""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=""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=""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=""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=""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=""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x-none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=""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=""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=""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=""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=""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=""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=""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=""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=""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=""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=""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x-none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=""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=""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x-none" smtClean="0"/>
              <a:t>16.06.2023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</a:t>
            </a:r>
            <a:r>
              <a:rPr lang="ru-RU" dirty="0"/>
              <a:t>научной деятельности МИЭМ НИУ ВШЭ</a:t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smtClean="0"/>
              <a:t>2022-2023 гг.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Московский институт электроники и математики им А.Н. Тихонова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Заседание </a:t>
            </a:r>
            <a:br>
              <a:rPr lang="ru-RU" dirty="0" smtClean="0"/>
            </a:br>
            <a:r>
              <a:rPr lang="ru-RU" dirty="0" smtClean="0"/>
              <a:t>Ученого совета МИЭМ НИУ ВШЭ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 smtClean="0"/>
              <a:t>Москва</a:t>
            </a:r>
          </a:p>
          <a:p>
            <a:r>
              <a:rPr lang="ru-RU" dirty="0" smtClean="0"/>
              <a:t>13.06.2023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Аксенов Сергей Алексеевич, к.т.н., </a:t>
            </a:r>
            <a:br>
              <a:rPr lang="ru-RU" dirty="0" smtClean="0"/>
            </a:br>
            <a:r>
              <a:rPr lang="ru-RU" dirty="0" smtClean="0"/>
              <a:t>заместитель директора по научной работе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решения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2"/>
            <a:ext cx="5245561" cy="4183183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/>
              <a:t>Принять к сведению информацию о научной деятельности </a:t>
            </a:r>
            <a:r>
              <a:rPr lang="ru-RU" sz="1600" dirty="0" smtClean="0"/>
              <a:t>МИЭМ </a:t>
            </a:r>
            <a:r>
              <a:rPr lang="ru-RU" sz="1600" dirty="0"/>
              <a:t>НИУ ВШЭ в </a:t>
            </a:r>
            <a:r>
              <a:rPr lang="ru-RU" sz="1600" dirty="0" smtClean="0"/>
              <a:t>2022-2023 гг.</a:t>
            </a:r>
            <a:endParaRPr lang="ru-RU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b="1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8" name="Заголовок 2">
            <a:extLst>
              <a:ext uri="{FF2B5EF4-FFF2-40B4-BE49-F238E27FC236}">
                <a16:creationId xmlns="" xmlns:a16="http://schemas.microsoft.com/office/drawing/2014/main" id="{E2EAF03B-EC26-1D47-94AC-C75942861D6C}"/>
              </a:ext>
            </a:extLst>
          </p:cNvPr>
          <p:cNvSpPr txBox="1">
            <a:spLocks/>
          </p:cNvSpPr>
          <p:nvPr/>
        </p:nvSpPr>
        <p:spPr>
          <a:xfrm>
            <a:off x="6042660" y="3368030"/>
            <a:ext cx="5989320" cy="77702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tx1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Благодарю за внимание!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9" name="Текст 5">
            <a:extLst>
              <a:ext uri="{FF2B5EF4-FFF2-40B4-BE49-F238E27FC236}">
                <a16:creationId xmlns=""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52167" y="6225539"/>
            <a:ext cx="7704553" cy="605459"/>
          </a:xfrm>
        </p:spPr>
        <p:txBody>
          <a:bodyPr/>
          <a:lstStyle/>
          <a:p>
            <a:pPr algn="r"/>
            <a:r>
              <a:rPr lang="ru-RU" sz="1200" dirty="0" smtClean="0"/>
              <a:t>Аксенов Сергей Алексеевич, к.т.н., </a:t>
            </a:r>
            <a:br>
              <a:rPr lang="ru-RU" sz="1200" dirty="0" smtClean="0"/>
            </a:br>
            <a:r>
              <a:rPr lang="ru-RU" sz="1200" dirty="0" smtClean="0"/>
              <a:t>заместитель директора по научной работе</a:t>
            </a:r>
            <a:endParaRPr lang="ru-RU" sz="1200" dirty="0"/>
          </a:p>
        </p:txBody>
      </p:sp>
      <p:pic>
        <p:nvPicPr>
          <p:cNvPr id="8197" name="Picture 5" descr="Где и как задать вопрос администрации сайта?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9992" y="4566428"/>
            <a:ext cx="2148850" cy="148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лаборатории </a:t>
            </a:r>
            <a:br>
              <a:rPr lang="ru-RU" dirty="0" smtClean="0"/>
            </a:br>
            <a:r>
              <a:rPr lang="ru-RU" dirty="0" smtClean="0"/>
              <a:t>МИЭМ НИУ ВШЭ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2"/>
            <a:ext cx="5245561" cy="4183183"/>
          </a:xfrm>
        </p:spPr>
        <p:txBody>
          <a:bodyPr>
            <a:noAutofit/>
          </a:bodyPr>
          <a:lstStyle/>
          <a:p>
            <a:r>
              <a:rPr lang="ru-RU" sz="1400" b="1" dirty="0"/>
              <a:t>Международные лаборатории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Международная лаборатория атомистического моделирования и многомасштабного анализа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Международная </a:t>
            </a:r>
            <a:r>
              <a:rPr lang="ru-RU" sz="1400" dirty="0"/>
              <a:t>лаборатория вычислительной и статистической </a:t>
            </a:r>
            <a:r>
              <a:rPr lang="ru-RU" sz="1400" dirty="0" err="1" smtClean="0"/>
              <a:t>геномики</a:t>
            </a:r>
            <a:endParaRPr lang="ru-R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Лаборатория физики элементарных частиц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Центр </a:t>
            </a:r>
            <a:r>
              <a:rPr lang="ru-RU" dirty="0"/>
              <a:t>квантовых </a:t>
            </a:r>
            <a:r>
              <a:rPr lang="ru-RU" dirty="0" err="1" smtClean="0"/>
              <a:t>метаматериалов</a:t>
            </a:r>
            <a:endParaRPr lang="ru-RU" dirty="0" smtClean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</a:t>
            </a:r>
            <a:r>
              <a:rPr lang="ru-RU" dirty="0" smtClean="0"/>
              <a:t>гг</a:t>
            </a:r>
            <a:r>
              <a:rPr lang="ru-RU" dirty="0"/>
              <a:t>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1" name="Текст 3">
            <a:extLst>
              <a:ext uri="{FF2B5EF4-FFF2-40B4-BE49-F238E27FC236}">
                <a16:creationId xmlns=""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59892" y="2379661"/>
            <a:ext cx="5245561" cy="4183183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Научно-учебные и научно-исследовательские лаборатории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НУЛ </a:t>
            </a:r>
            <a:r>
              <a:rPr lang="ru-RU" sz="1400" dirty="0"/>
              <a:t>квантовой </a:t>
            </a:r>
            <a:r>
              <a:rPr lang="ru-RU" sz="1400" dirty="0" err="1" smtClean="0"/>
              <a:t>наноэлектроники</a:t>
            </a:r>
            <a:endParaRPr lang="ru-RU" sz="1400" dirty="0" smtClean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ЗЛ </a:t>
            </a:r>
            <a:r>
              <a:rPr lang="ru-RU" sz="1400" dirty="0"/>
              <a:t>с </a:t>
            </a:r>
            <a:r>
              <a:rPr lang="ru-RU" sz="1400" dirty="0" smtClean="0"/>
              <a:t>Башкирским государственным педагогическим университетом </a:t>
            </a:r>
            <a:r>
              <a:rPr lang="ru-RU" sz="1400" dirty="0"/>
              <a:t>им. М. </a:t>
            </a:r>
            <a:r>
              <a:rPr lang="ru-RU" sz="1400" dirty="0" err="1"/>
              <a:t>Акмуллы</a:t>
            </a:r>
            <a:endParaRPr lang="ru-RU" sz="1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НУЛ телекоммуникационных систем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Научная лаборатория Интернета вещей и </a:t>
            </a:r>
            <a:r>
              <a:rPr lang="ru-RU" sz="1400" dirty="0" err="1"/>
              <a:t>киберфизических</a:t>
            </a:r>
            <a:r>
              <a:rPr lang="ru-RU" sz="1400" dirty="0"/>
              <a:t> </a:t>
            </a:r>
            <a:r>
              <a:rPr lang="ru-RU" sz="1400" dirty="0" smtClean="0"/>
              <a:t>систем</a:t>
            </a:r>
            <a:endParaRPr lang="ru-RU" sz="14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ЗЛ с Тамбовским государственным техническим университетом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/>
              <a:t>МЛ с кампусом НИУ ВШЭ в Санкт-Петербурге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УИЛ </a:t>
            </a:r>
            <a:r>
              <a:rPr lang="ru-RU" sz="1400" dirty="0"/>
              <a:t>функциональной безопасности космических аппаратов и систем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/>
              <a:t>Лаборатория «Математические методы естествознания</a:t>
            </a:r>
            <a:r>
              <a:rPr lang="ru-RU" sz="1400" dirty="0" smtClean="0"/>
              <a:t>»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/>
              <a:t>Центр прикладной электроники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/>
              <a:t>Лаборатория вычислительной физики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/>
              <a:t>Лаборатория динамических систем и приложений</a:t>
            </a:r>
            <a:endParaRPr lang="ru-RU" sz="1400" b="1" dirty="0"/>
          </a:p>
        </p:txBody>
      </p:sp>
      <p:sp>
        <p:nvSpPr>
          <p:cNvPr id="16" name="Текст 3">
            <a:extLst>
              <a:ext uri="{FF2B5EF4-FFF2-40B4-BE49-F238E27FC236}">
                <a16:creationId xmlns=""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81367" y="5121446"/>
            <a:ext cx="5468956" cy="1528125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Проекты ЦФИ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Евсютин О.О., Новые </a:t>
            </a:r>
            <a:r>
              <a:rPr lang="ru-RU" sz="1400" dirty="0"/>
              <a:t>методы защиты данных в </a:t>
            </a:r>
            <a:r>
              <a:rPr lang="ru-RU" sz="1400" dirty="0" err="1"/>
              <a:t>киберфизических</a:t>
            </a:r>
            <a:r>
              <a:rPr lang="ru-RU" sz="1400" dirty="0"/>
              <a:t> </a:t>
            </a:r>
            <a:r>
              <a:rPr lang="ru-RU" sz="1400" dirty="0" smtClean="0"/>
              <a:t>системах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Романов А.Ю., Исследование </a:t>
            </a:r>
            <a:r>
              <a:rPr lang="ru-RU" sz="1400" dirty="0"/>
              <a:t>новых перспективных топологий и методов маршрутизации для применения в сетях на </a:t>
            </a:r>
            <a:r>
              <a:rPr lang="ru-RU" sz="1400" dirty="0" smtClean="0"/>
              <a:t>кристалле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Публикационная активность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2"/>
            <a:ext cx="5360731" cy="4183183"/>
          </a:xfrm>
        </p:spPr>
        <p:txBody>
          <a:bodyPr>
            <a:noAutofit/>
          </a:bodyPr>
          <a:lstStyle/>
          <a:p>
            <a:pPr marL="0" lvl="1">
              <a:spcBef>
                <a:spcPts val="0"/>
              </a:spcBef>
              <a:spcAft>
                <a:spcPts val="600"/>
              </a:spcAft>
            </a:pPr>
            <a:r>
              <a:rPr lang="ru-RU" dirty="0"/>
              <a:t>Статьи в высокорейтинговых журналах</a:t>
            </a:r>
            <a:r>
              <a:rPr lang="ru-RU" dirty="0" smtClean="0"/>
              <a:t>::</a:t>
            </a:r>
            <a:endParaRPr lang="en-US" dirty="0" smtClean="0"/>
          </a:p>
          <a:p>
            <a:pPr marL="266700" lvl="1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/>
              <a:t>Вагов А.В.- </a:t>
            </a:r>
            <a:r>
              <a:rPr lang="en-US" dirty="0" err="1"/>
              <a:t>Cygorek</a:t>
            </a:r>
            <a:r>
              <a:rPr lang="en-US" dirty="0"/>
              <a:t>, M., </a:t>
            </a:r>
            <a:r>
              <a:rPr lang="en-US" dirty="0" err="1"/>
              <a:t>Cosacchi</a:t>
            </a:r>
            <a:r>
              <a:rPr lang="en-US" dirty="0"/>
              <a:t>, M., </a:t>
            </a:r>
            <a:r>
              <a:rPr lang="en-US" dirty="0" err="1"/>
              <a:t>Vagov</a:t>
            </a:r>
            <a:r>
              <a:rPr lang="en-US" dirty="0"/>
              <a:t>, A. et al. Simulation of open quantum systems by automated compression of arbitrary environments.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 Physics</a:t>
            </a:r>
            <a:r>
              <a:rPr lang="en-US" b="1" dirty="0" smtClean="0"/>
              <a:t>. </a:t>
            </a:r>
            <a:r>
              <a:rPr lang="en-US" dirty="0"/>
              <a:t>18, 662–668 (2022</a:t>
            </a:r>
            <a:r>
              <a:rPr lang="en-US" dirty="0" smtClean="0"/>
              <a:t>).</a:t>
            </a:r>
            <a:endParaRPr lang="ru-RU" dirty="0" smtClean="0"/>
          </a:p>
          <a:p>
            <a:pPr marL="266700" lvl="0" indent="-2667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Кучерявый Е.А. </a:t>
            </a:r>
            <a:r>
              <a:rPr lang="ru-RU" dirty="0"/>
              <a:t>- </a:t>
            </a:r>
            <a:r>
              <a:rPr lang="en-US" dirty="0"/>
              <a:t>D. </a:t>
            </a:r>
            <a:r>
              <a:rPr lang="en-US" dirty="0" err="1"/>
              <a:t>Moltchanov</a:t>
            </a:r>
            <a:r>
              <a:rPr lang="en-US" dirty="0"/>
              <a:t>, E. </a:t>
            </a:r>
            <a:r>
              <a:rPr lang="en-US" dirty="0" err="1"/>
              <a:t>Sopin</a:t>
            </a:r>
            <a:r>
              <a:rPr lang="en-US" dirty="0"/>
              <a:t>, V. </a:t>
            </a:r>
            <a:r>
              <a:rPr lang="en-US" dirty="0" err="1"/>
              <a:t>Begishev</a:t>
            </a:r>
            <a:r>
              <a:rPr lang="en-US" dirty="0"/>
              <a:t>, A. </a:t>
            </a:r>
            <a:r>
              <a:rPr lang="en-US" dirty="0" err="1"/>
              <a:t>Samuylov</a:t>
            </a:r>
            <a:r>
              <a:rPr lang="en-US" dirty="0"/>
              <a:t>, Y. Koucheryavy and K. </a:t>
            </a:r>
            <a:r>
              <a:rPr lang="en-US" dirty="0" err="1"/>
              <a:t>Samouylov</a:t>
            </a:r>
            <a:r>
              <a:rPr lang="en-US" dirty="0"/>
              <a:t>, "A Tutorial on Mathematical Modeling of 5G/6G Millimeter Wave and Terahertz Cellular Systems," in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IEEE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Communications Surveys &amp; Tutorials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dirty="0"/>
              <a:t> vol. 24, no. 2, pp. 1072-1116, </a:t>
            </a:r>
            <a:r>
              <a:rPr lang="en-US" dirty="0" err="1"/>
              <a:t>Secondquarter</a:t>
            </a:r>
            <a:r>
              <a:rPr lang="en-US" dirty="0"/>
              <a:t> 2022, </a:t>
            </a:r>
            <a:r>
              <a:rPr lang="en-US" dirty="0" err="1"/>
              <a:t>doi</a:t>
            </a:r>
            <a:r>
              <a:rPr lang="en-US" dirty="0"/>
              <a:t>: 10.1109/COMST.2022.3156207</a:t>
            </a:r>
            <a:r>
              <a:rPr lang="en-US" dirty="0" smtClean="0"/>
              <a:t>.</a:t>
            </a:r>
            <a:endParaRPr lang="ru-RU" dirty="0" smtClean="0"/>
          </a:p>
          <a:p>
            <a:pPr marL="266700" lvl="0" indent="-2667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Кульмина</a:t>
            </a:r>
            <a:r>
              <a:rPr lang="ru-RU" dirty="0" smtClean="0"/>
              <a:t> Л.И. – </a:t>
            </a:r>
            <a:r>
              <a:rPr lang="en-US" dirty="0" smtClean="0"/>
              <a:t>S. Yang</a:t>
            </a:r>
            <a:r>
              <a:rPr lang="en-US" dirty="0"/>
              <a:t>, </a:t>
            </a:r>
            <a:r>
              <a:rPr lang="en-US" dirty="0" smtClean="0"/>
              <a:t>Y. </a:t>
            </a:r>
            <a:r>
              <a:rPr lang="en-US" dirty="0" err="1"/>
              <a:t>Osipov</a:t>
            </a:r>
            <a:r>
              <a:rPr lang="en-US" dirty="0"/>
              <a:t>, </a:t>
            </a:r>
            <a:r>
              <a:rPr lang="en-US" dirty="0" smtClean="0"/>
              <a:t>C. </a:t>
            </a:r>
            <a:r>
              <a:rPr lang="en-US" dirty="0"/>
              <a:t>Xu, </a:t>
            </a:r>
            <a:r>
              <a:rPr lang="en-US" dirty="0" smtClean="0"/>
              <a:t>L. </a:t>
            </a:r>
            <a:r>
              <a:rPr lang="en-US" dirty="0"/>
              <a:t>Kuzmina, </a:t>
            </a:r>
            <a:r>
              <a:rPr lang="en-US" dirty="0" smtClean="0"/>
              <a:t>T. </a:t>
            </a:r>
            <a:r>
              <a:rPr lang="en-US" dirty="0"/>
              <a:t>Russell, </a:t>
            </a:r>
            <a:r>
              <a:rPr lang="en-US" dirty="0" smtClean="0"/>
              <a:t>P. </a:t>
            </a:r>
            <a:r>
              <a:rPr lang="en-US" dirty="0" err="1" smtClean="0"/>
              <a:t>Bedrikovetsky</a:t>
            </a:r>
            <a:r>
              <a:rPr lang="en-US" dirty="0" smtClean="0"/>
              <a:t>, Analytical </a:t>
            </a:r>
            <a:r>
              <a:rPr lang="en-US" dirty="0"/>
              <a:t>solution for large-deposit non-linear reactive flows in porous </a:t>
            </a:r>
            <a:r>
              <a:rPr lang="en-US" dirty="0" smtClean="0"/>
              <a:t>media,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</a:t>
            </a:r>
            <a:r>
              <a:rPr lang="en-US" dirty="0" smtClean="0"/>
              <a:t>, Volume </a:t>
            </a:r>
            <a:r>
              <a:rPr lang="en-US" dirty="0"/>
              <a:t>430, Part </a:t>
            </a:r>
            <a:r>
              <a:rPr lang="en-US" dirty="0" smtClean="0"/>
              <a:t>2, 2022, 132812</a:t>
            </a:r>
            <a:endParaRPr lang="ru-RU" dirty="0" smtClean="0"/>
          </a:p>
          <a:p>
            <a:pPr marL="266700" indent="-2667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Ran Shi, </a:t>
            </a:r>
            <a:r>
              <a:rPr lang="en-US" dirty="0" err="1"/>
              <a:t>Qiu</a:t>
            </a:r>
            <a:r>
              <a:rPr lang="en-US" dirty="0"/>
              <a:t> Fang, Andrey S. </a:t>
            </a:r>
            <a:r>
              <a:rPr lang="en-US" dirty="0" err="1"/>
              <a:t>Vasenko</a:t>
            </a:r>
            <a:r>
              <a:rPr lang="en-US" dirty="0"/>
              <a:t>, Run Long, Wei-Hai Fang, and Oleg V. </a:t>
            </a:r>
            <a:r>
              <a:rPr lang="en-US" dirty="0" err="1" smtClean="0"/>
              <a:t>Prezhdo</a:t>
            </a:r>
            <a:r>
              <a:rPr lang="ru-RU" dirty="0" smtClean="0"/>
              <a:t>, </a:t>
            </a:r>
            <a:r>
              <a:rPr lang="en-US" dirty="0" smtClean="0"/>
              <a:t>Structural </a:t>
            </a:r>
            <a:r>
              <a:rPr lang="en-US" dirty="0"/>
              <a:t>Disorder in Higher-Temperature Phases Increases Charge Carrier Lifetimes in Metal Halide </a:t>
            </a:r>
            <a:r>
              <a:rPr lang="en-US" dirty="0" smtClean="0"/>
              <a:t>Perovskites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Journal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American Chemical Society</a:t>
            </a:r>
            <a:r>
              <a:rPr lang="en-US" dirty="0"/>
              <a:t> 2022 144 (41), </a:t>
            </a:r>
            <a:r>
              <a:rPr lang="en-US" dirty="0" smtClean="0"/>
              <a:t>19137-19149</a:t>
            </a:r>
            <a:endParaRPr lang="ru-RU" dirty="0" smtClean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217251"/>
              </p:ext>
            </p:extLst>
          </p:nvPr>
        </p:nvGraphicFramePr>
        <p:xfrm>
          <a:off x="6476163" y="2697983"/>
          <a:ext cx="5270925" cy="3620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46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5902308" cy="777025"/>
          </a:xfrm>
        </p:spPr>
        <p:txBody>
          <a:bodyPr>
            <a:normAutofit/>
          </a:bodyPr>
          <a:lstStyle/>
          <a:p>
            <a:r>
              <a:rPr lang="ru-RU" dirty="0" smtClean="0"/>
              <a:t>Конкурс лучших русскоязычных статей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2"/>
            <a:ext cx="5360731" cy="418318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В 2023 г. Победителям конкурса </a:t>
            </a:r>
            <a:r>
              <a:rPr lang="ru-RU" dirty="0"/>
              <a:t>по направлению </a:t>
            </a:r>
            <a:r>
              <a:rPr lang="ru-RU" dirty="0" smtClean="0"/>
              <a:t>ФИЗИКА </a:t>
            </a:r>
            <a:r>
              <a:rPr lang="ru-RU" dirty="0"/>
              <a:t>И ИНЖЕНЕРНЫЕ НАУКИ</a:t>
            </a:r>
            <a:r>
              <a:rPr lang="ru-RU" dirty="0" smtClean="0"/>
              <a:t> стал:</a:t>
            </a:r>
            <a:endParaRPr lang="en-US" dirty="0" smtClean="0"/>
          </a:p>
          <a:p>
            <a:pPr marL="266700" lvl="1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 smtClean="0"/>
              <a:t>Кофанов Юрий Николаевич </a:t>
            </a:r>
            <a:r>
              <a:rPr lang="ru-RU" dirty="0"/>
              <a:t>– </a:t>
            </a:r>
            <a:r>
              <a:rPr lang="ru-RU" dirty="0" smtClean="0"/>
              <a:t>профессор-исследователь </a:t>
            </a:r>
            <a:r>
              <a:rPr lang="ru-RU" dirty="0"/>
              <a:t>ДЭИ, </a:t>
            </a:r>
          </a:p>
          <a:p>
            <a:pPr marL="723900" lvl="2" indent="-2667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Кофанов Ю.Н. Моделирование физических процессов радиоэлектронных средств с применением системы АСОНИКА. М.: АНО "Академия надежности". </a:t>
            </a:r>
            <a:r>
              <a:rPr lang="ru-RU" dirty="0" smtClean="0"/>
              <a:t>2023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pic>
        <p:nvPicPr>
          <p:cNvPr id="2050" name="Picture 2" descr="https://www.hse.ru/mirror/pubs/share/3737265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329" y="2440419"/>
            <a:ext cx="3503304" cy="308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1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5902308" cy="777025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Постдоки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585897" y="2379662"/>
            <a:ext cx="5245561" cy="4131669"/>
          </a:xfrm>
        </p:spPr>
        <p:txBody>
          <a:bodyPr/>
          <a:lstStyle/>
          <a:p>
            <a:r>
              <a:rPr lang="ru-RU" b="1" dirty="0" smtClean="0"/>
              <a:t>Российские </a:t>
            </a:r>
            <a:r>
              <a:rPr lang="ru-RU" b="1" dirty="0" err="1"/>
              <a:t>п</a:t>
            </a:r>
            <a:r>
              <a:rPr lang="ru-RU" b="1" dirty="0" err="1" smtClean="0"/>
              <a:t>остдоки</a:t>
            </a:r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 текущий момент в МИЭМ работает 3 российских </a:t>
            </a:r>
            <a:r>
              <a:rPr lang="ru-RU" dirty="0" err="1" smtClean="0"/>
              <a:t>постдока</a:t>
            </a:r>
            <a:endParaRPr lang="ru-RU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Конов Константин Борисович (Щур Л.Н.)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Гайдученко Игорь Андреевич (Гольцман Г.Н.)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Брандышев Петр Евгеньевич (Будков Ю.А.)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Подано </a:t>
            </a:r>
            <a:r>
              <a:rPr lang="ru-RU" dirty="0"/>
              <a:t>5</a:t>
            </a:r>
            <a:r>
              <a:rPr lang="ru-RU" dirty="0" smtClean="0"/>
              <a:t> заявок на открытие вакансий.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Международная лаборатория статистической и вычислительной </a:t>
            </a:r>
            <a:r>
              <a:rPr lang="ru-RU" dirty="0" err="1" smtClean="0"/>
              <a:t>геномики</a:t>
            </a:r>
            <a:r>
              <a:rPr lang="ru-RU" dirty="0" smtClean="0"/>
              <a:t> (2 вакансии / 0 заявок)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Лаборатория динамических систем и приложений</a:t>
            </a:r>
            <a:br>
              <a:rPr lang="ru-RU" dirty="0" smtClean="0"/>
            </a:br>
            <a:r>
              <a:rPr lang="ru-RU" dirty="0" smtClean="0"/>
              <a:t>(1 вакансия / 0 заявок)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НУЛ квантовой </a:t>
            </a:r>
            <a:r>
              <a:rPr lang="ru-RU" dirty="0" err="1" smtClean="0"/>
              <a:t>наноэлектроники</a:t>
            </a:r>
            <a:r>
              <a:rPr lang="ru-RU" dirty="0" smtClean="0"/>
              <a:t> (1 вакансия / 2 заявки)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/>
              <a:t>Базовая кафедра ПИКСИС (1 вакансия / 0 заявок)</a:t>
            </a:r>
            <a:endParaRPr lang="ru-RU" dirty="0"/>
          </a:p>
        </p:txBody>
      </p:sp>
      <p:sp>
        <p:nvSpPr>
          <p:cNvPr id="9" name="Текст 1"/>
          <p:cNvSpPr>
            <a:spLocks noGrp="1"/>
          </p:cNvSpPr>
          <p:nvPr>
            <p:ph type="body" sz="quarter" idx="12"/>
          </p:nvPr>
        </p:nvSpPr>
        <p:spPr>
          <a:xfrm>
            <a:off x="6259805" y="2379663"/>
            <a:ext cx="5245561" cy="3393234"/>
          </a:xfrm>
        </p:spPr>
        <p:txBody>
          <a:bodyPr/>
          <a:lstStyle/>
          <a:p>
            <a:r>
              <a:rPr lang="ru-RU" b="1" dirty="0" smtClean="0"/>
              <a:t>Зарубежные  </a:t>
            </a:r>
            <a:r>
              <a:rPr lang="ru-RU" b="1" dirty="0" err="1" smtClean="0"/>
              <a:t>постдоки</a:t>
            </a:r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Hanotel</a:t>
            </a:r>
            <a:r>
              <a:rPr lang="en-US" dirty="0" smtClean="0"/>
              <a:t> </a:t>
            </a:r>
            <a:r>
              <a:rPr lang="en-US" dirty="0" err="1"/>
              <a:t>Pinzón</a:t>
            </a:r>
            <a:r>
              <a:rPr lang="en-US" dirty="0"/>
              <a:t> Christian </a:t>
            </a:r>
            <a:r>
              <a:rPr lang="en-US" dirty="0" smtClean="0"/>
              <a:t>Louis</a:t>
            </a:r>
            <a:r>
              <a:rPr lang="ru-RU" dirty="0" smtClean="0"/>
              <a:t> (Мексика), ДПМ / продление договора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Dongyu</a:t>
            </a:r>
            <a:r>
              <a:rPr lang="en-US" dirty="0"/>
              <a:t> </a:t>
            </a:r>
            <a:r>
              <a:rPr lang="en-US" dirty="0" smtClean="0"/>
              <a:t>Liu</a:t>
            </a:r>
            <a:r>
              <a:rPr lang="ru-RU" dirty="0"/>
              <a:t> (Китай)</a:t>
            </a:r>
            <a:r>
              <a:rPr lang="en-US" dirty="0" smtClean="0"/>
              <a:t>, </a:t>
            </a:r>
            <a:r>
              <a:rPr lang="ru-RU" dirty="0" smtClean="0"/>
              <a:t>ДЭИ  </a:t>
            </a:r>
            <a:r>
              <a:rPr lang="ru-RU" dirty="0"/>
              <a:t>/ продление договора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Dinesh </a:t>
            </a:r>
            <a:r>
              <a:rPr lang="en-US" dirty="0" err="1" smtClean="0"/>
              <a:t>Rano</a:t>
            </a:r>
            <a:r>
              <a:rPr lang="ru-RU" dirty="0" smtClean="0"/>
              <a:t> (Индия)</a:t>
            </a:r>
            <a:r>
              <a:rPr lang="en-US" dirty="0" smtClean="0"/>
              <a:t>, </a:t>
            </a:r>
            <a:r>
              <a:rPr lang="ru-RU" dirty="0" smtClean="0"/>
              <a:t>ДЭИ/ договор не продлен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Xingxing</a:t>
            </a:r>
            <a:r>
              <a:rPr lang="en-US" dirty="0"/>
              <a:t> </a:t>
            </a:r>
            <a:r>
              <a:rPr lang="en-US" dirty="0" smtClean="0"/>
              <a:t>Jiang</a:t>
            </a:r>
            <a:r>
              <a:rPr lang="ru-RU" dirty="0" smtClean="0"/>
              <a:t> (Китай), НУЛ КНЭ / оформление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Cristhian</a:t>
            </a:r>
            <a:r>
              <a:rPr lang="en-US" dirty="0"/>
              <a:t> Andres Aguirre </a:t>
            </a:r>
            <a:r>
              <a:rPr lang="en-US" dirty="0" smtClean="0"/>
              <a:t>Tellez</a:t>
            </a:r>
            <a:r>
              <a:rPr lang="ru-RU" dirty="0" smtClean="0"/>
              <a:t> (Колумбия),  Центр квантовых </a:t>
            </a:r>
            <a:r>
              <a:rPr lang="ru-RU" dirty="0" err="1" smtClean="0"/>
              <a:t>наноматериалов</a:t>
            </a:r>
            <a:r>
              <a:rPr lang="ru-RU" dirty="0" smtClean="0"/>
              <a:t> </a:t>
            </a:r>
            <a:r>
              <a:rPr lang="ru-RU" dirty="0"/>
              <a:t>/ </a:t>
            </a:r>
            <a:r>
              <a:rPr lang="ru-RU" dirty="0" smtClean="0"/>
              <a:t>оформление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Rahul </a:t>
            </a:r>
            <a:r>
              <a:rPr lang="en-US" dirty="0" smtClean="0"/>
              <a:t>Gupta </a:t>
            </a:r>
            <a:r>
              <a:rPr lang="ru-RU" dirty="0" smtClean="0"/>
              <a:t>(Индия)</a:t>
            </a:r>
            <a:r>
              <a:rPr lang="en-US" dirty="0" smtClean="0"/>
              <a:t>, </a:t>
            </a:r>
            <a:r>
              <a:rPr lang="ru-RU" dirty="0" smtClean="0"/>
              <a:t>ДЭИ / оформление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0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7377421" cy="777025"/>
          </a:xfrm>
        </p:spPr>
        <p:txBody>
          <a:bodyPr>
            <a:normAutofit/>
          </a:bodyPr>
          <a:lstStyle/>
          <a:p>
            <a:r>
              <a:rPr lang="ru-RU" dirty="0"/>
              <a:t>Организация научных конференций и семинаров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379662"/>
            <a:ext cx="5736180" cy="4183183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Moscow Workshop on Electronic and Networking Technologies (MWENT-2022)</a:t>
            </a:r>
            <a:br>
              <a:rPr lang="en-US" sz="1500" dirty="0"/>
            </a:br>
            <a:r>
              <a:rPr lang="en-US" sz="1500" dirty="0"/>
              <a:t>09–11 </a:t>
            </a:r>
            <a:r>
              <a:rPr lang="ru-RU" sz="1500" dirty="0"/>
              <a:t>июня 2022 г.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IV </a:t>
            </a:r>
            <a:r>
              <a:rPr lang="ru-RU" sz="1500" dirty="0"/>
              <a:t>Международный форум </a:t>
            </a:r>
            <a:r>
              <a:rPr lang="en-US" sz="1500" dirty="0"/>
              <a:t>FIT-M</a:t>
            </a:r>
            <a:br>
              <a:rPr lang="en-US" sz="1500" dirty="0"/>
            </a:br>
            <a:r>
              <a:rPr lang="en-US" sz="1500" dirty="0"/>
              <a:t>7–9 </a:t>
            </a:r>
            <a:r>
              <a:rPr lang="ru-RU" sz="1500" dirty="0"/>
              <a:t>декабря 2022 г. 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500" dirty="0" smtClean="0"/>
              <a:t>Ежегодная </a:t>
            </a:r>
            <a:r>
              <a:rPr lang="ru-RU" sz="1500" dirty="0"/>
              <a:t>межвузовская научно-техническая конференция студентов, аспирантов и молодых специалистов имени </a:t>
            </a:r>
            <a:r>
              <a:rPr lang="ru-RU" sz="1500" dirty="0" err="1" smtClean="0"/>
              <a:t>Е.В.Арменского</a:t>
            </a:r>
            <a:r>
              <a:rPr lang="ru-RU" sz="1500" dirty="0"/>
              <a:t/>
            </a:r>
            <a:br>
              <a:rPr lang="ru-RU" sz="1500" dirty="0"/>
            </a:br>
            <a:r>
              <a:rPr lang="ru-RU" sz="1500" dirty="0" smtClean="0"/>
              <a:t>(27 февраля – 7 марта 2023)</a:t>
            </a:r>
            <a:endParaRPr lang="ru-RU" sz="1500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dirty="0" smtClean="0"/>
              <a:t>XVIII </a:t>
            </a:r>
            <a:r>
              <a:rPr lang="en-US" sz="1500" dirty="0"/>
              <a:t>International Symposium Problems of Redundancy in Information and Control </a:t>
            </a:r>
            <a:r>
              <a:rPr lang="en-US" sz="1500" dirty="0" smtClean="0"/>
              <a:t>Systems</a:t>
            </a:r>
            <a:br>
              <a:rPr lang="en-US" sz="1500" dirty="0" smtClean="0"/>
            </a:br>
            <a:r>
              <a:rPr lang="en-US" sz="1500" dirty="0" smtClean="0"/>
              <a:t>(</a:t>
            </a:r>
            <a:r>
              <a:rPr lang="ru-RU" sz="1500" dirty="0" smtClean="0"/>
              <a:t>23</a:t>
            </a:r>
            <a:r>
              <a:rPr lang="en-US" sz="1500" dirty="0" smtClean="0"/>
              <a:t> </a:t>
            </a:r>
            <a:r>
              <a:rPr lang="ru-RU" sz="1500" dirty="0" smtClean="0"/>
              <a:t>– 27 октября 2023)</a:t>
            </a:r>
            <a:endParaRPr lang="ru-RU" sz="1500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pic>
        <p:nvPicPr>
          <p:cNvPr id="1026" name="Picture 2" descr="Научно-практическая конференция: что это такое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809" y="2379662"/>
            <a:ext cx="4684928" cy="351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0" name="Заголовок 3">
            <a:extLst>
              <a:ext uri="{FF2B5EF4-FFF2-40B4-BE49-F238E27FC236}">
                <a16:creationId xmlns="" xmlns:a16="http://schemas.microsoft.com/office/drawing/2014/main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93" y="1477050"/>
            <a:ext cx="11057955" cy="777025"/>
          </a:xfrm>
        </p:spPr>
        <p:txBody>
          <a:bodyPr/>
          <a:lstStyle/>
          <a:p>
            <a:r>
              <a:rPr lang="ru-RU" dirty="0" smtClean="0"/>
              <a:t>Доходы от НИР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12"/>
          </p:nvPr>
        </p:nvSpPr>
        <p:spPr>
          <a:xfrm>
            <a:off x="585896" y="2137615"/>
            <a:ext cx="5756382" cy="419003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Крупнейший прикладной проект 2023 г. – НИОКР для АО «РЖД» по созданию квантовой линии связи (64 млн. руб.)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 2023 г. В МИЭМ выполняется </a:t>
            </a:r>
            <a:r>
              <a:rPr lang="ru-RU" sz="1600" b="1" dirty="0" smtClean="0"/>
              <a:t>9 проектов РНФ </a:t>
            </a:r>
            <a:r>
              <a:rPr lang="ru-RU" sz="1600" dirty="0" smtClean="0"/>
              <a:t>общим объемом </a:t>
            </a:r>
            <a:r>
              <a:rPr lang="ru-RU" sz="1600" b="1" dirty="0" smtClean="0"/>
              <a:t>41.45 </a:t>
            </a:r>
            <a:r>
              <a:rPr lang="ru-RU" sz="1600" b="1" dirty="0" err="1" smtClean="0"/>
              <a:t>млн.руб</a:t>
            </a:r>
            <a:r>
              <a:rPr lang="ru-RU" sz="1600" b="1" dirty="0" smtClean="0"/>
              <a:t>.</a:t>
            </a:r>
            <a:r>
              <a:rPr lang="ru-RU" sz="1600" dirty="0" smtClean="0"/>
              <a:t>.</a:t>
            </a:r>
            <a:r>
              <a:rPr lang="ru-RU" sz="1600" b="1" dirty="0" smtClean="0"/>
              <a:t> </a:t>
            </a:r>
            <a:r>
              <a:rPr lang="ru-RU" sz="1600" dirty="0" smtClean="0"/>
              <a:t>Руководители проектов:</a:t>
            </a:r>
            <a:br>
              <a:rPr lang="ru-RU" sz="1600" dirty="0" smtClean="0"/>
            </a:br>
            <a:r>
              <a:rPr lang="ru-RU" sz="1600" dirty="0" smtClean="0"/>
              <a:t>Белова </a:t>
            </a:r>
            <a:r>
              <a:rPr lang="ru-RU" sz="1600" dirty="0"/>
              <a:t>М.В</a:t>
            </a:r>
            <a:r>
              <a:rPr lang="ru-RU" sz="1600" dirty="0" smtClean="0"/>
              <a:t>., Будков </a:t>
            </a:r>
            <a:r>
              <a:rPr lang="ru-RU" sz="1600" dirty="0"/>
              <a:t>Ю.А</a:t>
            </a:r>
            <a:r>
              <a:rPr lang="ru-RU" sz="1600" dirty="0" smtClean="0"/>
              <a:t>., Красилов </a:t>
            </a:r>
            <a:r>
              <a:rPr lang="ru-RU" sz="1600" dirty="0"/>
              <a:t>А.Н</a:t>
            </a:r>
            <a:r>
              <a:rPr lang="ru-RU" sz="1600" dirty="0" smtClean="0"/>
              <a:t>., Евсютин </a:t>
            </a:r>
            <a:r>
              <a:rPr lang="ru-RU" sz="1600" dirty="0"/>
              <a:t>О.О</a:t>
            </a:r>
            <a:r>
              <a:rPr lang="ru-RU" sz="1600" dirty="0" smtClean="0"/>
              <a:t>., Сатанин </a:t>
            </a:r>
            <a:r>
              <a:rPr lang="ru-RU" sz="1600" dirty="0"/>
              <a:t>А.М</a:t>
            </a:r>
            <a:r>
              <a:rPr lang="ru-RU" sz="1600" dirty="0" smtClean="0"/>
              <a:t>., Данилов </a:t>
            </a:r>
            <a:r>
              <a:rPr lang="ru-RU" sz="1600" dirty="0"/>
              <a:t>В.Г</a:t>
            </a:r>
            <a:r>
              <a:rPr lang="ru-RU" sz="1600" dirty="0" smtClean="0"/>
              <a:t>., Романов </a:t>
            </a:r>
            <a:r>
              <a:rPr lang="ru-RU" sz="1600" dirty="0"/>
              <a:t>А.Ю</a:t>
            </a:r>
            <a:r>
              <a:rPr lang="ru-RU" sz="1600" dirty="0" smtClean="0"/>
              <a:t>., Гайдученко И.А., Арутюнов К.Ю.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МИЭМ выполняет 2 проекта в рамках Центра искусственного интеллекта НИУ ВШЭ (</a:t>
            </a:r>
            <a:r>
              <a:rPr lang="ru-RU" sz="1600" b="1" dirty="0"/>
              <a:t>18 млн. руб.</a:t>
            </a:r>
            <a:r>
              <a:rPr lang="ru-RU" sz="1600" dirty="0"/>
              <a:t> в </a:t>
            </a:r>
            <a:r>
              <a:rPr lang="ru-RU" sz="1600" dirty="0" smtClean="0"/>
              <a:t>2023</a:t>
            </a:r>
            <a:r>
              <a:rPr lang="en-US" sz="1600" dirty="0" smtClean="0"/>
              <a:t> </a:t>
            </a:r>
            <a:r>
              <a:rPr lang="ru-RU" sz="1600" dirty="0" smtClean="0"/>
              <a:t>г</a:t>
            </a:r>
            <a:r>
              <a:rPr lang="ru-RU" sz="1600" dirty="0"/>
              <a:t>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4 проекта в рамках СП4 и 1 проект в рамках СП1 программы Приоритет 2030 (</a:t>
            </a:r>
            <a:r>
              <a:rPr lang="ru-RU" sz="1600" b="1" dirty="0" smtClean="0"/>
              <a:t>23.53 млн. руб.</a:t>
            </a:r>
            <a:r>
              <a:rPr lang="ru-RU" sz="1600" dirty="0" smtClean="0"/>
              <a:t> в 2023 г.)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Крупнейшие заказчики:</a:t>
            </a:r>
            <a:br>
              <a:rPr lang="ru-RU" sz="1600" dirty="0"/>
            </a:br>
            <a:r>
              <a:rPr lang="en-US" sz="1600" dirty="0" smtClean="0"/>
              <a:t>VK, </a:t>
            </a:r>
            <a:r>
              <a:rPr lang="ru-RU" sz="1600" dirty="0" smtClean="0"/>
              <a:t>ОАО </a:t>
            </a:r>
            <a:r>
              <a:rPr lang="ru-RU" sz="1600" dirty="0"/>
              <a:t>"</a:t>
            </a:r>
            <a:r>
              <a:rPr lang="ru-RU" sz="1600" dirty="0" smtClean="0"/>
              <a:t>РЖД</a:t>
            </a:r>
            <a:r>
              <a:rPr lang="en-US" sz="1600" dirty="0" smtClean="0"/>
              <a:t>, </a:t>
            </a:r>
            <a:r>
              <a:rPr lang="ru-RU" sz="1600" dirty="0" smtClean="0"/>
              <a:t>МЦКТ, Алмаз-Антей,</a:t>
            </a:r>
            <a:br>
              <a:rPr lang="ru-RU" sz="1600" dirty="0" smtClean="0"/>
            </a:br>
            <a:r>
              <a:rPr lang="ru-RU" sz="1600" dirty="0" smtClean="0"/>
              <a:t>Фонд </a:t>
            </a:r>
            <a:r>
              <a:rPr lang="ru-RU" sz="1600" dirty="0"/>
              <a:t>социального страхования </a:t>
            </a:r>
            <a:r>
              <a:rPr lang="ru-RU" sz="1600" dirty="0" smtClean="0"/>
              <a:t>РФ</a:t>
            </a:r>
            <a:r>
              <a:rPr lang="en-US" sz="1600" dirty="0" smtClean="0"/>
              <a:t>,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ООО «</a:t>
            </a:r>
            <a:r>
              <a:rPr lang="ru-RU" sz="1600" dirty="0" err="1"/>
              <a:t>Техкомпания</a:t>
            </a:r>
            <a:r>
              <a:rPr lang="ru-RU" sz="1600" dirty="0"/>
              <a:t> </a:t>
            </a:r>
            <a:r>
              <a:rPr lang="ru-RU" sz="1600" dirty="0" err="1"/>
              <a:t>Хуавэй</a:t>
            </a:r>
            <a:r>
              <a:rPr lang="ru-RU" sz="1600" dirty="0"/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endParaRPr lang="ru-RU" dirty="0" smtClean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494715"/>
              </p:ext>
            </p:extLst>
          </p:nvPr>
        </p:nvGraphicFramePr>
        <p:xfrm>
          <a:off x="4996282" y="1865562"/>
          <a:ext cx="6997152" cy="4680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505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0" name="Заголовок 3">
            <a:extLst>
              <a:ext uri="{FF2B5EF4-FFF2-40B4-BE49-F238E27FC236}">
                <a16:creationId xmlns="" xmlns:a16="http://schemas.microsoft.com/office/drawing/2014/main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</p:spPr>
        <p:txBody>
          <a:bodyPr/>
          <a:lstStyle/>
          <a:p>
            <a:r>
              <a:rPr lang="ru-RU" dirty="0" smtClean="0"/>
              <a:t>Проектные группы</a:t>
            </a:r>
            <a:endParaRPr lang="ru-RU" dirty="0"/>
          </a:p>
        </p:txBody>
      </p:sp>
      <p:sp>
        <p:nvSpPr>
          <p:cNvPr id="12" name="Текст 4">
            <a:extLst>
              <a:ext uri="{FF2B5EF4-FFF2-40B4-BE49-F238E27FC236}">
                <a16:creationId xmlns="" xmlns:a16="http://schemas.microsoft.com/office/drawing/2014/main" id="{9B7E5D6A-C1E4-8943-BE6A-9D9537FCC2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56460"/>
            <a:ext cx="11057971" cy="4434840"/>
          </a:xfrm>
        </p:spPr>
        <p:txBody>
          <a:bodyPr numCol="2">
            <a:noAutofit/>
          </a:bodyPr>
          <a:lstStyle/>
          <a:p>
            <a:r>
              <a:rPr lang="ru-RU" b="1" dirty="0" smtClean="0"/>
              <a:t>В 2023 году завершают работу</a:t>
            </a:r>
            <a:r>
              <a:rPr lang="ru-RU" dirty="0" smtClean="0"/>
              <a:t> </a:t>
            </a:r>
            <a:r>
              <a:rPr lang="ru-RU" b="1" dirty="0" smtClean="0"/>
              <a:t>5</a:t>
            </a:r>
            <a:r>
              <a:rPr lang="ru-RU" dirty="0" smtClean="0"/>
              <a:t> проектов, поддержанных в 2021 г. </a:t>
            </a:r>
            <a:r>
              <a:rPr lang="ru-RU" b="1" dirty="0" smtClean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Статистическая </a:t>
            </a:r>
            <a:r>
              <a:rPr lang="ru-RU" dirty="0"/>
              <a:t>механика классических и квантовых конденсированных сред. Руководитель: </a:t>
            </a:r>
            <a:r>
              <a:rPr lang="ru-RU" dirty="0" err="1"/>
              <a:t>Будков</a:t>
            </a:r>
            <a:r>
              <a:rPr lang="ru-RU" dirty="0"/>
              <a:t> Юрий Алексеевич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Эксплуатация </a:t>
            </a:r>
            <a:r>
              <a:rPr lang="ru-RU" dirty="0"/>
              <a:t>и поддержка </a:t>
            </a:r>
            <a:r>
              <a:rPr lang="ru-RU" dirty="0" err="1"/>
              <a:t>Медиацентра</a:t>
            </a:r>
            <a:r>
              <a:rPr lang="ru-RU" dirty="0"/>
              <a:t> МИЭМ. Руководитель: Королев Денис Александрович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Развитие творческого объединения «</a:t>
            </a:r>
            <a:r>
              <a:rPr lang="ru-RU" dirty="0" err="1"/>
              <a:t>Медиацентр</a:t>
            </a:r>
            <a:r>
              <a:rPr lang="ru-RU" dirty="0"/>
              <a:t> МИЭМ». Руководитель: </a:t>
            </a:r>
            <a:r>
              <a:rPr lang="ru-RU" dirty="0" err="1"/>
              <a:t>Мыслюк</a:t>
            </a:r>
            <a:r>
              <a:rPr lang="ru-RU" dirty="0"/>
              <a:t> Олег Викторович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Масштабируемая система видеоконференций для корпоративного использования. Руководитель: Сергеев Антон Валерьевич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Разработка и анализ алгоритмов для классических и квантовых вычислений. </a:t>
            </a:r>
            <a:r>
              <a:rPr lang="ru-RU" dirty="0" smtClean="0"/>
              <a:t>Руководитель: </a:t>
            </a:r>
            <a:r>
              <a:rPr lang="ru-RU" dirty="0"/>
              <a:t>Щур Лев </a:t>
            </a:r>
            <a:r>
              <a:rPr lang="ru-RU" dirty="0" smtClean="0"/>
              <a:t>Николаевич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8666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/>
              <a:t>Московский институт электроники и математики им А.Н. Тихонова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=""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О научной деятельности МИЭМ НИУ ВШЭ в 2022-2023 гг.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43" y="536707"/>
            <a:ext cx="1205926" cy="296588"/>
          </a:xfrm>
          <a:prstGeom prst="rect">
            <a:avLst/>
          </a:prstGeom>
        </p:spPr>
      </p:pic>
      <p:sp>
        <p:nvSpPr>
          <p:cNvPr id="10" name="Заголовок 3">
            <a:extLst>
              <a:ext uri="{FF2B5EF4-FFF2-40B4-BE49-F238E27FC236}">
                <a16:creationId xmlns="" xmlns:a16="http://schemas.microsoft.com/office/drawing/2014/main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7" y="1447790"/>
            <a:ext cx="11057955" cy="777025"/>
          </a:xfrm>
        </p:spPr>
        <p:txBody>
          <a:bodyPr/>
          <a:lstStyle/>
          <a:p>
            <a:r>
              <a:rPr lang="ru-RU" dirty="0" smtClean="0"/>
              <a:t>Студенческие общества</a:t>
            </a:r>
            <a:endParaRPr lang="ru-RU" dirty="0"/>
          </a:p>
        </p:txBody>
      </p:sp>
      <p:sp>
        <p:nvSpPr>
          <p:cNvPr id="12" name="Текст 4">
            <a:extLst>
              <a:ext uri="{FF2B5EF4-FFF2-40B4-BE49-F238E27FC236}">
                <a16:creationId xmlns="" xmlns:a16="http://schemas.microsoft.com/office/drawing/2014/main" id="{9B7E5D6A-C1E4-8943-BE6A-9D9537FCC2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7" y="2156460"/>
            <a:ext cx="11057971" cy="4434840"/>
          </a:xfrm>
        </p:spPr>
        <p:txBody>
          <a:bodyPr numCol="2">
            <a:noAutofit/>
          </a:bodyPr>
          <a:lstStyle/>
          <a:p>
            <a:r>
              <a:rPr lang="ru-RU" b="1" dirty="0" smtClean="0"/>
              <a:t>Студенческое конструкторское бюро (СКБ)</a:t>
            </a:r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Создана инициативная группа под руководством </a:t>
            </a:r>
            <a:r>
              <a:rPr lang="ru-RU" dirty="0" err="1" smtClean="0"/>
              <a:t>И.А.Иванова</a:t>
            </a:r>
            <a:r>
              <a:rPr lang="ru-RU" dirty="0" smtClean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Идет подготовка концепции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Ведется </a:t>
            </a:r>
            <a:r>
              <a:rPr lang="ru-RU" dirty="0"/>
              <a:t>2 проекта</a:t>
            </a:r>
            <a:r>
              <a:rPr lang="ru-RU" dirty="0" smtClean="0"/>
              <a:t>: «Умный фонарь», «Карбоновый полигон»</a:t>
            </a:r>
          </a:p>
          <a:p>
            <a:endParaRPr lang="ru-RU" b="1" dirty="0" smtClean="0"/>
          </a:p>
          <a:p>
            <a:r>
              <a:rPr lang="ru-RU" b="1" dirty="0" smtClean="0"/>
              <a:t>Студенческое научно-техническое общество (СНТО)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Создана инициативная группа под руководством </a:t>
            </a:r>
            <a:r>
              <a:rPr lang="ru-RU" dirty="0" err="1" smtClean="0"/>
              <a:t>В.В.Миколаенко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Направлена делегация на Всероссийский слет студенческих физико-математических научных обществ (Вадим Миколаенко – аспирант, Артем </a:t>
            </a:r>
            <a:r>
              <a:rPr lang="ru-RU" dirty="0" err="1" smtClean="0"/>
              <a:t>Глушак</a:t>
            </a:r>
            <a:r>
              <a:rPr lang="ru-RU" dirty="0" smtClean="0"/>
              <a:t> – студент маг., Виктор </a:t>
            </a:r>
            <a:r>
              <a:rPr lang="ru-RU" dirty="0" err="1" smtClean="0"/>
              <a:t>Крепкер</a:t>
            </a:r>
            <a:r>
              <a:rPr lang="ru-RU" dirty="0" smtClean="0"/>
              <a:t> – студент бак.)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Подготовлен проект Положения о деятельности СНТО и план работы с сентября 2023 года</a:t>
            </a:r>
            <a:endParaRPr lang="ru-RU" dirty="0"/>
          </a:p>
          <a:p>
            <a:pPr lvl="0"/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pic>
        <p:nvPicPr>
          <p:cNvPr id="1026" name="Picture 2" descr="https://lh4.googleusercontent.com/eFfTmWfslL28zl8nzU8VRXCCggAuHoU4oFec_XyNnJeB89ldQVg2dFyYF3ru7hUENuKlFS0_H-fDCTjx2A64Q8gcL8XeCicSAHbPpqhCAY1dq0_mPltnxjtZboBm4Gdu8dz6YThS9FeM20MBYJLhVB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168" y="2715776"/>
            <a:ext cx="5302685" cy="346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7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purl.org/dc/dcmitype/"/>
    <ds:schemaRef ds:uri="e96afe77-3acb-4328-97fc-408e1bde3ecd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875bd71-cde8-496c-a136-433f55d5e6d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3456</TotalTime>
  <Words>826</Words>
  <Application>Microsoft Office PowerPoint</Application>
  <PresentationFormat>Произвольный</PresentationFormat>
  <Paragraphs>115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О научной деятельности МИЭМ НИУ ВШЭ в 2022-2023 гг.</vt:lpstr>
      <vt:lpstr>Научные лаборатории  МИЭМ НИУ ВШЭ</vt:lpstr>
      <vt:lpstr>Публикационная активность</vt:lpstr>
      <vt:lpstr>Конкурс лучших русскоязычных статей</vt:lpstr>
      <vt:lpstr>Постдоки</vt:lpstr>
      <vt:lpstr>Организация научных конференций и семинаров</vt:lpstr>
      <vt:lpstr>Доходы от НИР</vt:lpstr>
      <vt:lpstr>Проектные группы</vt:lpstr>
      <vt:lpstr>Студенческие общества</vt:lpstr>
      <vt:lpstr>Проект решения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Пользователь Windows</cp:lastModifiedBy>
  <cp:revision>89</cp:revision>
  <cp:lastPrinted>2023-06-16T09:22:34Z</cp:lastPrinted>
  <dcterms:created xsi:type="dcterms:W3CDTF">2021-11-11T08:52:47Z</dcterms:created>
  <dcterms:modified xsi:type="dcterms:W3CDTF">2023-06-16T09:29:33Z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