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52" r:id="rId1"/>
  </p:sldMasterIdLst>
  <p:notesMasterIdLst>
    <p:notesMasterId r:id="rId22"/>
  </p:notesMasterIdLst>
  <p:sldIdLst>
    <p:sldId id="271" r:id="rId2"/>
    <p:sldId id="326" r:id="rId3"/>
    <p:sldId id="273" r:id="rId4"/>
    <p:sldId id="274" r:id="rId5"/>
    <p:sldId id="327" r:id="rId6"/>
    <p:sldId id="277" r:id="rId7"/>
    <p:sldId id="275" r:id="rId8"/>
    <p:sldId id="281" r:id="rId9"/>
    <p:sldId id="279" r:id="rId10"/>
    <p:sldId id="278" r:id="rId11"/>
    <p:sldId id="290" r:id="rId12"/>
    <p:sldId id="289" r:id="rId13"/>
    <p:sldId id="280" r:id="rId14"/>
    <p:sldId id="295" r:id="rId15"/>
    <p:sldId id="291" r:id="rId16"/>
    <p:sldId id="294" r:id="rId17"/>
    <p:sldId id="293" r:id="rId18"/>
    <p:sldId id="283" r:id="rId19"/>
    <p:sldId id="306" r:id="rId20"/>
    <p:sldId id="29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238"/>
    <p:restoredTop sz="78628"/>
  </p:normalViewPr>
  <p:slideViewPr>
    <p:cSldViewPr snapToGrid="0" snapToObjects="1">
      <p:cViewPr varScale="1">
        <p:scale>
          <a:sx n="100" d="100"/>
          <a:sy n="100" d="100"/>
        </p:scale>
        <p:origin x="114" y="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D049A-4823-4A44-B14B-BD231410726A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A3953-03E6-674E-A1A3-63D40AC45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253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A3953-03E6-674E-A1A3-63D40AC459D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640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A3953-03E6-674E-A1A3-63D40AC459D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170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A3953-03E6-674E-A1A3-63D40AC459D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197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A3953-03E6-674E-A1A3-63D40AC459D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330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A3953-03E6-674E-A1A3-63D40AC459D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53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A3953-03E6-674E-A1A3-63D40AC459D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710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A3953-03E6-674E-A1A3-63D40AC459D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694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7bddb7ea7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7bddb7ea7c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89" name="Google Shape;189;g17bddb7ea7c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7294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A3953-03E6-674E-A1A3-63D40AC459D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585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7bddb7ea7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7bddb7ea7c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89" name="Google Shape;189;g17bddb7ea7c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3278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95213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8827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A3953-03E6-674E-A1A3-63D40AC459D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139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A3953-03E6-674E-A1A3-63D40AC459D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096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A3953-03E6-674E-A1A3-63D40AC459D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85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A3953-03E6-674E-A1A3-63D40AC459D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681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A3953-03E6-674E-A1A3-63D40AC459D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691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237BF-772E-4F4C-B2EB-9188D3599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694777-F56F-3844-BB67-EEBA0AA54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4F43A3-6A38-1640-875E-EB336B19F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A52D-88DC-A444-8902-6833BC39D1F6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B3EE30-ECF3-6641-B35D-238DEB7A3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94229B-0A8D-A244-B3E5-BA6A6CAC3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2E13-CA88-4E41-96C9-B17039F68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51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E71146-8FAB-AE49-9A06-44CC6A72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310FC1-92D7-0D42-9000-1663D567C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810ECD-D5C4-3D4F-BBB1-77986A855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A52D-88DC-A444-8902-6833BC39D1F6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F9493A-374B-9046-A914-758E59D78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3C146D-8F74-0445-9C03-8993FE31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2E13-CA88-4E41-96C9-B17039F68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759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4580DA-29B6-1949-B156-70F0440998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B6A2BD-8044-E647-9132-B840EAB46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14C321-45D1-E14B-910B-786F25BAF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A52D-88DC-A444-8902-6833BC39D1F6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D7C598-17A7-A243-B212-CDDB2B711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7E2443-AA95-4C48-BB5C-B898B05E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2E13-CA88-4E41-96C9-B17039F68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244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4160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251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516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1">
  <p:cSld name="1_Текст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9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19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" name="Google Shape;28;p19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" name="Google Shape;29;p19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" name="Google Shape;30;p19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Google Shape;31;p19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" name="Google Shape;32;p19"/>
          <p:cNvSpPr>
            <a:spLocks noGrp="1"/>
          </p:cNvSpPr>
          <p:nvPr>
            <p:ph type="pic" idx="2"/>
          </p:nvPr>
        </p:nvSpPr>
        <p:spPr>
          <a:xfrm>
            <a:off x="6684653" y="1447790"/>
            <a:ext cx="4325167" cy="4325107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33" name="Google Shape;33;p19"/>
          <p:cNvSpPr txBox="1">
            <a:spLocks noGrp="1"/>
          </p:cNvSpPr>
          <p:nvPr>
            <p:ph type="title"/>
          </p:nvPr>
        </p:nvSpPr>
        <p:spPr>
          <a:xfrm>
            <a:off x="585898" y="1447790"/>
            <a:ext cx="524556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1"/>
          </p:nvPr>
        </p:nvSpPr>
        <p:spPr>
          <a:xfrm>
            <a:off x="585897" y="2379663"/>
            <a:ext cx="5245561" cy="339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104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B91A05-0E02-3343-94E7-BA3EF8D47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005368-91EF-1D47-A9CD-4DCA16AF5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330F2D-255B-AA4E-BDCA-52534D6C8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A52D-88DC-A444-8902-6833BC39D1F6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306126-402F-7142-8B7C-2DB5D578B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3545A8-7422-E147-AE9C-854797B3D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2E13-CA88-4E41-96C9-B17039F68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49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3EDE9-3171-4C4F-B501-97E07EDAF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967E6B-8B9B-A948-81F2-C2C303DBB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EC187C-139A-254C-BB8C-EAE32367B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A52D-88DC-A444-8902-6833BC39D1F6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60310F-2E10-314B-96A2-3C004DB91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DD996D-3EE5-7E49-87FB-DAFC9B0D0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2E13-CA88-4E41-96C9-B17039F68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37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8219E5-ABB0-FC49-91A8-68C63E2ED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754606-C28A-5A4C-A39C-EC4FD2C04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3C4413-9914-3F43-B835-E9833F2FA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A452F3-DB33-664D-9BDB-25AFB6C4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A52D-88DC-A444-8902-6833BC39D1F6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B1B1D7-00C0-DD43-8B8A-435F6DD7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CE4E29-4883-A440-811A-F2DBE8E7A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2E13-CA88-4E41-96C9-B17039F68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81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652A0-C9E5-CE4C-A091-2DD944E7D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DBE12F-7FB3-9F40-8B5A-330BB48AA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A8E80-726E-7644-B814-A8D6E9587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0F9B6C-9316-5A4A-B648-A41336AC37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61C31D6-934C-254B-AAC3-B36B3167D1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656CF86-668A-6949-8636-E5F7FB227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A52D-88DC-A444-8902-6833BC39D1F6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5F7A0B9-8275-E542-B89B-935AAFA35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7D83E00-AC54-FE4D-A879-67ABEF464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2E13-CA88-4E41-96C9-B17039F68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29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F3E8A-B59F-7E45-96E2-755512363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86753D-7C1B-D04A-8375-AAC02C027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A52D-88DC-A444-8902-6833BC39D1F6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E20659-6D07-DA4C-A1EF-D86F16B6F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F0FA64-C30E-664E-B1CD-E248C4441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2E13-CA88-4E41-96C9-B17039F68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49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DC80DD-ED2B-F448-8586-2404565C2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A52D-88DC-A444-8902-6833BC39D1F6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CB334FD-A15B-1D41-BF7A-3DC99AAAD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E5710E-9A6C-C943-A912-C35E9FCD6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2E13-CA88-4E41-96C9-B17039F68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91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8648D-DD85-3D4D-A487-EE575B978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BE356D-016B-864C-BDDC-AD4A15CEF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648BAC-2534-DA46-AF7B-29768344D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BFF245-AB63-3644-88B0-F7F80A737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A52D-88DC-A444-8902-6833BC39D1F6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8A9A48-C7A3-DA4D-A813-616D71828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B06D80-B064-384C-BBBC-68CD1AD38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2E13-CA88-4E41-96C9-B17039F68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83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8A27-E308-D84C-A9B4-EF24831F6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90B691-5BC4-B743-9A35-A927C31266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B3ED27-791B-5348-8DF2-681B409B1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6CD8B7-349C-9847-A0BB-E3BAFE592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A52D-88DC-A444-8902-6833BC39D1F6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32C805-4229-9243-A41E-CC3C7085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A5D3BF-C280-2E41-9A9C-D32DF8364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2E13-CA88-4E41-96C9-B17039F68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79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D379B-0AB2-0043-85CE-AEB7496F3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ACC8E9-80F8-5647-BCF5-618287F25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1D4E4B-4F08-F24A-82B8-6DEA1E0EF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5A52D-88DC-A444-8902-6833BC39D1F6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461607-1004-8C46-8565-5962827FC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FF265F-E599-1A4C-8FB3-4E910E277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32E13-CA88-4E41-96C9-B17039F68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13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7" y="2404670"/>
            <a:ext cx="9976491" cy="1978323"/>
          </a:xfrm>
        </p:spPr>
        <p:txBody>
          <a:bodyPr>
            <a:normAutofit fontScale="90000"/>
          </a:bodyPr>
          <a:lstStyle/>
          <a:p>
            <a:r>
              <a:rPr lang="ru-RU" sz="4800" dirty="0"/>
              <a:t>Исследование и разработка метода предобработки и передачи данных в удаленном интернет вещей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МОСКОВСКИЙ ИНСТИТУТ ЭЛЕКТРОНИКИ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 МАТЕМАТИКИ ИМ. А.Н. ТИХОНОВА</a:t>
            </a: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5CF647-5B1F-7D47-86B3-689C1DD11931}"/>
              </a:ext>
            </a:extLst>
          </p:cNvPr>
          <p:cNvSpPr txBox="1"/>
          <p:nvPr/>
        </p:nvSpPr>
        <p:spPr>
          <a:xfrm>
            <a:off x="1027968" y="4772025"/>
            <a:ext cx="3002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E2D69"/>
              </a:buClr>
              <a:buSzPts val="1600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Карнаухов А. Ю. МИВ 211</a:t>
            </a:r>
          </a:p>
          <a:p>
            <a:pPr lvl="0">
              <a:buClr>
                <a:srgbClr val="0E2D69"/>
              </a:buClr>
              <a:buSzPts val="1600"/>
              <a:defRPr/>
            </a:pPr>
            <a:r>
              <a:rPr lang="en" dirty="0" err="1">
                <a:solidFill>
                  <a:schemeClr val="accent1">
                    <a:lumMod val="50000"/>
                  </a:schemeClr>
                </a:solidFill>
              </a:rPr>
              <a:t>ayukarnaukhov@edu.hse.ru</a:t>
            </a:r>
            <a:endParaRPr lang="en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919081-A39E-2347-B6B6-06396D3E4D48}"/>
              </a:ext>
            </a:extLst>
          </p:cNvPr>
          <p:cNvSpPr txBox="1"/>
          <p:nvPr/>
        </p:nvSpPr>
        <p:spPr>
          <a:xfrm>
            <a:off x="6360407" y="4734983"/>
            <a:ext cx="384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Научный руководитель: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Профессор,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к.т.н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Восков Л. С.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B540A0-0922-FB4A-A3E4-DC4F03032EB2}"/>
              </a:ext>
            </a:extLst>
          </p:cNvPr>
          <p:cNvSpPr txBox="1"/>
          <p:nvPr/>
        </p:nvSpPr>
        <p:spPr>
          <a:xfrm>
            <a:off x="6111596" y="1099784"/>
            <a:ext cx="245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Департамент 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электронной инженерии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2F0829-2C0D-624E-8F8B-3E27B0325376}"/>
              </a:ext>
            </a:extLst>
          </p:cNvPr>
          <p:cNvSpPr txBox="1"/>
          <p:nvPr/>
        </p:nvSpPr>
        <p:spPr>
          <a:xfrm>
            <a:off x="8749849" y="1240658"/>
            <a:ext cx="1451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Москва 2023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1871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4866" y="471600"/>
            <a:ext cx="4066635" cy="485229"/>
          </a:xfrm>
        </p:spPr>
        <p:txBody>
          <a:bodyPr/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Разработка метода предобработки данных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2. Выбор метода сжатия коротких сообщений </a:t>
            </a: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AF6744D3-3DCB-C042-9729-F97930792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4" y="471599"/>
            <a:ext cx="2169066" cy="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Таблица 23">
                <a:extLst>
                  <a:ext uri="{FF2B5EF4-FFF2-40B4-BE49-F238E27FC236}">
                    <a16:creationId xmlns:a16="http://schemas.microsoft.com/office/drawing/2014/main" id="{9C5C4EAF-242F-6B4C-9753-6B20AEC5A8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7911685"/>
                  </p:ext>
                </p:extLst>
              </p:nvPr>
            </p:nvGraphicFramePr>
            <p:xfrm>
              <a:off x="439088" y="1798726"/>
              <a:ext cx="11471556" cy="466811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483091">
                      <a:extLst>
                        <a:ext uri="{9D8B030D-6E8A-4147-A177-3AD203B41FA5}">
                          <a16:colId xmlns:a16="http://schemas.microsoft.com/office/drawing/2014/main" val="3661002515"/>
                        </a:ext>
                      </a:extLst>
                    </a:gridCol>
                    <a:gridCol w="2276286">
                      <a:extLst>
                        <a:ext uri="{9D8B030D-6E8A-4147-A177-3AD203B41FA5}">
                          <a16:colId xmlns:a16="http://schemas.microsoft.com/office/drawing/2014/main" val="2885723580"/>
                        </a:ext>
                      </a:extLst>
                    </a:gridCol>
                    <a:gridCol w="2073923">
                      <a:extLst>
                        <a:ext uri="{9D8B030D-6E8A-4147-A177-3AD203B41FA5}">
                          <a16:colId xmlns:a16="http://schemas.microsoft.com/office/drawing/2014/main" val="3350317183"/>
                        </a:ext>
                      </a:extLst>
                    </a:gridCol>
                    <a:gridCol w="2319128">
                      <a:extLst>
                        <a:ext uri="{9D8B030D-6E8A-4147-A177-3AD203B41FA5}">
                          <a16:colId xmlns:a16="http://schemas.microsoft.com/office/drawing/2014/main" val="2962194326"/>
                        </a:ext>
                      </a:extLst>
                    </a:gridCol>
                    <a:gridCol w="2319128">
                      <a:extLst>
                        <a:ext uri="{9D8B030D-6E8A-4147-A177-3AD203B41FA5}">
                          <a16:colId xmlns:a16="http://schemas.microsoft.com/office/drawing/2014/main" val="3883556658"/>
                        </a:ext>
                      </a:extLst>
                    </a:gridCol>
                  </a:tblGrid>
                  <a:tr h="151663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Тип Файла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Изначальный размер файла (байт) -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b>
                              </m:sSub>
                            </m:oMath>
                          </a14:m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Сжатый размер файла (байт) -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</m:oMath>
                          </a14:m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Метод сжатия/ архиватор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Коэффициент сжатия: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ru-RU" sz="2000"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𝑺</m:t>
                                      </m:r>
                                    </m:e>
                                    <m:sub>
                                      <m:r>
                                        <a:rPr lang="en-US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𝒐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𝑺</m:t>
                                      </m:r>
                                    </m:e>
                                    <m:sub>
                                      <m:r>
                                        <a:rPr lang="en-US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3117417"/>
                      </a:ext>
                    </a:extLst>
                  </a:tr>
                  <a:tr h="379160">
                    <a:tc rowSpan="4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Содержит сообщение размером от 30-45 байт</a:t>
                          </a:r>
                          <a:endParaRPr lang="ru-RU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4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33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1" u="sng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19</a:t>
                          </a:r>
                          <a:endParaRPr lang="ru-RU" sz="2000" b="1" u="sng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ru-RU" sz="2000" b="1" u="sng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Хаффман</a:t>
                          </a:r>
                          <a:endParaRPr lang="ru-RU" sz="2000" b="1" u="sng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1" u="sng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1,7368421053</a:t>
                          </a:r>
                          <a:endParaRPr lang="ru-RU" sz="2000" b="1" u="sng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054439038"/>
                      </a:ext>
                    </a:extLst>
                  </a:tr>
                  <a:tr h="493412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68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gzip</a:t>
                          </a:r>
                          <a:endParaRPr kumimoji="0" lang="ru-RU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0,4852941176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954046743"/>
                      </a:ext>
                    </a:extLst>
                  </a:tr>
                  <a:tr h="37916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73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bzip2</a:t>
                          </a:r>
                          <a:endParaRPr kumimoji="0" lang="ru-RU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0,4520547945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41858472"/>
                      </a:ext>
                    </a:extLst>
                  </a:tr>
                  <a:tr h="380476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175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ru-RU" sz="20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7</a:t>
                          </a:r>
                          <a:r>
                            <a:rPr lang="en-US" sz="20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zip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0,1885714286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52304511"/>
                      </a:ext>
                    </a:extLst>
                  </a:tr>
                  <a:tr h="379160">
                    <a:tc rowSpan="4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Содержит сообщение размером от 45-2048 байт</a:t>
                          </a:r>
                          <a:endParaRPr lang="ru-RU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4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316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1" u="sng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181</a:t>
                          </a:r>
                          <a:endParaRPr lang="ru-RU" sz="2000" b="1" u="sng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ru-RU" sz="2000" b="1" u="sng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Хаффман</a:t>
                          </a:r>
                          <a:endParaRPr lang="ru-RU" sz="2000" b="1" u="sng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1" u="sng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1,7458563536</a:t>
                          </a:r>
                          <a:endParaRPr lang="ru-RU" sz="2000" b="1" u="sng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288754673"/>
                      </a:ext>
                    </a:extLst>
                  </a:tr>
                  <a:tr h="380476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210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gzip</a:t>
                          </a:r>
                          <a:endParaRPr kumimoji="0" lang="ru-RU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1,5047619048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06217477"/>
                      </a:ext>
                    </a:extLst>
                  </a:tr>
                  <a:tr h="380476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234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bzip2</a:t>
                          </a:r>
                          <a:endParaRPr kumimoji="0" lang="ru-RU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1,3504273504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65127813"/>
                      </a:ext>
                    </a:extLst>
                  </a:tr>
                  <a:tr h="37916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339</a:t>
                          </a:r>
                          <a:endParaRPr lang="ru-RU" sz="2000" b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ru-RU" sz="20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7</a:t>
                          </a:r>
                          <a:r>
                            <a:rPr lang="en-US" sz="20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zip</a:t>
                          </a:r>
                          <a:endParaRPr lang="ru-RU" sz="20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0,9321533923</a:t>
                          </a:r>
                          <a:endParaRPr lang="ru-RU" sz="20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037515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Таблица 23">
                <a:extLst>
                  <a:ext uri="{FF2B5EF4-FFF2-40B4-BE49-F238E27FC236}">
                    <a16:creationId xmlns:a16="http://schemas.microsoft.com/office/drawing/2014/main" id="{9C5C4EAF-242F-6B4C-9753-6B20AEC5A8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7911685"/>
                  </p:ext>
                </p:extLst>
              </p:nvPr>
            </p:nvGraphicFramePr>
            <p:xfrm>
              <a:off x="439088" y="1798726"/>
              <a:ext cx="11471556" cy="466811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483091">
                      <a:extLst>
                        <a:ext uri="{9D8B030D-6E8A-4147-A177-3AD203B41FA5}">
                          <a16:colId xmlns:a16="http://schemas.microsoft.com/office/drawing/2014/main" val="3661002515"/>
                        </a:ext>
                      </a:extLst>
                    </a:gridCol>
                    <a:gridCol w="2276286">
                      <a:extLst>
                        <a:ext uri="{9D8B030D-6E8A-4147-A177-3AD203B41FA5}">
                          <a16:colId xmlns:a16="http://schemas.microsoft.com/office/drawing/2014/main" val="2885723580"/>
                        </a:ext>
                      </a:extLst>
                    </a:gridCol>
                    <a:gridCol w="2073923">
                      <a:extLst>
                        <a:ext uri="{9D8B030D-6E8A-4147-A177-3AD203B41FA5}">
                          <a16:colId xmlns:a16="http://schemas.microsoft.com/office/drawing/2014/main" val="3350317183"/>
                        </a:ext>
                      </a:extLst>
                    </a:gridCol>
                    <a:gridCol w="2319128">
                      <a:extLst>
                        <a:ext uri="{9D8B030D-6E8A-4147-A177-3AD203B41FA5}">
                          <a16:colId xmlns:a16="http://schemas.microsoft.com/office/drawing/2014/main" val="2962194326"/>
                        </a:ext>
                      </a:extLst>
                    </a:gridCol>
                    <a:gridCol w="2319128">
                      <a:extLst>
                        <a:ext uri="{9D8B030D-6E8A-4147-A177-3AD203B41FA5}">
                          <a16:colId xmlns:a16="http://schemas.microsoft.com/office/drawing/2014/main" val="3883556658"/>
                        </a:ext>
                      </a:extLst>
                    </a:gridCol>
                  </a:tblGrid>
                  <a:tr h="151663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Тип Файла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10056" r="-296648" b="-21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30675" r="-225767" b="-21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Метод сжатия/ архиватор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94536" r="-1093" b="-21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117417"/>
                      </a:ext>
                    </a:extLst>
                  </a:tr>
                  <a:tr h="379160">
                    <a:tc rowSpan="4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Содержит сообщение размером от 30-45 байт</a:t>
                          </a:r>
                          <a:endParaRPr lang="ru-RU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4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33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1" u="sng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19</a:t>
                          </a:r>
                          <a:endParaRPr lang="ru-RU" sz="2000" b="1" u="sng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ru-RU" sz="2000" b="1" u="sng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Хаффман</a:t>
                          </a:r>
                          <a:endParaRPr lang="ru-RU" sz="2000" b="1" u="sng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1" u="sng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1,7368421053</a:t>
                          </a:r>
                          <a:endParaRPr lang="ru-RU" sz="2000" b="1" u="sng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054439038"/>
                      </a:ext>
                    </a:extLst>
                  </a:tr>
                  <a:tr h="493412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68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gzip</a:t>
                          </a:r>
                          <a:endParaRPr kumimoji="0" lang="ru-RU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0,4852941176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954046743"/>
                      </a:ext>
                    </a:extLst>
                  </a:tr>
                  <a:tr h="37916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73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bzip2</a:t>
                          </a:r>
                          <a:endParaRPr kumimoji="0" lang="ru-RU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0,4520547945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41858472"/>
                      </a:ext>
                    </a:extLst>
                  </a:tr>
                  <a:tr h="380476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175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ru-RU" sz="20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7</a:t>
                          </a:r>
                          <a:r>
                            <a:rPr lang="en-US" sz="20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zip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0,1885714286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52304511"/>
                      </a:ext>
                    </a:extLst>
                  </a:tr>
                  <a:tr h="379160">
                    <a:tc rowSpan="4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Содержит сообщение размером от 45-2048 байт</a:t>
                          </a:r>
                          <a:endParaRPr lang="ru-RU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4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316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1" u="sng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181</a:t>
                          </a:r>
                          <a:endParaRPr lang="ru-RU" sz="2000" b="1" u="sng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ru-RU" sz="2000" b="1" u="sng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Хаффман</a:t>
                          </a:r>
                          <a:endParaRPr lang="ru-RU" sz="2000" b="1" u="sng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1" u="sng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1,7458563536</a:t>
                          </a:r>
                          <a:endParaRPr lang="ru-RU" sz="2000" b="1" u="sng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288754673"/>
                      </a:ext>
                    </a:extLst>
                  </a:tr>
                  <a:tr h="380476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210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gzip</a:t>
                          </a:r>
                          <a:endParaRPr kumimoji="0" lang="ru-RU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1,5047619048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06217477"/>
                      </a:ext>
                    </a:extLst>
                  </a:tr>
                  <a:tr h="380476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234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bzip2</a:t>
                          </a:r>
                          <a:endParaRPr kumimoji="0" lang="ru-RU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1,3504273504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65127813"/>
                      </a:ext>
                    </a:extLst>
                  </a:tr>
                  <a:tr h="37916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339</a:t>
                          </a:r>
                          <a:endParaRPr lang="ru-RU" sz="2000" b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ru-RU" sz="20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7</a:t>
                          </a:r>
                          <a:r>
                            <a:rPr lang="en-US" sz="20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zip</a:t>
                          </a:r>
                          <a:endParaRPr lang="ru-RU" sz="20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0,9321533923</a:t>
                          </a:r>
                          <a:endParaRPr lang="ru-RU" sz="20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037515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E0864D83-2040-4949-9A1F-CB4BB4468BCE}"/>
              </a:ext>
            </a:extLst>
          </p:cNvPr>
          <p:cNvSpPr txBox="1"/>
          <p:nvPr/>
        </p:nvSpPr>
        <p:spPr>
          <a:xfrm>
            <a:off x="325275" y="1398616"/>
            <a:ext cx="2003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Методы сжатия 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CD720AAB-8C7D-4048-BA13-52B15BE138C1}"/>
              </a:ext>
            </a:extLst>
          </p:cNvPr>
          <p:cNvSpPr txBox="1">
            <a:spLocks/>
          </p:cNvSpPr>
          <p:nvPr/>
        </p:nvSpPr>
        <p:spPr>
          <a:xfrm>
            <a:off x="3437680" y="471599"/>
            <a:ext cx="2558005" cy="4852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>
                <a:solidFill>
                  <a:schemeClr val="accent1">
                    <a:lumMod val="50000"/>
                  </a:schemeClr>
                </a:solidFill>
              </a:rPr>
              <a:t>Исследование и разработка метода предобработки и передачи данных в удаленном интернет вещей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987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8535" y="471599"/>
            <a:ext cx="4101359" cy="485229"/>
          </a:xfrm>
        </p:spPr>
        <p:txBody>
          <a:bodyPr/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Разработка метода предобработки данных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2. Выбор метода сжатия коротких сообщений </a:t>
            </a: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AF6744D3-3DCB-C042-9729-F97930792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4" y="471599"/>
            <a:ext cx="2169066" cy="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Таблица 25">
                <a:extLst>
                  <a:ext uri="{FF2B5EF4-FFF2-40B4-BE49-F238E27FC236}">
                    <a16:creationId xmlns:a16="http://schemas.microsoft.com/office/drawing/2014/main" id="{022C0521-5ECE-424D-9AED-C97610450D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6378114"/>
                  </p:ext>
                </p:extLst>
              </p:nvPr>
            </p:nvGraphicFramePr>
            <p:xfrm>
              <a:off x="431800" y="1773517"/>
              <a:ext cx="11178233" cy="458918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65942">
                      <a:extLst>
                        <a:ext uri="{9D8B030D-6E8A-4147-A177-3AD203B41FA5}">
                          <a16:colId xmlns:a16="http://schemas.microsoft.com/office/drawing/2014/main" val="1179854267"/>
                        </a:ext>
                      </a:extLst>
                    </a:gridCol>
                    <a:gridCol w="2092113">
                      <a:extLst>
                        <a:ext uri="{9D8B030D-6E8A-4147-A177-3AD203B41FA5}">
                          <a16:colId xmlns:a16="http://schemas.microsoft.com/office/drawing/2014/main" val="228679275"/>
                        </a:ext>
                      </a:extLst>
                    </a:gridCol>
                    <a:gridCol w="2092113">
                      <a:extLst>
                        <a:ext uri="{9D8B030D-6E8A-4147-A177-3AD203B41FA5}">
                          <a16:colId xmlns:a16="http://schemas.microsoft.com/office/drawing/2014/main" val="2209413059"/>
                        </a:ext>
                      </a:extLst>
                    </a:gridCol>
                    <a:gridCol w="2092113">
                      <a:extLst>
                        <a:ext uri="{9D8B030D-6E8A-4147-A177-3AD203B41FA5}">
                          <a16:colId xmlns:a16="http://schemas.microsoft.com/office/drawing/2014/main" val="2308543489"/>
                        </a:ext>
                      </a:extLst>
                    </a:gridCol>
                    <a:gridCol w="2092113">
                      <a:extLst>
                        <a:ext uri="{9D8B030D-6E8A-4147-A177-3AD203B41FA5}">
                          <a16:colId xmlns:a16="http://schemas.microsoft.com/office/drawing/2014/main" val="2460377248"/>
                        </a:ext>
                      </a:extLst>
                    </a:gridCol>
                    <a:gridCol w="1143839">
                      <a:extLst>
                        <a:ext uri="{9D8B030D-6E8A-4147-A177-3AD203B41FA5}">
                          <a16:colId xmlns:a16="http://schemas.microsoft.com/office/drawing/2014/main" val="602708071"/>
                        </a:ext>
                      </a:extLst>
                    </a:gridCol>
                  </a:tblGrid>
                  <a:tr h="136474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Тип Файла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Изначальный размер файла (байт) -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b>
                              </m:sSub>
                            </m:oMath>
                          </a14:m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Сжатый размер файла (байт) -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</m:oMath>
                          </a14:m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Коэффициент сжатия: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ru-RU" sz="2000"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𝑺</m:t>
                                      </m:r>
                                    </m:e>
                                    <m:sub>
                                      <m:r>
                                        <a:rPr lang="en-US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𝒐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𝑺</m:t>
                                      </m:r>
                                    </m:e>
                                    <m:sub>
                                      <m:r>
                                        <a:rPr lang="en-US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Максимально используемая память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</a:rPr>
                            <a:t>RAM</a:t>
                          </a:r>
                          <a:r>
                            <a:rPr lang="ru-RU" sz="2000" b="1" dirty="0">
                              <a:effectLst/>
                            </a:rPr>
                            <a:t>/Стек (байт)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Время сжатия (с)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89291438"/>
                      </a:ext>
                    </a:extLst>
                  </a:tr>
                  <a:tr h="161222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Содержит сообщение размером от 30-45 байт</a:t>
                          </a:r>
                          <a:endParaRPr lang="ru-RU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33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19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1,7368421053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</a:rPr>
                            <a:t>11912/704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0.016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538403"/>
                      </a:ext>
                    </a:extLst>
                  </a:tr>
                  <a:tr h="161222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Содержит сообщение размером от 45-2048 байт</a:t>
                          </a:r>
                          <a:endParaRPr lang="ru-RU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316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181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1,7458563536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13408</a:t>
                          </a:r>
                          <a:r>
                            <a:rPr lang="en-US" sz="2000" b="1" dirty="0">
                              <a:effectLst/>
                            </a:rPr>
                            <a:t>/704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</a:rPr>
                            <a:t>0.022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5217690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Таблица 25">
                <a:extLst>
                  <a:ext uri="{FF2B5EF4-FFF2-40B4-BE49-F238E27FC236}">
                    <a16:creationId xmlns:a16="http://schemas.microsoft.com/office/drawing/2014/main" id="{022C0521-5ECE-424D-9AED-C97610450D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6378114"/>
                  </p:ext>
                </p:extLst>
              </p:nvPr>
            </p:nvGraphicFramePr>
            <p:xfrm>
              <a:off x="431800" y="1773517"/>
              <a:ext cx="11178233" cy="458918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65942">
                      <a:extLst>
                        <a:ext uri="{9D8B030D-6E8A-4147-A177-3AD203B41FA5}">
                          <a16:colId xmlns:a16="http://schemas.microsoft.com/office/drawing/2014/main" val="1179854267"/>
                        </a:ext>
                      </a:extLst>
                    </a:gridCol>
                    <a:gridCol w="2092113">
                      <a:extLst>
                        <a:ext uri="{9D8B030D-6E8A-4147-A177-3AD203B41FA5}">
                          <a16:colId xmlns:a16="http://schemas.microsoft.com/office/drawing/2014/main" val="228679275"/>
                        </a:ext>
                      </a:extLst>
                    </a:gridCol>
                    <a:gridCol w="2092113">
                      <a:extLst>
                        <a:ext uri="{9D8B030D-6E8A-4147-A177-3AD203B41FA5}">
                          <a16:colId xmlns:a16="http://schemas.microsoft.com/office/drawing/2014/main" val="2209413059"/>
                        </a:ext>
                      </a:extLst>
                    </a:gridCol>
                    <a:gridCol w="2092113">
                      <a:extLst>
                        <a:ext uri="{9D8B030D-6E8A-4147-A177-3AD203B41FA5}">
                          <a16:colId xmlns:a16="http://schemas.microsoft.com/office/drawing/2014/main" val="2308543489"/>
                        </a:ext>
                      </a:extLst>
                    </a:gridCol>
                    <a:gridCol w="2092113">
                      <a:extLst>
                        <a:ext uri="{9D8B030D-6E8A-4147-A177-3AD203B41FA5}">
                          <a16:colId xmlns:a16="http://schemas.microsoft.com/office/drawing/2014/main" val="2460377248"/>
                        </a:ext>
                      </a:extLst>
                    </a:gridCol>
                    <a:gridCol w="1143839">
                      <a:extLst>
                        <a:ext uri="{9D8B030D-6E8A-4147-A177-3AD203B41FA5}">
                          <a16:colId xmlns:a16="http://schemas.microsoft.com/office/drawing/2014/main" val="602708071"/>
                        </a:ext>
                      </a:extLst>
                    </a:gridCol>
                  </a:tblGrid>
                  <a:tr h="136474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Тип Файла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80000" t="-926" r="-355152" b="-236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80000" t="-926" r="-255152" b="-236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80000" t="-926" r="-155152" b="-236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Максимально используемая память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</a:rPr>
                            <a:t>RAM</a:t>
                          </a:r>
                          <a:r>
                            <a:rPr lang="ru-RU" sz="2000" b="1" dirty="0">
                              <a:effectLst/>
                            </a:rPr>
                            <a:t>/Стек (байт)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Время сжатия (с)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89291438"/>
                      </a:ext>
                    </a:extLst>
                  </a:tr>
                  <a:tr h="161222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Содержит сообщение размером от 30-45 байт</a:t>
                          </a:r>
                          <a:endParaRPr lang="ru-RU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33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19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1,7368421053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</a:rPr>
                            <a:t>11912/704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0.016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538403"/>
                      </a:ext>
                    </a:extLst>
                  </a:tr>
                  <a:tr h="161222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Содержит сообщение размером от 45-2048 байт</a:t>
                          </a:r>
                          <a:endParaRPr lang="ru-RU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316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181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1,7458563536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13408</a:t>
                          </a:r>
                          <a:r>
                            <a:rPr lang="en-US" sz="2000" b="1" dirty="0">
                              <a:effectLst/>
                            </a:rPr>
                            <a:t>/704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</a:rPr>
                            <a:t>0.022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52176901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582C386D-82A3-F84D-B109-3BB1A712CB4B}"/>
              </a:ext>
            </a:extLst>
          </p:cNvPr>
          <p:cNvSpPr txBox="1"/>
          <p:nvPr/>
        </p:nvSpPr>
        <p:spPr>
          <a:xfrm>
            <a:off x="281355" y="1373407"/>
            <a:ext cx="4208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Реализации алгоритма Хаффмана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57E360BF-B5CC-5B4D-B1FE-D261EE72825B}"/>
              </a:ext>
            </a:extLst>
          </p:cNvPr>
          <p:cNvSpPr txBox="1">
            <a:spLocks/>
          </p:cNvSpPr>
          <p:nvPr/>
        </p:nvSpPr>
        <p:spPr>
          <a:xfrm>
            <a:off x="3437680" y="471599"/>
            <a:ext cx="2558005" cy="4852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>
                <a:solidFill>
                  <a:schemeClr val="accent1">
                    <a:lumMod val="50000"/>
                  </a:schemeClr>
                </a:solidFill>
              </a:rPr>
              <a:t>Исследование и разработка метода предобработки и передачи данных в удаленном интернет вещей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68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8535" y="456302"/>
            <a:ext cx="4055060" cy="485989"/>
          </a:xfrm>
        </p:spPr>
        <p:txBody>
          <a:bodyPr/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Разработка метода предобработки данных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Формат данных + метод сжатия коротких сообщений </a:t>
            </a:r>
          </a:p>
          <a:p>
            <a:pPr marL="228600" indent="-228600">
              <a:buAutoNum type="arabicPeriod"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228600" indent="-228600">
              <a:buAutoNum type="arabicPeriod"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AF6744D3-3DCB-C042-9729-F97930792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4" y="471599"/>
            <a:ext cx="2169066" cy="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EED037F-A0C1-7141-9950-C54779DFE8F8}"/>
              </a:ext>
            </a:extLst>
          </p:cNvPr>
          <p:cNvSpPr/>
          <p:nvPr/>
        </p:nvSpPr>
        <p:spPr>
          <a:xfrm>
            <a:off x="174520" y="1312901"/>
            <a:ext cx="96014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Форматы и методы сжатия коротких сообщений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IoT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>
                <a:extLst>
                  <a:ext uri="{FF2B5EF4-FFF2-40B4-BE49-F238E27FC236}">
                    <a16:creationId xmlns:a16="http://schemas.microsoft.com/office/drawing/2014/main" id="{F84AC545-F8F2-6B4B-9037-FB33253F40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0756923"/>
                  </p:ext>
                </p:extLst>
              </p:nvPr>
            </p:nvGraphicFramePr>
            <p:xfrm>
              <a:off x="257907" y="1697136"/>
              <a:ext cx="5529504" cy="493575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16913">
                      <a:extLst>
                        <a:ext uri="{9D8B030D-6E8A-4147-A177-3AD203B41FA5}">
                          <a16:colId xmlns:a16="http://schemas.microsoft.com/office/drawing/2014/main" val="3585933025"/>
                        </a:ext>
                      </a:extLst>
                    </a:gridCol>
                    <a:gridCol w="1252961">
                      <a:extLst>
                        <a:ext uri="{9D8B030D-6E8A-4147-A177-3AD203B41FA5}">
                          <a16:colId xmlns:a16="http://schemas.microsoft.com/office/drawing/2014/main" val="915850945"/>
                        </a:ext>
                      </a:extLst>
                    </a:gridCol>
                    <a:gridCol w="975474">
                      <a:extLst>
                        <a:ext uri="{9D8B030D-6E8A-4147-A177-3AD203B41FA5}">
                          <a16:colId xmlns:a16="http://schemas.microsoft.com/office/drawing/2014/main" val="674228030"/>
                        </a:ext>
                      </a:extLst>
                    </a:gridCol>
                    <a:gridCol w="1242078">
                      <a:extLst>
                        <a:ext uri="{9D8B030D-6E8A-4147-A177-3AD203B41FA5}">
                          <a16:colId xmlns:a16="http://schemas.microsoft.com/office/drawing/2014/main" val="787995707"/>
                        </a:ext>
                      </a:extLst>
                    </a:gridCol>
                    <a:gridCol w="1242078">
                      <a:extLst>
                        <a:ext uri="{9D8B030D-6E8A-4147-A177-3AD203B41FA5}">
                          <a16:colId xmlns:a16="http://schemas.microsoft.com/office/drawing/2014/main" val="212158656"/>
                        </a:ext>
                      </a:extLst>
                    </a:gridCol>
                  </a:tblGrid>
                  <a:tr h="115027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Формат данных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>
                              <a:effectLst/>
                            </a:rPr>
                            <a:t>Изначальный размер файла (байт) -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5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>
                                      <a:effectLst/>
                                      <a:latin typeface="Cambria Math" panose="02040503050406030204" pitchFamily="18" charset="0"/>
                                    </a:rPr>
                                    <m:t>𝐒</m:t>
                                  </m:r>
                                </m:e>
                                <m:sub>
                                  <m:r>
                                    <a:rPr lang="en-US" sz="1500">
                                      <a:effectLst/>
                                      <a:latin typeface="Cambria Math" panose="02040503050406030204" pitchFamily="18" charset="0"/>
                                    </a:rPr>
                                    <m:t>𝐨</m:t>
                                  </m:r>
                                </m:sub>
                              </m:sSub>
                            </m:oMath>
                          </a14:m>
                          <a:endParaRPr lang="ru-RU" sz="15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Сжатый размер файла (байт) -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5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>
                                      <a:effectLst/>
                                      <a:latin typeface="Cambria Math" panose="02040503050406030204" pitchFamily="18" charset="0"/>
                                    </a:rPr>
                                    <m:t>𝐒</m:t>
                                  </m:r>
                                </m:e>
                                <m:sub>
                                  <m:r>
                                    <a:rPr lang="en-US" sz="1500">
                                      <a:effectLst/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</m:sub>
                              </m:sSub>
                            </m:oMath>
                          </a14:m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Метод сжатия/ архиватор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>
                              <a:effectLst/>
                            </a:rPr>
                            <a:t>Коэффициент сжатия: </a:t>
                          </a:r>
                          <a14:m>
                            <m:oMath xmlns:m="http://schemas.openxmlformats.org/officeDocument/2006/math">
                              <m:r>
                                <a:rPr lang="en-US" sz="1500">
                                  <a:effectLst/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ru-RU" sz="1500"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ru-RU" sz="15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15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𝐒</m:t>
                                      </m:r>
                                    </m:e>
                                    <m:sub>
                                      <m:r>
                                        <a:rPr lang="en-US" sz="15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𝐨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15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𝐒</m:t>
                                      </m:r>
                                    </m:e>
                                    <m:sub>
                                      <m:r>
                                        <a:rPr lang="en-US" sz="15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𝐜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ru-RU" sz="15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2999037356"/>
                      </a:ext>
                    </a:extLst>
                  </a:tr>
                  <a:tr h="315457">
                    <a:tc rowSpan="4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500" dirty="0">
                              <a:effectLst/>
                            </a:rPr>
                            <a:t>CSV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 rowSpan="4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500" dirty="0">
                              <a:effectLst/>
                            </a:rPr>
                            <a:t>109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b="1" u="sng" dirty="0">
                              <a:effectLst/>
                            </a:rPr>
                            <a:t>67</a:t>
                          </a:r>
                          <a:endParaRPr lang="ru-RU" sz="1500" b="1" u="sng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ru-RU" sz="1500" b="1" u="sng" kern="1200" dirty="0">
                              <a:effectLst/>
                            </a:rPr>
                            <a:t>Хаффман</a:t>
                          </a:r>
                          <a:endParaRPr lang="ru-RU" sz="1500" b="1" u="sng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b="1" u="sng" dirty="0">
                              <a:effectLst/>
                            </a:rPr>
                            <a:t>1,6268656716</a:t>
                          </a:r>
                          <a:endParaRPr lang="ru-RU" sz="1500" b="1" u="sng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3544153871"/>
                      </a:ext>
                    </a:extLst>
                  </a:tr>
                  <a:tr h="315457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135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en-US" sz="1500" kern="1200" dirty="0">
                              <a:effectLst/>
                            </a:rPr>
                            <a:t>bzip2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0,8074074074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3843899547"/>
                      </a:ext>
                    </a:extLst>
                  </a:tr>
                  <a:tr h="315457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139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en-US" sz="1500" kern="1200" dirty="0" err="1">
                              <a:effectLst/>
                            </a:rPr>
                            <a:t>gzip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0,7841726619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866125640"/>
                      </a:ext>
                    </a:extLst>
                  </a:tr>
                  <a:tr h="315457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255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ru-RU" sz="1500" kern="1200" dirty="0">
                              <a:effectLst/>
                            </a:rPr>
                            <a:t>7</a:t>
                          </a:r>
                          <a:r>
                            <a:rPr lang="en-US" sz="1500" kern="1200" dirty="0">
                              <a:effectLst/>
                            </a:rPr>
                            <a:t>zip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0,4274509804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1073804591"/>
                      </a:ext>
                    </a:extLst>
                  </a:tr>
                  <a:tr h="315457">
                    <a:tc rowSpan="4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500" dirty="0">
                              <a:effectLst/>
                            </a:rPr>
                            <a:t>TXT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 rowSpan="4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75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b="1" u="sng" dirty="0">
                              <a:effectLst/>
                            </a:rPr>
                            <a:t>45</a:t>
                          </a:r>
                          <a:endParaRPr lang="ru-RU" sz="1500" b="1" u="sng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ru-RU" sz="1500" b="1" u="sng" kern="1200" dirty="0">
                              <a:effectLst/>
                            </a:rPr>
                            <a:t>Хаффман</a:t>
                          </a:r>
                          <a:endParaRPr lang="ru-RU" sz="1500" b="1" u="sng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b="1" u="sng" dirty="0">
                              <a:effectLst/>
                            </a:rPr>
                            <a:t>1,6666666667</a:t>
                          </a:r>
                          <a:endParaRPr lang="ru-RU" sz="1500" b="1" u="sng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2311289821"/>
                      </a:ext>
                    </a:extLst>
                  </a:tr>
                  <a:tr h="315457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111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en-US" sz="1500" kern="1200" dirty="0" err="1">
                              <a:effectLst/>
                            </a:rPr>
                            <a:t>gzip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0,6756756757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545162469"/>
                      </a:ext>
                    </a:extLst>
                  </a:tr>
                  <a:tr h="315457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>
                              <a:effectLst/>
                            </a:rPr>
                            <a:t>111</a:t>
                          </a:r>
                          <a:endParaRPr lang="ru-RU" sz="15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en-US" sz="1500" kern="1200">
                              <a:effectLst/>
                            </a:rPr>
                            <a:t>bzip2</a:t>
                          </a:r>
                          <a:endParaRPr lang="ru-RU" sz="15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0,6756756757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1206061064"/>
                      </a:ext>
                    </a:extLst>
                  </a:tr>
                  <a:tr h="315457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225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ru-RU" sz="1500" kern="1200" dirty="0">
                              <a:effectLst/>
                            </a:rPr>
                            <a:t>7</a:t>
                          </a:r>
                          <a:r>
                            <a:rPr lang="en-US" sz="1500" kern="1200" dirty="0">
                              <a:effectLst/>
                            </a:rPr>
                            <a:t>zip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0,3333333333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3099931648"/>
                      </a:ext>
                    </a:extLst>
                  </a:tr>
                  <a:tr h="315457">
                    <a:tc rowSpan="4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500" dirty="0">
                              <a:effectLst/>
                            </a:rPr>
                            <a:t>HTML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 rowSpan="4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310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b="1" u="sng" dirty="0">
                              <a:effectLst/>
                            </a:rPr>
                            <a:t>168</a:t>
                          </a:r>
                          <a:endParaRPr lang="ru-RU" sz="1500" b="1" u="sng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ru-RU" sz="1500" b="1" u="sng" kern="1200" dirty="0">
                              <a:effectLst/>
                            </a:rPr>
                            <a:t>Хаффман</a:t>
                          </a:r>
                          <a:endParaRPr lang="ru-RU" sz="1500" b="1" u="sng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b="1" u="sng" dirty="0">
                              <a:effectLst/>
                            </a:rPr>
                            <a:t>1,8452380952</a:t>
                          </a:r>
                          <a:endParaRPr lang="ru-RU" sz="1500" b="1" u="sng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2411133832"/>
                      </a:ext>
                    </a:extLst>
                  </a:tr>
                  <a:tr h="315457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196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en-US" sz="1500" kern="1200">
                              <a:effectLst/>
                            </a:rPr>
                            <a:t>gzip</a:t>
                          </a:r>
                          <a:endParaRPr lang="ru-RU" sz="15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1,5816326531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2723390072"/>
                      </a:ext>
                    </a:extLst>
                  </a:tr>
                  <a:tr h="315457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198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en-US" sz="1500" kern="1200" dirty="0">
                              <a:effectLst/>
                            </a:rPr>
                            <a:t>bzip2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1,5656565657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959047610"/>
                      </a:ext>
                    </a:extLst>
                  </a:tr>
                  <a:tr h="315457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311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ru-RU" sz="1500" kern="1200" dirty="0">
                              <a:effectLst/>
                            </a:rPr>
                            <a:t>7</a:t>
                          </a:r>
                          <a:r>
                            <a:rPr lang="en-US" sz="1500" kern="1200" dirty="0">
                              <a:effectLst/>
                            </a:rPr>
                            <a:t>zip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0,9967845659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190369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>
                <a:extLst>
                  <a:ext uri="{FF2B5EF4-FFF2-40B4-BE49-F238E27FC236}">
                    <a16:creationId xmlns:a16="http://schemas.microsoft.com/office/drawing/2014/main" id="{F84AC545-F8F2-6B4B-9037-FB33253F40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0756923"/>
                  </p:ext>
                </p:extLst>
              </p:nvPr>
            </p:nvGraphicFramePr>
            <p:xfrm>
              <a:off x="257907" y="1697136"/>
              <a:ext cx="5529504" cy="493575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16913">
                      <a:extLst>
                        <a:ext uri="{9D8B030D-6E8A-4147-A177-3AD203B41FA5}">
                          <a16:colId xmlns:a16="http://schemas.microsoft.com/office/drawing/2014/main" val="3585933025"/>
                        </a:ext>
                      </a:extLst>
                    </a:gridCol>
                    <a:gridCol w="1252961">
                      <a:extLst>
                        <a:ext uri="{9D8B030D-6E8A-4147-A177-3AD203B41FA5}">
                          <a16:colId xmlns:a16="http://schemas.microsoft.com/office/drawing/2014/main" val="915850945"/>
                        </a:ext>
                      </a:extLst>
                    </a:gridCol>
                    <a:gridCol w="975474">
                      <a:extLst>
                        <a:ext uri="{9D8B030D-6E8A-4147-A177-3AD203B41FA5}">
                          <a16:colId xmlns:a16="http://schemas.microsoft.com/office/drawing/2014/main" val="674228030"/>
                        </a:ext>
                      </a:extLst>
                    </a:gridCol>
                    <a:gridCol w="1242078">
                      <a:extLst>
                        <a:ext uri="{9D8B030D-6E8A-4147-A177-3AD203B41FA5}">
                          <a16:colId xmlns:a16="http://schemas.microsoft.com/office/drawing/2014/main" val="787995707"/>
                        </a:ext>
                      </a:extLst>
                    </a:gridCol>
                    <a:gridCol w="1242078">
                      <a:extLst>
                        <a:ext uri="{9D8B030D-6E8A-4147-A177-3AD203B41FA5}">
                          <a16:colId xmlns:a16="http://schemas.microsoft.com/office/drawing/2014/main" val="212158656"/>
                        </a:ext>
                      </a:extLst>
                    </a:gridCol>
                  </a:tblGrid>
                  <a:tr h="115027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Формат данных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0788" marR="30788" marT="0" marB="0" anchor="ctr">
                        <a:blipFill>
                          <a:blip r:embed="rId4"/>
                          <a:stretch>
                            <a:fillRect l="-65657" t="-1099" r="-276768" b="-3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0788" marR="30788" marT="0" marB="0" anchor="ctr">
                        <a:blipFill>
                          <a:blip r:embed="rId4"/>
                          <a:stretch>
                            <a:fillRect l="-212987" t="-1099" r="-255844" b="-3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Метод сжатия/ архиватор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0788" marR="30788" marT="0" marB="0" anchor="ctr">
                        <a:blipFill>
                          <a:blip r:embed="rId4"/>
                          <a:stretch>
                            <a:fillRect l="-345918" t="-1099" r="-1020" b="-3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9037356"/>
                      </a:ext>
                    </a:extLst>
                  </a:tr>
                  <a:tr h="315457">
                    <a:tc rowSpan="4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500" dirty="0">
                              <a:effectLst/>
                            </a:rPr>
                            <a:t>CSV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 rowSpan="4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500" dirty="0">
                              <a:effectLst/>
                            </a:rPr>
                            <a:t>109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b="1" u="sng" dirty="0">
                              <a:effectLst/>
                            </a:rPr>
                            <a:t>67</a:t>
                          </a:r>
                          <a:endParaRPr lang="ru-RU" sz="1500" b="1" u="sng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ru-RU" sz="1500" b="1" u="sng" kern="1200" dirty="0">
                              <a:effectLst/>
                            </a:rPr>
                            <a:t>Хаффман</a:t>
                          </a:r>
                          <a:endParaRPr lang="ru-RU" sz="1500" b="1" u="sng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b="1" u="sng" dirty="0">
                              <a:effectLst/>
                            </a:rPr>
                            <a:t>1,6268656716</a:t>
                          </a:r>
                          <a:endParaRPr lang="ru-RU" sz="1500" b="1" u="sng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3544153871"/>
                      </a:ext>
                    </a:extLst>
                  </a:tr>
                  <a:tr h="315457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135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en-US" sz="1500" kern="1200" dirty="0">
                              <a:effectLst/>
                            </a:rPr>
                            <a:t>bzip2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0,8074074074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3843899547"/>
                      </a:ext>
                    </a:extLst>
                  </a:tr>
                  <a:tr h="315457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139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en-US" sz="1500" kern="1200" dirty="0" err="1">
                              <a:effectLst/>
                            </a:rPr>
                            <a:t>gzip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0,7841726619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866125640"/>
                      </a:ext>
                    </a:extLst>
                  </a:tr>
                  <a:tr h="315457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255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ru-RU" sz="1500" kern="1200" dirty="0">
                              <a:effectLst/>
                            </a:rPr>
                            <a:t>7</a:t>
                          </a:r>
                          <a:r>
                            <a:rPr lang="en-US" sz="1500" kern="1200" dirty="0">
                              <a:effectLst/>
                            </a:rPr>
                            <a:t>zip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0,4274509804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1073804591"/>
                      </a:ext>
                    </a:extLst>
                  </a:tr>
                  <a:tr h="315457">
                    <a:tc rowSpan="4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500" dirty="0">
                              <a:effectLst/>
                            </a:rPr>
                            <a:t>TXT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 rowSpan="4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75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b="1" u="sng" dirty="0">
                              <a:effectLst/>
                            </a:rPr>
                            <a:t>45</a:t>
                          </a:r>
                          <a:endParaRPr lang="ru-RU" sz="1500" b="1" u="sng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ru-RU" sz="1500" b="1" u="sng" kern="1200" dirty="0">
                              <a:effectLst/>
                            </a:rPr>
                            <a:t>Хаффман</a:t>
                          </a:r>
                          <a:endParaRPr lang="ru-RU" sz="1500" b="1" u="sng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b="1" u="sng" dirty="0">
                              <a:effectLst/>
                            </a:rPr>
                            <a:t>1,6666666667</a:t>
                          </a:r>
                          <a:endParaRPr lang="ru-RU" sz="1500" b="1" u="sng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2311289821"/>
                      </a:ext>
                    </a:extLst>
                  </a:tr>
                  <a:tr h="315457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111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en-US" sz="1500" kern="1200" dirty="0" err="1">
                              <a:effectLst/>
                            </a:rPr>
                            <a:t>gzip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0,6756756757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545162469"/>
                      </a:ext>
                    </a:extLst>
                  </a:tr>
                  <a:tr h="315457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>
                              <a:effectLst/>
                            </a:rPr>
                            <a:t>111</a:t>
                          </a:r>
                          <a:endParaRPr lang="ru-RU" sz="15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en-US" sz="1500" kern="1200">
                              <a:effectLst/>
                            </a:rPr>
                            <a:t>bzip2</a:t>
                          </a:r>
                          <a:endParaRPr lang="ru-RU" sz="15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0,6756756757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1206061064"/>
                      </a:ext>
                    </a:extLst>
                  </a:tr>
                  <a:tr h="315457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225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ru-RU" sz="1500" kern="1200" dirty="0">
                              <a:effectLst/>
                            </a:rPr>
                            <a:t>7</a:t>
                          </a:r>
                          <a:r>
                            <a:rPr lang="en-US" sz="1500" kern="1200" dirty="0">
                              <a:effectLst/>
                            </a:rPr>
                            <a:t>zip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0,3333333333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3099931648"/>
                      </a:ext>
                    </a:extLst>
                  </a:tr>
                  <a:tr h="315457">
                    <a:tc rowSpan="4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500" dirty="0">
                              <a:effectLst/>
                            </a:rPr>
                            <a:t>HTML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 rowSpan="4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310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b="1" u="sng" dirty="0">
                              <a:effectLst/>
                            </a:rPr>
                            <a:t>168</a:t>
                          </a:r>
                          <a:endParaRPr lang="ru-RU" sz="1500" b="1" u="sng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ru-RU" sz="1500" b="1" u="sng" kern="1200" dirty="0">
                              <a:effectLst/>
                            </a:rPr>
                            <a:t>Хаффман</a:t>
                          </a:r>
                          <a:endParaRPr lang="ru-RU" sz="1500" b="1" u="sng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b="1" u="sng" dirty="0">
                              <a:effectLst/>
                            </a:rPr>
                            <a:t>1,8452380952</a:t>
                          </a:r>
                          <a:endParaRPr lang="ru-RU" sz="1500" b="1" u="sng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2411133832"/>
                      </a:ext>
                    </a:extLst>
                  </a:tr>
                  <a:tr h="315457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196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en-US" sz="1500" kern="1200">
                              <a:effectLst/>
                            </a:rPr>
                            <a:t>gzip</a:t>
                          </a:r>
                          <a:endParaRPr lang="ru-RU" sz="15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1,5816326531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2723390072"/>
                      </a:ext>
                    </a:extLst>
                  </a:tr>
                  <a:tr h="315457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198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en-US" sz="1500" kern="1200" dirty="0">
                              <a:effectLst/>
                            </a:rPr>
                            <a:t>bzip2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1,5656565657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959047610"/>
                      </a:ext>
                    </a:extLst>
                  </a:tr>
                  <a:tr h="315457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311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ru-RU" sz="1500" kern="1200" dirty="0">
                              <a:effectLst/>
                            </a:rPr>
                            <a:t>7</a:t>
                          </a:r>
                          <a:r>
                            <a:rPr lang="en-US" sz="1500" kern="1200" dirty="0">
                              <a:effectLst/>
                            </a:rPr>
                            <a:t>zip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0,9967845659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190369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Таблица 9">
                <a:extLst>
                  <a:ext uri="{FF2B5EF4-FFF2-40B4-BE49-F238E27FC236}">
                    <a16:creationId xmlns:a16="http://schemas.microsoft.com/office/drawing/2014/main" id="{2F47E52D-4B5A-6748-BADF-915FD54ABD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0262546"/>
                  </p:ext>
                </p:extLst>
              </p:nvPr>
            </p:nvGraphicFramePr>
            <p:xfrm>
              <a:off x="5787411" y="1698473"/>
              <a:ext cx="6111512" cy="493575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02893">
                      <a:extLst>
                        <a:ext uri="{9D8B030D-6E8A-4147-A177-3AD203B41FA5}">
                          <a16:colId xmlns:a16="http://schemas.microsoft.com/office/drawing/2014/main" val="3585933025"/>
                        </a:ext>
                      </a:extLst>
                    </a:gridCol>
                    <a:gridCol w="1384842">
                      <a:extLst>
                        <a:ext uri="{9D8B030D-6E8A-4147-A177-3AD203B41FA5}">
                          <a16:colId xmlns:a16="http://schemas.microsoft.com/office/drawing/2014/main" val="915850945"/>
                        </a:ext>
                      </a:extLst>
                    </a:gridCol>
                    <a:gridCol w="1078147">
                      <a:extLst>
                        <a:ext uri="{9D8B030D-6E8A-4147-A177-3AD203B41FA5}">
                          <a16:colId xmlns:a16="http://schemas.microsoft.com/office/drawing/2014/main" val="674228030"/>
                        </a:ext>
                      </a:extLst>
                    </a:gridCol>
                    <a:gridCol w="1372815">
                      <a:extLst>
                        <a:ext uri="{9D8B030D-6E8A-4147-A177-3AD203B41FA5}">
                          <a16:colId xmlns:a16="http://schemas.microsoft.com/office/drawing/2014/main" val="787995707"/>
                        </a:ext>
                      </a:extLst>
                    </a:gridCol>
                    <a:gridCol w="1372815">
                      <a:extLst>
                        <a:ext uri="{9D8B030D-6E8A-4147-A177-3AD203B41FA5}">
                          <a16:colId xmlns:a16="http://schemas.microsoft.com/office/drawing/2014/main" val="212158656"/>
                        </a:ext>
                      </a:extLst>
                    </a:gridCol>
                  </a:tblGrid>
                  <a:tr h="114683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Формат данных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Изначальный размер файла (байт) -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5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>
                                      <a:effectLst/>
                                      <a:latin typeface="Cambria Math" panose="02040503050406030204" pitchFamily="18" charset="0"/>
                                    </a:rPr>
                                    <m:t>𝐒</m:t>
                                  </m:r>
                                </m:e>
                                <m:sub>
                                  <m:r>
                                    <a:rPr lang="en-US" sz="1500">
                                      <a:effectLst/>
                                      <a:latin typeface="Cambria Math" panose="02040503050406030204" pitchFamily="18" charset="0"/>
                                    </a:rPr>
                                    <m:t>𝐨</m:t>
                                  </m:r>
                                </m:sub>
                              </m:sSub>
                            </m:oMath>
                          </a14:m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Сжатый размер файла (байт) -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5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>
                                      <a:effectLst/>
                                      <a:latin typeface="Cambria Math" panose="02040503050406030204" pitchFamily="18" charset="0"/>
                                    </a:rPr>
                                    <m:t>𝐒</m:t>
                                  </m:r>
                                </m:e>
                                <m:sub>
                                  <m:r>
                                    <a:rPr lang="en-US" sz="1500">
                                      <a:effectLst/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</m:sub>
                              </m:sSub>
                            </m:oMath>
                          </a14:m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Метод сжатия/ архиватор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>
                              <a:effectLst/>
                            </a:rPr>
                            <a:t>Коэффициент сжатия: </a:t>
                          </a:r>
                          <a14:m>
                            <m:oMath xmlns:m="http://schemas.openxmlformats.org/officeDocument/2006/math">
                              <m:r>
                                <a:rPr lang="en-US" sz="1500">
                                  <a:effectLst/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ru-RU" sz="1500"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ru-RU" sz="15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15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𝐒</m:t>
                                      </m:r>
                                    </m:e>
                                    <m:sub>
                                      <m:r>
                                        <a:rPr lang="en-US" sz="15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𝐨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15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𝐒</m:t>
                                      </m:r>
                                    </m:e>
                                    <m:sub>
                                      <m:r>
                                        <a:rPr lang="en-US" sz="15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𝐜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ru-RU" sz="15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2999037356"/>
                      </a:ext>
                    </a:extLst>
                  </a:tr>
                  <a:tr h="315743">
                    <a:tc rowSpan="4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500" dirty="0">
                              <a:effectLst/>
                            </a:rPr>
                            <a:t>JSON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 rowSpan="4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166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b="1" u="sng" dirty="0">
                              <a:effectLst/>
                            </a:rPr>
                            <a:t>100</a:t>
                          </a:r>
                          <a:endParaRPr lang="ru-RU" sz="1500" b="1" u="sng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ru-RU" sz="1500" b="1" u="sng" kern="1200" dirty="0">
                              <a:effectLst/>
                            </a:rPr>
                            <a:t>Хаффман</a:t>
                          </a:r>
                          <a:endParaRPr lang="ru-RU" sz="1500" b="1" u="sng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b="1" u="sng" dirty="0">
                              <a:effectLst/>
                            </a:rPr>
                            <a:t>1,66</a:t>
                          </a:r>
                          <a:r>
                            <a:rPr lang="en-US" sz="1500" b="1" u="sng" dirty="0">
                              <a:effectLst/>
                            </a:rPr>
                            <a:t>00000000</a:t>
                          </a:r>
                          <a:endParaRPr lang="ru-RU" sz="1500" b="1" u="sng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794099709"/>
                      </a:ext>
                    </a:extLst>
                  </a:tr>
                  <a:tr h="31574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157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en-US" sz="1500" kern="1200" dirty="0">
                              <a:effectLst/>
                            </a:rPr>
                            <a:t>bzip2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1,0573248408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1904543287"/>
                      </a:ext>
                    </a:extLst>
                  </a:tr>
                  <a:tr h="31574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168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en-US" sz="1500" kern="1200" dirty="0" err="1">
                              <a:effectLst/>
                            </a:rPr>
                            <a:t>gzip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0,9880952381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4078325711"/>
                      </a:ext>
                    </a:extLst>
                  </a:tr>
                  <a:tr h="31574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280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ru-RU" sz="1500" kern="1200" dirty="0">
                              <a:effectLst/>
                            </a:rPr>
                            <a:t>7</a:t>
                          </a:r>
                          <a:r>
                            <a:rPr lang="en-US" sz="1500" kern="1200" dirty="0">
                              <a:effectLst/>
                            </a:rPr>
                            <a:t>zip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0,5928571429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19140610"/>
                      </a:ext>
                    </a:extLst>
                  </a:tr>
                  <a:tr h="315743">
                    <a:tc rowSpan="4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500">
                              <a:effectLst/>
                            </a:rPr>
                            <a:t>XML</a:t>
                          </a:r>
                          <a:endParaRPr lang="ru-RU" sz="15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 rowSpan="4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>
                              <a:effectLst/>
                            </a:rPr>
                            <a:t>259</a:t>
                          </a:r>
                          <a:endParaRPr lang="ru-RU" sz="15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b="1" u="sng" dirty="0">
                              <a:effectLst/>
                            </a:rPr>
                            <a:t>160</a:t>
                          </a:r>
                          <a:endParaRPr lang="ru-RU" sz="1500" b="1" u="sng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ru-RU" sz="1500" b="1" u="sng" kern="1200" dirty="0">
                              <a:effectLst/>
                            </a:rPr>
                            <a:t>Хаффман</a:t>
                          </a:r>
                          <a:endParaRPr lang="ru-RU" sz="1500" b="1" u="sng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b="1" u="sng" dirty="0">
                              <a:effectLst/>
                            </a:rPr>
                            <a:t>1,61875</a:t>
                          </a:r>
                          <a:r>
                            <a:rPr lang="en-US" sz="1500" b="1" u="sng" dirty="0">
                              <a:effectLst/>
                            </a:rPr>
                            <a:t>00000</a:t>
                          </a:r>
                          <a:endParaRPr lang="ru-RU" sz="1500" b="1" u="sng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514947643"/>
                      </a:ext>
                    </a:extLst>
                  </a:tr>
                  <a:tr h="31574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212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en-US" sz="1500" kern="1200" dirty="0" err="1">
                              <a:effectLst/>
                            </a:rPr>
                            <a:t>gzip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1,2216981132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3615771300"/>
                      </a:ext>
                    </a:extLst>
                  </a:tr>
                  <a:tr h="31574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216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en-US" sz="1500" kern="1200" dirty="0">
                              <a:effectLst/>
                            </a:rPr>
                            <a:t>bzip2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1,1990740741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2378738032"/>
                      </a:ext>
                    </a:extLst>
                  </a:tr>
                  <a:tr h="31574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335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ru-RU" sz="1500" kern="1200" dirty="0">
                              <a:effectLst/>
                            </a:rPr>
                            <a:t>7</a:t>
                          </a:r>
                          <a:r>
                            <a:rPr lang="en-US" sz="1500" kern="1200" dirty="0">
                              <a:effectLst/>
                            </a:rPr>
                            <a:t>zip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0,7731343284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2496868660"/>
                      </a:ext>
                    </a:extLst>
                  </a:tr>
                  <a:tr h="315743">
                    <a:tc rowSpan="4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500" b="1" u="sng" dirty="0" err="1">
                              <a:effectLst/>
                            </a:rPr>
                            <a:t>Protobuf</a:t>
                          </a:r>
                          <a:endParaRPr lang="ru-RU" sz="1500" b="1" u="sng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 rowSpan="4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b="1" u="sng" dirty="0">
                              <a:effectLst/>
                            </a:rPr>
                            <a:t>71</a:t>
                          </a:r>
                          <a:endParaRPr lang="ru-RU" sz="1500" b="1" u="sng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b="1" u="sng" dirty="0">
                              <a:effectLst/>
                            </a:rPr>
                            <a:t>45</a:t>
                          </a:r>
                          <a:endParaRPr lang="ru-RU" sz="1500" b="1" u="sng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ru-RU" sz="1500" b="1" u="sng" kern="1200" dirty="0">
                              <a:effectLst/>
                            </a:rPr>
                            <a:t>Хаффман</a:t>
                          </a:r>
                          <a:endParaRPr lang="ru-RU" sz="1500" b="1" u="sng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b="1" u="sng" dirty="0">
                              <a:effectLst/>
                            </a:rPr>
                            <a:t>1,5777777778</a:t>
                          </a:r>
                          <a:endParaRPr lang="ru-RU" sz="1500" b="1" u="sng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1394544144"/>
                      </a:ext>
                    </a:extLst>
                  </a:tr>
                  <a:tr h="31574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108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en-US" sz="1500" kern="1200" dirty="0" err="1">
                              <a:effectLst/>
                            </a:rPr>
                            <a:t>gzip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0,6574074074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563772114"/>
                      </a:ext>
                    </a:extLst>
                  </a:tr>
                  <a:tr h="31574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114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en-US" sz="1500" kern="1200" dirty="0">
                              <a:effectLst/>
                            </a:rPr>
                            <a:t>bzip2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0,6228070175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25750287"/>
                      </a:ext>
                    </a:extLst>
                  </a:tr>
                  <a:tr h="31574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213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ru-RU" sz="1500" kern="1200" dirty="0">
                              <a:effectLst/>
                            </a:rPr>
                            <a:t>7</a:t>
                          </a:r>
                          <a:r>
                            <a:rPr lang="en-US" sz="1500" kern="1200" dirty="0">
                              <a:effectLst/>
                            </a:rPr>
                            <a:t>zip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0,3333333333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1872807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Таблица 9">
                <a:extLst>
                  <a:ext uri="{FF2B5EF4-FFF2-40B4-BE49-F238E27FC236}">
                    <a16:creationId xmlns:a16="http://schemas.microsoft.com/office/drawing/2014/main" id="{2F47E52D-4B5A-6748-BADF-915FD54ABD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0262546"/>
                  </p:ext>
                </p:extLst>
              </p:nvPr>
            </p:nvGraphicFramePr>
            <p:xfrm>
              <a:off x="5787411" y="1698473"/>
              <a:ext cx="6111512" cy="493575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02893">
                      <a:extLst>
                        <a:ext uri="{9D8B030D-6E8A-4147-A177-3AD203B41FA5}">
                          <a16:colId xmlns:a16="http://schemas.microsoft.com/office/drawing/2014/main" val="3585933025"/>
                        </a:ext>
                      </a:extLst>
                    </a:gridCol>
                    <a:gridCol w="1384842">
                      <a:extLst>
                        <a:ext uri="{9D8B030D-6E8A-4147-A177-3AD203B41FA5}">
                          <a16:colId xmlns:a16="http://schemas.microsoft.com/office/drawing/2014/main" val="915850945"/>
                        </a:ext>
                      </a:extLst>
                    </a:gridCol>
                    <a:gridCol w="1078147">
                      <a:extLst>
                        <a:ext uri="{9D8B030D-6E8A-4147-A177-3AD203B41FA5}">
                          <a16:colId xmlns:a16="http://schemas.microsoft.com/office/drawing/2014/main" val="674228030"/>
                        </a:ext>
                      </a:extLst>
                    </a:gridCol>
                    <a:gridCol w="1372815">
                      <a:extLst>
                        <a:ext uri="{9D8B030D-6E8A-4147-A177-3AD203B41FA5}">
                          <a16:colId xmlns:a16="http://schemas.microsoft.com/office/drawing/2014/main" val="787995707"/>
                        </a:ext>
                      </a:extLst>
                    </a:gridCol>
                    <a:gridCol w="1372815">
                      <a:extLst>
                        <a:ext uri="{9D8B030D-6E8A-4147-A177-3AD203B41FA5}">
                          <a16:colId xmlns:a16="http://schemas.microsoft.com/office/drawing/2014/main" val="212158656"/>
                        </a:ext>
                      </a:extLst>
                    </a:gridCol>
                  </a:tblGrid>
                  <a:tr h="114683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Формат данных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0788" marR="30788" marT="0" marB="0" anchor="ctr">
                        <a:blipFill>
                          <a:blip r:embed="rId5"/>
                          <a:stretch>
                            <a:fillRect l="-65138" t="-1099" r="-278899" b="-3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0788" marR="30788" marT="0" marB="0" anchor="ctr">
                        <a:blipFill>
                          <a:blip r:embed="rId5"/>
                          <a:stretch>
                            <a:fillRect l="-211765" t="-1099" r="-257647" b="-3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Метод сжатия/ архиватор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0788" marR="30788" marT="0" marB="0" anchor="ctr">
                        <a:blipFill>
                          <a:blip r:embed="rId5"/>
                          <a:stretch>
                            <a:fillRect l="-346296" t="-1099" r="-1852" b="-3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9037356"/>
                      </a:ext>
                    </a:extLst>
                  </a:tr>
                  <a:tr h="315743">
                    <a:tc rowSpan="4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500" dirty="0">
                              <a:effectLst/>
                            </a:rPr>
                            <a:t>JSON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 rowSpan="4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166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b="1" u="sng" dirty="0">
                              <a:effectLst/>
                            </a:rPr>
                            <a:t>100</a:t>
                          </a:r>
                          <a:endParaRPr lang="ru-RU" sz="1500" b="1" u="sng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ru-RU" sz="1500" b="1" u="sng" kern="1200" dirty="0">
                              <a:effectLst/>
                            </a:rPr>
                            <a:t>Хаффман</a:t>
                          </a:r>
                          <a:endParaRPr lang="ru-RU" sz="1500" b="1" u="sng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b="1" u="sng" dirty="0">
                              <a:effectLst/>
                            </a:rPr>
                            <a:t>1,66</a:t>
                          </a:r>
                          <a:r>
                            <a:rPr lang="en-US" sz="1500" b="1" u="sng" dirty="0">
                              <a:effectLst/>
                            </a:rPr>
                            <a:t>00000000</a:t>
                          </a:r>
                          <a:endParaRPr lang="ru-RU" sz="1500" b="1" u="sng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794099709"/>
                      </a:ext>
                    </a:extLst>
                  </a:tr>
                  <a:tr h="31574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157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en-US" sz="1500" kern="1200" dirty="0">
                              <a:effectLst/>
                            </a:rPr>
                            <a:t>bzip2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1,0573248408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1904543287"/>
                      </a:ext>
                    </a:extLst>
                  </a:tr>
                  <a:tr h="31574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168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en-US" sz="1500" kern="1200" dirty="0" err="1">
                              <a:effectLst/>
                            </a:rPr>
                            <a:t>gzip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0,9880952381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4078325711"/>
                      </a:ext>
                    </a:extLst>
                  </a:tr>
                  <a:tr h="31574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280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ru-RU" sz="1500" kern="1200" dirty="0">
                              <a:effectLst/>
                            </a:rPr>
                            <a:t>7</a:t>
                          </a:r>
                          <a:r>
                            <a:rPr lang="en-US" sz="1500" kern="1200" dirty="0">
                              <a:effectLst/>
                            </a:rPr>
                            <a:t>zip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0,5928571429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19140610"/>
                      </a:ext>
                    </a:extLst>
                  </a:tr>
                  <a:tr h="315743">
                    <a:tc rowSpan="4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500">
                              <a:effectLst/>
                            </a:rPr>
                            <a:t>XML</a:t>
                          </a:r>
                          <a:endParaRPr lang="ru-RU" sz="15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 rowSpan="4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>
                              <a:effectLst/>
                            </a:rPr>
                            <a:t>259</a:t>
                          </a:r>
                          <a:endParaRPr lang="ru-RU" sz="15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b="1" u="sng" dirty="0">
                              <a:effectLst/>
                            </a:rPr>
                            <a:t>160</a:t>
                          </a:r>
                          <a:endParaRPr lang="ru-RU" sz="1500" b="1" u="sng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ru-RU" sz="1500" b="1" u="sng" kern="1200" dirty="0">
                              <a:effectLst/>
                            </a:rPr>
                            <a:t>Хаффман</a:t>
                          </a:r>
                          <a:endParaRPr lang="ru-RU" sz="1500" b="1" u="sng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b="1" u="sng" dirty="0">
                              <a:effectLst/>
                            </a:rPr>
                            <a:t>1,61875</a:t>
                          </a:r>
                          <a:r>
                            <a:rPr lang="en-US" sz="1500" b="1" u="sng" dirty="0">
                              <a:effectLst/>
                            </a:rPr>
                            <a:t>00000</a:t>
                          </a:r>
                          <a:endParaRPr lang="ru-RU" sz="1500" b="1" u="sng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514947643"/>
                      </a:ext>
                    </a:extLst>
                  </a:tr>
                  <a:tr h="31574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212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en-US" sz="1500" kern="1200" dirty="0" err="1">
                              <a:effectLst/>
                            </a:rPr>
                            <a:t>gzip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1,2216981132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3615771300"/>
                      </a:ext>
                    </a:extLst>
                  </a:tr>
                  <a:tr h="31574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216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en-US" sz="1500" kern="1200" dirty="0">
                              <a:effectLst/>
                            </a:rPr>
                            <a:t>bzip2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1,1990740741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2378738032"/>
                      </a:ext>
                    </a:extLst>
                  </a:tr>
                  <a:tr h="31574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335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ru-RU" sz="1500" kern="1200" dirty="0">
                              <a:effectLst/>
                            </a:rPr>
                            <a:t>7</a:t>
                          </a:r>
                          <a:r>
                            <a:rPr lang="en-US" sz="1500" kern="1200" dirty="0">
                              <a:effectLst/>
                            </a:rPr>
                            <a:t>zip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0,7731343284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2496868660"/>
                      </a:ext>
                    </a:extLst>
                  </a:tr>
                  <a:tr h="315743">
                    <a:tc rowSpan="4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500" b="1" u="sng" dirty="0" err="1">
                              <a:effectLst/>
                            </a:rPr>
                            <a:t>Protobuf</a:t>
                          </a:r>
                          <a:endParaRPr lang="ru-RU" sz="1500" b="1" u="sng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 rowSpan="4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b="1" u="sng" dirty="0">
                              <a:effectLst/>
                            </a:rPr>
                            <a:t>71</a:t>
                          </a:r>
                          <a:endParaRPr lang="ru-RU" sz="1500" b="1" u="sng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b="1" u="sng" dirty="0">
                              <a:effectLst/>
                            </a:rPr>
                            <a:t>45</a:t>
                          </a:r>
                          <a:endParaRPr lang="ru-RU" sz="1500" b="1" u="sng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ru-RU" sz="1500" b="1" u="sng" kern="1200" dirty="0">
                              <a:effectLst/>
                            </a:rPr>
                            <a:t>Хаффман</a:t>
                          </a:r>
                          <a:endParaRPr lang="ru-RU" sz="1500" b="1" u="sng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b="1" u="sng" dirty="0">
                              <a:effectLst/>
                            </a:rPr>
                            <a:t>1,5777777778</a:t>
                          </a:r>
                          <a:endParaRPr lang="ru-RU" sz="1500" b="1" u="sng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1394544144"/>
                      </a:ext>
                    </a:extLst>
                  </a:tr>
                  <a:tr h="31574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108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en-US" sz="1500" kern="1200" dirty="0" err="1">
                              <a:effectLst/>
                            </a:rPr>
                            <a:t>gzip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0,6574074074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563772114"/>
                      </a:ext>
                    </a:extLst>
                  </a:tr>
                  <a:tr h="31574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114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en-US" sz="1500" kern="1200" dirty="0">
                              <a:effectLst/>
                            </a:rPr>
                            <a:t>bzip2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0,6228070175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25750287"/>
                      </a:ext>
                    </a:extLst>
                  </a:tr>
                  <a:tr h="31574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213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spcAft>
                              <a:spcPts val="0"/>
                            </a:spcAft>
                          </a:pPr>
                          <a:r>
                            <a:rPr lang="ru-RU" sz="1500" kern="1200" dirty="0">
                              <a:effectLst/>
                            </a:rPr>
                            <a:t>7</a:t>
                          </a:r>
                          <a:r>
                            <a:rPr lang="en-US" sz="1500" kern="1200" dirty="0">
                              <a:effectLst/>
                            </a:rPr>
                            <a:t>zip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0,3333333333</a:t>
                          </a:r>
                          <a:endParaRPr lang="ru-RU" sz="1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1872807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Текст 2">
            <a:extLst>
              <a:ext uri="{FF2B5EF4-FFF2-40B4-BE49-F238E27FC236}">
                <a16:creationId xmlns:a16="http://schemas.microsoft.com/office/drawing/2014/main" id="{9CDCB0AD-A870-4140-8AD2-51015B81D8BF}"/>
              </a:ext>
            </a:extLst>
          </p:cNvPr>
          <p:cNvSpPr txBox="1">
            <a:spLocks/>
          </p:cNvSpPr>
          <p:nvPr/>
        </p:nvSpPr>
        <p:spPr>
          <a:xfrm>
            <a:off x="3437680" y="471599"/>
            <a:ext cx="2558005" cy="4852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Исследование и разработка метода предобработки и передачи данных в удаленном интернет вещей</a:t>
            </a:r>
          </a:p>
        </p:txBody>
      </p:sp>
    </p:spTree>
    <p:extLst>
      <p:ext uri="{BB962C8B-B14F-4D97-AF65-F5344CB8AC3E}">
        <p14:creationId xmlns:p14="http://schemas.microsoft.com/office/powerpoint/2010/main" val="1994685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>
            <a:extLst>
              <a:ext uri="{FF2B5EF4-FFF2-40B4-BE49-F238E27FC236}">
                <a16:creationId xmlns:a16="http://schemas.microsoft.com/office/drawing/2014/main" id="{AF6744D3-3DCB-C042-9729-F97930792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4" y="471599"/>
            <a:ext cx="2169066" cy="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8C52142-856F-C44C-A75F-1333AED01BEB}"/>
              </a:ext>
            </a:extLst>
          </p:cNvPr>
          <p:cNvSpPr/>
          <p:nvPr/>
        </p:nvSpPr>
        <p:spPr>
          <a:xfrm>
            <a:off x="350976" y="1259059"/>
            <a:ext cx="361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Реализации метода Хаффмана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>
                <a:extLst>
                  <a:ext uri="{FF2B5EF4-FFF2-40B4-BE49-F238E27FC236}">
                    <a16:creationId xmlns:a16="http://schemas.microsoft.com/office/drawing/2014/main" id="{4AE366D2-CD53-C543-9486-6BA43E52B7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3981265"/>
                  </p:ext>
                </p:extLst>
              </p:nvPr>
            </p:nvGraphicFramePr>
            <p:xfrm>
              <a:off x="499706" y="1628391"/>
              <a:ext cx="11173913" cy="469034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90186">
                      <a:extLst>
                        <a:ext uri="{9D8B030D-6E8A-4147-A177-3AD203B41FA5}">
                          <a16:colId xmlns:a16="http://schemas.microsoft.com/office/drawing/2014/main" val="4041458184"/>
                        </a:ext>
                      </a:extLst>
                    </a:gridCol>
                    <a:gridCol w="1791060">
                      <a:extLst>
                        <a:ext uri="{9D8B030D-6E8A-4147-A177-3AD203B41FA5}">
                          <a16:colId xmlns:a16="http://schemas.microsoft.com/office/drawing/2014/main" val="3622465528"/>
                        </a:ext>
                      </a:extLst>
                    </a:gridCol>
                    <a:gridCol w="2151194">
                      <a:extLst>
                        <a:ext uri="{9D8B030D-6E8A-4147-A177-3AD203B41FA5}">
                          <a16:colId xmlns:a16="http://schemas.microsoft.com/office/drawing/2014/main" val="3629483722"/>
                        </a:ext>
                      </a:extLst>
                    </a:gridCol>
                    <a:gridCol w="2151194">
                      <a:extLst>
                        <a:ext uri="{9D8B030D-6E8A-4147-A177-3AD203B41FA5}">
                          <a16:colId xmlns:a16="http://schemas.microsoft.com/office/drawing/2014/main" val="4228909756"/>
                        </a:ext>
                      </a:extLst>
                    </a:gridCol>
                    <a:gridCol w="2151194">
                      <a:extLst>
                        <a:ext uri="{9D8B030D-6E8A-4147-A177-3AD203B41FA5}">
                          <a16:colId xmlns:a16="http://schemas.microsoft.com/office/drawing/2014/main" val="2035705035"/>
                        </a:ext>
                      </a:extLst>
                    </a:gridCol>
                    <a:gridCol w="1239085">
                      <a:extLst>
                        <a:ext uri="{9D8B030D-6E8A-4147-A177-3AD203B41FA5}">
                          <a16:colId xmlns:a16="http://schemas.microsoft.com/office/drawing/2014/main" val="1328153561"/>
                        </a:ext>
                      </a:extLst>
                    </a:gridCol>
                  </a:tblGrid>
                  <a:tr h="18386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Формат данных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Изначальный размер файла (байт) -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𝐒</m:t>
                                  </m:r>
                                </m:e>
                                <m:sub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𝐨</m:t>
                                  </m:r>
                                </m:sub>
                              </m:sSub>
                            </m:oMath>
                          </a14:m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Сжатый размер файла (байт) -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𝐒</m:t>
                                  </m:r>
                                </m:e>
                                <m:sub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</m:sub>
                              </m:sSub>
                            </m:oMath>
                          </a14:m>
                          <a:endParaRPr lang="ru-RU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Коэффициент сжатия: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ru-RU" sz="2000"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𝐒</m:t>
                                      </m:r>
                                    </m:e>
                                    <m:sub>
                                      <m:r>
                                        <a:rPr lang="en-US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𝐨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𝐒</m:t>
                                      </m:r>
                                    </m:e>
                                    <m:sub>
                                      <m:r>
                                        <a:rPr lang="en-US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𝐜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ru-RU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Максимально используемая память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</a:rPr>
                            <a:t>RAM</a:t>
                          </a:r>
                          <a:r>
                            <a:rPr lang="ru-RU" sz="2000" b="1" dirty="0">
                              <a:effectLst/>
                            </a:rPr>
                            <a:t>/Стек (байт)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Время сжатия (с)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53395307"/>
                      </a:ext>
                    </a:extLst>
                  </a:tr>
                  <a:tr h="47529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effectLst/>
                            </a:rPr>
                            <a:t>Protobuf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71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45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1,5582295907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</a:rPr>
                            <a:t>14448/704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0.053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60708916"/>
                      </a:ext>
                    </a:extLst>
                  </a:tr>
                  <a:tr h="47529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TXT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75</a:t>
                          </a:r>
                          <a:endParaRPr lang="ru-RU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45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1,6666666667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1328</a:t>
                          </a:r>
                          <a:r>
                            <a:rPr lang="en-US" sz="2000" b="1" dirty="0">
                              <a:effectLst/>
                            </a:rPr>
                            <a:t>0/704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0.019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538592"/>
                      </a:ext>
                    </a:extLst>
                  </a:tr>
                  <a:tr h="47529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CSV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109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67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1,6268656716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</a:rPr>
                            <a:t>13776/704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</a:rPr>
                            <a:t>0.019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90963606"/>
                      </a:ext>
                    </a:extLst>
                  </a:tr>
                  <a:tr h="47529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JSON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166</a:t>
                          </a:r>
                          <a:endParaRPr lang="ru-RU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100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1,66</a:t>
                          </a:r>
                          <a:r>
                            <a:rPr lang="en-US" sz="2000" dirty="0">
                              <a:effectLst/>
                            </a:rPr>
                            <a:t>00000000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1444</a:t>
                          </a:r>
                          <a:r>
                            <a:rPr lang="en-US" sz="2000" b="1" dirty="0">
                              <a:effectLst/>
                            </a:rPr>
                            <a:t>0/704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0.025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85602640"/>
                      </a:ext>
                    </a:extLst>
                  </a:tr>
                  <a:tr h="47529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XML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259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160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1,61875</a:t>
                          </a:r>
                          <a:r>
                            <a:rPr lang="en-US" sz="2000" dirty="0">
                              <a:effectLst/>
                            </a:rPr>
                            <a:t>00000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15224</a:t>
                          </a:r>
                          <a:r>
                            <a:rPr lang="en-US" sz="2000" b="1" dirty="0">
                              <a:effectLst/>
                            </a:rPr>
                            <a:t>/704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0.018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83956543"/>
                      </a:ext>
                    </a:extLst>
                  </a:tr>
                  <a:tr h="47529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HTML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310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168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1,8452380952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14128</a:t>
                          </a:r>
                          <a:r>
                            <a:rPr lang="en-US" sz="2000" b="1" dirty="0">
                              <a:effectLst/>
                            </a:rPr>
                            <a:t>/704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0.017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423285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>
                <a:extLst>
                  <a:ext uri="{FF2B5EF4-FFF2-40B4-BE49-F238E27FC236}">
                    <a16:creationId xmlns:a16="http://schemas.microsoft.com/office/drawing/2014/main" id="{4AE366D2-CD53-C543-9486-6BA43E52B7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3981265"/>
                  </p:ext>
                </p:extLst>
              </p:nvPr>
            </p:nvGraphicFramePr>
            <p:xfrm>
              <a:off x="499706" y="1628391"/>
              <a:ext cx="11173913" cy="469034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90186">
                      <a:extLst>
                        <a:ext uri="{9D8B030D-6E8A-4147-A177-3AD203B41FA5}">
                          <a16:colId xmlns:a16="http://schemas.microsoft.com/office/drawing/2014/main" val="4041458184"/>
                        </a:ext>
                      </a:extLst>
                    </a:gridCol>
                    <a:gridCol w="1791060">
                      <a:extLst>
                        <a:ext uri="{9D8B030D-6E8A-4147-A177-3AD203B41FA5}">
                          <a16:colId xmlns:a16="http://schemas.microsoft.com/office/drawing/2014/main" val="3622465528"/>
                        </a:ext>
                      </a:extLst>
                    </a:gridCol>
                    <a:gridCol w="2151194">
                      <a:extLst>
                        <a:ext uri="{9D8B030D-6E8A-4147-A177-3AD203B41FA5}">
                          <a16:colId xmlns:a16="http://schemas.microsoft.com/office/drawing/2014/main" val="3629483722"/>
                        </a:ext>
                      </a:extLst>
                    </a:gridCol>
                    <a:gridCol w="2151194">
                      <a:extLst>
                        <a:ext uri="{9D8B030D-6E8A-4147-A177-3AD203B41FA5}">
                          <a16:colId xmlns:a16="http://schemas.microsoft.com/office/drawing/2014/main" val="4228909756"/>
                        </a:ext>
                      </a:extLst>
                    </a:gridCol>
                    <a:gridCol w="2151194">
                      <a:extLst>
                        <a:ext uri="{9D8B030D-6E8A-4147-A177-3AD203B41FA5}">
                          <a16:colId xmlns:a16="http://schemas.microsoft.com/office/drawing/2014/main" val="2035705035"/>
                        </a:ext>
                      </a:extLst>
                    </a:gridCol>
                    <a:gridCol w="1239085">
                      <a:extLst>
                        <a:ext uri="{9D8B030D-6E8A-4147-A177-3AD203B41FA5}">
                          <a16:colId xmlns:a16="http://schemas.microsoft.com/office/drawing/2014/main" val="1328153561"/>
                        </a:ext>
                      </a:extLst>
                    </a:gridCol>
                  </a:tblGrid>
                  <a:tr h="18386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Формат данных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95035" t="-690" r="-431206" b="-158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61765" t="-690" r="-257647" b="-158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61765" t="-690" r="-157647" b="-158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Максимально используемая память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</a:rPr>
                            <a:t>RAM</a:t>
                          </a:r>
                          <a:r>
                            <a:rPr lang="ru-RU" sz="2000" b="1" dirty="0">
                              <a:effectLst/>
                            </a:rPr>
                            <a:t>/Стек (байт)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Время сжатия (с)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53395307"/>
                      </a:ext>
                    </a:extLst>
                  </a:tr>
                  <a:tr h="47529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effectLst/>
                            </a:rPr>
                            <a:t>Protobuf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71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45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1,5582295907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</a:rPr>
                            <a:t>14448/704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0.053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60708916"/>
                      </a:ext>
                    </a:extLst>
                  </a:tr>
                  <a:tr h="47529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TXT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75</a:t>
                          </a:r>
                          <a:endParaRPr lang="ru-RU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45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1,6666666667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1328</a:t>
                          </a:r>
                          <a:r>
                            <a:rPr lang="en-US" sz="2000" b="1" dirty="0">
                              <a:effectLst/>
                            </a:rPr>
                            <a:t>0/704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0.019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538592"/>
                      </a:ext>
                    </a:extLst>
                  </a:tr>
                  <a:tr h="47529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CSV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109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67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1,6268656716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</a:rPr>
                            <a:t>13776/704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</a:rPr>
                            <a:t>0.019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90963606"/>
                      </a:ext>
                    </a:extLst>
                  </a:tr>
                  <a:tr h="47529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JSON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166</a:t>
                          </a:r>
                          <a:endParaRPr lang="ru-RU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100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1,66</a:t>
                          </a:r>
                          <a:r>
                            <a:rPr lang="en-US" sz="2000" dirty="0">
                              <a:effectLst/>
                            </a:rPr>
                            <a:t>00000000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1444</a:t>
                          </a:r>
                          <a:r>
                            <a:rPr lang="en-US" sz="2000" b="1" dirty="0">
                              <a:effectLst/>
                            </a:rPr>
                            <a:t>0/704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0.025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85602640"/>
                      </a:ext>
                    </a:extLst>
                  </a:tr>
                  <a:tr h="47529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XML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259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160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1,61875</a:t>
                          </a:r>
                          <a:r>
                            <a:rPr lang="en-US" sz="2000" dirty="0">
                              <a:effectLst/>
                            </a:rPr>
                            <a:t>00000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15224</a:t>
                          </a:r>
                          <a:r>
                            <a:rPr lang="en-US" sz="2000" b="1" dirty="0">
                              <a:effectLst/>
                            </a:rPr>
                            <a:t>/704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0.018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83956543"/>
                      </a:ext>
                    </a:extLst>
                  </a:tr>
                  <a:tr h="47529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HTML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310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168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1,8452380952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14128</a:t>
                          </a:r>
                          <a:r>
                            <a:rPr lang="en-US" sz="2000" b="1" dirty="0">
                              <a:effectLst/>
                            </a:rPr>
                            <a:t>/704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0.017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4232856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Текст 2">
            <a:extLst>
              <a:ext uri="{FF2B5EF4-FFF2-40B4-BE49-F238E27FC236}">
                <a16:creationId xmlns:a16="http://schemas.microsoft.com/office/drawing/2014/main" id="{8829C0DA-EA7B-6746-A7DE-E72E20EBF50C}"/>
              </a:ext>
            </a:extLst>
          </p:cNvPr>
          <p:cNvSpPr txBox="1">
            <a:spLocks/>
          </p:cNvSpPr>
          <p:nvPr/>
        </p:nvSpPr>
        <p:spPr>
          <a:xfrm>
            <a:off x="3437680" y="471599"/>
            <a:ext cx="2558005" cy="4852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Исследование и разработка метода предобработки и передачи данных в удаленном интернет вещей</a:t>
            </a:r>
          </a:p>
        </p:txBody>
      </p:sp>
      <p:sp>
        <p:nvSpPr>
          <p:cNvPr id="13" name="Текст 6">
            <a:extLst>
              <a:ext uri="{FF2B5EF4-FFF2-40B4-BE49-F238E27FC236}">
                <a16:creationId xmlns:a16="http://schemas.microsoft.com/office/drawing/2014/main" id="{08A0F1D6-D258-DF4B-99B3-11264F5B7437}"/>
              </a:ext>
            </a:extLst>
          </p:cNvPr>
          <p:cNvSpPr txBox="1">
            <a:spLocks/>
          </p:cNvSpPr>
          <p:nvPr/>
        </p:nvSpPr>
        <p:spPr>
          <a:xfrm>
            <a:off x="6188535" y="456302"/>
            <a:ext cx="4055060" cy="8027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Разработка метода предобработки данных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Формат данных + метод сжатия коротких сообщений </a:t>
            </a:r>
          </a:p>
          <a:p>
            <a:pPr marL="228600" indent="-228600">
              <a:buFont typeface="Arial" panose="020B0604020202020204" pitchFamily="34" charset="0"/>
              <a:buAutoNum type="arabicPeriod"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228600" indent="-228600">
              <a:buFont typeface="Arial" panose="020B0604020202020204" pitchFamily="34" charset="0"/>
              <a:buAutoNum type="arabicPeriod"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38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>
            <a:extLst>
              <a:ext uri="{FF2B5EF4-FFF2-40B4-BE49-F238E27FC236}">
                <a16:creationId xmlns:a16="http://schemas.microsoft.com/office/drawing/2014/main" id="{AF6744D3-3DCB-C042-9729-F97930792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4" y="471599"/>
            <a:ext cx="2169066" cy="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2">
            <a:extLst>
              <a:ext uri="{FF2B5EF4-FFF2-40B4-BE49-F238E27FC236}">
                <a16:creationId xmlns:a16="http://schemas.microsoft.com/office/drawing/2014/main" id="{84B8ABF1-0074-FA4B-82EA-14B3B383DB28}"/>
              </a:ext>
            </a:extLst>
          </p:cNvPr>
          <p:cNvSpPr txBox="1">
            <a:spLocks/>
          </p:cNvSpPr>
          <p:nvPr/>
        </p:nvSpPr>
        <p:spPr>
          <a:xfrm>
            <a:off x="3437680" y="471599"/>
            <a:ext cx="2558005" cy="4852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Исследование и разработка метода предобработки и передачи данных в удаленном интернет вещей</a:t>
            </a:r>
          </a:p>
        </p:txBody>
      </p:sp>
      <p:sp>
        <p:nvSpPr>
          <p:cNvPr id="13" name="Текст 6">
            <a:extLst>
              <a:ext uri="{FF2B5EF4-FFF2-40B4-BE49-F238E27FC236}">
                <a16:creationId xmlns:a16="http://schemas.microsoft.com/office/drawing/2014/main" id="{38787CFC-FEE4-FD45-A1AF-90311301B749}"/>
              </a:ext>
            </a:extLst>
          </p:cNvPr>
          <p:cNvSpPr txBox="1">
            <a:spLocks/>
          </p:cNvSpPr>
          <p:nvPr/>
        </p:nvSpPr>
        <p:spPr>
          <a:xfrm>
            <a:off x="6188535" y="554614"/>
            <a:ext cx="4055060" cy="5314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Разработка метода предобработки данных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Пример работы метода без предобработки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228600" indent="-228600">
              <a:buFont typeface="Arial" panose="020B0604020202020204" pitchFamily="34" charset="0"/>
              <a:buAutoNum type="arabicPeriod"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22F609-3018-7F4C-B9DE-B63E29823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72" y="2114000"/>
            <a:ext cx="6057900" cy="8763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66AA91-EEF9-7343-B735-690AEB9964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872" y="3895376"/>
            <a:ext cx="3683000" cy="889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2D0F89-FDFE-2342-BDCD-2CD03DFEC1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872" y="6005994"/>
            <a:ext cx="4597400" cy="482600"/>
          </a:xfrm>
          <a:prstGeom prst="rect">
            <a:avLst/>
          </a:prstGeom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43AFD576-26DD-5B40-9D85-B389E199BDA1}"/>
              </a:ext>
            </a:extLst>
          </p:cNvPr>
          <p:cNvCxnSpPr>
            <a:cxnSpLocks/>
          </p:cNvCxnSpPr>
          <p:nvPr/>
        </p:nvCxnSpPr>
        <p:spPr>
          <a:xfrm>
            <a:off x="478659" y="2990949"/>
            <a:ext cx="0" cy="818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3ABF46B8-889E-0B40-ADD8-32FDEF507FCF}"/>
              </a:ext>
            </a:extLst>
          </p:cNvPr>
          <p:cNvCxnSpPr>
            <a:cxnSpLocks/>
          </p:cNvCxnSpPr>
          <p:nvPr/>
        </p:nvCxnSpPr>
        <p:spPr>
          <a:xfrm flipH="1">
            <a:off x="478659" y="4843785"/>
            <a:ext cx="11575" cy="1017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3736673-DF21-7649-9D70-2CFD9B55DC58}"/>
              </a:ext>
            </a:extLst>
          </p:cNvPr>
          <p:cNvSpPr txBox="1"/>
          <p:nvPr/>
        </p:nvSpPr>
        <p:spPr>
          <a:xfrm>
            <a:off x="478660" y="3135220"/>
            <a:ext cx="5999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Перевод данных из исходного формата в двоичный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513DB3-D074-8049-B4F4-B4C0FFB6E3DA}"/>
              </a:ext>
            </a:extLst>
          </p:cNvPr>
          <p:cNvSpPr txBox="1"/>
          <p:nvPr/>
        </p:nvSpPr>
        <p:spPr>
          <a:xfrm>
            <a:off x="478659" y="5195486"/>
            <a:ext cx="3267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Сжатие двоичного формата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FA43AD-6552-974D-81A2-B71460E896AF}"/>
              </a:ext>
            </a:extLst>
          </p:cNvPr>
          <p:cNvSpPr txBox="1"/>
          <p:nvPr/>
        </p:nvSpPr>
        <p:spPr>
          <a:xfrm>
            <a:off x="7492678" y="4216766"/>
            <a:ext cx="4699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chemeClr val="accent1">
                    <a:lumMod val="50000"/>
                  </a:schemeClr>
                </a:solidFill>
              </a:rPr>
              <a:t>Protobuf</a:t>
            </a: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</a:rPr>
              <a:t>не сжимает строки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B99C58-07DA-6E45-9185-146A85AD737C}"/>
              </a:ext>
            </a:extLst>
          </p:cNvPr>
          <p:cNvSpPr txBox="1"/>
          <p:nvPr/>
        </p:nvSpPr>
        <p:spPr>
          <a:xfrm>
            <a:off x="6325372" y="2352095"/>
            <a:ext cx="128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(109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байт)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816FB0-E5B5-9348-8C8C-E71C943DBAAA}"/>
              </a:ext>
            </a:extLst>
          </p:cNvPr>
          <p:cNvSpPr txBox="1"/>
          <p:nvPr/>
        </p:nvSpPr>
        <p:spPr>
          <a:xfrm>
            <a:off x="6325372" y="4339876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(73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байт)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F011D9-CFA3-4142-A80D-5EE0908EBCF5}"/>
              </a:ext>
            </a:extLst>
          </p:cNvPr>
          <p:cNvSpPr txBox="1"/>
          <p:nvPr/>
        </p:nvSpPr>
        <p:spPr>
          <a:xfrm>
            <a:off x="6325371" y="6112213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(46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байт)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2E69BD-EB57-2A44-A300-C9175452DE65}"/>
              </a:ext>
            </a:extLst>
          </p:cNvPr>
          <p:cNvSpPr txBox="1"/>
          <p:nvPr/>
        </p:nvSpPr>
        <p:spPr>
          <a:xfrm>
            <a:off x="322265" y="1410757"/>
            <a:ext cx="7922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Пример работы метода без предобработки</a:t>
            </a:r>
            <a:endParaRPr lang="ru-RU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A3C45D-1D73-9E44-98EE-B67AF17E39E4}"/>
              </a:ext>
            </a:extLst>
          </p:cNvPr>
          <p:cNvSpPr txBox="1"/>
          <p:nvPr/>
        </p:nvSpPr>
        <p:spPr>
          <a:xfrm>
            <a:off x="8561082" y="1657251"/>
            <a:ext cx="258500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Шапка – 37байт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id – 36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байт</a:t>
            </a:r>
          </a:p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room_id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/id – 11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байт</a:t>
            </a:r>
          </a:p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noted_date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– 17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байт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temp – 2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байта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out/in – 2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байта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разделители – 4 байт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[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]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Закрывающая фигурная скобка 6">
            <a:extLst>
              <a:ext uri="{FF2B5EF4-FFF2-40B4-BE49-F238E27FC236}">
                <a16:creationId xmlns:a16="http://schemas.microsoft.com/office/drawing/2014/main" id="{3ACB28AB-A279-0047-9B51-8E513D61B306}"/>
              </a:ext>
            </a:extLst>
          </p:cNvPr>
          <p:cNvSpPr/>
          <p:nvPr/>
        </p:nvSpPr>
        <p:spPr>
          <a:xfrm rot="10800000">
            <a:off x="7990094" y="1657251"/>
            <a:ext cx="633289" cy="2122874"/>
          </a:xfrm>
          <a:prstGeom prst="rightBrace">
            <a:avLst>
              <a:gd name="adj1" fmla="val 8333"/>
              <a:gd name="adj2" fmla="val 5709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163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>
            <a:extLst>
              <a:ext uri="{FF2B5EF4-FFF2-40B4-BE49-F238E27FC236}">
                <a16:creationId xmlns:a16="http://schemas.microsoft.com/office/drawing/2014/main" id="{AF6744D3-3DCB-C042-9729-F97930792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4" y="471599"/>
            <a:ext cx="2169066" cy="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4458B6-3F8E-B04D-B798-01C6DF518F54}"/>
              </a:ext>
            </a:extLst>
          </p:cNvPr>
          <p:cNvSpPr txBox="1"/>
          <p:nvPr/>
        </p:nvSpPr>
        <p:spPr>
          <a:xfrm>
            <a:off x="625033" y="1368343"/>
            <a:ext cx="647049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Метод:</a:t>
            </a:r>
            <a:endParaRPr lang="ru-RU" sz="2800" b="1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</a:rPr>
              <a:t>Этап 1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Выбор исходного и двоичного форматов сообщений</a:t>
            </a:r>
          </a:p>
          <a:p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</a:rPr>
              <a:t>Этап 2 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Предобработка исходного выбранного формата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(замена строковых значений на числовые)</a:t>
            </a:r>
          </a:p>
          <a:p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</a:rPr>
              <a:t>Этап 3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Перевод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предобработанного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исходного формата в двоичный формат</a:t>
            </a:r>
          </a:p>
          <a:p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</a:rPr>
              <a:t>Этап 4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Сжатие двоичного формата</a:t>
            </a:r>
            <a:endParaRPr lang="ru-RU" sz="2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011C8A-06CE-084E-A493-42ED6F14F4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99"/>
          <a:stretch/>
        </p:blipFill>
        <p:spPr>
          <a:xfrm>
            <a:off x="7303877" y="976950"/>
            <a:ext cx="4352081" cy="5465898"/>
          </a:xfrm>
          <a:prstGeom prst="rect">
            <a:avLst/>
          </a:prstGeom>
        </p:spPr>
      </p:pic>
      <p:sp>
        <p:nvSpPr>
          <p:cNvPr id="9" name="Текст 2">
            <a:extLst>
              <a:ext uri="{FF2B5EF4-FFF2-40B4-BE49-F238E27FC236}">
                <a16:creationId xmlns:a16="http://schemas.microsoft.com/office/drawing/2014/main" id="{84B8ABF1-0074-FA4B-82EA-14B3B383DB28}"/>
              </a:ext>
            </a:extLst>
          </p:cNvPr>
          <p:cNvSpPr txBox="1">
            <a:spLocks/>
          </p:cNvSpPr>
          <p:nvPr/>
        </p:nvSpPr>
        <p:spPr>
          <a:xfrm>
            <a:off x="3437680" y="471599"/>
            <a:ext cx="2558005" cy="4852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Исследование и разработка метода предобработки и передачи данных в удаленном интернет вещей</a:t>
            </a:r>
          </a:p>
        </p:txBody>
      </p:sp>
      <p:sp>
        <p:nvSpPr>
          <p:cNvPr id="13" name="Текст 6">
            <a:extLst>
              <a:ext uri="{FF2B5EF4-FFF2-40B4-BE49-F238E27FC236}">
                <a16:creationId xmlns:a16="http://schemas.microsoft.com/office/drawing/2014/main" id="{38787CFC-FEE4-FD45-A1AF-90311301B749}"/>
              </a:ext>
            </a:extLst>
          </p:cNvPr>
          <p:cNvSpPr txBox="1">
            <a:spLocks/>
          </p:cNvSpPr>
          <p:nvPr/>
        </p:nvSpPr>
        <p:spPr>
          <a:xfrm>
            <a:off x="6188535" y="602903"/>
            <a:ext cx="4055060" cy="3539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Разработка метода предобработки данных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228600" indent="-228600">
              <a:buFont typeface="Arial" panose="020B0604020202020204" pitchFamily="34" charset="0"/>
              <a:buAutoNum type="arabicPeriod"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905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>
            <a:extLst>
              <a:ext uri="{FF2B5EF4-FFF2-40B4-BE49-F238E27FC236}">
                <a16:creationId xmlns:a16="http://schemas.microsoft.com/office/drawing/2014/main" id="{AF6744D3-3DCB-C042-9729-F97930792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4" y="471599"/>
            <a:ext cx="2169066" cy="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2">
            <a:extLst>
              <a:ext uri="{FF2B5EF4-FFF2-40B4-BE49-F238E27FC236}">
                <a16:creationId xmlns:a16="http://schemas.microsoft.com/office/drawing/2014/main" id="{84B8ABF1-0074-FA4B-82EA-14B3B383DB28}"/>
              </a:ext>
            </a:extLst>
          </p:cNvPr>
          <p:cNvSpPr txBox="1">
            <a:spLocks/>
          </p:cNvSpPr>
          <p:nvPr/>
        </p:nvSpPr>
        <p:spPr>
          <a:xfrm>
            <a:off x="3437680" y="471599"/>
            <a:ext cx="2558005" cy="4852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Исследование и разработка метода предобработки и передачи данных в удаленном интернет вещей</a:t>
            </a:r>
          </a:p>
        </p:txBody>
      </p:sp>
      <p:sp>
        <p:nvSpPr>
          <p:cNvPr id="13" name="Текст 6">
            <a:extLst>
              <a:ext uri="{FF2B5EF4-FFF2-40B4-BE49-F238E27FC236}">
                <a16:creationId xmlns:a16="http://schemas.microsoft.com/office/drawing/2014/main" id="{38787CFC-FEE4-FD45-A1AF-90311301B749}"/>
              </a:ext>
            </a:extLst>
          </p:cNvPr>
          <p:cNvSpPr txBox="1">
            <a:spLocks/>
          </p:cNvSpPr>
          <p:nvPr/>
        </p:nvSpPr>
        <p:spPr>
          <a:xfrm>
            <a:off x="6188535" y="554614"/>
            <a:ext cx="4055060" cy="5314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Разработка метода предобработки данных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Пример работы предлагаемого метода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228600" indent="-228600">
              <a:buFont typeface="Arial" panose="020B0604020202020204" pitchFamily="34" charset="0"/>
              <a:buAutoNum type="arabicPeriod"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22F609-3018-7F4C-B9DE-B63E29823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66" y="1945855"/>
            <a:ext cx="5658909" cy="818584"/>
          </a:xfrm>
          <a:prstGeom prst="rect">
            <a:avLst/>
          </a:prstGeom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43AFD576-26DD-5B40-9D85-B389E199BDA1}"/>
              </a:ext>
            </a:extLst>
          </p:cNvPr>
          <p:cNvCxnSpPr>
            <a:cxnSpLocks/>
          </p:cNvCxnSpPr>
          <p:nvPr/>
        </p:nvCxnSpPr>
        <p:spPr>
          <a:xfrm>
            <a:off x="532553" y="2822804"/>
            <a:ext cx="0" cy="486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3ABF46B8-889E-0B40-ADD8-32FDEF507FCF}"/>
              </a:ext>
            </a:extLst>
          </p:cNvPr>
          <p:cNvCxnSpPr>
            <a:cxnSpLocks/>
          </p:cNvCxnSpPr>
          <p:nvPr/>
        </p:nvCxnSpPr>
        <p:spPr>
          <a:xfrm flipH="1">
            <a:off x="544129" y="5371528"/>
            <a:ext cx="1" cy="594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3736673-DF21-7649-9D70-2CFD9B55DC58}"/>
              </a:ext>
            </a:extLst>
          </p:cNvPr>
          <p:cNvSpPr txBox="1"/>
          <p:nvPr/>
        </p:nvSpPr>
        <p:spPr>
          <a:xfrm>
            <a:off x="532553" y="2818907"/>
            <a:ext cx="5999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Предобработка исходного выбранного формата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513DB3-D074-8049-B4F4-B4C0FFB6E3DA}"/>
              </a:ext>
            </a:extLst>
          </p:cNvPr>
          <p:cNvSpPr txBox="1"/>
          <p:nvPr/>
        </p:nvSpPr>
        <p:spPr>
          <a:xfrm>
            <a:off x="544128" y="5428083"/>
            <a:ext cx="3267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Сжатие двоичного формата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B99C58-07DA-6E45-9185-146A85AD737C}"/>
              </a:ext>
            </a:extLst>
          </p:cNvPr>
          <p:cNvSpPr txBox="1"/>
          <p:nvPr/>
        </p:nvSpPr>
        <p:spPr>
          <a:xfrm>
            <a:off x="6065231" y="2305016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(109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байт)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50CB01-0D81-704B-BE67-C8352EACD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083" y="3367834"/>
            <a:ext cx="3184483" cy="79897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033EE7D-EF07-C34C-B44D-968F659273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083" y="4720466"/>
            <a:ext cx="2362200" cy="558800"/>
          </a:xfrm>
          <a:prstGeom prst="rect">
            <a:avLst/>
          </a:prstGeom>
        </p:spPr>
      </p:pic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F03ED27F-99D2-C74E-A160-912BC33BA2ED}"/>
              </a:ext>
            </a:extLst>
          </p:cNvPr>
          <p:cNvCxnSpPr>
            <a:cxnSpLocks/>
          </p:cNvCxnSpPr>
          <p:nvPr/>
        </p:nvCxnSpPr>
        <p:spPr>
          <a:xfrm flipH="1">
            <a:off x="549915" y="4075451"/>
            <a:ext cx="1" cy="645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01561D2-4889-4E46-9604-B991C22FA43A}"/>
              </a:ext>
            </a:extLst>
          </p:cNvPr>
          <p:cNvSpPr txBox="1"/>
          <p:nvPr/>
        </p:nvSpPr>
        <p:spPr>
          <a:xfrm>
            <a:off x="544128" y="4228094"/>
            <a:ext cx="7915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Перевод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предобработанного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исходного формата в двоичный формат</a:t>
            </a:r>
            <a:endParaRPr lang="ru-RU" sz="2000" b="1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BD426F7-B765-FC4D-8A5B-46B55AF65A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083" y="6074125"/>
            <a:ext cx="2527300" cy="4445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C72F540-082F-B44F-BF0F-5C2831435F9A}"/>
              </a:ext>
            </a:extLst>
          </p:cNvPr>
          <p:cNvSpPr txBox="1"/>
          <p:nvPr/>
        </p:nvSpPr>
        <p:spPr>
          <a:xfrm>
            <a:off x="6065231" y="3600422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(57 байт)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30DB6A-A03D-FF42-8C0A-C0E63BB518FE}"/>
              </a:ext>
            </a:extLst>
          </p:cNvPr>
          <p:cNvSpPr txBox="1"/>
          <p:nvPr/>
        </p:nvSpPr>
        <p:spPr>
          <a:xfrm>
            <a:off x="6065231" y="4917943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(8 байт)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FF9920-DB55-B447-A64A-5E3DF9E7F324}"/>
              </a:ext>
            </a:extLst>
          </p:cNvPr>
          <p:cNvSpPr txBox="1"/>
          <p:nvPr/>
        </p:nvSpPr>
        <p:spPr>
          <a:xfrm>
            <a:off x="6065231" y="6096320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(4 байт)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72788E1-B15C-FB4B-9E4C-EC928471FFAD}"/>
              </a:ext>
            </a:extLst>
          </p:cNvPr>
          <p:cNvSpPr txBox="1"/>
          <p:nvPr/>
        </p:nvSpPr>
        <p:spPr>
          <a:xfrm>
            <a:off x="257083" y="1212263"/>
            <a:ext cx="7507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Пример работы предлагаемого метода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E0ADDB-40E3-E14B-9134-3069E50739E0}"/>
              </a:ext>
            </a:extLst>
          </p:cNvPr>
          <p:cNvSpPr txBox="1"/>
          <p:nvPr/>
        </p:nvSpPr>
        <p:spPr>
          <a:xfrm>
            <a:off x="8028488" y="1264344"/>
            <a:ext cx="258500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Шапка – 37 байт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id – 36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байт</a:t>
            </a:r>
          </a:p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room_id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/id – 11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байт</a:t>
            </a:r>
          </a:p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noted_date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– 17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байт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temp – 2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байта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out/in – 2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байта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разделители – 4 байт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 [3]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Закрывающая фигурная скобка 25">
            <a:extLst>
              <a:ext uri="{FF2B5EF4-FFF2-40B4-BE49-F238E27FC236}">
                <a16:creationId xmlns:a16="http://schemas.microsoft.com/office/drawing/2014/main" id="{D8F735E2-CDA0-8E49-9E19-FB233878B9E9}"/>
              </a:ext>
            </a:extLst>
          </p:cNvPr>
          <p:cNvSpPr/>
          <p:nvPr/>
        </p:nvSpPr>
        <p:spPr>
          <a:xfrm rot="10800000">
            <a:off x="7457500" y="1264344"/>
            <a:ext cx="633289" cy="2122874"/>
          </a:xfrm>
          <a:prstGeom prst="rightBrace">
            <a:avLst>
              <a:gd name="adj1" fmla="val 8333"/>
              <a:gd name="adj2" fmla="val 4391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7B15E2-D384-7A41-A394-85296CB0C381}"/>
              </a:ext>
            </a:extLst>
          </p:cNvPr>
          <p:cNvSpPr txBox="1"/>
          <p:nvPr/>
        </p:nvSpPr>
        <p:spPr>
          <a:xfrm>
            <a:off x="9030252" y="3438468"/>
            <a:ext cx="227081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Шапка – 37байт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id –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байт</a:t>
            </a:r>
          </a:p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room_id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/id – 1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байт</a:t>
            </a:r>
          </a:p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noted_date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– 11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байт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temp – 2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байта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out/in – 1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байта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разделители – 4 байт</a:t>
            </a:r>
          </a:p>
        </p:txBody>
      </p:sp>
      <p:sp>
        <p:nvSpPr>
          <p:cNvPr id="33" name="Закрывающая фигурная скобка 32">
            <a:extLst>
              <a:ext uri="{FF2B5EF4-FFF2-40B4-BE49-F238E27FC236}">
                <a16:creationId xmlns:a16="http://schemas.microsoft.com/office/drawing/2014/main" id="{E0F94454-BD6F-C041-A78E-FE7227F310D9}"/>
              </a:ext>
            </a:extLst>
          </p:cNvPr>
          <p:cNvSpPr/>
          <p:nvPr/>
        </p:nvSpPr>
        <p:spPr>
          <a:xfrm rot="10800000">
            <a:off x="8459264" y="3438468"/>
            <a:ext cx="633289" cy="2122874"/>
          </a:xfrm>
          <a:prstGeom prst="rightBrace">
            <a:avLst>
              <a:gd name="adj1" fmla="val 8333"/>
              <a:gd name="adj2" fmla="val 8699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12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5924" y="625841"/>
            <a:ext cx="3162168" cy="241668"/>
          </a:xfrm>
        </p:spPr>
        <p:txBody>
          <a:bodyPr/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Экспериментальные исследования</a:t>
            </a: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AF6744D3-3DCB-C042-9729-F97930792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4" y="471599"/>
            <a:ext cx="2169066" cy="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7C17E6E5-EF52-C54D-B605-11EFFE1958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8131420"/>
                  </p:ext>
                </p:extLst>
              </p:nvPr>
            </p:nvGraphicFramePr>
            <p:xfrm>
              <a:off x="477184" y="2206283"/>
              <a:ext cx="11037001" cy="357610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318925">
                      <a:extLst>
                        <a:ext uri="{9D8B030D-6E8A-4147-A177-3AD203B41FA5}">
                          <a16:colId xmlns:a16="http://schemas.microsoft.com/office/drawing/2014/main" val="4271589040"/>
                        </a:ext>
                      </a:extLst>
                    </a:gridCol>
                    <a:gridCol w="2765781">
                      <a:extLst>
                        <a:ext uri="{9D8B030D-6E8A-4147-A177-3AD203B41FA5}">
                          <a16:colId xmlns:a16="http://schemas.microsoft.com/office/drawing/2014/main" val="4290968715"/>
                        </a:ext>
                      </a:extLst>
                    </a:gridCol>
                    <a:gridCol w="2116742">
                      <a:extLst>
                        <a:ext uri="{9D8B030D-6E8A-4147-A177-3AD203B41FA5}">
                          <a16:colId xmlns:a16="http://schemas.microsoft.com/office/drawing/2014/main" val="3668522806"/>
                        </a:ext>
                      </a:extLst>
                    </a:gridCol>
                    <a:gridCol w="1611871">
                      <a:extLst>
                        <a:ext uri="{9D8B030D-6E8A-4147-A177-3AD203B41FA5}">
                          <a16:colId xmlns:a16="http://schemas.microsoft.com/office/drawing/2014/main" val="2871279613"/>
                        </a:ext>
                      </a:extLst>
                    </a:gridCol>
                    <a:gridCol w="2223682">
                      <a:extLst>
                        <a:ext uri="{9D8B030D-6E8A-4147-A177-3AD203B41FA5}">
                          <a16:colId xmlns:a16="http://schemas.microsoft.com/office/drawing/2014/main" val="2126040586"/>
                        </a:ext>
                      </a:extLst>
                    </a:gridCol>
                  </a:tblGrid>
                  <a:tr h="205912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  <a:latin typeface="+mn-lt"/>
                            </a:rPr>
                            <a:t>Изначальный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  <a:latin typeface="+mn-lt"/>
                            </a:rPr>
                            <a:t>Формат данных</a:t>
                          </a:r>
                          <a:endParaRPr lang="ru-RU" sz="24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  <a:latin typeface="+mn-lt"/>
                            </a:rPr>
                            <a:t>Конечный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  <a:latin typeface="+mn-lt"/>
                            </a:rPr>
                            <a:t>Формат данных</a:t>
                          </a:r>
                          <a:endParaRPr lang="ru-RU" sz="24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  <a:latin typeface="+mn-lt"/>
                            </a:rPr>
                            <a:t>Изначальный размер файла (байт) -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𝐒</m:t>
                                  </m:r>
                                </m:e>
                                <m:sub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𝐨</m:t>
                                  </m:r>
                                </m:sub>
                              </m:sSub>
                            </m:oMath>
                          </a14:m>
                          <a:endParaRPr lang="ru-RU" sz="24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  <a:latin typeface="+mn-lt"/>
                            </a:rPr>
                            <a:t>Сжатый размер файла (байт) -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𝐒</m:t>
                                  </m:r>
                                </m:e>
                                <m:sub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</m:sub>
                              </m:sSub>
                            </m:oMath>
                          </a14:m>
                          <a:endParaRPr lang="ru-RU" sz="24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  <a:latin typeface="+mn-lt"/>
                            </a:rPr>
                            <a:t>Коэффициент сжатия: </a:t>
                          </a:r>
                          <a14:m>
                            <m:oMath xmlns:m="http://schemas.openxmlformats.org/officeDocument/2006/math"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ru-RU" sz="2400"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𝐒</m:t>
                                      </m:r>
                                    </m:e>
                                    <m:sub>
                                      <m: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𝐨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𝐒</m:t>
                                      </m:r>
                                    </m:e>
                                    <m:sub>
                                      <m: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𝐜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ru-RU" sz="24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8720740"/>
                      </a:ext>
                    </a:extLst>
                  </a:tr>
                  <a:tr h="151698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+mn-lt"/>
                            </a:rPr>
                            <a:t>CSV</a:t>
                          </a:r>
                          <a:endParaRPr lang="ru-RU" sz="24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 err="1">
                              <a:effectLst/>
                              <a:latin typeface="+mn-lt"/>
                            </a:rPr>
                            <a:t>Protobuf</a:t>
                          </a:r>
                          <a:endParaRPr lang="ru-RU" sz="2400" dirty="0">
                            <a:effectLst/>
                            <a:latin typeface="+mn-lt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dirty="0" err="1">
                              <a:effectLst/>
                              <a:latin typeface="+mn-lt"/>
                            </a:rPr>
                            <a:t>Предобработанный</a:t>
                          </a:r>
                          <a:r>
                            <a:rPr lang="en-US" sz="2400" dirty="0"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ru-RU" sz="2400" dirty="0">
                              <a:effectLst/>
                              <a:latin typeface="+mn-lt"/>
                            </a:rPr>
                            <a:t>сжатый</a:t>
                          </a:r>
                          <a:endParaRPr lang="ru-RU" sz="24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+mn-lt"/>
                            </a:rPr>
                            <a:t>109</a:t>
                          </a:r>
                          <a:endParaRPr lang="ru-RU" sz="24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  <a:latin typeface="+mn-lt"/>
                            </a:rPr>
                            <a:t>4</a:t>
                          </a:r>
                          <a:endParaRPr lang="ru-RU" sz="24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  <a:latin typeface="+mn-lt"/>
                            </a:rPr>
                            <a:t>27,2500000000</a:t>
                          </a:r>
                          <a:endParaRPr lang="ru-RU" sz="24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3167061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7C17E6E5-EF52-C54D-B605-11EFFE1958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8131420"/>
                  </p:ext>
                </p:extLst>
              </p:nvPr>
            </p:nvGraphicFramePr>
            <p:xfrm>
              <a:off x="477184" y="2206283"/>
              <a:ext cx="11037001" cy="357610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318925">
                      <a:extLst>
                        <a:ext uri="{9D8B030D-6E8A-4147-A177-3AD203B41FA5}">
                          <a16:colId xmlns:a16="http://schemas.microsoft.com/office/drawing/2014/main" val="4271589040"/>
                        </a:ext>
                      </a:extLst>
                    </a:gridCol>
                    <a:gridCol w="2765781">
                      <a:extLst>
                        <a:ext uri="{9D8B030D-6E8A-4147-A177-3AD203B41FA5}">
                          <a16:colId xmlns:a16="http://schemas.microsoft.com/office/drawing/2014/main" val="4290968715"/>
                        </a:ext>
                      </a:extLst>
                    </a:gridCol>
                    <a:gridCol w="2116742">
                      <a:extLst>
                        <a:ext uri="{9D8B030D-6E8A-4147-A177-3AD203B41FA5}">
                          <a16:colId xmlns:a16="http://schemas.microsoft.com/office/drawing/2014/main" val="3668522806"/>
                        </a:ext>
                      </a:extLst>
                    </a:gridCol>
                    <a:gridCol w="1611871">
                      <a:extLst>
                        <a:ext uri="{9D8B030D-6E8A-4147-A177-3AD203B41FA5}">
                          <a16:colId xmlns:a16="http://schemas.microsoft.com/office/drawing/2014/main" val="2871279613"/>
                        </a:ext>
                      </a:extLst>
                    </a:gridCol>
                    <a:gridCol w="2223682">
                      <a:extLst>
                        <a:ext uri="{9D8B030D-6E8A-4147-A177-3AD203B41FA5}">
                          <a16:colId xmlns:a16="http://schemas.microsoft.com/office/drawing/2014/main" val="2126040586"/>
                        </a:ext>
                      </a:extLst>
                    </a:gridCol>
                  </a:tblGrid>
                  <a:tr h="205912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  <a:latin typeface="+mn-lt"/>
                            </a:rPr>
                            <a:t>Изначальный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  <a:latin typeface="+mn-lt"/>
                            </a:rPr>
                            <a:t>Формат данных</a:t>
                          </a:r>
                          <a:endParaRPr lang="ru-RU" sz="24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  <a:latin typeface="+mn-lt"/>
                            </a:rPr>
                            <a:t>Конечный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  <a:latin typeface="+mn-lt"/>
                            </a:rPr>
                            <a:t>Формат данных</a:t>
                          </a:r>
                          <a:endParaRPr lang="ru-RU" sz="24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40719" t="-613" r="-181437" b="-736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48031" t="-613" r="-138583" b="-736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97714" t="-613" r="-571" b="-736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720740"/>
                      </a:ext>
                    </a:extLst>
                  </a:tr>
                  <a:tr h="151698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+mn-lt"/>
                            </a:rPr>
                            <a:t>CSV</a:t>
                          </a:r>
                          <a:endParaRPr lang="ru-RU" sz="24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 err="1">
                              <a:effectLst/>
                              <a:latin typeface="+mn-lt"/>
                            </a:rPr>
                            <a:t>Protobuf</a:t>
                          </a:r>
                          <a:endParaRPr lang="ru-RU" sz="2400" dirty="0">
                            <a:effectLst/>
                            <a:latin typeface="+mn-lt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dirty="0" err="1">
                              <a:effectLst/>
                              <a:latin typeface="+mn-lt"/>
                            </a:rPr>
                            <a:t>Предобработанный</a:t>
                          </a:r>
                          <a:r>
                            <a:rPr lang="en-US" sz="2400" dirty="0"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ru-RU" sz="2400" dirty="0">
                              <a:effectLst/>
                              <a:latin typeface="+mn-lt"/>
                            </a:rPr>
                            <a:t>сжатый</a:t>
                          </a:r>
                          <a:endParaRPr lang="ru-RU" sz="24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+mn-lt"/>
                            </a:rPr>
                            <a:t>109</a:t>
                          </a:r>
                          <a:endParaRPr lang="ru-RU" sz="24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  <a:latin typeface="+mn-lt"/>
                            </a:rPr>
                            <a:t>4</a:t>
                          </a:r>
                          <a:endParaRPr lang="ru-RU" sz="24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  <a:latin typeface="+mn-lt"/>
                            </a:rPr>
                            <a:t>27,2500000000</a:t>
                          </a:r>
                          <a:endParaRPr lang="ru-RU" sz="24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3167061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AE95381-8CEA-AB48-B658-8404669070CF}"/>
              </a:ext>
            </a:extLst>
          </p:cNvPr>
          <p:cNvSpPr/>
          <p:nvPr/>
        </p:nvSpPr>
        <p:spPr>
          <a:xfrm>
            <a:off x="477183" y="1806173"/>
            <a:ext cx="10765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Результаты сжатия с использованием предлагаемого метода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C5D672FF-CB7A-284A-A321-ABE8557B95B9}"/>
              </a:ext>
            </a:extLst>
          </p:cNvPr>
          <p:cNvSpPr txBox="1">
            <a:spLocks/>
          </p:cNvSpPr>
          <p:nvPr/>
        </p:nvSpPr>
        <p:spPr>
          <a:xfrm>
            <a:off x="3437680" y="471599"/>
            <a:ext cx="2558005" cy="4852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Исследование и разработка метода предобработки и передачи данных в удаленном интернет вещей</a:t>
            </a:r>
          </a:p>
        </p:txBody>
      </p:sp>
    </p:spTree>
    <p:extLst>
      <p:ext uri="{BB962C8B-B14F-4D97-AF65-F5344CB8AC3E}">
        <p14:creationId xmlns:p14="http://schemas.microsoft.com/office/powerpoint/2010/main" val="2828743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4">
            <a:extLst>
              <a:ext uri="{FF2B5EF4-FFF2-40B4-BE49-F238E27FC236}">
                <a16:creationId xmlns:a16="http://schemas.microsoft.com/office/drawing/2014/main" id="{63A24055-FD52-584F-8CCF-081558FA0A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4735" y="1793736"/>
            <a:ext cx="10890823" cy="4020042"/>
          </a:xfrm>
        </p:spPr>
        <p:txBody>
          <a:bodyPr wrap="square" numCol="1">
            <a:normAutofit fontScale="92500"/>
          </a:bodyPr>
          <a:lstStyle/>
          <a:p>
            <a:pPr hangingPunct="0"/>
            <a:r>
              <a:rPr lang="ru-RU" sz="2400" b="1" dirty="0"/>
              <a:t>Результаты:</a:t>
            </a:r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ru-RU" sz="2400" dirty="0"/>
              <a:t>Исследованы методы представления и сжатия коротких сообщений </a:t>
            </a:r>
            <a:r>
              <a:rPr lang="en-US" sz="2400" dirty="0"/>
              <a:t>IoT</a:t>
            </a:r>
            <a:endParaRPr lang="ru-RU" sz="2400" dirty="0"/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ru-RU" sz="2400" dirty="0"/>
              <a:t>Предложен метод предобработки данных, отличающийся тем, что позволяет уменьшить объем передаваемых коротких сообщений </a:t>
            </a:r>
            <a:r>
              <a:rPr lang="en-US" sz="2400" dirty="0"/>
              <a:t>IoT </a:t>
            </a:r>
            <a:r>
              <a:rPr lang="ru-RU" sz="2400" dirty="0"/>
              <a:t>до 27,25 раз</a:t>
            </a:r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ru-RU" sz="2400" dirty="0"/>
              <a:t>Реализован метод предобработки данных в виде программы</a:t>
            </a:r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ru-RU" sz="2400" dirty="0"/>
              <a:t>Проведены экспериментальные исследования, подтверждающие эффективность предложенного метода</a:t>
            </a:r>
            <a:endParaRPr lang="en-US" sz="2400" dirty="0"/>
          </a:p>
          <a:p>
            <a:pPr hangingPunct="0"/>
            <a:r>
              <a:rPr lang="ru-RU" sz="2400" b="1" dirty="0"/>
              <a:t>Вывод:</a:t>
            </a:r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ru-RU" sz="2400" dirty="0"/>
              <a:t>Метод может существенно уменьшить затраты при передачи данных от устройств </a:t>
            </a:r>
            <a:r>
              <a:rPr lang="en-US" sz="2400" dirty="0" err="1"/>
              <a:t>IoRT</a:t>
            </a:r>
            <a:r>
              <a:rPr lang="ru-RU" sz="2400" dirty="0"/>
              <a:t>.</a:t>
            </a:r>
          </a:p>
          <a:p>
            <a:pPr hangingPunct="0"/>
            <a:endParaRPr lang="ru-RU" sz="240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85924" y="625840"/>
            <a:ext cx="2390948" cy="408109"/>
          </a:xfrm>
        </p:spPr>
        <p:txBody>
          <a:bodyPr/>
          <a:lstStyle/>
          <a:p>
            <a:r>
              <a:rPr lang="ru-RU" sz="1600" b="1" dirty="0"/>
              <a:t>Результаты </a:t>
            </a: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AF6744D3-3DCB-C042-9729-F97930792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4" y="471599"/>
            <a:ext cx="2169066" cy="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2">
            <a:extLst>
              <a:ext uri="{FF2B5EF4-FFF2-40B4-BE49-F238E27FC236}">
                <a16:creationId xmlns:a16="http://schemas.microsoft.com/office/drawing/2014/main" id="{B5A7E703-D1CE-EC4B-8672-A5130773BC4D}"/>
              </a:ext>
            </a:extLst>
          </p:cNvPr>
          <p:cNvSpPr txBox="1">
            <a:spLocks/>
          </p:cNvSpPr>
          <p:nvPr/>
        </p:nvSpPr>
        <p:spPr>
          <a:xfrm>
            <a:off x="3437680" y="471599"/>
            <a:ext cx="2558005" cy="4852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Исследование и разработка метода предобработки и передачи данных в удаленном интернет вещей</a:t>
            </a:r>
          </a:p>
        </p:txBody>
      </p:sp>
    </p:spTree>
    <p:extLst>
      <p:ext uri="{BB962C8B-B14F-4D97-AF65-F5344CB8AC3E}">
        <p14:creationId xmlns:p14="http://schemas.microsoft.com/office/powerpoint/2010/main" val="2610998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7bddb7ea7c_0_1"/>
          <p:cNvSpPr txBox="1">
            <a:spLocks noGrp="1"/>
          </p:cNvSpPr>
          <p:nvPr>
            <p:ph type="title"/>
          </p:nvPr>
        </p:nvSpPr>
        <p:spPr>
          <a:xfrm>
            <a:off x="585897" y="1556357"/>
            <a:ext cx="4730686" cy="46838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SE Sans" panose="02000000000000000000" pitchFamily="50" charset="-52"/>
              </a:rPr>
              <a:t>Список источников</a:t>
            </a:r>
            <a:endParaRPr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SE Sans" panose="02000000000000000000" pitchFamily="50" charset="-52"/>
            </a:endParaRPr>
          </a:p>
        </p:txBody>
      </p:sp>
      <p:sp>
        <p:nvSpPr>
          <p:cNvPr id="192" name="Google Shape;192;g17bddb7ea7c_0_1"/>
          <p:cNvSpPr txBox="1">
            <a:spLocks noGrp="1"/>
          </p:cNvSpPr>
          <p:nvPr>
            <p:ph type="body" idx="1"/>
          </p:nvPr>
        </p:nvSpPr>
        <p:spPr>
          <a:xfrm>
            <a:off x="585895" y="2119321"/>
            <a:ext cx="11066173" cy="2442848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700" kern="0" dirty="0" err="1">
                <a:solidFill>
                  <a:schemeClr val="accent1">
                    <a:lumMod val="50000"/>
                  </a:schemeClr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Voskov</a:t>
            </a:r>
            <a:r>
              <a:rPr lang="en-US" sz="1700" kern="0" dirty="0">
                <a:solidFill>
                  <a:schemeClr val="accent1">
                    <a:lumMod val="50000"/>
                  </a:schemeClr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 L., </a:t>
            </a:r>
            <a:r>
              <a:rPr lang="en-US" sz="1700" kern="0" dirty="0" err="1">
                <a:solidFill>
                  <a:schemeClr val="accent1">
                    <a:lumMod val="50000"/>
                  </a:schemeClr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Rolich</a:t>
            </a:r>
            <a:r>
              <a:rPr lang="en-US" sz="1700" kern="0" dirty="0">
                <a:solidFill>
                  <a:schemeClr val="accent1">
                    <a:lumMod val="50000"/>
                  </a:schemeClr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 A., </a:t>
            </a:r>
            <a:r>
              <a:rPr lang="en-US" sz="1700" kern="0" dirty="0" err="1">
                <a:solidFill>
                  <a:schemeClr val="accent1">
                    <a:lumMod val="50000"/>
                  </a:schemeClr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Bakanov</a:t>
            </a:r>
            <a:r>
              <a:rPr lang="en-US" sz="1700" kern="0" dirty="0">
                <a:solidFill>
                  <a:schemeClr val="accent1">
                    <a:lumMod val="50000"/>
                  </a:schemeClr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 </a:t>
            </a:r>
            <a:r>
              <a:rPr lang="en-US" sz="1700" kern="0" dirty="0" err="1">
                <a:solidFill>
                  <a:schemeClr val="accent1">
                    <a:lumMod val="50000"/>
                  </a:schemeClr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Gleb</a:t>
            </a:r>
            <a:r>
              <a:rPr lang="en-US" sz="1700" kern="0" dirty="0">
                <a:solidFill>
                  <a:schemeClr val="accent1">
                    <a:lumMod val="50000"/>
                  </a:schemeClr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, </a:t>
            </a:r>
            <a:r>
              <a:rPr lang="en-US" sz="1700" kern="0" dirty="0" err="1">
                <a:solidFill>
                  <a:schemeClr val="accent1">
                    <a:lumMod val="50000"/>
                  </a:schemeClr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Podkopaeva</a:t>
            </a:r>
            <a:r>
              <a:rPr lang="en-US" sz="1700" kern="0" dirty="0">
                <a:solidFill>
                  <a:schemeClr val="accent1">
                    <a:lumMod val="50000"/>
                  </a:schemeClr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 Polina. Gateway Data Encoding, Packaging and Compression method for heterogeneous IoT-satellite network, in: 2021 XVII International</a:t>
            </a:r>
            <a:r>
              <a:rPr lang="ru-RU" sz="1700" kern="0" dirty="0">
                <a:solidFill>
                  <a:schemeClr val="accent1">
                    <a:lumMod val="50000"/>
                  </a:schemeClr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 </a:t>
            </a:r>
            <a:r>
              <a:rPr lang="en-US" sz="1700" kern="0" dirty="0">
                <a:solidFill>
                  <a:schemeClr val="accent1">
                    <a:lumMod val="50000"/>
                  </a:schemeClr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Symposium "Problems of Redundancy in Information and Control Systems" (REDUNDANCY).</a:t>
            </a:r>
            <a:r>
              <a:rPr lang="ru-RU" sz="1700" kern="0" dirty="0">
                <a:solidFill>
                  <a:schemeClr val="accent1">
                    <a:lumMod val="50000"/>
                  </a:schemeClr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 </a:t>
            </a:r>
            <a:r>
              <a:rPr lang="en-US" sz="1700" kern="0" dirty="0">
                <a:solidFill>
                  <a:schemeClr val="accent1">
                    <a:lumMod val="50000"/>
                  </a:schemeClr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IEEE, 2021. </a:t>
            </a:r>
            <a:r>
              <a:rPr lang="en-US" sz="1700" kern="0" dirty="0" err="1">
                <a:solidFill>
                  <a:schemeClr val="accent1">
                    <a:lumMod val="50000"/>
                  </a:schemeClr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doi</a:t>
            </a:r>
            <a:r>
              <a:rPr lang="en-US" sz="1700" kern="0" dirty="0">
                <a:solidFill>
                  <a:schemeClr val="accent1">
                    <a:lumMod val="50000"/>
                  </a:schemeClr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 P. 34-38.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700" kern="0" dirty="0">
                <a:solidFill>
                  <a:schemeClr val="accent1">
                    <a:lumMod val="50000"/>
                  </a:schemeClr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https://</a:t>
            </a:r>
            <a:r>
              <a:rPr lang="en-US" sz="1700" kern="0" dirty="0" err="1">
                <a:solidFill>
                  <a:schemeClr val="accent1">
                    <a:lumMod val="50000"/>
                  </a:schemeClr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www.mdpi.com</a:t>
            </a:r>
            <a:r>
              <a:rPr lang="en-US" sz="1700" kern="0" dirty="0">
                <a:solidFill>
                  <a:schemeClr val="accent1">
                    <a:lumMod val="50000"/>
                  </a:schemeClr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/1424-8220/21/21/7235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" sz="1700" kern="0" dirty="0">
                <a:solidFill>
                  <a:schemeClr val="accent1">
                    <a:lumMod val="50000"/>
                  </a:schemeClr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https://</a:t>
            </a:r>
            <a:r>
              <a:rPr lang="en" sz="1700" kern="0" dirty="0" err="1">
                <a:solidFill>
                  <a:schemeClr val="accent1">
                    <a:lumMod val="50000"/>
                  </a:schemeClr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www.kaggle.com</a:t>
            </a:r>
            <a:r>
              <a:rPr lang="en" sz="1700" kern="0" dirty="0">
                <a:solidFill>
                  <a:schemeClr val="accent1">
                    <a:lumMod val="50000"/>
                  </a:schemeClr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/datasets/</a:t>
            </a:r>
            <a:r>
              <a:rPr lang="en" sz="1700" kern="0" dirty="0" err="1">
                <a:solidFill>
                  <a:schemeClr val="accent1">
                    <a:lumMod val="50000"/>
                  </a:schemeClr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atulanandjha</a:t>
            </a:r>
            <a:r>
              <a:rPr lang="en" sz="1700" kern="0" dirty="0">
                <a:solidFill>
                  <a:schemeClr val="accent1">
                    <a:lumMod val="50000"/>
                  </a:schemeClr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/temperature-readings-</a:t>
            </a:r>
            <a:r>
              <a:rPr lang="en" sz="1700" kern="0" dirty="0" err="1">
                <a:solidFill>
                  <a:schemeClr val="accent1">
                    <a:lumMod val="50000"/>
                  </a:schemeClr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iot</a:t>
            </a:r>
            <a:r>
              <a:rPr lang="en" sz="1700" kern="0" dirty="0">
                <a:solidFill>
                  <a:schemeClr val="accent1">
                    <a:lumMod val="50000"/>
                  </a:schemeClr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-devices</a:t>
            </a:r>
            <a:endParaRPr lang="ru-RU" sz="1700" kern="0" dirty="0">
              <a:solidFill>
                <a:schemeClr val="accent1">
                  <a:lumMod val="50000"/>
                </a:schemeClr>
              </a:solidFill>
              <a:latin typeface="HSE Sans" panose="02000000000000000000" pitchFamily="50" charset="-52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</a:pPr>
            <a:r>
              <a:rPr lang="en-US" sz="17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  </a:t>
            </a:r>
            <a:br>
              <a:rPr lang="en-US" sz="2000" dirty="0"/>
            </a:br>
            <a:br>
              <a:rPr lang="en-US" sz="2000" dirty="0"/>
            </a:br>
            <a:endParaRPr lang="ru-RU" sz="4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SE Sans" panose="02000000000000000000" pitchFamily="50" charset="-52"/>
              <a:cs typeface="Times New Roman" panose="02020603050405020304" pitchFamily="18" charset="0"/>
            </a:endParaRPr>
          </a:p>
        </p:txBody>
      </p:sp>
      <p:sp>
        <p:nvSpPr>
          <p:cNvPr id="194" name="Google Shape;194;g17bddb7ea7c_0_1"/>
          <p:cNvSpPr txBox="1">
            <a:spLocks noGrp="1"/>
          </p:cNvSpPr>
          <p:nvPr>
            <p:ph type="body" idx="5"/>
          </p:nvPr>
        </p:nvSpPr>
        <p:spPr>
          <a:xfrm>
            <a:off x="6259907" y="654400"/>
            <a:ext cx="3835200" cy="1988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852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Список литературы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8E8D6AA1-60D2-B74B-B006-34DA29930851}"/>
              </a:ext>
            </a:extLst>
          </p:cNvPr>
          <p:cNvSpPr txBox="1">
            <a:spLocks/>
          </p:cNvSpPr>
          <p:nvPr/>
        </p:nvSpPr>
        <p:spPr>
          <a:xfrm>
            <a:off x="3437680" y="471599"/>
            <a:ext cx="2558005" cy="4852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Исследование и разработка метода предобработки и передачи данных в удаленном интернет вещей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1CF4C428-5689-3D4A-BCA1-B96CE0AC2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4" y="471599"/>
            <a:ext cx="2169066" cy="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370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7bddb7ea7c_0_1"/>
          <p:cNvSpPr txBox="1">
            <a:spLocks noGrp="1"/>
          </p:cNvSpPr>
          <p:nvPr>
            <p:ph type="title"/>
          </p:nvPr>
        </p:nvSpPr>
        <p:spPr>
          <a:xfrm>
            <a:off x="585897" y="1477353"/>
            <a:ext cx="5245500" cy="549898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SE Sans" panose="02000000000000000000" pitchFamily="50" charset="-52"/>
              </a:rPr>
              <a:t>Область исследования</a:t>
            </a:r>
            <a:endParaRPr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SE Sans" panose="02000000000000000000" pitchFamily="50" charset="-52"/>
            </a:endParaRPr>
          </a:p>
        </p:txBody>
      </p:sp>
      <p:sp>
        <p:nvSpPr>
          <p:cNvPr id="192" name="Google Shape;192;g17bddb7ea7c_0_1"/>
          <p:cNvSpPr txBox="1">
            <a:spLocks noGrp="1"/>
          </p:cNvSpPr>
          <p:nvPr>
            <p:ph type="body" idx="1"/>
          </p:nvPr>
        </p:nvSpPr>
        <p:spPr>
          <a:xfrm>
            <a:off x="585897" y="2277271"/>
            <a:ext cx="4537896" cy="2000089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ts val="2000"/>
            </a:pPr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Internet of Remote Things </a:t>
            </a:r>
            <a:r>
              <a:rPr lang="en-US" sz="2400" kern="0" dirty="0">
                <a:solidFill>
                  <a:schemeClr val="accent1">
                    <a:lumMod val="50000"/>
                  </a:schemeClr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solidFill>
                  <a:schemeClr val="accent1">
                    <a:lumMod val="50000"/>
                  </a:schemeClr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IoRT</a:t>
            </a:r>
            <a:r>
              <a:rPr lang="en-US" sz="2400" kern="0" dirty="0">
                <a:solidFill>
                  <a:schemeClr val="accent1">
                    <a:lumMod val="50000"/>
                  </a:schemeClr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 - </a:t>
            </a:r>
            <a:r>
              <a:rPr lang="ru-RU" sz="2400" kern="0" dirty="0">
                <a:solidFill>
                  <a:schemeClr val="accent1">
                    <a:lumMod val="50000"/>
                  </a:schemeClr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 организация сетей интернета вещей в удаленных районах с неразвитой  сетевой инфраструктурой. </a:t>
            </a: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2000"/>
            </a:pPr>
            <a:endParaRPr lang="ru-RU" sz="2400" kern="0" dirty="0">
              <a:solidFill>
                <a:schemeClr val="accent1">
                  <a:lumMod val="50000"/>
                </a:schemeClr>
              </a:solidFill>
              <a:latin typeface="HSE Sans" panose="02000000000000000000" pitchFamily="50" charset="-52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2000"/>
            </a:pPr>
            <a:endParaRPr lang="en-US" sz="2400" kern="0" dirty="0">
              <a:solidFill>
                <a:schemeClr val="accent1">
                  <a:lumMod val="50000"/>
                </a:schemeClr>
              </a:solidFill>
              <a:latin typeface="HSE Sans" panose="02000000000000000000" pitchFamily="50" charset="-52"/>
              <a:cs typeface="Times New Roman" panose="02020603050405020304" pitchFamily="18" charset="0"/>
            </a:endParaRPr>
          </a:p>
        </p:txBody>
      </p:sp>
      <p:sp>
        <p:nvSpPr>
          <p:cNvPr id="194" name="Google Shape;194;g17bddb7ea7c_0_1"/>
          <p:cNvSpPr txBox="1">
            <a:spLocks noGrp="1"/>
          </p:cNvSpPr>
          <p:nvPr>
            <p:ph type="body" idx="5"/>
          </p:nvPr>
        </p:nvSpPr>
        <p:spPr>
          <a:xfrm>
            <a:off x="6259907" y="471599"/>
            <a:ext cx="3835200" cy="5633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Область исследования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Объект исследования</a:t>
            </a:r>
            <a:endParaRPr sz="1600" b="1" dirty="0">
              <a:solidFill>
                <a:schemeClr val="accent1">
                  <a:lumMod val="50000"/>
                </a:schemeClr>
              </a:solidFill>
              <a:latin typeface="HSE Sans" panose="02000000000000000000" pitchFamily="50" charset="-52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81E1D67-E595-2241-9B66-66BC3E571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868" y="1849865"/>
            <a:ext cx="6332827" cy="3686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Google Shape;191;g17bddb7ea7c_0_1">
            <a:extLst>
              <a:ext uri="{FF2B5EF4-FFF2-40B4-BE49-F238E27FC236}">
                <a16:creationId xmlns:a16="http://schemas.microsoft.com/office/drawing/2014/main" id="{972F8886-FB33-5140-89DF-389F249AE2CB}"/>
              </a:ext>
            </a:extLst>
          </p:cNvPr>
          <p:cNvSpPr txBox="1">
            <a:spLocks/>
          </p:cNvSpPr>
          <p:nvPr/>
        </p:nvSpPr>
        <p:spPr>
          <a:xfrm>
            <a:off x="550708" y="4252431"/>
            <a:ext cx="5245500" cy="54989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b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kern="12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SE Sans" panose="02000000000000000000" pitchFamily="50" charset="-52"/>
              </a:rPr>
              <a:t>Объект исследования</a:t>
            </a:r>
          </a:p>
        </p:txBody>
      </p:sp>
      <p:sp>
        <p:nvSpPr>
          <p:cNvPr id="16" name="Google Shape;192;g17bddb7ea7c_0_1">
            <a:extLst>
              <a:ext uri="{FF2B5EF4-FFF2-40B4-BE49-F238E27FC236}">
                <a16:creationId xmlns:a16="http://schemas.microsoft.com/office/drawing/2014/main" id="{FCD1E991-4638-994B-A674-349F49DF5A70}"/>
              </a:ext>
            </a:extLst>
          </p:cNvPr>
          <p:cNvSpPr txBox="1">
            <a:spLocks/>
          </p:cNvSpPr>
          <p:nvPr/>
        </p:nvSpPr>
        <p:spPr>
          <a:xfrm>
            <a:off x="550708" y="4857911"/>
            <a:ext cx="4537896" cy="8113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45700" rtlCol="0" anchor="t" anchorCtr="0">
            <a:noAutofit/>
          </a:bodyPr>
          <a:lstStyle>
            <a:lvl1pPr marL="457200" marR="0" lv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</a:pPr>
            <a:r>
              <a:rPr lang="ru-RU" sz="2400" kern="0" dirty="0">
                <a:solidFill>
                  <a:schemeClr val="accent1">
                    <a:lumMod val="50000"/>
                  </a:schemeClr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Данные, передаваемые от устройств </a:t>
            </a:r>
            <a:r>
              <a:rPr lang="en-US" sz="2400" kern="0" dirty="0">
                <a:solidFill>
                  <a:schemeClr val="accent1">
                    <a:lumMod val="50000"/>
                  </a:schemeClr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IoT </a:t>
            </a:r>
            <a:endParaRPr lang="ru-RU" sz="2400" kern="0" dirty="0">
              <a:solidFill>
                <a:schemeClr val="accent1">
                  <a:lumMod val="50000"/>
                </a:schemeClr>
              </a:solidFill>
              <a:latin typeface="HSE Sans" panose="02000000000000000000" pitchFamily="50" charset="-5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</a:pPr>
            <a:endParaRPr lang="en-US" sz="2400" kern="0" dirty="0">
              <a:solidFill>
                <a:schemeClr val="accent1">
                  <a:lumMod val="50000"/>
                </a:schemeClr>
              </a:solidFill>
              <a:latin typeface="HSE Sans" panose="02000000000000000000" pitchFamily="50" charset="-52"/>
              <a:cs typeface="Times New Roman" panose="02020603050405020304" pitchFamily="18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4C4F160E-B852-F44E-8CA3-63A219E81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4" y="471599"/>
            <a:ext cx="2169066" cy="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Текст 2">
            <a:extLst>
              <a:ext uri="{FF2B5EF4-FFF2-40B4-BE49-F238E27FC236}">
                <a16:creationId xmlns:a16="http://schemas.microsoft.com/office/drawing/2014/main" id="{B2241383-3B2E-C24E-B588-6320923AC3BA}"/>
              </a:ext>
            </a:extLst>
          </p:cNvPr>
          <p:cNvSpPr txBox="1">
            <a:spLocks/>
          </p:cNvSpPr>
          <p:nvPr/>
        </p:nvSpPr>
        <p:spPr>
          <a:xfrm>
            <a:off x="3437680" y="471599"/>
            <a:ext cx="2558005" cy="4852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Исследование и разработка метода предобработки и передачи данных в удаленном интернет вещей</a:t>
            </a:r>
          </a:p>
        </p:txBody>
      </p:sp>
    </p:spTree>
    <p:extLst>
      <p:ext uri="{BB962C8B-B14F-4D97-AF65-F5344CB8AC3E}">
        <p14:creationId xmlns:p14="http://schemas.microsoft.com/office/powerpoint/2010/main" val="1385061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7" y="2404670"/>
            <a:ext cx="9976491" cy="1978323"/>
          </a:xfrm>
        </p:spPr>
        <p:txBody>
          <a:bodyPr>
            <a:normAutofit fontScale="90000"/>
          </a:bodyPr>
          <a:lstStyle/>
          <a:p>
            <a:r>
              <a:rPr lang="ru-RU" sz="4800" dirty="0"/>
              <a:t>Исследование и разработка метода предобработки и передачи данных в удаленном интернет вещей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МОСКОВСКИЙ ИНСТИТУТ ЭЛЕКТРОНИКИ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 МАТЕМАТИКИ ИМ. А.Н. ТИХОНОВА</a:t>
            </a: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5CF647-5B1F-7D47-86B3-689C1DD11931}"/>
              </a:ext>
            </a:extLst>
          </p:cNvPr>
          <p:cNvSpPr txBox="1"/>
          <p:nvPr/>
        </p:nvSpPr>
        <p:spPr>
          <a:xfrm>
            <a:off x="1027968" y="4772025"/>
            <a:ext cx="3002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E2D69"/>
              </a:buClr>
              <a:buSzPts val="1600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Карнаухов А. Ю. МИВ 211</a:t>
            </a:r>
          </a:p>
          <a:p>
            <a:pPr lvl="0">
              <a:buClr>
                <a:srgbClr val="0E2D69"/>
              </a:buClr>
              <a:buSzPts val="1600"/>
              <a:defRPr/>
            </a:pPr>
            <a:r>
              <a:rPr lang="en" dirty="0" err="1">
                <a:solidFill>
                  <a:schemeClr val="accent1">
                    <a:lumMod val="50000"/>
                  </a:schemeClr>
                </a:solidFill>
              </a:rPr>
              <a:t>ayukarnaukhov@edu.hse.ru</a:t>
            </a:r>
            <a:endParaRPr lang="en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919081-A39E-2347-B6B6-06396D3E4D48}"/>
              </a:ext>
            </a:extLst>
          </p:cNvPr>
          <p:cNvSpPr txBox="1"/>
          <p:nvPr/>
        </p:nvSpPr>
        <p:spPr>
          <a:xfrm>
            <a:off x="6360407" y="4734983"/>
            <a:ext cx="384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Научный руководитель: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Профессор,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к.т.н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Восков Л. С.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B540A0-0922-FB4A-A3E4-DC4F03032EB2}"/>
              </a:ext>
            </a:extLst>
          </p:cNvPr>
          <p:cNvSpPr txBox="1"/>
          <p:nvPr/>
        </p:nvSpPr>
        <p:spPr>
          <a:xfrm>
            <a:off x="6111596" y="1099784"/>
            <a:ext cx="245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Департамент 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электронной инженерии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2F0829-2C0D-624E-8F8B-3E27B0325376}"/>
              </a:ext>
            </a:extLst>
          </p:cNvPr>
          <p:cNvSpPr txBox="1"/>
          <p:nvPr/>
        </p:nvSpPr>
        <p:spPr>
          <a:xfrm>
            <a:off x="8749849" y="1240658"/>
            <a:ext cx="1451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Москва 2023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0550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576F3CC-3C73-F441-AAE6-50AF712EAC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37680" y="471598"/>
            <a:ext cx="2558005" cy="585729"/>
          </a:xfrm>
        </p:spPr>
        <p:txBody>
          <a:bodyPr/>
          <a:lstStyle/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Исследование и разработка метода предобработки и передачи данных в удаленном интернет вещей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F4B1D31-3576-0740-BA52-B317564F66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8269" y="603799"/>
            <a:ext cx="2163847" cy="220829"/>
          </a:xfrm>
        </p:spPr>
        <p:txBody>
          <a:bodyPr/>
          <a:lstStyle/>
          <a:p>
            <a:r>
              <a:rPr lang="ru-RU" sz="1600" b="1" dirty="0"/>
              <a:t>Актуальность и новизна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7E5D6A-C1E4-8943-BE6A-9D9537FCC2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6400" y="1057328"/>
            <a:ext cx="11582400" cy="5274199"/>
          </a:xfrm>
        </p:spPr>
        <p:txBody>
          <a:bodyPr wrap="square" numCol="1"/>
          <a:lstStyle/>
          <a:p>
            <a:pPr hangingPunct="0">
              <a:spcBef>
                <a:spcPts val="0"/>
              </a:spcBef>
            </a:pPr>
            <a:r>
              <a:rPr lang="ru-RU" sz="3000" b="1" dirty="0"/>
              <a:t>Актуальность:</a:t>
            </a:r>
            <a:endParaRPr lang="ru-RU" sz="3000" dirty="0"/>
          </a:p>
          <a:p>
            <a:pPr>
              <a:spcBef>
                <a:spcPts val="0"/>
              </a:spcBef>
            </a:pPr>
            <a:r>
              <a:rPr lang="ru-RU" sz="3000" dirty="0"/>
              <a:t>Преодоление ограничений при передаче данных по низкоскоростным сетям </a:t>
            </a:r>
          </a:p>
          <a:p>
            <a:pPr>
              <a:spcBef>
                <a:spcPts val="0"/>
              </a:spcBef>
            </a:pPr>
            <a:r>
              <a:rPr lang="ru-RU" sz="3000" b="1" dirty="0"/>
              <a:t>Ограничения: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000" dirty="0"/>
              <a:t>Высокая стоимость (0,00078$</a:t>
            </a:r>
            <a:r>
              <a:rPr lang="en-US" sz="3000" dirty="0"/>
              <a:t>/</a:t>
            </a:r>
            <a:r>
              <a:rPr lang="ru-RU" sz="3000" dirty="0"/>
              <a:t>байт)</a:t>
            </a:r>
            <a:r>
              <a:rPr lang="en-US" sz="3000" dirty="0"/>
              <a:t>[1]</a:t>
            </a:r>
            <a:endParaRPr lang="ru-RU" sz="30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000" dirty="0"/>
              <a:t>Низкая пропускная способность (1 кбит/сек)</a:t>
            </a:r>
            <a:r>
              <a:rPr lang="en-US" sz="3000" dirty="0"/>
              <a:t> [</a:t>
            </a:r>
            <a:r>
              <a:rPr lang="ru-RU" sz="3000" dirty="0"/>
              <a:t>2</a:t>
            </a:r>
            <a:r>
              <a:rPr lang="en-US" sz="3000" dirty="0"/>
              <a:t>]</a:t>
            </a:r>
            <a:endParaRPr lang="ru-RU" sz="3000" dirty="0"/>
          </a:p>
          <a:p>
            <a:pPr hangingPunct="0">
              <a:spcBef>
                <a:spcPts val="0"/>
              </a:spcBef>
            </a:pPr>
            <a:r>
              <a:rPr lang="ru-RU" sz="3000" b="1" dirty="0"/>
              <a:t>Новизна:</a:t>
            </a:r>
            <a:endParaRPr lang="ru-RU" sz="3000" dirty="0"/>
          </a:p>
          <a:p>
            <a:pPr hangingPunct="0">
              <a:spcBef>
                <a:spcPts val="0"/>
              </a:spcBef>
            </a:pPr>
            <a:r>
              <a:rPr lang="ru-RU" sz="3000" dirty="0">
                <a:solidFill>
                  <a:schemeClr val="accent1">
                    <a:lumMod val="50000"/>
                  </a:schemeClr>
                </a:solidFill>
              </a:rPr>
              <a:t>Создание 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</a:rPr>
              <a:t>нового метода</a:t>
            </a:r>
            <a:r>
              <a:rPr lang="ru-RU" sz="3000" kern="0" dirty="0">
                <a:solidFill>
                  <a:schemeClr val="accent1">
                    <a:lumMod val="50000"/>
                  </a:schemeClr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,</a:t>
            </a:r>
            <a:r>
              <a:rPr lang="en-US" sz="3000" kern="0" dirty="0">
                <a:solidFill>
                  <a:schemeClr val="accent1">
                    <a:lumMod val="50000"/>
                  </a:schemeClr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 </a:t>
            </a:r>
            <a:r>
              <a:rPr lang="ru-RU" sz="3000" kern="0" dirty="0">
                <a:solidFill>
                  <a:schemeClr val="accent1">
                    <a:lumMod val="50000"/>
                  </a:schemeClr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отличающегося тем, что исходные данные </a:t>
            </a:r>
            <a:r>
              <a:rPr lang="ru-RU" sz="3000" kern="0" dirty="0" err="1">
                <a:solidFill>
                  <a:schemeClr val="accent1">
                    <a:lumMod val="50000"/>
                  </a:schemeClr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предобрабатываются</a:t>
            </a:r>
            <a:r>
              <a:rPr lang="ru-RU" sz="3000" kern="0" dirty="0">
                <a:solidFill>
                  <a:schemeClr val="accent1">
                    <a:lumMod val="50000"/>
                  </a:schemeClr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 путем замены строковых данных на числовые, что позволяет уменьшить объем данных в 27,25 раз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A6A1643-9EC3-6547-B183-A3BB96383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4" y="471599"/>
            <a:ext cx="2169066" cy="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047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1F4B1D31-3576-0740-BA52-B317564F66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09494" y="623571"/>
            <a:ext cx="1477038" cy="258405"/>
          </a:xfrm>
        </p:spPr>
        <p:txBody>
          <a:bodyPr/>
          <a:lstStyle/>
          <a:p>
            <a:r>
              <a:rPr lang="ru-RU" sz="1600" b="1" dirty="0"/>
              <a:t>Цель и задачи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7E5D6A-C1E4-8943-BE6A-9D9537FCC2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273" y="1171385"/>
            <a:ext cx="11370794" cy="5449548"/>
          </a:xfrm>
        </p:spPr>
        <p:txBody>
          <a:bodyPr wrap="square" numCol="1"/>
          <a:lstStyle/>
          <a:p>
            <a:pPr hangingPunct="0"/>
            <a:r>
              <a:rPr lang="ru-RU" sz="2800" b="1" dirty="0"/>
              <a:t>Цель</a:t>
            </a:r>
            <a:r>
              <a:rPr lang="en-US" sz="2800" b="1" dirty="0"/>
              <a:t>:</a:t>
            </a:r>
            <a:endParaRPr lang="ru-RU" sz="2800" b="1" dirty="0"/>
          </a:p>
          <a:p>
            <a:pPr hangingPunct="0"/>
            <a:r>
              <a:rPr lang="ru-RU" sz="2800" dirty="0"/>
              <a:t>Уменьшение объема передаваемых данных в удаленном интернете вещей для преодоления ограничений в низкоскоростном каналах спутниковой связи</a:t>
            </a:r>
            <a:endParaRPr lang="en-US" sz="2800" dirty="0"/>
          </a:p>
          <a:p>
            <a:pPr hangingPunct="0"/>
            <a:r>
              <a:rPr lang="ru-RU" sz="2800" b="1" dirty="0"/>
              <a:t>Задачи</a:t>
            </a:r>
            <a:r>
              <a:rPr lang="en-US" sz="2800" b="1" dirty="0"/>
              <a:t>:</a:t>
            </a:r>
          </a:p>
          <a:p>
            <a:pPr marL="342900" indent="-34290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Провести обзор и анализ существующих алгоритмов предобработки в удаленном интернет вещей</a:t>
            </a:r>
            <a:endParaRPr lang="en-US" sz="28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</a:rPr>
              <a:t>Разработать метод предобработки и передачи данных в удаленном интернет вещей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2800" dirty="0"/>
              <a:t>Реализовать метод предобработки данных и передачи данных в удаленном интернет вещей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2800" dirty="0"/>
              <a:t>Провести экспериментальные исследования</a:t>
            </a:r>
          </a:p>
          <a:p>
            <a:pPr hangingPunct="0"/>
            <a:endParaRPr lang="ru-RU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A6A1643-9EC3-6547-B183-A3BB96383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4" y="471599"/>
            <a:ext cx="2169066" cy="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2">
            <a:extLst>
              <a:ext uri="{FF2B5EF4-FFF2-40B4-BE49-F238E27FC236}">
                <a16:creationId xmlns:a16="http://schemas.microsoft.com/office/drawing/2014/main" id="{C25C1EBC-2093-804A-812F-91F8A832C037}"/>
              </a:ext>
            </a:extLst>
          </p:cNvPr>
          <p:cNvSpPr txBox="1">
            <a:spLocks/>
          </p:cNvSpPr>
          <p:nvPr/>
        </p:nvSpPr>
        <p:spPr>
          <a:xfrm>
            <a:off x="3437680" y="471599"/>
            <a:ext cx="2558005" cy="4852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>
                <a:solidFill>
                  <a:schemeClr val="accent1">
                    <a:lumMod val="50000"/>
                  </a:schemeClr>
                </a:solidFill>
              </a:rPr>
              <a:t>Исследование и разработка метода предобработки и передачи данных в удаленном интернет вещей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55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39AB70E3-6DB3-5E48-B5B5-8838082CF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8401985" cy="40958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Форматы сообщений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IoT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рассматриваемые в работе: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021542"/>
            <a:ext cx="4911653" cy="3728186"/>
          </a:xfrm>
        </p:spPr>
        <p:txBody>
          <a:bodyPr>
            <a:noAutofit/>
          </a:bodyPr>
          <a:lstStyle/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3200" dirty="0"/>
              <a:t>CSV</a:t>
            </a:r>
            <a:endParaRPr lang="ru-RU" sz="3200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3200" dirty="0"/>
              <a:t>TXT</a:t>
            </a:r>
            <a:endParaRPr lang="ru-RU" sz="3200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3200" dirty="0"/>
              <a:t>JSON</a:t>
            </a:r>
            <a:endParaRPr lang="ru-RU" sz="3200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3200" dirty="0"/>
              <a:t>XML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HTML</a:t>
            </a:r>
            <a:endParaRPr lang="ru-RU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Protocol Buffer (</a:t>
            </a:r>
            <a:r>
              <a:rPr lang="en-US" sz="3200" dirty="0" err="1"/>
              <a:t>Protobuf</a:t>
            </a:r>
            <a:r>
              <a:rPr lang="en-US" sz="3200" dirty="0"/>
              <a:t>)</a:t>
            </a:r>
            <a:endParaRPr lang="ru-RU" sz="32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37680" y="471600"/>
            <a:ext cx="2488557" cy="489420"/>
          </a:xfrm>
        </p:spPr>
        <p:txBody>
          <a:bodyPr/>
          <a:lstStyle/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Исследование и разработка метода предобработки и передачи данных в удаленном интернет вещей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4680" y="471599"/>
            <a:ext cx="3462849" cy="489420"/>
          </a:xfrm>
        </p:spPr>
        <p:txBody>
          <a:bodyPr/>
          <a:lstStyle/>
          <a:p>
            <a:r>
              <a:rPr lang="ru-RU" sz="1600" b="1" dirty="0"/>
              <a:t>Обзор и анализ существующих методов предобработки данных </a:t>
            </a:r>
            <a:r>
              <a:rPr lang="en-US" sz="1600" b="1" dirty="0" err="1"/>
              <a:t>iot</a:t>
            </a:r>
            <a:endParaRPr lang="ru-RU" sz="1600" b="1" dirty="0"/>
          </a:p>
          <a:p>
            <a:endParaRPr lang="ru-RU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9DE3AA44-1E43-0748-A9AB-2889A8EEA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4" y="471599"/>
            <a:ext cx="2169066" cy="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BDCE2F2-C299-8740-8B4D-8A4DFCA0E33B}"/>
              </a:ext>
            </a:extLst>
          </p:cNvPr>
          <p:cNvGraphicFramePr>
            <a:graphicFrameLocks noGrp="1"/>
          </p:cNvGraphicFramePr>
          <p:nvPr/>
        </p:nvGraphicFramePr>
        <p:xfrm>
          <a:off x="793125" y="5566848"/>
          <a:ext cx="430142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357">
                  <a:extLst>
                    <a:ext uri="{9D8B030D-6E8A-4147-A177-3AD203B41FA5}">
                      <a16:colId xmlns:a16="http://schemas.microsoft.com/office/drawing/2014/main" val="1656696382"/>
                    </a:ext>
                  </a:extLst>
                </a:gridCol>
                <a:gridCol w="1075357">
                  <a:extLst>
                    <a:ext uri="{9D8B030D-6E8A-4147-A177-3AD203B41FA5}">
                      <a16:colId xmlns:a16="http://schemas.microsoft.com/office/drawing/2014/main" val="2671749181"/>
                    </a:ext>
                  </a:extLst>
                </a:gridCol>
                <a:gridCol w="1075357">
                  <a:extLst>
                    <a:ext uri="{9D8B030D-6E8A-4147-A177-3AD203B41FA5}">
                      <a16:colId xmlns:a16="http://schemas.microsoft.com/office/drawing/2014/main" val="3518264285"/>
                    </a:ext>
                  </a:extLst>
                </a:gridCol>
                <a:gridCol w="1075357">
                  <a:extLst>
                    <a:ext uri="{9D8B030D-6E8A-4147-A177-3AD203B41FA5}">
                      <a16:colId xmlns:a16="http://schemas.microsoft.com/office/drawing/2014/main" val="3691374830"/>
                    </a:ext>
                  </a:extLst>
                </a:gridCol>
              </a:tblGrid>
              <a:tr h="27862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565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129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91F79700-B40B-0347-98BC-F3DD25BD2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4" y="471599"/>
            <a:ext cx="2169066" cy="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378F81A-E496-0649-A087-61121F5CE99A}"/>
              </a:ext>
            </a:extLst>
          </p:cNvPr>
          <p:cNvSpPr/>
          <p:nvPr/>
        </p:nvSpPr>
        <p:spPr>
          <a:xfrm>
            <a:off x="6526825" y="1325423"/>
            <a:ext cx="2256582" cy="5679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Методы сжатия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80030D8-E6AC-B94A-9C0B-DCD64D998731}"/>
              </a:ext>
            </a:extLst>
          </p:cNvPr>
          <p:cNvSpPr/>
          <p:nvPr/>
        </p:nvSpPr>
        <p:spPr>
          <a:xfrm>
            <a:off x="4509181" y="2131095"/>
            <a:ext cx="1784919" cy="6106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Без потерь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F8B2489-7AF6-1949-9F9F-6F6E7BA82C22}"/>
              </a:ext>
            </a:extLst>
          </p:cNvPr>
          <p:cNvSpPr/>
          <p:nvPr/>
        </p:nvSpPr>
        <p:spPr>
          <a:xfrm>
            <a:off x="9083709" y="2131095"/>
            <a:ext cx="1784919" cy="6106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 потерями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F2B90D9-6187-4649-B11D-DA6C887BBBEE}"/>
              </a:ext>
            </a:extLst>
          </p:cNvPr>
          <p:cNvSpPr/>
          <p:nvPr/>
        </p:nvSpPr>
        <p:spPr>
          <a:xfrm>
            <a:off x="5270142" y="3352508"/>
            <a:ext cx="1784919" cy="6106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 словарем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0DE18CB-FBCF-0540-B5E7-4F3CA6DC3935}"/>
              </a:ext>
            </a:extLst>
          </p:cNvPr>
          <p:cNvSpPr/>
          <p:nvPr/>
        </p:nvSpPr>
        <p:spPr>
          <a:xfrm>
            <a:off x="2037857" y="3352508"/>
            <a:ext cx="1784919" cy="6106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Энтропийное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15860E9-8D87-7142-801D-0B0BA92C9F4C}"/>
              </a:ext>
            </a:extLst>
          </p:cNvPr>
          <p:cNvSpPr/>
          <p:nvPr/>
        </p:nvSpPr>
        <p:spPr>
          <a:xfrm>
            <a:off x="906670" y="4381382"/>
            <a:ext cx="4047295" cy="19002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Асимметричные системы счисления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Алгоритм Хаффмана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Алгоритм Шеннона — </a:t>
            </a:r>
            <a:r>
              <a:rPr lang="ru-RU" dirty="0" err="1">
                <a:solidFill>
                  <a:schemeClr val="tx1"/>
                </a:solidFill>
              </a:rPr>
              <a:t>Фано</a:t>
            </a: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Алгоритм Шеннона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Арифметическое кодирование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Коды </a:t>
            </a:r>
            <a:r>
              <a:rPr lang="ru-RU" dirty="0" err="1">
                <a:solidFill>
                  <a:schemeClr val="tx1"/>
                </a:solidFill>
              </a:rPr>
              <a:t>Голомба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A6BAFBE8-61C8-014A-BAD4-F9597F3B97E8}"/>
              </a:ext>
            </a:extLst>
          </p:cNvPr>
          <p:cNvCxnSpPr>
            <a:stCxn id="6" idx="2"/>
            <a:endCxn id="10" idx="0"/>
          </p:cNvCxnSpPr>
          <p:nvPr/>
        </p:nvCxnSpPr>
        <p:spPr>
          <a:xfrm flipH="1">
            <a:off x="5401641" y="1893368"/>
            <a:ext cx="2253475" cy="2377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46C37C12-6BA1-5A41-B113-B11944F62CD2}"/>
              </a:ext>
            </a:extLst>
          </p:cNvPr>
          <p:cNvCxnSpPr>
            <a:cxnSpLocks/>
            <a:stCxn id="6" idx="2"/>
            <a:endCxn id="13" idx="0"/>
          </p:cNvCxnSpPr>
          <p:nvPr/>
        </p:nvCxnSpPr>
        <p:spPr>
          <a:xfrm>
            <a:off x="7655116" y="1893368"/>
            <a:ext cx="2321053" cy="2377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37D6769C-F891-F149-9F2F-A85A608865F5}"/>
              </a:ext>
            </a:extLst>
          </p:cNvPr>
          <p:cNvCxnSpPr>
            <a:cxnSpLocks/>
            <a:stCxn id="10" idx="2"/>
            <a:endCxn id="18" idx="0"/>
          </p:cNvCxnSpPr>
          <p:nvPr/>
        </p:nvCxnSpPr>
        <p:spPr>
          <a:xfrm flipH="1">
            <a:off x="2930317" y="2741697"/>
            <a:ext cx="2471324" cy="6108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AE17FAE4-142D-9540-806F-0E1B5B6D0719}"/>
              </a:ext>
            </a:extLst>
          </p:cNvPr>
          <p:cNvCxnSpPr>
            <a:cxnSpLocks/>
            <a:stCxn id="10" idx="2"/>
            <a:endCxn id="17" idx="0"/>
          </p:cNvCxnSpPr>
          <p:nvPr/>
        </p:nvCxnSpPr>
        <p:spPr>
          <a:xfrm>
            <a:off x="5401641" y="2741697"/>
            <a:ext cx="760961" cy="6108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54137A27-7BC9-714F-BCF7-FA2C5B1BDF6B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2930317" y="3963110"/>
            <a:ext cx="1" cy="418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CDEB056C-F6ED-8F49-8E95-B892B8580DC8}"/>
              </a:ext>
            </a:extLst>
          </p:cNvPr>
          <p:cNvSpPr/>
          <p:nvPr/>
        </p:nvSpPr>
        <p:spPr>
          <a:xfrm>
            <a:off x="5487169" y="4381382"/>
            <a:ext cx="1350866" cy="8972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1"/>
                </a:solidFill>
              </a:rPr>
              <a:t>RLE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1"/>
                </a:solidFill>
              </a:rPr>
              <a:t>Deflate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1"/>
                </a:solidFill>
              </a:rPr>
              <a:t>LZ </a:t>
            </a:r>
          </a:p>
        </p:txBody>
      </p: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7057F9EB-0B2F-1742-B580-7C01E1604087}"/>
              </a:ext>
            </a:extLst>
          </p:cNvPr>
          <p:cNvCxnSpPr>
            <a:cxnSpLocks/>
            <a:stCxn id="17" idx="2"/>
            <a:endCxn id="48" idx="0"/>
          </p:cNvCxnSpPr>
          <p:nvPr/>
        </p:nvCxnSpPr>
        <p:spPr>
          <a:xfrm>
            <a:off x="6162602" y="3963110"/>
            <a:ext cx="0" cy="418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F9D9557D-5097-3243-8721-246641CA50F7}"/>
              </a:ext>
            </a:extLst>
          </p:cNvPr>
          <p:cNvSpPr/>
          <p:nvPr/>
        </p:nvSpPr>
        <p:spPr>
          <a:xfrm>
            <a:off x="7741467" y="3352508"/>
            <a:ext cx="1784919" cy="6106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Другие</a:t>
            </a:r>
          </a:p>
        </p:txBody>
      </p: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id="{0A81EBFE-7D7C-4F4F-A2CC-FC5FDEF25E02}"/>
              </a:ext>
            </a:extLst>
          </p:cNvPr>
          <p:cNvCxnSpPr>
            <a:cxnSpLocks/>
            <a:stCxn id="10" idx="2"/>
            <a:endCxn id="60" idx="0"/>
          </p:cNvCxnSpPr>
          <p:nvPr/>
        </p:nvCxnSpPr>
        <p:spPr>
          <a:xfrm>
            <a:off x="5401641" y="2741697"/>
            <a:ext cx="3232286" cy="6108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A09369A6-73C0-3846-81A6-085D055D50C7}"/>
              </a:ext>
            </a:extLst>
          </p:cNvPr>
          <p:cNvSpPr txBox="1"/>
          <p:nvPr/>
        </p:nvSpPr>
        <p:spPr>
          <a:xfrm>
            <a:off x="8048406" y="4315862"/>
            <a:ext cx="1171039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/>
              <a:t>RLE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/>
              <a:t>CTW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/>
              <a:t>BWT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/>
              <a:t>MTF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/>
              <a:t>PPM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/>
              <a:t>DMC</a:t>
            </a:r>
          </a:p>
          <a:p>
            <a:endParaRPr lang="ru-RU" dirty="0"/>
          </a:p>
        </p:txBody>
      </p: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4F3C9C3A-E39D-AD4B-938D-C528B7A8C485}"/>
              </a:ext>
            </a:extLst>
          </p:cNvPr>
          <p:cNvCxnSpPr>
            <a:cxnSpLocks/>
            <a:stCxn id="60" idx="2"/>
            <a:endCxn id="65" idx="0"/>
          </p:cNvCxnSpPr>
          <p:nvPr/>
        </p:nvCxnSpPr>
        <p:spPr>
          <a:xfrm flipH="1">
            <a:off x="8633926" y="3963110"/>
            <a:ext cx="1" cy="3527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Текст 2">
            <a:extLst>
              <a:ext uri="{FF2B5EF4-FFF2-40B4-BE49-F238E27FC236}">
                <a16:creationId xmlns:a16="http://schemas.microsoft.com/office/drawing/2014/main" id="{EF2EB452-EAF4-CF4C-8615-68625B435F0C}"/>
              </a:ext>
            </a:extLst>
          </p:cNvPr>
          <p:cNvSpPr txBox="1">
            <a:spLocks/>
          </p:cNvSpPr>
          <p:nvPr/>
        </p:nvSpPr>
        <p:spPr>
          <a:xfrm>
            <a:off x="3437680" y="471599"/>
            <a:ext cx="2558005" cy="4852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Исследование и разработка метода предобработки и передачи данных в удаленном интернет вещей</a:t>
            </a:r>
          </a:p>
        </p:txBody>
      </p:sp>
      <p:sp>
        <p:nvSpPr>
          <p:cNvPr id="77" name="Текст 6">
            <a:extLst>
              <a:ext uri="{FF2B5EF4-FFF2-40B4-BE49-F238E27FC236}">
                <a16:creationId xmlns:a16="http://schemas.microsoft.com/office/drawing/2014/main" id="{8715DA1A-6167-614E-AF75-1C318395D4E5}"/>
              </a:ext>
            </a:extLst>
          </p:cNvPr>
          <p:cNvSpPr txBox="1">
            <a:spLocks/>
          </p:cNvSpPr>
          <p:nvPr/>
        </p:nvSpPr>
        <p:spPr>
          <a:xfrm>
            <a:off x="6414680" y="471599"/>
            <a:ext cx="3462849" cy="4894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/>
              <a:t>Обзор и анализ существующих методов предобработки данных </a:t>
            </a:r>
            <a:r>
              <a:rPr lang="en-US" sz="1600" b="1"/>
              <a:t>iot</a:t>
            </a:r>
            <a:endParaRPr lang="ru-RU" sz="1600" b="1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820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37680" y="471600"/>
            <a:ext cx="2488557" cy="489420"/>
          </a:xfrm>
        </p:spPr>
        <p:txBody>
          <a:bodyPr/>
          <a:lstStyle/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Исследование и разработка метода предобработки и передачи данных в удаленном интернет вещей</a:t>
            </a:r>
          </a:p>
          <a:p>
            <a:endParaRPr lang="ru-RU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9DE3AA44-1E43-0748-A9AB-2889A8EEA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4" y="471599"/>
            <a:ext cx="2169066" cy="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7693C72-8B0F-A044-A67E-59844A3C55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64" t="30894" r="9036" b="11688"/>
          <a:stretch/>
        </p:blipFill>
        <p:spPr>
          <a:xfrm>
            <a:off x="4671384" y="1749495"/>
            <a:ext cx="6949440" cy="3448599"/>
          </a:xfrm>
          <a:prstGeom prst="rect">
            <a:avLst/>
          </a:prstGeom>
        </p:spPr>
      </p:pic>
      <p:sp>
        <p:nvSpPr>
          <p:cNvPr id="18" name="Текст 6">
            <a:extLst>
              <a:ext uri="{FF2B5EF4-FFF2-40B4-BE49-F238E27FC236}">
                <a16:creationId xmlns:a16="http://schemas.microsoft.com/office/drawing/2014/main" id="{BF9CEC26-00BC-1440-BB5C-6526CF32EE2A}"/>
              </a:ext>
            </a:extLst>
          </p:cNvPr>
          <p:cNvSpPr txBox="1">
            <a:spLocks/>
          </p:cNvSpPr>
          <p:nvPr/>
        </p:nvSpPr>
        <p:spPr>
          <a:xfrm>
            <a:off x="6414680" y="471599"/>
            <a:ext cx="3462849" cy="4894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/>
              <a:t>Обзор и анализ существующих методов предобработки данных </a:t>
            </a:r>
            <a:r>
              <a:rPr lang="en-US" sz="1600" b="1"/>
              <a:t>iot</a:t>
            </a:r>
            <a:endParaRPr lang="ru-RU" sz="1600" b="1"/>
          </a:p>
          <a:p>
            <a:endParaRPr lang="ru-RU" dirty="0"/>
          </a:p>
        </p:txBody>
      </p:sp>
      <p:sp>
        <p:nvSpPr>
          <p:cNvPr id="20" name="Google Shape;191;g17bddb7ea7c_0_1">
            <a:extLst>
              <a:ext uri="{FF2B5EF4-FFF2-40B4-BE49-F238E27FC236}">
                <a16:creationId xmlns:a16="http://schemas.microsoft.com/office/drawing/2014/main" id="{AF36F1ED-6CC2-E349-845A-BC963731BF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5896" y="1556357"/>
            <a:ext cx="6232915" cy="95170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SE Sans" panose="02000000000000000000" pitchFamily="50" charset="-52"/>
              </a:rPr>
              <a:t>Методы повышения энергоэффективности</a:t>
            </a:r>
            <a:endParaRPr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SE Sans" panose="02000000000000000000" pitchFamily="50" charset="-52"/>
            </a:endParaRPr>
          </a:p>
        </p:txBody>
      </p:sp>
      <p:sp>
        <p:nvSpPr>
          <p:cNvPr id="21" name="Google Shape;192;g17bddb7ea7c_0_1">
            <a:extLst>
              <a:ext uri="{FF2B5EF4-FFF2-40B4-BE49-F238E27FC236}">
                <a16:creationId xmlns:a16="http://schemas.microsoft.com/office/drawing/2014/main" id="{DCBBB34A-981F-2F46-9E4B-DA0B80595E26}"/>
              </a:ext>
            </a:extLst>
          </p:cNvPr>
          <p:cNvSpPr txBox="1">
            <a:spLocks/>
          </p:cNvSpPr>
          <p:nvPr/>
        </p:nvSpPr>
        <p:spPr>
          <a:xfrm>
            <a:off x="585896" y="2819823"/>
            <a:ext cx="4025293" cy="1307941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r>
              <a:rPr lang="ru-RU" sz="2200" kern="0" dirty="0">
                <a:solidFill>
                  <a:schemeClr val="accent1">
                    <a:lumMod val="50000"/>
                  </a:schemeClr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3-х ступенчатый метод </a:t>
            </a:r>
            <a:r>
              <a:rPr lang="ru-RU" sz="2200" kern="0" dirty="0" err="1">
                <a:solidFill>
                  <a:schemeClr val="accent1">
                    <a:lumMod val="50000"/>
                  </a:schemeClr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сериализации</a:t>
            </a:r>
            <a:r>
              <a:rPr lang="ru-RU" sz="2200" kern="0" dirty="0">
                <a:solidFill>
                  <a:schemeClr val="accent1">
                    <a:lumMod val="50000"/>
                  </a:schemeClr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 и сжатия </a:t>
            </a:r>
            <a:r>
              <a:rPr lang="en-US" sz="2200" kern="0" dirty="0">
                <a:solidFill>
                  <a:schemeClr val="accent1">
                    <a:lumMod val="50000"/>
                  </a:schemeClr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GDEP;</a:t>
            </a:r>
            <a:endParaRPr lang="ru-RU" sz="2200" kern="0" dirty="0">
              <a:solidFill>
                <a:schemeClr val="accent1">
                  <a:lumMod val="50000"/>
                </a:schemeClr>
              </a:solidFill>
              <a:latin typeface="HSE Sans" panose="02000000000000000000" pitchFamily="50" charset="-52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34E604D-21B6-3F40-A7AD-1D9FF26835B8}"/>
              </a:ext>
            </a:extLst>
          </p:cNvPr>
          <p:cNvSpPr/>
          <p:nvPr/>
        </p:nvSpPr>
        <p:spPr>
          <a:xfrm>
            <a:off x="4801849" y="52285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E2D69"/>
                </a:solidFill>
                <a:latin typeface="HSE Sans" panose="02000000000000000000" pitchFamily="50" charset="-52"/>
              </a:rPr>
              <a:t>Этапы формирования </a:t>
            </a:r>
            <a:r>
              <a:rPr lang="en-US" dirty="0">
                <a:solidFill>
                  <a:srgbClr val="0E2D69"/>
                </a:solidFill>
                <a:latin typeface="HSE Sans" panose="02000000000000000000" pitchFamily="50" charset="-52"/>
              </a:rPr>
              <a:t>SBD </a:t>
            </a:r>
            <a:r>
              <a:rPr lang="ru-RU" dirty="0">
                <a:solidFill>
                  <a:srgbClr val="0E2D69"/>
                </a:solidFill>
                <a:latin typeface="HSE Sans" panose="02000000000000000000" pitchFamily="50" charset="-52"/>
              </a:rPr>
              <a:t>пакетов с помощью алгоритма </a:t>
            </a:r>
            <a:r>
              <a:rPr lang="ru-RU" dirty="0" err="1">
                <a:solidFill>
                  <a:srgbClr val="0E2D69"/>
                </a:solidFill>
                <a:latin typeface="HSE Sans" panose="02000000000000000000" pitchFamily="50" charset="-52"/>
              </a:rPr>
              <a:t>сериализации</a:t>
            </a:r>
            <a:r>
              <a:rPr lang="ru-RU" dirty="0">
                <a:solidFill>
                  <a:srgbClr val="0E2D69"/>
                </a:solidFill>
                <a:latin typeface="HSE Sans" panose="02000000000000000000" pitchFamily="50" charset="-52"/>
              </a:rPr>
              <a:t> и сжатия </a:t>
            </a:r>
            <a:r>
              <a:rPr lang="en-US" dirty="0">
                <a:solidFill>
                  <a:srgbClr val="0E2D69"/>
                </a:solidFill>
                <a:latin typeface="HSE Sans" panose="02000000000000000000" pitchFamily="50" charset="-52"/>
              </a:rPr>
              <a:t>GDEP[</a:t>
            </a:r>
            <a:r>
              <a:rPr lang="ru-RU" dirty="0">
                <a:solidFill>
                  <a:srgbClr val="0E2D69"/>
                </a:solidFill>
                <a:latin typeface="HSE Sans" panose="02000000000000000000" pitchFamily="50" charset="-52"/>
              </a:rPr>
              <a:t>1</a:t>
            </a:r>
            <a:r>
              <a:rPr lang="en-US" dirty="0">
                <a:solidFill>
                  <a:srgbClr val="0E2D69"/>
                </a:solidFill>
                <a:latin typeface="HSE Sans" panose="02000000000000000000" pitchFamily="50" charset="-52"/>
              </a:rPr>
              <a:t>]</a:t>
            </a:r>
            <a:r>
              <a:rPr lang="ru-RU" dirty="0">
                <a:solidFill>
                  <a:srgbClr val="0E2D69"/>
                </a:solidFill>
                <a:latin typeface="HSE Sans" panose="02000000000000000000" pitchFamily="50" charset="-5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5020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4284" y="599937"/>
            <a:ext cx="3893013" cy="305673"/>
          </a:xfrm>
        </p:spPr>
        <p:txBody>
          <a:bodyPr/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Разработка метода предобработки данных </a:t>
            </a: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AF6744D3-3DCB-C042-9729-F97930792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4" y="471599"/>
            <a:ext cx="2169066" cy="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4458B6-3F8E-B04D-B798-01C6DF518F54}"/>
              </a:ext>
            </a:extLst>
          </p:cNvPr>
          <p:cNvSpPr txBox="1"/>
          <p:nvPr/>
        </p:nvSpPr>
        <p:spPr>
          <a:xfrm>
            <a:off x="648184" y="1530389"/>
            <a:ext cx="55326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Предварительное исследование:</a:t>
            </a:r>
            <a:endParaRPr lang="ru-RU" sz="2800" b="1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</a:rPr>
              <a:t>Этап 1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Выбор исходного и двоичного форматов сообщений</a:t>
            </a:r>
          </a:p>
          <a:p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</a:rPr>
              <a:t>Этап 2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Перевод исходного формата в двоичный формат</a:t>
            </a:r>
          </a:p>
          <a:p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</a:rPr>
              <a:t>Этап 3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Сжатие двоичного формата</a:t>
            </a:r>
            <a:endParaRPr lang="ru-RU" sz="2400" dirty="0"/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9C0E9765-8844-B94D-8990-6718E8803C0E}"/>
              </a:ext>
            </a:extLst>
          </p:cNvPr>
          <p:cNvSpPr txBox="1">
            <a:spLocks/>
          </p:cNvSpPr>
          <p:nvPr/>
        </p:nvSpPr>
        <p:spPr>
          <a:xfrm>
            <a:off x="3437680" y="471599"/>
            <a:ext cx="2558005" cy="4852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>
                <a:solidFill>
                  <a:schemeClr val="accent1">
                    <a:lumMod val="50000"/>
                  </a:schemeClr>
                </a:solidFill>
              </a:rPr>
              <a:t>Исследование и разработка метода предобработки и передачи данных в удаленном интернет вещей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39341F-CE40-B24D-B17F-898E4017A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6495" y="956829"/>
            <a:ext cx="1428342" cy="558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13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9892" y="471599"/>
            <a:ext cx="3960553" cy="751547"/>
          </a:xfrm>
        </p:spPr>
        <p:txBody>
          <a:bodyPr/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Разработка метода предобработки данных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1. Выбор формата данных </a:t>
            </a: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AF6744D3-3DCB-C042-9729-F97930792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4" y="471599"/>
            <a:ext cx="2169066" cy="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EED037F-A0C1-7141-9950-C54779DFE8F8}"/>
              </a:ext>
            </a:extLst>
          </p:cNvPr>
          <p:cNvSpPr/>
          <p:nvPr/>
        </p:nvSpPr>
        <p:spPr>
          <a:xfrm>
            <a:off x="333432" y="1289067"/>
            <a:ext cx="5343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Форматы данных коротких сообщений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 IoT [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3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]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91EDE4D-4805-2B4E-9CC1-43AA377EB3A8}"/>
              </a:ext>
            </a:extLst>
          </p:cNvPr>
          <p:cNvSpPr/>
          <p:nvPr/>
        </p:nvSpPr>
        <p:spPr>
          <a:xfrm>
            <a:off x="5787411" y="1689177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Protobuf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– бинарный структурированный формат, разработанный компанией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Google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как альтернатива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XML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Text (TXT) –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текстовый формат, последовательность символов, понятных для человека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CSV –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текстовый формат, предназначенный для обработки таблиц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JSON –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текстовый формат, основанный на языке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JavaScript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XML –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гибкий текстовый формат, предназначенный для работы с документами в Интернете и крупномасштабной электронной публикации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HTML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– текстовый формат, использующийся для разметки документов для просмотра веб-страниц в браузере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>
                <a:extLst>
                  <a:ext uri="{FF2B5EF4-FFF2-40B4-BE49-F238E27FC236}">
                    <a16:creationId xmlns:a16="http://schemas.microsoft.com/office/drawing/2014/main" id="{015D65F4-8E7D-A749-9700-78F5619C4E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793977"/>
                  </p:ext>
                </p:extLst>
              </p:nvPr>
            </p:nvGraphicFramePr>
            <p:xfrm>
              <a:off x="317939" y="1701954"/>
              <a:ext cx="5359091" cy="387904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15062">
                      <a:extLst>
                        <a:ext uri="{9D8B030D-6E8A-4147-A177-3AD203B41FA5}">
                          <a16:colId xmlns:a16="http://schemas.microsoft.com/office/drawing/2014/main" val="3585933025"/>
                        </a:ext>
                      </a:extLst>
                    </a:gridCol>
                    <a:gridCol w="3244029">
                      <a:extLst>
                        <a:ext uri="{9D8B030D-6E8A-4147-A177-3AD203B41FA5}">
                          <a16:colId xmlns:a16="http://schemas.microsoft.com/office/drawing/2014/main" val="915850945"/>
                        </a:ext>
                      </a:extLst>
                    </a:gridCol>
                  </a:tblGrid>
                  <a:tr h="134218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Формат данных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Изначальный размер файла (байт) -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𝐒</m:t>
                                  </m:r>
                                </m:e>
                                <m:sub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𝐨</m:t>
                                  </m:r>
                                </m:sub>
                              </m:sSub>
                            </m:oMath>
                          </a14:m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2999037356"/>
                      </a:ext>
                    </a:extLst>
                  </a:tr>
                  <a:tr h="42281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b="1" u="sng" dirty="0" err="1">
                              <a:effectLst/>
                            </a:rPr>
                            <a:t>Protobuf</a:t>
                          </a:r>
                          <a:endParaRPr lang="ru-RU" sz="2000" b="1" u="sng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1" u="sng" dirty="0">
                              <a:effectLst/>
                            </a:rPr>
                            <a:t>71</a:t>
                          </a:r>
                          <a:endParaRPr lang="ru-RU" sz="2000" b="1" u="sng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2604382520"/>
                      </a:ext>
                    </a:extLst>
                  </a:tr>
                  <a:tr h="42281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TXT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75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3965905350"/>
                      </a:ext>
                    </a:extLst>
                  </a:tr>
                  <a:tr h="42281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CSV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109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3544153871"/>
                      </a:ext>
                    </a:extLst>
                  </a:tr>
                  <a:tr h="42281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JSON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166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3850415937"/>
                      </a:ext>
                    </a:extLst>
                  </a:tr>
                  <a:tr h="42281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XML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259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545162469"/>
                      </a:ext>
                    </a:extLst>
                  </a:tr>
                  <a:tr h="42281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HTML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310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17830029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>
                <a:extLst>
                  <a:ext uri="{FF2B5EF4-FFF2-40B4-BE49-F238E27FC236}">
                    <a16:creationId xmlns:a16="http://schemas.microsoft.com/office/drawing/2014/main" id="{015D65F4-8E7D-A749-9700-78F5619C4E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793977"/>
                  </p:ext>
                </p:extLst>
              </p:nvPr>
            </p:nvGraphicFramePr>
            <p:xfrm>
              <a:off x="317939" y="1701954"/>
              <a:ext cx="5359091" cy="387904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15062">
                      <a:extLst>
                        <a:ext uri="{9D8B030D-6E8A-4147-A177-3AD203B41FA5}">
                          <a16:colId xmlns:a16="http://schemas.microsoft.com/office/drawing/2014/main" val="3585933025"/>
                        </a:ext>
                      </a:extLst>
                    </a:gridCol>
                    <a:gridCol w="3244029">
                      <a:extLst>
                        <a:ext uri="{9D8B030D-6E8A-4147-A177-3AD203B41FA5}">
                          <a16:colId xmlns:a16="http://schemas.microsoft.com/office/drawing/2014/main" val="915850945"/>
                        </a:ext>
                      </a:extLst>
                    </a:gridCol>
                  </a:tblGrid>
                  <a:tr h="134218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Формат данных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0788" marR="30788" marT="0" marB="0" anchor="ctr">
                        <a:blipFill>
                          <a:blip r:embed="rId4"/>
                          <a:stretch>
                            <a:fillRect l="-65625" t="-943" r="-391" b="-1943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9037356"/>
                      </a:ext>
                    </a:extLst>
                  </a:tr>
                  <a:tr h="42281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b="1" u="sng" dirty="0" err="1">
                              <a:effectLst/>
                            </a:rPr>
                            <a:t>Protobuf</a:t>
                          </a:r>
                          <a:endParaRPr lang="ru-RU" sz="2000" b="1" u="sng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1" u="sng" dirty="0">
                              <a:effectLst/>
                            </a:rPr>
                            <a:t>71</a:t>
                          </a:r>
                          <a:endParaRPr lang="ru-RU" sz="2000" b="1" u="sng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2604382520"/>
                      </a:ext>
                    </a:extLst>
                  </a:tr>
                  <a:tr h="42281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TXT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75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3965905350"/>
                      </a:ext>
                    </a:extLst>
                  </a:tr>
                  <a:tr h="42281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CSV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109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3544153871"/>
                      </a:ext>
                    </a:extLst>
                  </a:tr>
                  <a:tr h="42281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JSON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166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3850415937"/>
                      </a:ext>
                    </a:extLst>
                  </a:tr>
                  <a:tr h="42281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XML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259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545162469"/>
                      </a:ext>
                    </a:extLst>
                  </a:tr>
                  <a:tr h="42281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HTML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310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0788" marR="30788" marT="0" marB="0" anchor="ctr"/>
                    </a:tc>
                    <a:extLst>
                      <a:ext uri="{0D108BD9-81ED-4DB2-BD59-A6C34878D82A}">
                        <a16:rowId xmlns:a16="http://schemas.microsoft.com/office/drawing/2014/main" val="17830029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Текст 2">
            <a:extLst>
              <a:ext uri="{FF2B5EF4-FFF2-40B4-BE49-F238E27FC236}">
                <a16:creationId xmlns:a16="http://schemas.microsoft.com/office/drawing/2014/main" id="{E1701C68-CE87-BD4F-BCB7-C703FACA58D8}"/>
              </a:ext>
            </a:extLst>
          </p:cNvPr>
          <p:cNvSpPr txBox="1">
            <a:spLocks/>
          </p:cNvSpPr>
          <p:nvPr/>
        </p:nvSpPr>
        <p:spPr>
          <a:xfrm>
            <a:off x="3437680" y="471599"/>
            <a:ext cx="2558005" cy="4852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>
                <a:solidFill>
                  <a:schemeClr val="accent1">
                    <a:lumMod val="50000"/>
                  </a:schemeClr>
                </a:solidFill>
              </a:rPr>
              <a:t>Исследование и разработка метода предобработки и передачи данных в удаленном интернет вещей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948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3561</TotalTime>
  <Words>1585</Words>
  <Application>Microsoft Office PowerPoint</Application>
  <PresentationFormat>Широкоэкранный</PresentationFormat>
  <Paragraphs>425</Paragraphs>
  <Slides>20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HSE Sans</vt:lpstr>
      <vt:lpstr>Times New Roman</vt:lpstr>
      <vt:lpstr>Тема Office</vt:lpstr>
      <vt:lpstr>Исследование и разработка метода предобработки и передачи данных в удаленном интернет вещей </vt:lpstr>
      <vt:lpstr>Область исследования</vt:lpstr>
      <vt:lpstr>Презентация PowerPoint</vt:lpstr>
      <vt:lpstr>Презентация PowerPoint</vt:lpstr>
      <vt:lpstr>Форматы сообщений IoT рассматриваемые в работе:</vt:lpstr>
      <vt:lpstr>Презентация PowerPoint</vt:lpstr>
      <vt:lpstr>Методы повышения энергоэффективности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источников</vt:lpstr>
      <vt:lpstr>Исследование и разработка метода предобработки и передачи данных в удаленном интернет вещей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Карнаухов Александр Юрьевич</dc:creator>
  <cp:lastModifiedBy>Alexey Rolich</cp:lastModifiedBy>
  <cp:revision>188</cp:revision>
  <dcterms:created xsi:type="dcterms:W3CDTF">2023-05-24T17:39:15Z</dcterms:created>
  <dcterms:modified xsi:type="dcterms:W3CDTF">2023-06-21T13:56:10Z</dcterms:modified>
</cp:coreProperties>
</file>