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71" r:id="rId5"/>
    <p:sldId id="287" r:id="rId6"/>
    <p:sldId id="317" r:id="rId7"/>
    <p:sldId id="296" r:id="rId8"/>
    <p:sldId id="319" r:id="rId9"/>
    <p:sldId id="318" r:id="rId10"/>
    <p:sldId id="293" r:id="rId11"/>
    <p:sldId id="302" r:id="rId12"/>
    <p:sldId id="314" r:id="rId13"/>
    <p:sldId id="315" r:id="rId14"/>
    <p:sldId id="312" r:id="rId15"/>
    <p:sldId id="316" r:id="rId16"/>
    <p:sldId id="313" r:id="rId17"/>
    <p:sldId id="285" r:id="rId18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5283"/>
    <a:srgbClr val="E61F3D"/>
    <a:srgbClr val="029C63"/>
    <a:srgbClr val="96628C"/>
    <a:srgbClr val="11A0D7"/>
    <a:srgbClr val="CD5A5A"/>
    <a:srgbClr val="FFD746"/>
    <a:srgbClr val="0E2D69"/>
    <a:srgbClr val="D9D9D9"/>
    <a:srgbClr val="EB6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1" autoAdjust="0"/>
    <p:restoredTop sz="94670"/>
  </p:normalViewPr>
  <p:slideViewPr>
    <p:cSldViewPr snapToGrid="0" snapToObjects="1">
      <p:cViewPr varScale="1">
        <p:scale>
          <a:sx n="148" d="100"/>
          <a:sy n="148" d="100"/>
        </p:scale>
        <p:origin x="774" y="114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baseline="0">
                <a:solidFill>
                  <a:srgbClr val="102D69"/>
                </a:solidFill>
                <a:latin typeface="HSE Sans" panose="02000000000000000000" pitchFamily="2" charset="0"/>
                <a:ea typeface="+mn-ea"/>
                <a:cs typeface="+mn-cs"/>
              </a:defRPr>
            </a:pPr>
            <a:r>
              <a:rPr lang="ru-RU" sz="1800" b="0" i="0" baseline="0" dirty="0">
                <a:effectLst/>
              </a:rPr>
              <a:t>Блок-схема </a:t>
            </a:r>
            <a:endParaRPr lang="en-RU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0" i="0" u="none" strike="noStrike" kern="1200" baseline="0">
              <a:solidFill>
                <a:srgbClr val="102D69"/>
              </a:solidFill>
              <a:latin typeface="HSE Sans" panose="02000000000000000000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02D69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baseline="0">
                <a:solidFill>
                  <a:srgbClr val="102D69"/>
                </a:solidFill>
                <a:latin typeface="HSE Sans" panose="02000000000000000000" pitchFamily="2" charset="0"/>
                <a:ea typeface="+mn-ea"/>
                <a:cs typeface="+mn-cs"/>
              </a:defRPr>
            </a:pPr>
            <a:r>
              <a:rPr lang="ru-RU" sz="1800" b="0" i="0" baseline="0" dirty="0">
                <a:effectLst/>
              </a:rPr>
              <a:t>Блок-схема </a:t>
            </a:r>
            <a:endParaRPr lang="en-RU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0" i="0" u="none" strike="noStrike" kern="1200" baseline="0">
              <a:solidFill>
                <a:srgbClr val="102D69"/>
              </a:solidFill>
              <a:latin typeface="HSE Sans" panose="02000000000000000000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02D69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baseline="0">
                <a:solidFill>
                  <a:srgbClr val="102D69"/>
                </a:solidFill>
                <a:latin typeface="HSE Sans" panose="02000000000000000000" pitchFamily="2" charset="0"/>
                <a:ea typeface="+mn-ea"/>
                <a:cs typeface="+mn-cs"/>
              </a:defRPr>
            </a:pPr>
            <a:r>
              <a:rPr lang="ru-RU" sz="1800" b="0" i="0" baseline="0" dirty="0">
                <a:effectLst/>
              </a:rPr>
              <a:t>Блок-схема </a:t>
            </a:r>
            <a:endParaRPr lang="en-RU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0" i="0" u="none" strike="noStrike" kern="1200" baseline="0">
              <a:solidFill>
                <a:srgbClr val="102D69"/>
              </a:solidFill>
              <a:latin typeface="HSE Sans" panose="02000000000000000000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02D69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1T12:55:48.3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20 8027,'-19'-20'0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06/07/2023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06/07/2023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u.easyeda.com/join?type=project&amp;key=15f1e891a029de34c73186840e274217&amp;inviter=51ed9dff7df34f76aa7d849ff130859d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0.png"/><Relationship Id="rId5" Type="http://schemas.openxmlformats.org/officeDocument/2006/relationships/customXml" Target="../ink/ink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8" y="2382499"/>
            <a:ext cx="8975014" cy="1386500"/>
          </a:xfrm>
        </p:spPr>
        <p:txBody>
          <a:bodyPr>
            <a:noAutofit/>
          </a:bodyPr>
          <a:lstStyle/>
          <a:p>
            <a:r>
              <a:rPr lang="ru-RU" sz="3200" dirty="0"/>
              <a:t>Разработка аппаратного шлюза </a:t>
            </a:r>
            <a:r>
              <a:rPr lang="en-US" sz="3200" dirty="0"/>
              <a:t>LoRa-iridium</a:t>
            </a: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947" y="1220009"/>
            <a:ext cx="3848717" cy="463186"/>
          </a:xfrm>
        </p:spPr>
        <p:txBody>
          <a:bodyPr/>
          <a:lstStyle/>
          <a:p>
            <a:r>
              <a:rPr lang="ru-RU" dirty="0">
                <a:solidFill>
                  <a:srgbClr val="0E2D69"/>
                </a:solidFill>
              </a:rPr>
              <a:t>Московский институт электроники и математики им. А.Н. Тихонова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9420" y="1220009"/>
            <a:ext cx="2278063" cy="463186"/>
          </a:xfrm>
        </p:spPr>
        <p:txBody>
          <a:bodyPr>
            <a:normAutofit/>
          </a:bodyPr>
          <a:lstStyle/>
          <a:p>
            <a:r>
              <a:rPr lang="ru-RU" dirty="0"/>
              <a:t>Информатика и вычислительная техника (</a:t>
            </a:r>
            <a:r>
              <a:rPr lang="ru-RU" dirty="0" err="1"/>
              <a:t>ДКИ</a:t>
            </a:r>
            <a:r>
              <a:rPr lang="ru-RU" dirty="0"/>
              <a:t> МИЭМ)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786720" y="1220009"/>
            <a:ext cx="2217738" cy="463186"/>
          </a:xfrm>
        </p:spPr>
        <p:txBody>
          <a:bodyPr/>
          <a:lstStyle/>
          <a:p>
            <a:r>
              <a:rPr lang="ru-RU" dirty="0"/>
              <a:t>Москва </a:t>
            </a:r>
          </a:p>
          <a:p>
            <a:r>
              <a:rPr lang="ru-RU" dirty="0"/>
              <a:t>2023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968" y="4030884"/>
            <a:ext cx="9778578" cy="1146200"/>
          </a:xfrm>
        </p:spPr>
        <p:txBody>
          <a:bodyPr>
            <a:normAutofit/>
          </a:bodyPr>
          <a:lstStyle/>
          <a:p>
            <a:r>
              <a:rPr lang="ru-RU" dirty="0"/>
              <a:t>Докладчик: И.О. Филиппов</a:t>
            </a:r>
          </a:p>
          <a:p>
            <a:r>
              <a:rPr lang="ru-RU" dirty="0"/>
              <a:t>Научный руководитель: Старший преподаватель ДКИ А.Ю. </a:t>
            </a:r>
            <a:r>
              <a:rPr lang="ru-RU" dirty="0" err="1"/>
              <a:t>Ролич</a:t>
            </a:r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 txBox="1">
            <a:spLocks/>
          </p:cNvSpPr>
          <p:nvPr/>
        </p:nvSpPr>
        <p:spPr>
          <a:xfrm>
            <a:off x="1027968" y="5438970"/>
            <a:ext cx="1634934" cy="398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Дата</a:t>
            </a:r>
            <a:r>
              <a:rPr lang="en-US" dirty="0"/>
              <a:t>: 30/05/2023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689" y="540904"/>
            <a:ext cx="1650311" cy="415925"/>
          </a:xfrm>
        </p:spPr>
        <p:txBody>
          <a:bodyPr/>
          <a:lstStyle/>
          <a:p>
            <a:r>
              <a:rPr lang="ru-RU" dirty="0"/>
              <a:t>Московский институт электроники и математики 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Тихонова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442874" cy="605825"/>
          </a:xfrm>
        </p:spPr>
        <p:txBody>
          <a:bodyPr/>
          <a:lstStyle/>
          <a:p>
            <a:r>
              <a:rPr lang="ru-RU" dirty="0"/>
              <a:t>Разработка</a:t>
            </a:r>
            <a:r>
              <a:rPr lang="en-US" dirty="0"/>
              <a:t> </a:t>
            </a:r>
            <a:r>
              <a:rPr lang="ru-RU" dirty="0"/>
              <a:t>аппаратного шлюза </a:t>
            </a:r>
            <a:r>
              <a:rPr lang="en-US" dirty="0"/>
              <a:t>LoRa-iridium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Полученный результат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898" y="1447790"/>
            <a:ext cx="6790262" cy="777025"/>
          </a:xfrm>
        </p:spPr>
        <p:txBody>
          <a:bodyPr/>
          <a:lstStyle/>
          <a:p>
            <a:r>
              <a:rPr lang="ru-RU" dirty="0"/>
              <a:t>Полученный результат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025788-855C-A74B-BD1A-0D9401C01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028" y="2032768"/>
            <a:ext cx="5702016" cy="42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87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686AF3F-C863-864E-AFDC-D574F8060B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690" y="540904"/>
            <a:ext cx="1622660" cy="415925"/>
          </a:xfrm>
        </p:spPr>
        <p:txBody>
          <a:bodyPr/>
          <a:lstStyle/>
          <a:p>
            <a:r>
              <a:rPr lang="ru-RU" dirty="0"/>
              <a:t>Московский институт электроники и математики 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Тихонова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A1EC68-7619-8F49-AEC3-176ECF1F6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3" y="548720"/>
            <a:ext cx="2516764" cy="408109"/>
          </a:xfrm>
        </p:spPr>
        <p:txBody>
          <a:bodyPr/>
          <a:lstStyle/>
          <a:p>
            <a:r>
              <a:rPr lang="ru-RU" dirty="0"/>
              <a:t>Разработка</a:t>
            </a:r>
            <a:r>
              <a:rPr lang="en-US" dirty="0"/>
              <a:t> </a:t>
            </a:r>
            <a:r>
              <a:rPr lang="ru-RU" dirty="0"/>
              <a:t>аппаратного шлюза </a:t>
            </a:r>
            <a:r>
              <a:rPr lang="en-US" dirty="0"/>
              <a:t>LoRa-iridium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23B065-0902-0141-A245-63D5DCF436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Тестирование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872CBB7-AE1B-9D40-A298-6BDF023A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Тестирование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7F297E4-9695-684A-A8A3-54FEC9460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648" y="5168464"/>
            <a:ext cx="3638206" cy="361604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Тестирование </a:t>
            </a:r>
            <a:r>
              <a:rPr lang="en-US" sz="2000" dirty="0"/>
              <a:t>LoRa </a:t>
            </a:r>
            <a:r>
              <a:rPr lang="ru-RU" sz="2000" dirty="0"/>
              <a:t>модуля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87F297E4-9695-684A-A8A3-54FEC9460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55448" y="5172287"/>
            <a:ext cx="3408887" cy="361604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Тестирование модема </a:t>
            </a:r>
            <a:r>
              <a:rPr lang="en-US" sz="2000" dirty="0"/>
              <a:t>iridium</a:t>
            </a:r>
            <a:endParaRPr lang="ru-RU" sz="2000" dirty="0"/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87F297E4-9695-684A-A8A3-54FEC9460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31205" y="5172288"/>
            <a:ext cx="3181754" cy="361603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Тестирование в лаборатории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2BDF987-3E6F-9249-9C81-E1B559D09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08" y="2289342"/>
            <a:ext cx="3408887" cy="227931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EF6E309-9C8C-9144-87AB-67B153373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557" y="2289342"/>
            <a:ext cx="3408887" cy="23030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0E569D2-AF2B-8B48-858C-BCD39414F6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01" b="17979"/>
          <a:stretch/>
        </p:blipFill>
        <p:spPr>
          <a:xfrm>
            <a:off x="8719959" y="2289342"/>
            <a:ext cx="2804247" cy="23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1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686AF3F-C863-864E-AFDC-D574F8060B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690" y="540904"/>
            <a:ext cx="1622660" cy="415925"/>
          </a:xfrm>
        </p:spPr>
        <p:txBody>
          <a:bodyPr/>
          <a:lstStyle/>
          <a:p>
            <a:r>
              <a:rPr lang="ru-RU" dirty="0"/>
              <a:t>Московский институт электроники и математики 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Тихонова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A1EC68-7619-8F49-AEC3-176ECF1F6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3" y="548720"/>
            <a:ext cx="2516764" cy="408109"/>
          </a:xfrm>
        </p:spPr>
        <p:txBody>
          <a:bodyPr/>
          <a:lstStyle/>
          <a:p>
            <a:r>
              <a:rPr lang="ru-RU" dirty="0"/>
              <a:t>Разработка</a:t>
            </a:r>
            <a:r>
              <a:rPr lang="en-US" dirty="0"/>
              <a:t> </a:t>
            </a:r>
            <a:r>
              <a:rPr lang="ru-RU" dirty="0"/>
              <a:t>аппаратного шлюза </a:t>
            </a:r>
            <a:r>
              <a:rPr lang="en-US" dirty="0"/>
              <a:t>LoRa-iridium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23B065-0902-0141-A245-63D5DCF436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Дальнейшее развитие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872CBB7-AE1B-9D40-A298-6BDF023A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5174821" cy="777025"/>
          </a:xfrm>
        </p:spPr>
        <p:txBody>
          <a:bodyPr/>
          <a:lstStyle/>
          <a:p>
            <a:r>
              <a:rPr lang="ru-RU" dirty="0"/>
              <a:t>Дальнейшие возможности доработки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AFDC27-8F64-FA4C-8C8D-52A7124DFC46}"/>
              </a:ext>
            </a:extLst>
          </p:cNvPr>
          <p:cNvSpPr txBox="1"/>
          <p:nvPr/>
        </p:nvSpPr>
        <p:spPr>
          <a:xfrm>
            <a:off x="585898" y="2715776"/>
            <a:ext cx="11020204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HSE Sans" panose="02000000000000000000" pitchFamily="2" charset="0"/>
              </a:rPr>
              <a:t>Замена </a:t>
            </a:r>
            <a:r>
              <a:rPr lang="en-US" sz="2000" dirty="0">
                <a:latin typeface="HSE Sans" panose="02000000000000000000" pitchFamily="2" charset="0"/>
              </a:rPr>
              <a:t>Raspberry Pi zero </a:t>
            </a:r>
            <a:r>
              <a:rPr lang="ru-RU" sz="2000" dirty="0">
                <a:latin typeface="HSE Sans" panose="02000000000000000000" pitchFamily="2" charset="0"/>
              </a:rPr>
              <a:t>на микроконтроллер с меньшей потребляемой мощностью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HSE Sans" panose="02000000000000000000" pitchFamily="2" charset="0"/>
              </a:rPr>
              <a:t>Замена модема </a:t>
            </a:r>
            <a:r>
              <a:rPr lang="en-US" sz="2000" dirty="0">
                <a:latin typeface="HSE Sans" panose="02000000000000000000" pitchFamily="2" charset="0"/>
              </a:rPr>
              <a:t>iridium </a:t>
            </a:r>
            <a:r>
              <a:rPr lang="ru-RU" sz="2000" dirty="0">
                <a:latin typeface="HSE Sans" panose="02000000000000000000" pitchFamily="2" charset="0"/>
              </a:rPr>
              <a:t>на более современный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HSE Sans" panose="02000000000000000000" pitchFamily="2" charset="0"/>
              </a:rPr>
              <a:t>Установка нескольких </a:t>
            </a:r>
            <a:r>
              <a:rPr lang="en-US" sz="2000" dirty="0">
                <a:latin typeface="HSE Sans" panose="02000000000000000000" pitchFamily="2" charset="0"/>
              </a:rPr>
              <a:t>LoRa </a:t>
            </a:r>
            <a:r>
              <a:rPr lang="ru-RU" sz="2000" dirty="0">
                <a:latin typeface="HSE Sans" panose="02000000000000000000" pitchFamily="2" charset="0"/>
              </a:rPr>
              <a:t>модулей, работающих на разных частотах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HSE Sans" panose="02000000000000000000" pitchFamily="2" charset="0"/>
              </a:rPr>
              <a:t>Установка встроенного резервного источника питания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HSE Sans" panose="02000000000000000000" pitchFamily="2" charset="0"/>
              </a:rPr>
              <a:t>Уменьшение размеров за счет оптимизации компоновки платы</a:t>
            </a:r>
          </a:p>
        </p:txBody>
      </p:sp>
    </p:spTree>
    <p:extLst>
      <p:ext uri="{BB962C8B-B14F-4D97-AF65-F5344CB8AC3E}">
        <p14:creationId xmlns:p14="http://schemas.microsoft.com/office/powerpoint/2010/main" val="988924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686AF3F-C863-864E-AFDC-D574F8060B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690" y="540904"/>
            <a:ext cx="1622660" cy="415925"/>
          </a:xfrm>
        </p:spPr>
        <p:txBody>
          <a:bodyPr/>
          <a:lstStyle/>
          <a:p>
            <a:r>
              <a:rPr lang="ru-RU" dirty="0"/>
              <a:t>Московский институт электроники и математики 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Тихонова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A1EC68-7619-8F49-AEC3-176ECF1F6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3" y="548720"/>
            <a:ext cx="2516764" cy="408109"/>
          </a:xfrm>
        </p:spPr>
        <p:txBody>
          <a:bodyPr/>
          <a:lstStyle/>
          <a:p>
            <a:r>
              <a:rPr lang="ru-RU" dirty="0"/>
              <a:t>Разработка</a:t>
            </a:r>
            <a:r>
              <a:rPr lang="en-US" dirty="0"/>
              <a:t> </a:t>
            </a:r>
            <a:r>
              <a:rPr lang="ru-RU" dirty="0"/>
              <a:t>аппаратного шлюза </a:t>
            </a:r>
            <a:r>
              <a:rPr lang="en-US" dirty="0"/>
              <a:t>LoRa-iridium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23B065-0902-0141-A245-63D5DCF436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872CBB7-AE1B-9D40-A298-6BDF023A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7F297E4-9695-684A-A8A3-54FEC9460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8" y="2379663"/>
            <a:ext cx="7615422" cy="2889921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Разработан</a:t>
            </a:r>
            <a:r>
              <a:rPr lang="en-US" sz="2000" dirty="0"/>
              <a:t> </a:t>
            </a:r>
            <a:r>
              <a:rPr lang="ru-RU" sz="2000" dirty="0"/>
              <a:t>прототип универсального </a:t>
            </a:r>
            <a:r>
              <a:rPr lang="en-US" sz="2000" dirty="0"/>
              <a:t>LoRa-iridium </a:t>
            </a:r>
            <a:r>
              <a:rPr lang="ru-RU" sz="2000" dirty="0"/>
              <a:t>шлюза с широкими возможностями дальнейшей модификации.</a:t>
            </a:r>
          </a:p>
          <a:p>
            <a:pPr algn="just"/>
            <a:r>
              <a:rPr lang="ru-RU" sz="2000" dirty="0"/>
              <a:t>Проведено тестирование с использованием скриптов автоматического тестирования  модемов </a:t>
            </a:r>
            <a:r>
              <a:rPr lang="en-US" sz="2000" dirty="0"/>
              <a:t>LoRa </a:t>
            </a:r>
            <a:r>
              <a:rPr lang="ru-RU" sz="2000" dirty="0"/>
              <a:t>и </a:t>
            </a:r>
            <a:r>
              <a:rPr lang="en-US" sz="2000" dirty="0"/>
              <a:t>iridium, </a:t>
            </a:r>
            <a:r>
              <a:rPr lang="ru-RU" sz="2000" dirty="0"/>
              <a:t>а так же тестирование с использованием реальных условий работы. </a:t>
            </a:r>
          </a:p>
          <a:p>
            <a:pPr algn="just"/>
            <a:r>
              <a:rPr lang="ru-RU" sz="2000" dirty="0"/>
              <a:t>В дальнейшем планируется использовать данный прототип в МИЭМе в лаборатории для исследований в рамках научно</a:t>
            </a:r>
            <a:r>
              <a:rPr lang="en-US" sz="2000" dirty="0"/>
              <a:t>-</a:t>
            </a:r>
            <a:r>
              <a:rPr lang="ru-RU" sz="2000" dirty="0"/>
              <a:t>учебной группы.</a:t>
            </a:r>
          </a:p>
          <a:p>
            <a:pPr algn="just"/>
            <a:endParaRPr lang="ru-RU" sz="2000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80C8845F-A8AF-E740-B50B-ED5E86436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24343" y="5748403"/>
            <a:ext cx="3040309" cy="553998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rgbClr val="395283"/>
                </a:solidFill>
              </a:rPr>
              <a:t>QR </a:t>
            </a:r>
            <a:r>
              <a:rPr lang="ru-RU" sz="1400" dirty="0">
                <a:solidFill>
                  <a:srgbClr val="395283"/>
                </a:solidFill>
              </a:rPr>
              <a:t>код </a:t>
            </a:r>
            <a:r>
              <a:rPr lang="ru-RU" sz="1400" dirty="0">
                <a:solidFill>
                  <a:srgbClr val="39528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 ссылкой </a:t>
            </a:r>
            <a:r>
              <a:rPr lang="ru-RU" sz="1400" dirty="0">
                <a:solidFill>
                  <a:srgbClr val="395283"/>
                </a:solidFill>
              </a:rPr>
              <a:t>на проект </a:t>
            </a:r>
            <a:r>
              <a:rPr lang="en-US" sz="1400" dirty="0" err="1">
                <a:solidFill>
                  <a:srgbClr val="395283"/>
                </a:solidFill>
              </a:rPr>
              <a:t>EasyEDA</a:t>
            </a:r>
            <a:r>
              <a:rPr lang="ru-RU" sz="1400" dirty="0">
                <a:solidFill>
                  <a:srgbClr val="395283"/>
                </a:solidFill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3A8EA5-0614-0A48-A1F8-22AC16D8D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343" y="1359516"/>
            <a:ext cx="2721100" cy="142739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BFDFF3-B73E-064E-97C1-7A4995C71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950" y="2945486"/>
            <a:ext cx="2450985" cy="245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158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00076" y="5985165"/>
            <a:ext cx="1838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HSE Sans" panose="02000000000000000000" pitchFamily="2" charset="0"/>
              </a:rPr>
              <a:t>Контакты:</a:t>
            </a:r>
          </a:p>
          <a:p>
            <a:pPr algn="ctr"/>
            <a:r>
              <a:rPr lang="en-US" sz="1000" dirty="0" err="1">
                <a:solidFill>
                  <a:schemeClr val="bg1"/>
                </a:solidFill>
                <a:latin typeface="HSE Sans" panose="02000000000000000000" pitchFamily="2" charset="0"/>
              </a:rPr>
              <a:t>iofilippov@miem.hse.ru</a:t>
            </a:r>
            <a:endParaRPr lang="en-US" sz="1000" dirty="0">
              <a:solidFill>
                <a:schemeClr val="bg1"/>
              </a:solidFill>
              <a:latin typeface="HSE Sans" panose="02000000000000000000" pitchFamily="2" charset="0"/>
            </a:endParaRPr>
          </a:p>
          <a:p>
            <a:pPr algn="ctr"/>
            <a:r>
              <a:rPr lang="en-US" sz="1000" dirty="0" err="1">
                <a:solidFill>
                  <a:schemeClr val="bg1"/>
                </a:solidFill>
                <a:latin typeface="HSE Sans" panose="02000000000000000000" pitchFamily="2" charset="0"/>
              </a:rPr>
              <a:t>iofilippov@edu.hse.ru</a:t>
            </a:r>
            <a:endParaRPr lang="en-US" sz="1000" dirty="0">
              <a:solidFill>
                <a:schemeClr val="bg1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Шлюз </a:t>
            </a:r>
            <a:r>
              <a:rPr lang="en-US" dirty="0"/>
              <a:t>LoRa-iridium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689" y="540904"/>
            <a:ext cx="1640151" cy="518139"/>
          </a:xfrm>
        </p:spPr>
        <p:txBody>
          <a:bodyPr/>
          <a:lstStyle/>
          <a:p>
            <a:r>
              <a:rPr lang="ru-RU" dirty="0"/>
              <a:t>Московский институт электроники и математики 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Тихонова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442874" cy="510323"/>
          </a:xfrm>
        </p:spPr>
        <p:txBody>
          <a:bodyPr/>
          <a:lstStyle/>
          <a:p>
            <a:r>
              <a:rPr lang="ru-RU" dirty="0"/>
              <a:t>Разработка</a:t>
            </a:r>
            <a:r>
              <a:rPr lang="en-US" dirty="0"/>
              <a:t> </a:t>
            </a:r>
            <a:r>
              <a:rPr lang="ru-RU" dirty="0"/>
              <a:t>аппаратного шлюза </a:t>
            </a:r>
            <a:r>
              <a:rPr lang="en-US" dirty="0"/>
              <a:t>LoRa-iridium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Описание концепции</a:t>
            </a:r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A25E05A5-31FE-6744-BC43-4BB36CF7471F}"/>
              </a:ext>
            </a:extLst>
          </p:cNvPr>
          <p:cNvSpPr txBox="1">
            <a:spLocks/>
          </p:cNvSpPr>
          <p:nvPr/>
        </p:nvSpPr>
        <p:spPr>
          <a:xfrm>
            <a:off x="498346" y="6044313"/>
            <a:ext cx="4444043" cy="5539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endParaRPr lang="ru-RU" sz="1000" dirty="0">
              <a:solidFill>
                <a:srgbClr val="0E2D69"/>
              </a:solidFill>
            </a:endParaRP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 txBox="1">
            <a:spLocks/>
          </p:cNvSpPr>
          <p:nvPr/>
        </p:nvSpPr>
        <p:spPr>
          <a:xfrm>
            <a:off x="585897" y="2029929"/>
            <a:ext cx="11020205" cy="93951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2000" dirty="0">
                <a:latin typeface="+mn-lt"/>
              </a:rPr>
              <a:t>Шлюз </a:t>
            </a:r>
            <a:r>
              <a:rPr lang="en-US" sz="2000" dirty="0">
                <a:latin typeface="+mn-lt"/>
              </a:rPr>
              <a:t>LoRa-iridium </a:t>
            </a:r>
            <a:r>
              <a:rPr lang="ru-RU" sz="2000" dirty="0">
                <a:latin typeface="+mn-lt"/>
              </a:rPr>
              <a:t>представляет собой устройство объединяющее в себе две технологии</a:t>
            </a:r>
            <a:r>
              <a:rPr lang="en-US" sz="2000" dirty="0">
                <a:latin typeface="+mn-lt"/>
              </a:rPr>
              <a:t>:  </a:t>
            </a:r>
            <a:r>
              <a:rPr lang="ru-RU" sz="2000" dirty="0">
                <a:latin typeface="+mn-lt"/>
              </a:rPr>
              <a:t>систему связи дальнего действия </a:t>
            </a:r>
            <a:r>
              <a:rPr lang="en-US" sz="2000" dirty="0">
                <a:latin typeface="+mn-lt"/>
              </a:rPr>
              <a:t>LoRa </a:t>
            </a:r>
            <a:r>
              <a:rPr lang="ru-RU" sz="2000" dirty="0">
                <a:latin typeface="+mn-lt"/>
              </a:rPr>
              <a:t>и спутниковую систему связи с глобальным покрытием </a:t>
            </a:r>
            <a:r>
              <a:rPr lang="en-US" sz="2000" dirty="0">
                <a:latin typeface="+mn-lt"/>
              </a:rPr>
              <a:t>iridium</a:t>
            </a:r>
            <a:endParaRPr lang="ru-RU" sz="2000" dirty="0">
              <a:latin typeface="+mn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F3D8F4-F7C8-A64A-A0F1-A99C18227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93"/>
          <a:stretch/>
        </p:blipFill>
        <p:spPr>
          <a:xfrm>
            <a:off x="1935799" y="3331315"/>
            <a:ext cx="8320401" cy="292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7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работы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689" y="540904"/>
            <a:ext cx="1640151" cy="518139"/>
          </a:xfrm>
        </p:spPr>
        <p:txBody>
          <a:bodyPr/>
          <a:lstStyle/>
          <a:p>
            <a:r>
              <a:rPr lang="ru-RU" dirty="0"/>
              <a:t>Московский институт электроники и математики 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Тихонова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442874" cy="510323"/>
          </a:xfrm>
        </p:spPr>
        <p:txBody>
          <a:bodyPr/>
          <a:lstStyle/>
          <a:p>
            <a:r>
              <a:rPr lang="ru-RU" dirty="0"/>
              <a:t>Разработка</a:t>
            </a:r>
            <a:r>
              <a:rPr lang="en-US" dirty="0"/>
              <a:t> </a:t>
            </a:r>
            <a:r>
              <a:rPr lang="ru-RU" dirty="0"/>
              <a:t>аппаратного шлюза </a:t>
            </a:r>
            <a:r>
              <a:rPr lang="en-US" dirty="0"/>
              <a:t>LoRa-iridium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Постановка целей задач</a:t>
            </a: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 txBox="1">
            <a:spLocks/>
          </p:cNvSpPr>
          <p:nvPr/>
        </p:nvSpPr>
        <p:spPr>
          <a:xfrm>
            <a:off x="585898" y="2319500"/>
            <a:ext cx="10676462" cy="309071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Разработка в САПР </a:t>
            </a:r>
            <a:r>
              <a:rPr lang="en-US" sz="2000" dirty="0" err="1"/>
              <a:t>EasyEDA</a:t>
            </a:r>
            <a:r>
              <a:rPr lang="en-US" sz="2000" dirty="0"/>
              <a:t> </a:t>
            </a:r>
            <a:r>
              <a:rPr lang="ru-RU" sz="2000" dirty="0"/>
              <a:t>принципиальной схемы и топологии печатной платы шлюза, изготовление материнской платы и тестирование конечного устройства.</a:t>
            </a:r>
            <a:endParaRPr lang="en-US" sz="2000" dirty="0"/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К конечному устройству был предъявлен ряд требований</a:t>
            </a:r>
            <a:r>
              <a:rPr lang="en-US" sz="2000" dirty="0"/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2000" dirty="0"/>
              <a:t>Устройство должно быть компактным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2000" dirty="0"/>
              <a:t>Должна быть возможность подключения внешних антенн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2000" dirty="0"/>
              <a:t>Устройство должно быть гибким в настройке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2000" dirty="0"/>
              <a:t>Должны быть дополнительные интерфейсы взаимодействия с сторонними </a:t>
            </a:r>
            <a:r>
              <a:rPr lang="en-US" sz="2000" dirty="0"/>
              <a:t>IoT </a:t>
            </a:r>
            <a:r>
              <a:rPr lang="ru-RU" sz="2000" dirty="0"/>
              <a:t>устройствами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1157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BE1F6DB-2C79-0F40-985F-DB8180BAF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690" y="540904"/>
            <a:ext cx="1657384" cy="415925"/>
          </a:xfrm>
        </p:spPr>
        <p:txBody>
          <a:bodyPr/>
          <a:lstStyle/>
          <a:p>
            <a:r>
              <a:rPr lang="ru-RU" dirty="0"/>
              <a:t>Московский институт электроники и математики 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Тихонова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CC9B4C-151F-204A-9B26-BE1838EFB2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391131" cy="408109"/>
          </a:xfrm>
        </p:spPr>
        <p:txBody>
          <a:bodyPr/>
          <a:lstStyle/>
          <a:p>
            <a:r>
              <a:rPr lang="ru-RU" dirty="0"/>
              <a:t>Разработка</a:t>
            </a:r>
            <a:r>
              <a:rPr lang="en-US" dirty="0"/>
              <a:t> </a:t>
            </a:r>
            <a:r>
              <a:rPr lang="ru-RU" dirty="0"/>
              <a:t>аппаратного шлюза </a:t>
            </a:r>
            <a:r>
              <a:rPr lang="en-US" dirty="0"/>
              <a:t>LoRa-iridium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CD81CA-2715-AB4B-A575-27FBCE550D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Постановка целей задач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6248A15-8E7E-BC4A-A1F2-4446573B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759A9C6-69C4-5447-8A46-A98387532C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9" y="2669260"/>
            <a:ext cx="5510102" cy="2740725"/>
          </a:xfrm>
        </p:spPr>
        <p:txBody>
          <a:bodyPr>
            <a:no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000" dirty="0"/>
              <a:t>Подбор компонентов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ru-RU" sz="2000" dirty="0"/>
              <a:t>Проектирование принципиальной схемы</a:t>
            </a:r>
            <a:endParaRPr lang="en-US" sz="2000" dirty="0"/>
          </a:p>
          <a:p>
            <a:pPr marL="342900" indent="-342900" algn="just">
              <a:buAutoNum type="arabicPeriod" startAt="2"/>
            </a:pPr>
            <a:r>
              <a:rPr lang="ru-RU" sz="2000" dirty="0"/>
              <a:t>Проектирование топологии печатной платы</a:t>
            </a:r>
            <a:endParaRPr lang="en-US" sz="2000" dirty="0"/>
          </a:p>
          <a:p>
            <a:pPr marL="342900" indent="-342900" algn="just">
              <a:buAutoNum type="arabicPeriod" startAt="2"/>
            </a:pPr>
            <a:r>
              <a:rPr lang="ru-RU" sz="2000" dirty="0"/>
              <a:t>Тестирование отдельных узлов печатной платы</a:t>
            </a:r>
            <a:endParaRPr lang="en-US" sz="2000" dirty="0"/>
          </a:p>
          <a:p>
            <a:pPr marL="342900" indent="-342900" algn="just">
              <a:buAutoNum type="arabicPeriod" startAt="2"/>
            </a:pPr>
            <a:r>
              <a:rPr lang="ru-RU" sz="2000" dirty="0"/>
              <a:t>Тестирование устройства в сборе</a:t>
            </a:r>
          </a:p>
        </p:txBody>
      </p:sp>
      <p:graphicFrame>
        <p:nvGraphicFramePr>
          <p:cNvPr id="9" name="Chart 2">
            <a:extLst>
              <a:ext uri="{FF2B5EF4-FFF2-40B4-BE49-F238E27FC236}">
                <a16:creationId xmlns:a16="http://schemas.microsoft.com/office/drawing/2014/main" id="{B6403415-0182-3040-9E71-147724892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0291770"/>
              </p:ext>
            </p:extLst>
          </p:nvPr>
        </p:nvGraphicFramePr>
        <p:xfrm>
          <a:off x="12099168" y="6681977"/>
          <a:ext cx="1758469" cy="1901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" name="Picture 2">
            <a:extLst>
              <a:ext uri="{FF2B5EF4-FFF2-40B4-BE49-F238E27FC236}">
                <a16:creationId xmlns:a16="http://schemas.microsoft.com/office/drawing/2014/main" id="{326D7810-B82B-1C4E-81A7-B3EEA166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69" y="2419655"/>
            <a:ext cx="1009345" cy="10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F9336F5-35E8-6348-AD60-77712672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152" y="4715143"/>
            <a:ext cx="1752143" cy="175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DF1879A-68A7-0D4A-9048-DADFBAE8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07" y="3595176"/>
            <a:ext cx="1533437" cy="15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3D3E27-B44C-0247-A30F-F62A3116F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6330" y="2486134"/>
            <a:ext cx="2520199" cy="5731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3E21BE-FCC3-4941-8358-4F1EB2B49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8729" y="3798738"/>
            <a:ext cx="27178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3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BE1F6DB-2C79-0F40-985F-DB8180BAF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690" y="540904"/>
            <a:ext cx="1657384" cy="415925"/>
          </a:xfrm>
        </p:spPr>
        <p:txBody>
          <a:bodyPr/>
          <a:lstStyle/>
          <a:p>
            <a:r>
              <a:rPr lang="ru-RU" dirty="0"/>
              <a:t>Московский институт электроники и математики 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Тихонова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CC9B4C-151F-204A-9B26-BE1838EFB2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391131" cy="408109"/>
          </a:xfrm>
        </p:spPr>
        <p:txBody>
          <a:bodyPr/>
          <a:lstStyle/>
          <a:p>
            <a:r>
              <a:rPr lang="ru-RU" dirty="0"/>
              <a:t>Разработка</a:t>
            </a:r>
            <a:r>
              <a:rPr lang="en-US" dirty="0"/>
              <a:t> </a:t>
            </a:r>
            <a:r>
              <a:rPr lang="ru-RU" dirty="0"/>
              <a:t>аппаратного шлюза </a:t>
            </a:r>
            <a:r>
              <a:rPr lang="en-US" dirty="0"/>
              <a:t>LoRa-iridium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CD81CA-2715-AB4B-A575-27FBCE550D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Актуальность работы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6248A15-8E7E-BC4A-A1F2-4446573B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759A9C6-69C4-5447-8A46-A98387532C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9" y="2669260"/>
            <a:ext cx="5510102" cy="2740725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Мониторинг телеметрии на удаленных объектах является важной задачей в современной промышленности, особенно в труднодоступных местах где нет доступа к классическим средствам передачи информации. В таких ситуациях приходится использовать спутниковую передачу данных.</a:t>
            </a:r>
          </a:p>
        </p:txBody>
      </p:sp>
      <p:graphicFrame>
        <p:nvGraphicFramePr>
          <p:cNvPr id="9" name="Chart 2">
            <a:extLst>
              <a:ext uri="{FF2B5EF4-FFF2-40B4-BE49-F238E27FC236}">
                <a16:creationId xmlns:a16="http://schemas.microsoft.com/office/drawing/2014/main" id="{B6403415-0182-3040-9E71-1477248925AD}"/>
              </a:ext>
            </a:extLst>
          </p:cNvPr>
          <p:cNvGraphicFramePr/>
          <p:nvPr/>
        </p:nvGraphicFramePr>
        <p:xfrm>
          <a:off x="12099168" y="6681977"/>
          <a:ext cx="1758469" cy="1901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331E4BF-C868-2F44-AC57-A1C099272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81" y="1419570"/>
            <a:ext cx="4008120" cy="225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98F897-D9AB-A841-833D-058E53B4D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990" y="3825977"/>
            <a:ext cx="3459299" cy="22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62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BE1F6DB-2C79-0F40-985F-DB8180BAF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690" y="540904"/>
            <a:ext cx="1657384" cy="415925"/>
          </a:xfrm>
        </p:spPr>
        <p:txBody>
          <a:bodyPr/>
          <a:lstStyle/>
          <a:p>
            <a:r>
              <a:rPr lang="ru-RU" dirty="0"/>
              <a:t>Московский институт электроники и математики 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Тихонова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CC9B4C-151F-204A-9B26-BE1838EFB2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391131" cy="408109"/>
          </a:xfrm>
        </p:spPr>
        <p:txBody>
          <a:bodyPr/>
          <a:lstStyle/>
          <a:p>
            <a:r>
              <a:rPr lang="ru-RU" dirty="0"/>
              <a:t>Разработка</a:t>
            </a:r>
            <a:r>
              <a:rPr lang="en-US" dirty="0"/>
              <a:t> </a:t>
            </a:r>
            <a:r>
              <a:rPr lang="ru-RU" dirty="0"/>
              <a:t>аппаратного шлюза </a:t>
            </a:r>
            <a:r>
              <a:rPr lang="en-US" dirty="0"/>
              <a:t>LoRa-iridium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CD81CA-2715-AB4B-A575-27FBCE550D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Обзор аналогов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6248A15-8E7E-BC4A-A1F2-4446573B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7744094" cy="490961"/>
          </a:xfrm>
        </p:spPr>
        <p:txBody>
          <a:bodyPr>
            <a:normAutofit fontScale="90000"/>
          </a:bodyPr>
          <a:lstStyle/>
          <a:p>
            <a:r>
              <a:rPr lang="ru-RU" dirty="0"/>
              <a:t>Шлюз </a:t>
            </a:r>
            <a:r>
              <a:rPr lang="en-US" dirty="0"/>
              <a:t>LoRa iridium </a:t>
            </a:r>
            <a:r>
              <a:rPr lang="ru-RU" dirty="0"/>
              <a:t>от компании </a:t>
            </a:r>
            <a:r>
              <a:rPr lang="en-US" dirty="0"/>
              <a:t>iridium</a:t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759A9C6-69C4-5447-8A46-A98387532C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4633186"/>
            <a:ext cx="7292977" cy="1918443"/>
          </a:xfrm>
        </p:spPr>
        <p:txBody>
          <a:bodyPr>
            <a:no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000" dirty="0"/>
              <a:t>Нет антенных выводов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ru-RU" sz="2000" dirty="0"/>
              <a:t>Удаленное резервирование, а не полноценный 2х сторонний обмен данными</a:t>
            </a:r>
            <a:endParaRPr lang="en-US" sz="2000" dirty="0"/>
          </a:p>
          <a:p>
            <a:pPr marL="342900" indent="-342900" algn="just">
              <a:buAutoNum type="arabicPeriod" startAt="2"/>
            </a:pPr>
            <a:r>
              <a:rPr lang="ru-RU" sz="2000" dirty="0"/>
              <a:t>Закрытая система</a:t>
            </a:r>
            <a:endParaRPr lang="en-US" sz="2000" dirty="0"/>
          </a:p>
          <a:p>
            <a:pPr marL="342900" indent="-342900" algn="just">
              <a:buAutoNum type="arabicPeriod" startAt="2"/>
            </a:pPr>
            <a:r>
              <a:rPr lang="ru-RU" sz="2000" dirty="0"/>
              <a:t>Работа возможна только под открытым небом</a:t>
            </a:r>
            <a:endParaRPr lang="en-US" sz="2000" dirty="0"/>
          </a:p>
        </p:txBody>
      </p:sp>
      <p:graphicFrame>
        <p:nvGraphicFramePr>
          <p:cNvPr id="9" name="Chart 2">
            <a:extLst>
              <a:ext uri="{FF2B5EF4-FFF2-40B4-BE49-F238E27FC236}">
                <a16:creationId xmlns:a16="http://schemas.microsoft.com/office/drawing/2014/main" id="{B6403415-0182-3040-9E71-1477248925AD}"/>
              </a:ext>
            </a:extLst>
          </p:cNvPr>
          <p:cNvGraphicFramePr/>
          <p:nvPr/>
        </p:nvGraphicFramePr>
        <p:xfrm>
          <a:off x="12099168" y="6681977"/>
          <a:ext cx="1758469" cy="1901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FAF3E601-EAE3-394D-8469-B8BEACF16CFF}"/>
              </a:ext>
            </a:extLst>
          </p:cNvPr>
          <p:cNvSpPr txBox="1">
            <a:spLocks/>
          </p:cNvSpPr>
          <p:nvPr/>
        </p:nvSpPr>
        <p:spPr>
          <a:xfrm>
            <a:off x="585898" y="4142225"/>
            <a:ext cx="4322530" cy="4909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Недостатки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DCC94C4E-0E4A-1E41-B090-61D0737CC032}"/>
              </a:ext>
            </a:extLst>
          </p:cNvPr>
          <p:cNvSpPr txBox="1">
            <a:spLocks/>
          </p:cNvSpPr>
          <p:nvPr/>
        </p:nvSpPr>
        <p:spPr>
          <a:xfrm>
            <a:off x="585897" y="2844886"/>
            <a:ext cx="5510102" cy="80637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+mj-lt"/>
              <a:buAutoNum type="arabicPeriod"/>
            </a:pPr>
            <a:r>
              <a:rPr lang="ru-RU" sz="2000" dirty="0"/>
              <a:t>Защита от воды и пыли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ru-RU" sz="2000" dirty="0"/>
              <a:t>Встроенный резервный источник питания</a:t>
            </a:r>
            <a:endParaRPr lang="en-US" sz="2000" dirty="0"/>
          </a:p>
        </p:txBody>
      </p:sp>
      <p:sp>
        <p:nvSpPr>
          <p:cNvPr id="18" name="Заголовок 4">
            <a:extLst>
              <a:ext uri="{FF2B5EF4-FFF2-40B4-BE49-F238E27FC236}">
                <a16:creationId xmlns:a16="http://schemas.microsoft.com/office/drawing/2014/main" id="{A706CA54-59C6-D14A-A029-94BB69D2D0E7}"/>
              </a:ext>
            </a:extLst>
          </p:cNvPr>
          <p:cNvSpPr txBox="1">
            <a:spLocks/>
          </p:cNvSpPr>
          <p:nvPr/>
        </p:nvSpPr>
        <p:spPr>
          <a:xfrm>
            <a:off x="592549" y="2290908"/>
            <a:ext cx="4322530" cy="4909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Преимущества</a:t>
            </a:r>
            <a:r>
              <a:rPr lang="en-US" dirty="0"/>
              <a:t>:</a:t>
            </a:r>
            <a:endParaRPr lang="ru-RU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7E2669F9-EF6A-C34F-9C20-8109D8C06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117" y="2125432"/>
            <a:ext cx="3335770" cy="33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56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89DE17A-284C-2E41-93C3-9200CA02CA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689" y="540904"/>
            <a:ext cx="1599511" cy="415925"/>
          </a:xfrm>
        </p:spPr>
        <p:txBody>
          <a:bodyPr/>
          <a:lstStyle/>
          <a:p>
            <a:r>
              <a:rPr lang="ru-RU" dirty="0"/>
              <a:t>Московский институт электроники и математики 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Тихонова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78241C-36DA-AB4E-9AD3-95F879081C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3" y="548720"/>
            <a:ext cx="2455500" cy="485753"/>
          </a:xfrm>
        </p:spPr>
        <p:txBody>
          <a:bodyPr/>
          <a:lstStyle/>
          <a:p>
            <a:r>
              <a:rPr lang="ru-RU" dirty="0"/>
              <a:t>Разработка</a:t>
            </a:r>
            <a:r>
              <a:rPr lang="en-US" dirty="0"/>
              <a:t> </a:t>
            </a:r>
            <a:r>
              <a:rPr lang="ru-RU" dirty="0"/>
              <a:t>аппаратного шлюза </a:t>
            </a:r>
            <a:r>
              <a:rPr lang="en-US" dirty="0"/>
              <a:t>LoRa-iridium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3F95F2-80C6-8C4D-9EEF-1B0C6D5074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Описание решения задач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A9146A8-906F-D549-86C7-8070DF7723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5786" y="1447064"/>
            <a:ext cx="6881814" cy="1027246"/>
          </a:xfrm>
        </p:spPr>
        <p:txBody>
          <a:bodyPr/>
          <a:lstStyle/>
          <a:p>
            <a:r>
              <a:rPr lang="ru-RU" sz="2400" dirty="0"/>
              <a:t>Общая архитектура шлюза</a:t>
            </a:r>
          </a:p>
        </p:txBody>
      </p:sp>
      <p:sp>
        <p:nvSpPr>
          <p:cNvPr id="18" name="Текст 6">
            <a:extLst>
              <a:ext uri="{FF2B5EF4-FFF2-40B4-BE49-F238E27FC236}">
                <a16:creationId xmlns:a16="http://schemas.microsoft.com/office/drawing/2014/main" id="{33DA4FC2-5228-4246-AAA9-98E8805877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5786" y="4707906"/>
            <a:ext cx="10462428" cy="11959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rgbClr val="0E2D69"/>
                </a:solidFill>
              </a:rPr>
              <a:t>В качестве основы был выбран одноплатный компьютер </a:t>
            </a:r>
            <a:r>
              <a:rPr lang="en-US" sz="2000" dirty="0">
                <a:solidFill>
                  <a:srgbClr val="0E2D69"/>
                </a:solidFill>
              </a:rPr>
              <a:t>Raspberry PI zero w.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rgbClr val="0E2D69"/>
                </a:solidFill>
              </a:rPr>
              <a:t>В качестве </a:t>
            </a:r>
            <a:r>
              <a:rPr lang="en-US" sz="2000" dirty="0">
                <a:solidFill>
                  <a:srgbClr val="0E2D69"/>
                </a:solidFill>
              </a:rPr>
              <a:t>LoRa </a:t>
            </a:r>
            <a:r>
              <a:rPr lang="ru-RU" sz="2000" dirty="0">
                <a:solidFill>
                  <a:srgbClr val="0E2D69"/>
                </a:solidFill>
              </a:rPr>
              <a:t>модуля был</a:t>
            </a:r>
            <a:r>
              <a:rPr lang="en-US" sz="2000" dirty="0">
                <a:solidFill>
                  <a:srgbClr val="0E2D69"/>
                </a:solidFill>
              </a:rPr>
              <a:t> </a:t>
            </a:r>
            <a:r>
              <a:rPr lang="ru-RU" sz="2000" dirty="0">
                <a:solidFill>
                  <a:srgbClr val="0E2D69"/>
                </a:solidFill>
              </a:rPr>
              <a:t>выбран </a:t>
            </a:r>
            <a:r>
              <a:rPr lang="en-US" sz="2000" dirty="0" err="1">
                <a:solidFill>
                  <a:srgbClr val="0E2D69"/>
                </a:solidFill>
              </a:rPr>
              <a:t>AIthinker</a:t>
            </a:r>
            <a:r>
              <a:rPr lang="en-US" sz="2000" dirty="0">
                <a:solidFill>
                  <a:srgbClr val="0E2D69"/>
                </a:solidFill>
              </a:rPr>
              <a:t> Ra-02.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rgbClr val="0E2D69"/>
                </a:solidFill>
              </a:rPr>
              <a:t>В качестве модема </a:t>
            </a:r>
            <a:r>
              <a:rPr lang="en-US" sz="2000" dirty="0">
                <a:solidFill>
                  <a:srgbClr val="0E2D69"/>
                </a:solidFill>
              </a:rPr>
              <a:t>iridium </a:t>
            </a:r>
            <a:r>
              <a:rPr lang="ru-RU" sz="2000" dirty="0">
                <a:solidFill>
                  <a:srgbClr val="0E2D69"/>
                </a:solidFill>
              </a:rPr>
              <a:t>был выбран </a:t>
            </a:r>
            <a:r>
              <a:rPr lang="en-US" sz="2000" dirty="0">
                <a:solidFill>
                  <a:srgbClr val="0E2D69"/>
                </a:solidFill>
              </a:rPr>
              <a:t>iridium9602</a:t>
            </a:r>
            <a:endParaRPr lang="ru-RU" sz="2000" dirty="0">
              <a:solidFill>
                <a:srgbClr val="0E2D69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710EB88-CE2E-5A45-B8FE-67FCC6BC1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10" y="2419655"/>
            <a:ext cx="1988326" cy="198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5127A82-8146-6745-A233-87FBD89C4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88" y="2222791"/>
            <a:ext cx="2333512" cy="23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C4F07BA-B78E-184E-AA2D-545F824C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441" y="2352763"/>
            <a:ext cx="20701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CF4D16E6-7247-364E-85B1-7F87C54D6757}"/>
                  </a:ext>
                </a:extLst>
              </p14:cNvPr>
              <p14:cNvContentPartPr/>
              <p14:nvPr/>
            </p14:nvContentPartPr>
            <p14:xfrm>
              <a:off x="4470120" y="2844360"/>
              <a:ext cx="7560" cy="756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CF4D16E6-7247-364E-85B1-7F87C54D67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55000" y="2829240"/>
                <a:ext cx="37800" cy="3816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3F3F9BB-0D0E-454F-9DB5-FFC569AD1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0112" y="3003523"/>
            <a:ext cx="1384300" cy="2413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AD180C8-116A-8A42-961C-8595F4003C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385" y="2927323"/>
            <a:ext cx="1384300" cy="2413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58AC404-3A4E-5641-BCD6-535C1703D6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482003" y="3613178"/>
            <a:ext cx="1384300" cy="2413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C444E26-DB43-7D4F-9D63-C0EBCA50F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677276" y="3492528"/>
            <a:ext cx="13843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08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689" y="540904"/>
            <a:ext cx="1650311" cy="415925"/>
          </a:xfrm>
        </p:spPr>
        <p:txBody>
          <a:bodyPr/>
          <a:lstStyle/>
          <a:p>
            <a:r>
              <a:rPr lang="ru-RU" dirty="0"/>
              <a:t>Московский институт электроники и математики 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Тихонова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442874" cy="605825"/>
          </a:xfrm>
        </p:spPr>
        <p:txBody>
          <a:bodyPr/>
          <a:lstStyle/>
          <a:p>
            <a:r>
              <a:rPr lang="ru-RU" dirty="0"/>
              <a:t>Разработка</a:t>
            </a:r>
            <a:r>
              <a:rPr lang="en-US" dirty="0"/>
              <a:t> </a:t>
            </a:r>
            <a:r>
              <a:rPr lang="ru-RU" dirty="0"/>
              <a:t>аппаратного шлюза </a:t>
            </a:r>
            <a:r>
              <a:rPr lang="en-US" dirty="0"/>
              <a:t>LoRa-iridium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Описание решения задач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898" y="1447790"/>
            <a:ext cx="6790262" cy="777025"/>
          </a:xfrm>
        </p:spPr>
        <p:txBody>
          <a:bodyPr/>
          <a:lstStyle/>
          <a:p>
            <a:r>
              <a:rPr lang="ru-RU" dirty="0"/>
              <a:t>Принципиальная схема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A781DF-9471-5D42-9B89-2A7594A54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06" y="1905500"/>
            <a:ext cx="6696188" cy="471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2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689" y="540904"/>
            <a:ext cx="1650311" cy="415925"/>
          </a:xfrm>
        </p:spPr>
        <p:txBody>
          <a:bodyPr/>
          <a:lstStyle/>
          <a:p>
            <a:r>
              <a:rPr lang="ru-RU" dirty="0"/>
              <a:t>Московский институт электроники и математики 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Тихонова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2" y="548720"/>
            <a:ext cx="2442874" cy="605825"/>
          </a:xfrm>
        </p:spPr>
        <p:txBody>
          <a:bodyPr/>
          <a:lstStyle/>
          <a:p>
            <a:r>
              <a:rPr lang="ru-RU" dirty="0"/>
              <a:t>Разработка</a:t>
            </a:r>
            <a:r>
              <a:rPr lang="en-US" dirty="0"/>
              <a:t> </a:t>
            </a:r>
            <a:r>
              <a:rPr lang="ru-RU" dirty="0"/>
              <a:t>аппаратного шлюза </a:t>
            </a:r>
            <a:r>
              <a:rPr lang="en-US" dirty="0"/>
              <a:t>LoRa-iridium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Описание решения задач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898" y="1447790"/>
            <a:ext cx="6790262" cy="777025"/>
          </a:xfrm>
        </p:spPr>
        <p:txBody>
          <a:bodyPr/>
          <a:lstStyle/>
          <a:p>
            <a:r>
              <a:rPr lang="ru-RU" dirty="0"/>
              <a:t>Топология печатной платы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39B10E-87B2-4B46-8D9F-AC83C789C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872" y="2026695"/>
            <a:ext cx="7536255" cy="409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25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3DAF31-D8A6-49A0-9A5D-8B2EA5B1C511}">
  <ds:schemaRefs>
    <ds:schemaRef ds:uri="http://schemas.microsoft.com/office/2006/metadata/properties"/>
    <ds:schemaRef ds:uri="9875bd71-cde8-496c-a136-433f55d5e6d0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e96afe77-3acb-4328-97fc-408e1bde3ecd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2864</TotalTime>
  <Words>609</Words>
  <Application>Microsoft Office PowerPoint</Application>
  <PresentationFormat>Широкоэкранный</PresentationFormat>
  <Paragraphs>99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HSE Sans</vt:lpstr>
      <vt:lpstr>Office Theme</vt:lpstr>
      <vt:lpstr>Разработка аппаратного шлюза LoRa-iridium</vt:lpstr>
      <vt:lpstr>Шлюз LoRa-iridium</vt:lpstr>
      <vt:lpstr>Цель работы</vt:lpstr>
      <vt:lpstr>Задачи</vt:lpstr>
      <vt:lpstr>Актуальность</vt:lpstr>
      <vt:lpstr>Шлюз LoRa iridium от компании iridium </vt:lpstr>
      <vt:lpstr>Презентация PowerPoint</vt:lpstr>
      <vt:lpstr>Принципиальная схема</vt:lpstr>
      <vt:lpstr>Топология печатной платы</vt:lpstr>
      <vt:lpstr>Полученный результат</vt:lpstr>
      <vt:lpstr>Тестирование</vt:lpstr>
      <vt:lpstr>Дальнейшие возможности доработки</vt:lpstr>
      <vt:lpstr>Заключение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Alexey Rolich</cp:lastModifiedBy>
  <cp:revision>169</cp:revision>
  <cp:lastPrinted>2021-11-11T13:08:42Z</cp:lastPrinted>
  <dcterms:created xsi:type="dcterms:W3CDTF">2021-11-11T08:52:47Z</dcterms:created>
  <dcterms:modified xsi:type="dcterms:W3CDTF">2023-06-07T09:44:23Z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