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71" r:id="rId5"/>
    <p:sldId id="273" r:id="rId6"/>
    <p:sldId id="302" r:id="rId7"/>
    <p:sldId id="304" r:id="rId8"/>
    <p:sldId id="274" r:id="rId9"/>
    <p:sldId id="290" r:id="rId10"/>
    <p:sldId id="286" r:id="rId11"/>
    <p:sldId id="289" r:id="rId12"/>
    <p:sldId id="288" r:id="rId13"/>
    <p:sldId id="291" r:id="rId14"/>
    <p:sldId id="292" r:id="rId15"/>
    <p:sldId id="305" r:id="rId16"/>
    <p:sldId id="306" r:id="rId17"/>
    <p:sldId id="308" r:id="rId18"/>
    <p:sldId id="285" r:id="rId19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D69"/>
    <a:srgbClr val="234A9B"/>
    <a:srgbClr val="029C63"/>
    <a:srgbClr val="96628C"/>
    <a:srgbClr val="11A0D7"/>
    <a:srgbClr val="E61F3D"/>
    <a:srgbClr val="CD5A5A"/>
    <a:srgbClr val="FFD746"/>
    <a:srgbClr val="D9D9D9"/>
    <a:srgbClr val="EB6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5"/>
    <p:restoredTop sz="94700"/>
  </p:normalViewPr>
  <p:slideViewPr>
    <p:cSldViewPr snapToGrid="0" snapToObjects="1">
      <p:cViewPr varScale="1">
        <p:scale>
          <a:sx n="156" d="100"/>
          <a:sy n="156" d="100"/>
        </p:scale>
        <p:origin x="536" y="176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4/3/23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4/3/23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2404670"/>
            <a:ext cx="7758753" cy="197832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Blockchain and smart contracts: the way for better management in transport sector </a:t>
            </a:r>
            <a:endParaRPr lang="ru-RU" sz="2800" dirty="0">
              <a:latin typeface="+mn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Высшая школа </a:t>
            </a:r>
          </a:p>
          <a:p>
            <a:r>
              <a:rPr lang="ru-RU" dirty="0">
                <a:latin typeface="+mn-lt"/>
              </a:rPr>
              <a:t>бизнеса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9420" y="1173829"/>
            <a:ext cx="2278063" cy="634423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+mn-lt"/>
              </a:rPr>
              <a:t>Исследование методов преодоления ограничений взаимодействия </a:t>
            </a:r>
            <a:r>
              <a:rPr lang="ru-RU" dirty="0" err="1">
                <a:latin typeface="+mn-lt"/>
              </a:rPr>
              <a:t>киберфизических</a:t>
            </a:r>
            <a:r>
              <a:rPr lang="ru-RU" dirty="0">
                <a:latin typeface="+mn-lt"/>
              </a:rPr>
              <a:t> систем в гетерогенных сетях удаленного интернета вещей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Москва </a:t>
            </a:r>
          </a:p>
          <a:p>
            <a:r>
              <a:rPr lang="ru-RU" dirty="0">
                <a:latin typeface="+mn-lt"/>
              </a:rPr>
              <a:t>2023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7967" y="5164659"/>
            <a:ext cx="7345471" cy="652860"/>
          </a:xfrm>
        </p:spPr>
        <p:txBody>
          <a:bodyPr/>
          <a:lstStyle/>
          <a:p>
            <a:r>
              <a:rPr lang="ru-RU" dirty="0">
                <a:latin typeface="+mn-lt"/>
              </a:rPr>
              <a:t>Студент: Трофимов Станислав Иванович</a:t>
            </a:r>
            <a:r>
              <a:rPr lang="en-US" dirty="0">
                <a:latin typeface="+mn-lt"/>
              </a:rPr>
              <a:t>, </a:t>
            </a:r>
            <a:r>
              <a:rPr lang="ru-RU" dirty="0">
                <a:latin typeface="+mn-lt"/>
              </a:rPr>
              <a:t>ЭБЦИ211</a:t>
            </a:r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A33D5D5-13C7-8644-8CD8-A04CCCE73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Исследование методов преодоления ограничений взаимодействия </a:t>
            </a:r>
            <a:r>
              <a:rPr lang="ru-RU" dirty="0" err="1">
                <a:latin typeface="+mn-lt"/>
              </a:rPr>
              <a:t>киберфизических</a:t>
            </a:r>
            <a:r>
              <a:rPr lang="ru-RU" dirty="0">
                <a:latin typeface="+mn-lt"/>
              </a:rPr>
              <a:t> систем в гетерогенных сетях удаленного интернета вещей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8095CB-94DB-754D-A4ED-35EBDDB3F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000" dirty="0">
                <a:latin typeface="+mn-lt"/>
              </a:rPr>
              <a:t>Blockchain and smart contracts: the way for better management in transport sector </a:t>
            </a:r>
            <a:endParaRPr lang="ru-RU" dirty="0">
              <a:latin typeface="+mn-lt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</p:spPr>
        <p:txBody>
          <a:bodyPr/>
          <a:lstStyle/>
          <a:p>
            <a:r>
              <a:rPr lang="ru-RU" dirty="0">
                <a:latin typeface="+mn-lt"/>
              </a:rPr>
              <a:t>Работа модели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FE4DD9E-D443-AF4F-A072-F5C4D494A0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>
              <a:latin typeface="+mn-lt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4A414C2-BA86-2C8D-F743-F8A898AC7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205" y="1836302"/>
            <a:ext cx="6653373" cy="42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30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A33D5D5-13C7-8644-8CD8-A04CCCE73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Исследование методов преодоления ограничений взаимодействия </a:t>
            </a:r>
            <a:r>
              <a:rPr lang="ru-RU" dirty="0" err="1">
                <a:latin typeface="+mn-lt"/>
              </a:rPr>
              <a:t>киберфизических</a:t>
            </a:r>
            <a:r>
              <a:rPr lang="ru-RU" dirty="0">
                <a:latin typeface="+mn-lt"/>
              </a:rPr>
              <a:t> систем в гетерогенных сетях удаленного интернета вещей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8095CB-94DB-754D-A4ED-35EBDDB3F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000" dirty="0">
                <a:latin typeface="+mn-lt"/>
              </a:rPr>
              <a:t>Blockchain and smart contracts: the way for better management in transport sector </a:t>
            </a:r>
            <a:endParaRPr lang="ru-RU" dirty="0">
              <a:latin typeface="+mn-lt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</p:spPr>
        <p:txBody>
          <a:bodyPr/>
          <a:lstStyle/>
          <a:p>
            <a:r>
              <a:rPr lang="ru-RU" dirty="0">
                <a:latin typeface="+mn-lt"/>
              </a:rPr>
              <a:t>Работа модели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FE4DD9E-D443-AF4F-A072-F5C4D494A0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AE4090-9FED-6BB2-FDE7-D1B24FE66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708" y="1836302"/>
            <a:ext cx="4292600" cy="44577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1EC432-23DB-6658-4148-AD56C4FEB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118" y="1838985"/>
            <a:ext cx="4018561" cy="453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11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A33D5D5-13C7-8644-8CD8-A04CCCE73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Исследование методов преодоления ограничений взаимодействия </a:t>
            </a:r>
            <a:r>
              <a:rPr lang="ru-RU" dirty="0" err="1">
                <a:latin typeface="+mn-lt"/>
              </a:rPr>
              <a:t>киберфизических</a:t>
            </a:r>
            <a:r>
              <a:rPr lang="ru-RU" dirty="0">
                <a:latin typeface="+mn-lt"/>
              </a:rPr>
              <a:t> систем в гетерогенных сетях удаленного интернета вещей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8095CB-94DB-754D-A4ED-35EBDDB3F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000" dirty="0">
                <a:latin typeface="+mn-lt"/>
              </a:rPr>
              <a:t>Blockchain and smart contracts: the way for better management in transport sector </a:t>
            </a:r>
            <a:endParaRPr lang="ru-RU" dirty="0">
              <a:latin typeface="+mn-lt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</p:spPr>
        <p:txBody>
          <a:bodyPr/>
          <a:lstStyle/>
          <a:p>
            <a:r>
              <a:rPr lang="ru-RU" dirty="0">
                <a:latin typeface="+mn-lt"/>
              </a:rPr>
              <a:t>Работа модели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FE4DD9E-D443-AF4F-A072-F5C4D494A0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>
              <a:latin typeface="+mn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28AB15-DA73-AA53-A29E-C7FF4A2A4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61" y="2224815"/>
            <a:ext cx="11133572" cy="354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42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A33D5D5-13C7-8644-8CD8-A04CCCE73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Исследование методов преодоления ограничений взаимодействия </a:t>
            </a:r>
            <a:r>
              <a:rPr lang="ru-RU" dirty="0" err="1">
                <a:latin typeface="+mn-lt"/>
              </a:rPr>
              <a:t>киберфизических</a:t>
            </a:r>
            <a:r>
              <a:rPr lang="ru-RU" dirty="0">
                <a:latin typeface="+mn-lt"/>
              </a:rPr>
              <a:t> систем в гетерогенных сетях удаленного интернета вещей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8095CB-94DB-754D-A4ED-35EBDDB3F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000" dirty="0">
                <a:latin typeface="+mn-lt"/>
              </a:rPr>
              <a:t>Blockchain and smart contracts: the way for better management in transport sector </a:t>
            </a:r>
            <a:endParaRPr lang="ru-RU" dirty="0">
              <a:latin typeface="+mn-lt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</p:spPr>
        <p:txBody>
          <a:bodyPr/>
          <a:lstStyle/>
          <a:p>
            <a:r>
              <a:rPr lang="ru-RU" dirty="0">
                <a:latin typeface="+mn-lt"/>
              </a:rPr>
              <a:t>Работа модели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FE4DD9E-D443-AF4F-A072-F5C4D494A0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992D48-70F0-AC87-9013-6B39F4A98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78" y="2356596"/>
            <a:ext cx="3898682" cy="26050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AB372E-1369-3278-A156-5023BA3E2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391" y="2224815"/>
            <a:ext cx="3322140" cy="27368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0E7E949-C182-6ED6-4583-CA3335E5B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962" y="2134118"/>
            <a:ext cx="3713073" cy="30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32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219D05C-99A7-9C48-B903-118CF3BA6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Журнал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12FDF3-830C-8745-A254-C8DF29B6C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Исследование методов преодоления ограничений взаимодействия </a:t>
            </a:r>
            <a:r>
              <a:rPr lang="ru-RU" dirty="0" err="1">
                <a:latin typeface="+mn-lt"/>
              </a:rPr>
              <a:t>киберфизических</a:t>
            </a:r>
            <a:r>
              <a:rPr lang="ru-RU" dirty="0">
                <a:latin typeface="+mn-lt"/>
              </a:rPr>
              <a:t> систем в гетерогенных сетях удаленного интернета вещей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0682799-9A38-414D-BD10-45C11B6634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000" dirty="0">
                <a:latin typeface="+mn-lt"/>
              </a:rPr>
              <a:t>Blockchain and smart contracts: the way for better management in transport sector </a:t>
            </a:r>
            <a:endParaRPr lang="ru-RU" dirty="0">
              <a:latin typeface="+mn-lt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5F411B5-8431-CE4A-BEA6-7753671019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27A682-29C2-7341-78B1-978FCA687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57" y="1836302"/>
            <a:ext cx="4207329" cy="420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1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648CF85-8F56-2C4F-8090-85FF4624B5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Исследование методов преодоления ограничений взаимодействия </a:t>
            </a:r>
            <a:r>
              <a:rPr lang="ru-RU" dirty="0" err="1">
                <a:latin typeface="+mn-lt"/>
              </a:rPr>
              <a:t>киберфизических</a:t>
            </a:r>
            <a:r>
              <a:rPr lang="ru-RU" dirty="0">
                <a:latin typeface="+mn-lt"/>
              </a:rPr>
              <a:t> систем в гетерогенных сетях удаленного интернета вещей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76F3CC-3C73-F441-AAE6-50AF712EAC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000" dirty="0">
                <a:latin typeface="+mn-lt"/>
              </a:rPr>
              <a:t>Blockchain and smart contracts: the way for better management in transport sector </a:t>
            </a:r>
            <a:endParaRPr lang="ru-RU" dirty="0">
              <a:latin typeface="+mn-lt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7D49100-ECF5-A24F-9537-3BD16DFC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Актуальность исследования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F4B1D31-3576-0740-BA52-B317564F66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>
              <a:latin typeface="+mn-lt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AB084C3-97C5-9B39-D807-A83BFF7EF684}"/>
              </a:ext>
            </a:extLst>
          </p:cNvPr>
          <p:cNvSpPr/>
          <p:nvPr/>
        </p:nvSpPr>
        <p:spPr>
          <a:xfrm>
            <a:off x="585898" y="2094637"/>
            <a:ext cx="4943366" cy="4131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ea typeface="Times New Roman" panose="02020603050405020304" pitchFamily="18" charset="0"/>
              </a:rPr>
              <a:t>Актуальность данного исследования обусловлена развитием технологий в транспортной сфере и вместе с этим большим количеством проблем на транспорте. Транспортная сфера крайне сложна, всем субъектам экономической деятельности, связанным с корпоративным транспортом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231A25BC-153A-323C-643F-625A6EF1FAC6}"/>
              </a:ext>
            </a:extLst>
          </p:cNvPr>
          <p:cNvSpPr/>
          <p:nvPr/>
        </p:nvSpPr>
        <p:spPr>
          <a:xfrm>
            <a:off x="6333094" y="2041615"/>
            <a:ext cx="4943366" cy="41315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effectLst/>
                <a:ea typeface="Times New Roman" panose="02020603050405020304" pitchFamily="18" charset="0"/>
              </a:rPr>
              <a:t>Применение технологий распределенного реестра позволяет обеспечить более высокую точность и прозрачность данных на транспорте. Оба эти фактора приводят к более полным и точным данным о состоянии транспортной компании, что позволяет принимать рациональные управленческие решения менеджменту.</a:t>
            </a:r>
          </a:p>
        </p:txBody>
      </p:sp>
    </p:spTree>
    <p:extLst>
      <p:ext uri="{BB962C8B-B14F-4D97-AF65-F5344CB8AC3E}">
        <p14:creationId xmlns:p14="http://schemas.microsoft.com/office/powerpoint/2010/main" val="2710688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219D05C-99A7-9C48-B903-118CF3BA6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Обзор литературы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12FDF3-830C-8745-A254-C8DF29B6C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Исследование методов преодоления ограничений взаимодействия </a:t>
            </a:r>
            <a:r>
              <a:rPr lang="ru-RU" dirty="0" err="1">
                <a:latin typeface="+mn-lt"/>
              </a:rPr>
              <a:t>киберфизических</a:t>
            </a:r>
            <a:r>
              <a:rPr lang="ru-RU" dirty="0">
                <a:latin typeface="+mn-lt"/>
              </a:rPr>
              <a:t> систем в гетерогенных сетях удаленного интернета вещей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0682799-9A38-414D-BD10-45C11B6634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000" dirty="0">
                <a:latin typeface="+mn-lt"/>
              </a:rPr>
              <a:t>Blockchain and smart contracts: the way for better management in transport sector </a:t>
            </a:r>
            <a:endParaRPr lang="ru-RU" dirty="0">
              <a:latin typeface="+mn-lt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5F411B5-8431-CE4A-BEA6-7753671019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7715C5-56AF-7AF0-C9EA-8888C202EF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8" y="2002389"/>
            <a:ext cx="4347014" cy="25546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98FD0A-A932-BBFE-5ABB-455BB85B61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04" y="2224815"/>
            <a:ext cx="4295276" cy="2554676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C9DAE84D-BDC0-1A85-B739-696604D29707}"/>
              </a:ext>
            </a:extLst>
          </p:cNvPr>
          <p:cNvGraphicFramePr>
            <a:graphicFrameLocks noGrp="1"/>
          </p:cNvGraphicFramePr>
          <p:nvPr/>
        </p:nvGraphicFramePr>
        <p:xfrm>
          <a:off x="9560944" y="2237311"/>
          <a:ext cx="2246630" cy="2084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6630">
                  <a:extLst>
                    <a:ext uri="{9D8B030D-6E8A-4147-A177-3AD203B41FA5}">
                      <a16:colId xmlns:a16="http://schemas.microsoft.com/office/drawing/2014/main" val="12031108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800" dirty="0">
                          <a:effectLst/>
                        </a:rPr>
                        <a:t>(TITLE-ABS KEY ("design*" OR "designing" OR "engineering" OR "drafting" OR "formulation" OR "application" OR "use" OR "usage" OR "</a:t>
                      </a:r>
                      <a:r>
                        <a:rPr lang="en-US" sz="800" dirty="0" err="1">
                          <a:effectLst/>
                        </a:rPr>
                        <a:t>utilisation</a:t>
                      </a:r>
                      <a:r>
                        <a:rPr lang="en-US" sz="800" dirty="0">
                          <a:effectLst/>
                        </a:rPr>
                        <a:t>" OR "administration")) AND (TITLE-ABS-KEY ("blockchain technology" OR "blockchain" OR "block-chain" OR "distributed registry*")) AND (TITLE-ABS-KEY ("solve" OR "decide" OR "resolve" OR "deal" OR "fix" OR "update" OR "improve" OR "increase" OR "correct" OR "repair" OR "management" OR "administration" OR "business*" OR "problem*" OR "question*" OR "trouble*" OR "challenge*" OR "issue*" OR "difficulty")) AND (TITLE-ABS-KEY ("transport sector" OR "transport" OR "transport sphere" OR "transportation" OR "logistics" OR "supply chain" OR "transport industries" OR "Transport company*" OR "Transport fleet*" OR "Transport firm*"))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6422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719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867CB89-A0EF-9857-7A67-A9341C4F7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95" y="1711719"/>
            <a:ext cx="7172325" cy="4646514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219D05C-99A7-9C48-B903-118CF3BA6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Обзор литературы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12FDF3-830C-8745-A254-C8DF29B6C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Исследование методов преодоления ограничений взаимодействия </a:t>
            </a:r>
            <a:r>
              <a:rPr lang="ru-RU" dirty="0" err="1">
                <a:latin typeface="+mn-lt"/>
              </a:rPr>
              <a:t>киберфизических</a:t>
            </a:r>
            <a:r>
              <a:rPr lang="ru-RU" dirty="0">
                <a:latin typeface="+mn-lt"/>
              </a:rPr>
              <a:t> систем в гетерогенных сетях удаленного интернета вещей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0682799-9A38-414D-BD10-45C11B6634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000" dirty="0">
                <a:latin typeface="+mn-lt"/>
              </a:rPr>
              <a:t>Blockchain and smart contracts: the way for better management in transport sector </a:t>
            </a:r>
            <a:endParaRPr lang="ru-RU" dirty="0">
              <a:latin typeface="+mn-lt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5F411B5-8431-CE4A-BEA6-7753671019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BD51F-DEA2-A7E0-E7B9-26948FBAE33E}"/>
              </a:ext>
            </a:extLst>
          </p:cNvPr>
          <p:cNvSpPr txBox="1"/>
          <p:nvPr/>
        </p:nvSpPr>
        <p:spPr>
          <a:xfrm>
            <a:off x="4096138" y="1527053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escription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blockchain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technology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DE3F2E-7DB0-3D14-0EDF-FC2219BDAF63}"/>
              </a:ext>
            </a:extLst>
          </p:cNvPr>
          <p:cNvSpPr txBox="1"/>
          <p:nvPr/>
        </p:nvSpPr>
        <p:spPr>
          <a:xfrm>
            <a:off x="8686800" y="2466609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use of blockchain in transport 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CE06B-584D-77F0-C3CC-F7B1BC5E787A}"/>
              </a:ext>
            </a:extLst>
          </p:cNvPr>
          <p:cNvSpPr txBox="1"/>
          <p:nvPr/>
        </p:nvSpPr>
        <p:spPr>
          <a:xfrm>
            <a:off x="1287626" y="5146281"/>
            <a:ext cx="7399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Blockchain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Management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670D8C-5217-FF53-2A81-C59C076C2819}"/>
              </a:ext>
            </a:extLst>
          </p:cNvPr>
          <p:cNvSpPr txBox="1"/>
          <p:nvPr/>
        </p:nvSpPr>
        <p:spPr>
          <a:xfrm>
            <a:off x="7637107" y="5830978"/>
            <a:ext cx="7399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Internet of things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582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A33D5D5-13C7-8644-8CD8-A04CCCE73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Исследование методов преодоления ограничений взаимодействия </a:t>
            </a:r>
            <a:r>
              <a:rPr lang="ru-RU" dirty="0" err="1">
                <a:latin typeface="+mn-lt"/>
              </a:rPr>
              <a:t>киберфизических</a:t>
            </a:r>
            <a:r>
              <a:rPr lang="ru-RU" dirty="0">
                <a:latin typeface="+mn-lt"/>
              </a:rPr>
              <a:t> систем в гетерогенных сетях удаленного интернета вещей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8095CB-94DB-754D-A4ED-35EBDDB3F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000" dirty="0">
                <a:latin typeface="+mn-lt"/>
              </a:rPr>
              <a:t>Blockchain and smart contracts: the way for better management in transport sector </a:t>
            </a:r>
            <a:endParaRPr lang="ru-RU" dirty="0">
              <a:latin typeface="+mn-lt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</p:spPr>
        <p:txBody>
          <a:bodyPr/>
          <a:lstStyle/>
          <a:p>
            <a:r>
              <a:rPr lang="ru-RU" dirty="0">
                <a:latin typeface="+mn-lt"/>
              </a:rPr>
              <a:t>Цель и задачи исследования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FE4DD9E-D443-AF4F-A072-F5C4D494A0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>
              <a:latin typeface="+mn-lt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DA84084E-8099-BC74-6B81-776F0FE7F86B}"/>
              </a:ext>
            </a:extLst>
          </p:cNvPr>
          <p:cNvSpPr/>
          <p:nvPr/>
        </p:nvSpPr>
        <p:spPr>
          <a:xfrm>
            <a:off x="5969867" y="2027605"/>
            <a:ext cx="5636236" cy="561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effectLst/>
                <a:ea typeface="Times New Roman" panose="02020603050405020304" pitchFamily="18" charset="0"/>
              </a:rPr>
              <a:t>Аналитический обзор применения технологии распределенного реестра в управлении организацией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0B86C1FC-0A0F-3943-E72E-0E0C442C2C59}"/>
              </a:ext>
            </a:extLst>
          </p:cNvPr>
          <p:cNvSpPr/>
          <p:nvPr/>
        </p:nvSpPr>
        <p:spPr>
          <a:xfrm>
            <a:off x="5969867" y="2770667"/>
            <a:ext cx="5636236" cy="5614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effectLst/>
                <a:ea typeface="Times New Roman" panose="02020603050405020304" pitchFamily="18" charset="0"/>
              </a:rPr>
              <a:t>Анализ существующих принципов управления транспортом в организациях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B96C70F1-A023-22DF-BE71-9467B96DEE2D}"/>
              </a:ext>
            </a:extLst>
          </p:cNvPr>
          <p:cNvSpPr/>
          <p:nvPr/>
        </p:nvSpPr>
        <p:spPr>
          <a:xfrm>
            <a:off x="5969867" y="3510005"/>
            <a:ext cx="5636236" cy="5614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ts val="1000"/>
            </a:pPr>
            <a:r>
              <a:rPr lang="ru-RU" sz="1400" dirty="0">
                <a:effectLst/>
                <a:ea typeface="Times New Roman" panose="02020603050405020304" pitchFamily="18" charset="0"/>
              </a:rPr>
              <a:t>Разработка модели системы для управления парком организации общественного транспорта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967041D1-356A-094E-B141-75307712655D}"/>
              </a:ext>
            </a:extLst>
          </p:cNvPr>
          <p:cNvSpPr/>
          <p:nvPr/>
        </p:nvSpPr>
        <p:spPr>
          <a:xfrm>
            <a:off x="5969867" y="4249344"/>
            <a:ext cx="5636236" cy="777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ts val="1000"/>
            </a:pPr>
            <a:r>
              <a:rPr lang="ru-RU" sz="1400" dirty="0">
                <a:effectLst/>
                <a:ea typeface="Times New Roman" panose="02020603050405020304" pitchFamily="18" charset="0"/>
              </a:rPr>
              <a:t>Повышение надежности оказания услуг перевозки за счет снижения роли человеческого фактора при принятии решений о необходимости ремонта и обслуживания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33428BD5-FB48-00BA-762D-B5632FA3793C}"/>
              </a:ext>
            </a:extLst>
          </p:cNvPr>
          <p:cNvSpPr/>
          <p:nvPr/>
        </p:nvSpPr>
        <p:spPr>
          <a:xfrm>
            <a:off x="5969866" y="5204223"/>
            <a:ext cx="5636236" cy="561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ts val="1000"/>
            </a:pPr>
            <a:r>
              <a:rPr lang="ru-RU" sz="1400" dirty="0">
                <a:effectLst/>
                <a:ea typeface="Times New Roman" panose="02020603050405020304" pitchFamily="18" charset="0"/>
              </a:rPr>
              <a:t>Совершенствование модели технического обслуживания транспорта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A195DEC0-24F3-219C-A448-4A3A804F7487}"/>
              </a:ext>
            </a:extLst>
          </p:cNvPr>
          <p:cNvSpPr/>
          <p:nvPr/>
        </p:nvSpPr>
        <p:spPr>
          <a:xfrm>
            <a:off x="585898" y="2027605"/>
            <a:ext cx="4943366" cy="4411189"/>
          </a:xfrm>
          <a:prstGeom prst="roundRect">
            <a:avLst/>
          </a:prstGeom>
          <a:noFill/>
          <a:ln>
            <a:solidFill>
              <a:srgbClr val="234A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>
                <a:solidFill>
                  <a:srgbClr val="0E2D69"/>
                </a:solidFill>
              </a:rPr>
              <a:t>Разработка модели управления с использованием технологии распределенного реестра и спутниковой связи</a:t>
            </a:r>
          </a:p>
        </p:txBody>
      </p:sp>
    </p:spTree>
    <p:extLst>
      <p:ext uri="{BB962C8B-B14F-4D97-AF65-F5344CB8AC3E}">
        <p14:creationId xmlns:p14="http://schemas.microsoft.com/office/powerpoint/2010/main" val="712383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A33D5D5-13C7-8644-8CD8-A04CCCE73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Исследование методов преодоления ограничений взаимодействия </a:t>
            </a:r>
            <a:r>
              <a:rPr lang="ru-RU" dirty="0" err="1">
                <a:latin typeface="+mn-lt"/>
              </a:rPr>
              <a:t>киберфизических</a:t>
            </a:r>
            <a:r>
              <a:rPr lang="ru-RU" dirty="0">
                <a:latin typeface="+mn-lt"/>
              </a:rPr>
              <a:t> систем в гетерогенных сетях удаленного интернета вещей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8095CB-94DB-754D-A4ED-35EBDDB3F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000" dirty="0">
                <a:latin typeface="+mn-lt"/>
              </a:rPr>
              <a:t>Blockchain and smart contracts: the way for better management in transport sector </a:t>
            </a:r>
            <a:endParaRPr lang="ru-RU" dirty="0">
              <a:latin typeface="+mn-lt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</p:spPr>
        <p:txBody>
          <a:bodyPr/>
          <a:lstStyle/>
          <a:p>
            <a:r>
              <a:rPr lang="ru-RU" dirty="0">
                <a:latin typeface="+mn-lt"/>
              </a:rPr>
              <a:t>Предмет и объект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46BB51F-3F05-3C42-B510-D008849890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b="1" dirty="0">
                <a:latin typeface="+mn-lt"/>
              </a:rPr>
              <a:t>Объект</a:t>
            </a:r>
          </a:p>
          <a:p>
            <a:r>
              <a:rPr lang="ru-RU" dirty="0">
                <a:latin typeface="+mn-lt"/>
              </a:rPr>
              <a:t>Транспортная компания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FE4DD9E-D443-AF4F-A072-F5C4D494A0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>
              <a:latin typeface="+mn-lt"/>
            </a:endParaRPr>
          </a:p>
        </p:txBody>
      </p:sp>
      <p:sp>
        <p:nvSpPr>
          <p:cNvPr id="6" name="Текст 6">
            <a:extLst>
              <a:ext uri="{FF2B5EF4-FFF2-40B4-BE49-F238E27FC236}">
                <a16:creationId xmlns:a16="http://schemas.microsoft.com/office/drawing/2014/main" id="{11FB06A4-62C0-51F9-F212-0925B8CBB9B2}"/>
              </a:ext>
            </a:extLst>
          </p:cNvPr>
          <p:cNvSpPr txBox="1">
            <a:spLocks/>
          </p:cNvSpPr>
          <p:nvPr/>
        </p:nvSpPr>
        <p:spPr>
          <a:xfrm>
            <a:off x="585898" y="2379663"/>
            <a:ext cx="5383968" cy="34517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+mn-lt"/>
              </a:rPr>
              <a:t>Предмет</a:t>
            </a:r>
          </a:p>
          <a:p>
            <a:r>
              <a:rPr lang="ru-RU" dirty="0">
                <a:latin typeface="+mn-lt"/>
              </a:rPr>
              <a:t>Метод управления на базе технологии </a:t>
            </a:r>
            <a:r>
              <a:rPr lang="ru-RU" dirty="0" err="1">
                <a:latin typeface="+mn-lt"/>
              </a:rPr>
              <a:t>рапределенного</a:t>
            </a:r>
            <a:r>
              <a:rPr lang="ru-RU" dirty="0">
                <a:latin typeface="+mn-lt"/>
              </a:rPr>
              <a:t> реестра и спутниковой связи</a:t>
            </a:r>
          </a:p>
        </p:txBody>
      </p:sp>
    </p:spTree>
    <p:extLst>
      <p:ext uri="{BB962C8B-B14F-4D97-AF65-F5344CB8AC3E}">
        <p14:creationId xmlns:p14="http://schemas.microsoft.com/office/powerpoint/2010/main" val="1820820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A33D5D5-13C7-8644-8CD8-A04CCCE73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Исследование методов преодоления ограничений взаимодействия </a:t>
            </a:r>
            <a:r>
              <a:rPr lang="ru-RU" dirty="0" err="1">
                <a:latin typeface="+mn-lt"/>
              </a:rPr>
              <a:t>киберфизических</a:t>
            </a:r>
            <a:r>
              <a:rPr lang="ru-RU" dirty="0">
                <a:latin typeface="+mn-lt"/>
              </a:rPr>
              <a:t> систем в гетерогенных сетях удаленного интернета вещей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8095CB-94DB-754D-A4ED-35EBDDB3F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000" dirty="0">
                <a:latin typeface="+mn-lt"/>
              </a:rPr>
              <a:t>Blockchain and smart contracts: the way for better management in transport sector </a:t>
            </a:r>
            <a:endParaRPr lang="ru-RU" dirty="0">
              <a:latin typeface="+mn-lt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</p:spPr>
        <p:txBody>
          <a:bodyPr/>
          <a:lstStyle/>
          <a:p>
            <a:r>
              <a:rPr lang="ru-RU" dirty="0">
                <a:latin typeface="+mn-lt"/>
              </a:rPr>
              <a:t>Теоретическое направление исследований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FE4DD9E-D443-AF4F-A072-F5C4D494A0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>
              <a:latin typeface="+mn-lt"/>
            </a:endParaRP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C8F3614E-6D8D-01E5-94E6-042CD7B216FF}"/>
              </a:ext>
            </a:extLst>
          </p:cNvPr>
          <p:cNvSpPr txBox="1">
            <a:spLocks/>
          </p:cNvSpPr>
          <p:nvPr/>
        </p:nvSpPr>
        <p:spPr>
          <a:xfrm>
            <a:off x="585898" y="2379663"/>
            <a:ext cx="5383968" cy="34517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+mn-lt"/>
                <a:ea typeface="Times New Roman" panose="02020603050405020304" pitchFamily="18" charset="0"/>
              </a:rPr>
              <a:t>Основной подход менеджмента в проводимом исследовании – </a:t>
            </a:r>
            <a:r>
              <a:rPr lang="ru-RU" b="1" dirty="0">
                <a:latin typeface="+mn-lt"/>
                <a:ea typeface="Times New Roman" panose="02020603050405020304" pitchFamily="18" charset="0"/>
              </a:rPr>
              <a:t>прагматизм</a:t>
            </a:r>
            <a:r>
              <a:rPr lang="ru-RU" dirty="0">
                <a:latin typeface="+mn-lt"/>
                <a:ea typeface="Times New Roman" panose="02020603050405020304" pitchFamily="18" charset="0"/>
              </a:rPr>
              <a:t>. Исследование направлено на решение конкретных проблем управления в транспортной сфере. </a:t>
            </a:r>
          </a:p>
          <a:p>
            <a:endParaRPr lang="ru-RU" sz="4800" dirty="0">
              <a:latin typeface="+mn-lt"/>
            </a:endParaRPr>
          </a:p>
        </p:txBody>
      </p:sp>
      <p:sp>
        <p:nvSpPr>
          <p:cNvPr id="6" name="Текст 6">
            <a:extLst>
              <a:ext uri="{FF2B5EF4-FFF2-40B4-BE49-F238E27FC236}">
                <a16:creationId xmlns:a16="http://schemas.microsoft.com/office/drawing/2014/main" id="{E1EA6B23-FD25-0EF8-2C08-6BA38C72350B}"/>
              </a:ext>
            </a:extLst>
          </p:cNvPr>
          <p:cNvSpPr txBox="1">
            <a:spLocks/>
          </p:cNvSpPr>
          <p:nvPr/>
        </p:nvSpPr>
        <p:spPr>
          <a:xfrm>
            <a:off x="6391971" y="2379663"/>
            <a:ext cx="5383968" cy="345179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effectLst/>
                <a:latin typeface="+mn-lt"/>
                <a:ea typeface="Times New Roman" panose="02020603050405020304" pitchFamily="18" charset="0"/>
              </a:rPr>
              <a:t>Предполагается изучение различных моделей организации систем управления и разработка собственной модели с последующей практической реализацией на конкретном бизнесе</a:t>
            </a:r>
            <a:endParaRPr lang="ru-RU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805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A33D5D5-13C7-8644-8CD8-A04CCCE73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Исследование методов преодоления ограничений взаимодействия </a:t>
            </a:r>
            <a:r>
              <a:rPr lang="ru-RU" dirty="0" err="1">
                <a:latin typeface="+mn-lt"/>
              </a:rPr>
              <a:t>киберфизических</a:t>
            </a:r>
            <a:r>
              <a:rPr lang="ru-RU" dirty="0">
                <a:latin typeface="+mn-lt"/>
              </a:rPr>
              <a:t> систем в гетерогенных сетях удаленного интернета вещей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8095CB-94DB-754D-A4ED-35EBDDB3F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000" dirty="0">
                <a:latin typeface="+mn-lt"/>
              </a:rPr>
              <a:t>Blockchain and smart contracts: the way for better management in transport sector </a:t>
            </a:r>
            <a:endParaRPr lang="ru-RU" dirty="0">
              <a:latin typeface="+mn-lt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</p:spPr>
        <p:txBody>
          <a:bodyPr/>
          <a:lstStyle/>
          <a:p>
            <a:r>
              <a:rPr lang="ru-RU" dirty="0">
                <a:latin typeface="+mn-lt"/>
              </a:rPr>
              <a:t>Методология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FE4DD9E-D443-AF4F-A072-F5C4D494A0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>
              <a:latin typeface="+mn-lt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F543AB4D-0DD8-759D-00B9-3A188C3761AC}"/>
              </a:ext>
            </a:extLst>
          </p:cNvPr>
          <p:cNvSpPr/>
          <p:nvPr/>
        </p:nvSpPr>
        <p:spPr>
          <a:xfrm>
            <a:off x="541710" y="2867517"/>
            <a:ext cx="5252915" cy="561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effectLst/>
                <a:ea typeface="Times New Roman" panose="02020603050405020304" pitchFamily="18" charset="0"/>
              </a:rPr>
              <a:t>Проведение интервью с менеджерами транспортных компаний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C4B22290-344B-EED1-0F06-764504832CA0}"/>
              </a:ext>
            </a:extLst>
          </p:cNvPr>
          <p:cNvSpPr/>
          <p:nvPr/>
        </p:nvSpPr>
        <p:spPr>
          <a:xfrm>
            <a:off x="541710" y="3576133"/>
            <a:ext cx="5252915" cy="561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effectLst/>
                <a:ea typeface="Times New Roman" panose="02020603050405020304" pitchFamily="18" charset="0"/>
              </a:rPr>
              <a:t>Изучение подходов к разработке мультиагентных систем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98D0E38D-EBB8-52FE-A5B2-15FB83CBC212}"/>
              </a:ext>
            </a:extLst>
          </p:cNvPr>
          <p:cNvSpPr/>
          <p:nvPr/>
        </p:nvSpPr>
        <p:spPr>
          <a:xfrm>
            <a:off x="541710" y="4284749"/>
            <a:ext cx="5252915" cy="561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effectLst/>
                <a:ea typeface="Times New Roman" panose="02020603050405020304" pitchFamily="18" charset="0"/>
              </a:rPr>
              <a:t>Изучение подходов к разработке систем управления с применением технологии блокчейн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BB025A8D-4D02-6748-B1A4-B42B45705385}"/>
              </a:ext>
            </a:extLst>
          </p:cNvPr>
          <p:cNvSpPr/>
          <p:nvPr/>
        </p:nvSpPr>
        <p:spPr>
          <a:xfrm>
            <a:off x="541710" y="2184542"/>
            <a:ext cx="5252915" cy="561483"/>
          </a:xfrm>
          <a:prstGeom prst="roundRect">
            <a:avLst/>
          </a:prstGeom>
          <a:noFill/>
          <a:ln>
            <a:solidFill>
              <a:srgbClr val="234A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E2D69"/>
                </a:solidFill>
                <a:effectLst/>
                <a:ea typeface="Times New Roman" panose="02020603050405020304" pitchFamily="18" charset="0"/>
              </a:rPr>
              <a:t>Качественные методы исследования</a:t>
            </a:r>
            <a:endParaRPr lang="ru-RU" sz="1400" dirty="0">
              <a:solidFill>
                <a:srgbClr val="0E2D69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26B97247-94B9-F770-1F02-6A6841DE41D0}"/>
              </a:ext>
            </a:extLst>
          </p:cNvPr>
          <p:cNvSpPr/>
          <p:nvPr/>
        </p:nvSpPr>
        <p:spPr>
          <a:xfrm>
            <a:off x="6259892" y="2184541"/>
            <a:ext cx="5252915" cy="561483"/>
          </a:xfrm>
          <a:prstGeom prst="roundRect">
            <a:avLst/>
          </a:prstGeom>
          <a:noFill/>
          <a:ln>
            <a:solidFill>
              <a:srgbClr val="234A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E2D69"/>
                </a:solidFill>
                <a:effectLst/>
                <a:ea typeface="Times New Roman" panose="02020603050405020304" pitchFamily="18" charset="0"/>
              </a:rPr>
              <a:t>Количественные методы исследования</a:t>
            </a:r>
            <a:endParaRPr lang="ru-RU" sz="1400" dirty="0">
              <a:solidFill>
                <a:srgbClr val="0E2D69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BFAF7272-6C85-1EEA-4AAC-8FEC7B327053}"/>
              </a:ext>
            </a:extLst>
          </p:cNvPr>
          <p:cNvSpPr/>
          <p:nvPr/>
        </p:nvSpPr>
        <p:spPr>
          <a:xfrm>
            <a:off x="6259891" y="2869360"/>
            <a:ext cx="5252915" cy="561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effectLst/>
                <a:ea typeface="Times New Roman" panose="02020603050405020304" pitchFamily="18" charset="0"/>
              </a:rPr>
              <a:t>Моделирование системы с использованием программных средств разработки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324119C4-A9FA-3495-3912-8783B7537BE4}"/>
              </a:ext>
            </a:extLst>
          </p:cNvPr>
          <p:cNvSpPr/>
          <p:nvPr/>
        </p:nvSpPr>
        <p:spPr>
          <a:xfrm>
            <a:off x="6259891" y="3576133"/>
            <a:ext cx="5252915" cy="561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effectLst/>
                <a:ea typeface="Times New Roman" panose="02020603050405020304" pitchFamily="18" charset="0"/>
              </a:rPr>
              <a:t>Сбор данных о состоянии транспорта и его жизненном цикле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3493B852-CBA7-EE1A-A156-00CDDE980814}"/>
              </a:ext>
            </a:extLst>
          </p:cNvPr>
          <p:cNvSpPr/>
          <p:nvPr/>
        </p:nvSpPr>
        <p:spPr>
          <a:xfrm>
            <a:off x="6259890" y="4284749"/>
            <a:ext cx="5252915" cy="561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effectLst/>
                <a:ea typeface="Times New Roman" panose="02020603050405020304" pitchFamily="18" charset="0"/>
              </a:rPr>
              <a:t>Анализ количественных показателей технического состояния транспорта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6DEA2E79-7AE2-FBDD-DD18-89B37D9D5EF3}"/>
              </a:ext>
            </a:extLst>
          </p:cNvPr>
          <p:cNvSpPr/>
          <p:nvPr/>
        </p:nvSpPr>
        <p:spPr>
          <a:xfrm>
            <a:off x="6259889" y="4991522"/>
            <a:ext cx="5252915" cy="561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effectLst/>
                <a:ea typeface="Times New Roman" panose="02020603050405020304" pitchFamily="18" charset="0"/>
              </a:rPr>
              <a:t>Анализ количественных показателей работы транспортной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868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A33D5D5-13C7-8644-8CD8-A04CCCE73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Исследование методов преодоления ограничений взаимодействия </a:t>
            </a:r>
            <a:r>
              <a:rPr lang="ru-RU" dirty="0" err="1">
                <a:latin typeface="+mn-lt"/>
              </a:rPr>
              <a:t>киберфизических</a:t>
            </a:r>
            <a:r>
              <a:rPr lang="ru-RU" dirty="0">
                <a:latin typeface="+mn-lt"/>
              </a:rPr>
              <a:t> систем в гетерогенных сетях удаленного интернета вещей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8095CB-94DB-754D-A4ED-35EBDDB3F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000" dirty="0">
                <a:latin typeface="+mn-lt"/>
              </a:rPr>
              <a:t>Blockchain and smart contracts: the way for better management in transport sector </a:t>
            </a:r>
            <a:endParaRPr lang="ru-RU" dirty="0">
              <a:latin typeface="+mn-lt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</p:spPr>
        <p:txBody>
          <a:bodyPr/>
          <a:lstStyle/>
          <a:p>
            <a:r>
              <a:rPr lang="ru-RU" dirty="0">
                <a:latin typeface="+mn-lt"/>
              </a:rPr>
              <a:t>Структура модели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FE4DD9E-D443-AF4F-A072-F5C4D494A0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>
              <a:latin typeface="+mn-lt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CB3D58DA-2AD6-0278-0854-86178C02593D}"/>
              </a:ext>
            </a:extLst>
          </p:cNvPr>
          <p:cNvSpPr/>
          <p:nvPr/>
        </p:nvSpPr>
        <p:spPr>
          <a:xfrm>
            <a:off x="585898" y="2224815"/>
            <a:ext cx="5252915" cy="561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effectLst/>
                <a:ea typeface="Times New Roman" panose="02020603050405020304" pitchFamily="18" charset="0"/>
              </a:rPr>
              <a:t>Система автоматического сбора данных с транспорта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5855EC2F-71C1-4236-DF66-946FAF81C8A4}"/>
              </a:ext>
            </a:extLst>
          </p:cNvPr>
          <p:cNvSpPr/>
          <p:nvPr/>
        </p:nvSpPr>
        <p:spPr>
          <a:xfrm>
            <a:off x="585898" y="2907418"/>
            <a:ext cx="5252915" cy="561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effectLst/>
                <a:ea typeface="Times New Roman" panose="02020603050405020304" pitchFamily="18" charset="0"/>
              </a:rPr>
              <a:t>Агент транспортного средства, обеспечивающий контроль за показателями его работы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4DE4DD13-83A7-08A5-585B-A09F801217F9}"/>
              </a:ext>
            </a:extLst>
          </p:cNvPr>
          <p:cNvSpPr/>
          <p:nvPr/>
        </p:nvSpPr>
        <p:spPr>
          <a:xfrm>
            <a:off x="585897" y="3602363"/>
            <a:ext cx="5252915" cy="561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effectLst/>
                <a:ea typeface="Times New Roman" panose="02020603050405020304" pitchFamily="18" charset="0"/>
              </a:rPr>
              <a:t>Распределённый реестр, хранящий информацию об актуальном состоянии транспорта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60B1E44A-7B1C-5584-D292-53140DFE4BD1}"/>
              </a:ext>
            </a:extLst>
          </p:cNvPr>
          <p:cNvSpPr/>
          <p:nvPr/>
        </p:nvSpPr>
        <p:spPr>
          <a:xfrm>
            <a:off x="6047682" y="2224815"/>
            <a:ext cx="5252915" cy="561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effectLst/>
                <a:ea typeface="Times New Roman" panose="02020603050405020304" pitchFamily="18" charset="0"/>
              </a:rPr>
              <a:t>Токен транспортного средства, хранящий в себе информацию об его техническом состоянии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A5DA7D7D-4987-2883-AFDB-108C87CE5623}"/>
              </a:ext>
            </a:extLst>
          </p:cNvPr>
          <p:cNvSpPr/>
          <p:nvPr/>
        </p:nvSpPr>
        <p:spPr>
          <a:xfrm>
            <a:off x="6047681" y="2907418"/>
            <a:ext cx="5252915" cy="561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effectLst/>
                <a:ea typeface="Times New Roman" panose="02020603050405020304" pitchFamily="18" charset="0"/>
              </a:rPr>
              <a:t>Система учета показателей работы транспорта (маршруты, персонал, пассажиры, остановки);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8E7F29B3-9706-FB43-8E17-1942863C8449}"/>
              </a:ext>
            </a:extLst>
          </p:cNvPr>
          <p:cNvSpPr/>
          <p:nvPr/>
        </p:nvSpPr>
        <p:spPr>
          <a:xfrm>
            <a:off x="6047680" y="3602363"/>
            <a:ext cx="5252915" cy="561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effectLst/>
                <a:ea typeface="Times New Roman" panose="02020603050405020304" pitchFamily="18" charset="0"/>
              </a:rPr>
              <a:t>Алгоритм принятия решений по вопросам управления парком транспорта в зависимости от текущих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903029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customXml/itemProps2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913</Words>
  <Application>Microsoft Macintosh PowerPoint</Application>
  <PresentationFormat>Широкоэкранный</PresentationFormat>
  <Paragraphs>80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HSE Sans</vt:lpstr>
      <vt:lpstr>Times New Roman</vt:lpstr>
      <vt:lpstr>Office Theme</vt:lpstr>
      <vt:lpstr>Blockchain and smart contracts: the way for better management in transport sector </vt:lpstr>
      <vt:lpstr>Актуальность исследования</vt:lpstr>
      <vt:lpstr>Обзор литературы</vt:lpstr>
      <vt:lpstr>Обзор литературы</vt:lpstr>
      <vt:lpstr>Цель и задачи исследования</vt:lpstr>
      <vt:lpstr>Предмет и объект</vt:lpstr>
      <vt:lpstr>Теоретическое направление исследований</vt:lpstr>
      <vt:lpstr>Методология</vt:lpstr>
      <vt:lpstr>Структура модели</vt:lpstr>
      <vt:lpstr>Работа модели</vt:lpstr>
      <vt:lpstr>Работа модели</vt:lpstr>
      <vt:lpstr>Работа модели</vt:lpstr>
      <vt:lpstr>Работа модели</vt:lpstr>
      <vt:lpstr>Журнал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Trofimov Stanislav</cp:lastModifiedBy>
  <cp:revision>19</cp:revision>
  <cp:lastPrinted>2021-11-11T13:08:42Z</cp:lastPrinted>
  <dcterms:created xsi:type="dcterms:W3CDTF">2021-11-11T08:52:47Z</dcterms:created>
  <dcterms:modified xsi:type="dcterms:W3CDTF">2023-04-03T15:37:50Z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