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84" r:id="rId2"/>
    <p:sldId id="293" r:id="rId3"/>
    <p:sldId id="306" r:id="rId4"/>
    <p:sldId id="307" r:id="rId5"/>
    <p:sldId id="308" r:id="rId6"/>
    <p:sldId id="303" r:id="rId7"/>
    <p:sldId id="304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27"/>
    <p:restoredTop sz="94679"/>
  </p:normalViewPr>
  <p:slideViewPr>
    <p:cSldViewPr snapToGrid="0" snapToObjects="1">
      <p:cViewPr varScale="1">
        <p:scale>
          <a:sx n="112" d="100"/>
          <a:sy n="112" d="100"/>
        </p:scale>
        <p:origin x="72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C30995-A64A-574F-AA87-518FFE563A2E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438100-7207-DF4F-9099-446BCC4B84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43252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469883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17bddb7ea7c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17bddb7ea7c_0_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4" name="Google Shape;254;g17bddb7ea7c_0_3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88613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17bddb7ea7c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17bddb7ea7c_0_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4" name="Google Shape;254;g17bddb7ea7c_0_3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355447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17bddb7ea7c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17bddb7ea7c_0_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4" name="Google Shape;254;g17bddb7ea7c_0_3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982150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17bddb7ea7c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17bddb7ea7c_0_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4" name="Google Shape;254;g17bddb7ea7c_0_3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001406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17bddb7ea7c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17bddb7ea7c_0_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4" name="Google Shape;254;g17bddb7ea7c_0_3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985122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17bddb7ea7c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17bddb7ea7c_0_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4" name="Google Shape;254;g17bddb7ea7c_0_3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42916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D7692B-FDFC-0742-A1BD-50BA59953C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1B539C3-575C-F946-A616-CBFAD70EF6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5229458-64AD-EA42-945A-3D533C20C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FDECC-5FF1-D547-8C3C-859984D22105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C5944CC-8370-A647-8A23-A8C53EA1E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57680CA-977B-2B41-97C0-CD148163A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0664-1734-904B-BB7A-79CF62A4A3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6003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FB0234-5129-0F4C-8B7F-9274BDF37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F223E49-78E4-EF4C-A2FD-257C4DCCD6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A13978F-A9B8-F649-B0EC-927CD2AF03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FDECC-5FF1-D547-8C3C-859984D22105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83D7496-12DB-844D-A77E-2C4B775E5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CD6C965-9097-F74F-9983-DD83BD558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0664-1734-904B-BB7A-79CF62A4A3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3830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0471686-123A-5F46-85A1-C26084A3FF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EB4B5E7-0541-1644-B377-E623F1704E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8D5F760-0DD0-3443-8B28-13068A683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FDECC-5FF1-D547-8C3C-859984D22105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68239C6-4041-8E47-ABB4-90B438250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0FA0928-061D-BD4C-962D-71DAFCA7A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0664-1734-904B-BB7A-79CF62A4A3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63394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ложка">
  <p:cSld name="Обложка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18" descr="A blue circle with white text&#10;&#10;Description automatically generated with low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3859" y="962173"/>
            <a:ext cx="886499" cy="8864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" name="Google Shape;17;p18"/>
          <p:cNvCxnSpPr/>
          <p:nvPr/>
        </p:nvCxnSpPr>
        <p:spPr>
          <a:xfrm>
            <a:off x="6090212" y="985336"/>
            <a:ext cx="0" cy="840173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8" name="Google Shape;18;p18"/>
          <p:cNvCxnSpPr/>
          <p:nvPr/>
        </p:nvCxnSpPr>
        <p:spPr>
          <a:xfrm>
            <a:off x="8642581" y="985336"/>
            <a:ext cx="0" cy="840173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9" name="Google Shape;19;p18"/>
          <p:cNvCxnSpPr/>
          <p:nvPr/>
        </p:nvCxnSpPr>
        <p:spPr>
          <a:xfrm>
            <a:off x="11179047" y="985336"/>
            <a:ext cx="0" cy="840173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0" name="Google Shape;20;p18"/>
          <p:cNvSpPr txBox="1">
            <a:spLocks noGrp="1"/>
          </p:cNvSpPr>
          <p:nvPr>
            <p:ph type="title"/>
          </p:nvPr>
        </p:nvSpPr>
        <p:spPr>
          <a:xfrm>
            <a:off x="1027967" y="2404670"/>
            <a:ext cx="7634059" cy="1978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4300"/>
              <a:buFont typeface="Arial"/>
              <a:buNone/>
              <a:defRPr sz="4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8"/>
          <p:cNvSpPr txBox="1">
            <a:spLocks noGrp="1"/>
          </p:cNvSpPr>
          <p:nvPr>
            <p:ph type="body" idx="1"/>
          </p:nvPr>
        </p:nvSpPr>
        <p:spPr>
          <a:xfrm>
            <a:off x="2074947" y="1187841"/>
            <a:ext cx="3848717" cy="435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18"/>
          <p:cNvSpPr txBox="1">
            <a:spLocks noGrp="1"/>
          </p:cNvSpPr>
          <p:nvPr>
            <p:ph type="body" idx="2"/>
          </p:nvPr>
        </p:nvSpPr>
        <p:spPr>
          <a:xfrm>
            <a:off x="6259420" y="1173829"/>
            <a:ext cx="2278063" cy="4631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200"/>
              <a:buFont typeface="Arial"/>
              <a:buNone/>
              <a:defRPr sz="12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18"/>
          <p:cNvSpPr txBox="1">
            <a:spLocks noGrp="1"/>
          </p:cNvSpPr>
          <p:nvPr>
            <p:ph type="body" idx="3"/>
          </p:nvPr>
        </p:nvSpPr>
        <p:spPr>
          <a:xfrm>
            <a:off x="8786720" y="1173829"/>
            <a:ext cx="2217738" cy="4631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200"/>
              <a:buFont typeface="Arial"/>
              <a:buNone/>
              <a:defRPr sz="12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8"/>
          <p:cNvSpPr txBox="1">
            <a:spLocks noGrp="1"/>
          </p:cNvSpPr>
          <p:nvPr>
            <p:ph type="body" idx="4"/>
          </p:nvPr>
        </p:nvSpPr>
        <p:spPr>
          <a:xfrm>
            <a:off x="1027967" y="4824914"/>
            <a:ext cx="7625267" cy="6528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600"/>
              <a:buFont typeface="Arial"/>
              <a:buNone/>
              <a:defRPr sz="16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453355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екст_1">
  <p:cSld name="Текст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p19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7199" y="464363"/>
            <a:ext cx="448276" cy="4482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" name="Google Shape;27;p19"/>
          <p:cNvCxnSpPr/>
          <p:nvPr/>
        </p:nvCxnSpPr>
        <p:spPr>
          <a:xfrm>
            <a:off x="3298686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8" name="Google Shape;28;p19"/>
          <p:cNvCxnSpPr/>
          <p:nvPr/>
        </p:nvCxnSpPr>
        <p:spPr>
          <a:xfrm>
            <a:off x="6099416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9" name="Google Shape;29;p19"/>
          <p:cNvCxnSpPr/>
          <p:nvPr/>
        </p:nvCxnSpPr>
        <p:spPr>
          <a:xfrm>
            <a:off x="10277081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0" name="Google Shape;30;p19"/>
          <p:cNvSpPr txBox="1"/>
          <p:nvPr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2000" b="0" i="0" u="none" strike="noStrike" cap="none">
                <a:solidFill>
                  <a:srgbClr val="102D6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2000">
              <a:solidFill>
                <a:srgbClr val="102D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1" name="Google Shape;31;p19"/>
          <p:cNvCxnSpPr/>
          <p:nvPr/>
        </p:nvCxnSpPr>
        <p:spPr>
          <a:xfrm>
            <a:off x="11643868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2" name="Google Shape;32;p19"/>
          <p:cNvSpPr>
            <a:spLocks noGrp="1"/>
          </p:cNvSpPr>
          <p:nvPr>
            <p:ph type="pic" idx="2"/>
          </p:nvPr>
        </p:nvSpPr>
        <p:spPr>
          <a:xfrm>
            <a:off x="6684653" y="1447790"/>
            <a:ext cx="4325167" cy="4325107"/>
          </a:xfrm>
          <a:prstGeom prst="rect">
            <a:avLst/>
          </a:prstGeom>
          <a:solidFill>
            <a:srgbClr val="D9D9D9"/>
          </a:solidFill>
          <a:ln>
            <a:noFill/>
          </a:ln>
        </p:spPr>
      </p:sp>
      <p:sp>
        <p:nvSpPr>
          <p:cNvPr id="33" name="Google Shape;33;p19"/>
          <p:cNvSpPr txBox="1">
            <a:spLocks noGrp="1"/>
          </p:cNvSpPr>
          <p:nvPr>
            <p:ph type="title"/>
          </p:nvPr>
        </p:nvSpPr>
        <p:spPr>
          <a:xfrm>
            <a:off x="585898" y="1447790"/>
            <a:ext cx="5245560" cy="777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9"/>
          <p:cNvSpPr txBox="1">
            <a:spLocks noGrp="1"/>
          </p:cNvSpPr>
          <p:nvPr>
            <p:ph type="body" idx="1"/>
          </p:nvPr>
        </p:nvSpPr>
        <p:spPr>
          <a:xfrm>
            <a:off x="585897" y="2379663"/>
            <a:ext cx="5245561" cy="3393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19"/>
          <p:cNvSpPr txBox="1">
            <a:spLocks noGrp="1"/>
          </p:cNvSpPr>
          <p:nvPr>
            <p:ph type="body" idx="3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9"/>
          <p:cNvSpPr txBox="1">
            <a:spLocks noGrp="1"/>
          </p:cNvSpPr>
          <p:nvPr>
            <p:ph type="body" idx="4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9"/>
          <p:cNvSpPr txBox="1">
            <a:spLocks noGrp="1"/>
          </p:cNvSpPr>
          <p:nvPr>
            <p:ph type="body" idx="5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72123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E05D24-251C-7245-8D61-4BFCA4D0A3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891F7EC-D5A5-6846-B9D0-6D4922A495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C964BBA-D389-834E-80C5-A21413D58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FDECC-5FF1-D547-8C3C-859984D22105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F479FC-A4C2-2648-B6D8-B54595F93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724B5D1-DB78-EB43-831D-09AA65FA1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0664-1734-904B-BB7A-79CF62A4A3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5506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85AE68-4238-A140-8E02-C65DAD81D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14C649F-E84F-E44E-9FBC-DF395B99DA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6AE88E7-5A0F-2E41-B916-1FDFD5D1FC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FDECC-5FF1-D547-8C3C-859984D22105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9D00470-31F7-6F4D-90B7-BE179958F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1A9D5C9-A9CD-F840-9622-8D1DED3BB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0664-1734-904B-BB7A-79CF62A4A3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6259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E72467-E0AA-164C-9BDF-872B95C93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7BA524B-DCBE-C446-A84B-4F9B1F09ED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F0D6D66-E945-7B40-82E9-03C6193E26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FCE0BB0-EA15-974C-BA30-358A143F0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FDECC-5FF1-D547-8C3C-859984D22105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DE5CADD-4AA9-A747-8AFC-C7A5E0C91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A368855-0317-6F47-BDFA-501B1BA72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0664-1734-904B-BB7A-79CF62A4A3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9578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F3C83D-FA07-3846-8AE5-3D04BFA9A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2C7362E-7846-3442-930E-E9AD6986B8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46DEB6B-906E-A548-B246-9BD6BD0FA4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A197147-E1A6-4F40-B96F-B4C49FFCE1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F8F2C21-B307-F142-995D-DA2B35EC9F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17BDA29-2A4F-B04F-9F18-1E5ECAA5A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FDECC-5FF1-D547-8C3C-859984D22105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3A3A3B2-D6E4-144A-B0C2-40A49F019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250A8DF-CB7E-F34E-B627-FFF49E598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0664-1734-904B-BB7A-79CF62A4A3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3835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BD4FB1-31EF-8E4A-B834-14781B5A2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EEC28DF-D3FF-7444-8CC7-E8EE5921B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FDECC-5FF1-D547-8C3C-859984D22105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229C20B-E8EE-214A-9939-71F1DCCF3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DC5C854-A552-614B-B88E-FAF53739D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0664-1734-904B-BB7A-79CF62A4A3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8717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901BF85-D8FE-924F-AF1F-7B32D5BCD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FDECC-5FF1-D547-8C3C-859984D22105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BF0CE90-5E67-7342-9349-124624109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7057CC5-5945-6D44-9C99-D84E87EF4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0664-1734-904B-BB7A-79CF62A4A3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8315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F478AF-E94F-6140-9FFB-F16EB4F32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E3EEE30-306E-474B-990E-DD7AB7A32D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97744C3-586D-AE4A-BEE8-C462DE0F0A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0A5D855-BAF8-994E-BCFE-138EB3B39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FDECC-5FF1-D547-8C3C-859984D22105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869DAAC-AB96-844D-B267-2676FEC47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CDFA4D0-2083-984C-B480-BC9B46E29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0664-1734-904B-BB7A-79CF62A4A3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9191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2AC6F0-3CFC-894A-91E9-7E412073E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942AD7D-2D0E-0741-951E-FCE6EAC6DE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A79EE56-51ED-8449-8FB8-B529C55AE4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65EC00B-5A9F-0E40-A7E3-3755B96143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FDECC-5FF1-D547-8C3C-859984D22105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40F1583-15C5-774B-BE55-4B228C4A9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8628B63-9AC4-2D4D-A02E-1D1B52687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0664-1734-904B-BB7A-79CF62A4A3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7431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00001C-5B1A-C64E-84F7-E200CA8EE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473F50E-9FD5-2043-B4CD-B67CCC4F8C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5408171-F2EF-C242-AABC-F72B364B2E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8FDECC-5FF1-D547-8C3C-859984D22105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B93CE6-2FCD-564A-BF0B-07DB98F4F5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B4DF107-EE5F-AF4F-9D1E-F58783B73A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EA0664-1734-904B-BB7A-79CF62A4A3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0240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"/>
          <p:cNvSpPr txBox="1">
            <a:spLocks noGrp="1"/>
          </p:cNvSpPr>
          <p:nvPr>
            <p:ph type="title"/>
          </p:nvPr>
        </p:nvSpPr>
        <p:spPr>
          <a:xfrm>
            <a:off x="1019175" y="2116735"/>
            <a:ext cx="10146130" cy="1978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r>
              <a:rPr lang="ru-RU" dirty="0"/>
              <a:t>Разработка методов форматов сжатия данных и исследование их эффективности</a:t>
            </a:r>
          </a:p>
        </p:txBody>
      </p:sp>
      <p:sp>
        <p:nvSpPr>
          <p:cNvPr id="182" name="Google Shape;182;p1"/>
          <p:cNvSpPr txBox="1">
            <a:spLocks noGrp="1"/>
          </p:cNvSpPr>
          <p:nvPr>
            <p:ph type="body" idx="1"/>
          </p:nvPr>
        </p:nvSpPr>
        <p:spPr>
          <a:xfrm>
            <a:off x="2074947" y="1187841"/>
            <a:ext cx="3848717" cy="435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/>
              <a:t>МОСКОВСКИЙ ИНСТИТУТ ЭЛЕКТРОНИКИ</a:t>
            </a: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/>
              <a:t>И МАТЕМАТИКИ ИМ. А.Н. ТИХОНОВА</a:t>
            </a: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sz="1400"/>
          </a:p>
        </p:txBody>
      </p:sp>
      <p:sp>
        <p:nvSpPr>
          <p:cNvPr id="184" name="Google Shape;184;p1"/>
          <p:cNvSpPr txBox="1">
            <a:spLocks noGrp="1"/>
          </p:cNvSpPr>
          <p:nvPr>
            <p:ph type="body" idx="4"/>
          </p:nvPr>
        </p:nvSpPr>
        <p:spPr>
          <a:xfrm>
            <a:off x="1019175" y="4574768"/>
            <a:ext cx="7625267" cy="1368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lnSpcReduction="1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600"/>
              <a:buFont typeface="Arial"/>
              <a:buNone/>
            </a:pPr>
            <a:r>
              <a:rPr lang="ru-RU" sz="1800" dirty="0"/>
              <a:t>Иделевич А. С. </a:t>
            </a:r>
            <a:r>
              <a:rPr lang="ru-RU" sz="1800" dirty="0" err="1"/>
              <a:t>a</a:t>
            </a:r>
            <a:r>
              <a:rPr lang="en-US" sz="1800" dirty="0" err="1"/>
              <a:t>sidelevich@edu.hse.ru</a:t>
            </a:r>
            <a:endParaRPr lang="en-US" sz="18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600"/>
              <a:buFont typeface="Arial"/>
              <a:buNone/>
            </a:pPr>
            <a:endParaRPr lang="en-US" sz="18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600"/>
              <a:buFont typeface="Arial"/>
              <a:buNone/>
            </a:pPr>
            <a:endParaRPr lang="ru-RU" sz="18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600"/>
              <a:buFont typeface="Arial"/>
              <a:buNone/>
            </a:pPr>
            <a:endParaRPr lang="ru-RU" sz="18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600"/>
              <a:buFont typeface="Arial"/>
              <a:buNone/>
            </a:pPr>
            <a:r>
              <a:rPr lang="ru-RU" sz="1800" dirty="0"/>
              <a:t>Москва 2023</a:t>
            </a:r>
          </a:p>
        </p:txBody>
      </p:sp>
      <p:pic>
        <p:nvPicPr>
          <p:cNvPr id="185" name="Google Shape;185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30060" y="1173825"/>
            <a:ext cx="1796739" cy="463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89777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17bddb7ea7c_0_32"/>
          <p:cNvSpPr txBox="1">
            <a:spLocks noGrp="1"/>
          </p:cNvSpPr>
          <p:nvPr>
            <p:ph type="body" idx="4"/>
          </p:nvPr>
        </p:nvSpPr>
        <p:spPr>
          <a:xfrm>
            <a:off x="3459163" y="548720"/>
            <a:ext cx="2070000" cy="408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/>
              <a:t>Цель и задачи</a:t>
            </a:r>
            <a:endParaRPr sz="1200" dirty="0"/>
          </a:p>
        </p:txBody>
      </p:sp>
      <p:sp>
        <p:nvSpPr>
          <p:cNvPr id="259" name="Google Shape;259;g17bddb7ea7c_0_32"/>
          <p:cNvSpPr txBox="1">
            <a:spLocks noGrp="1"/>
          </p:cNvSpPr>
          <p:nvPr>
            <p:ph type="body" idx="5"/>
          </p:nvPr>
        </p:nvSpPr>
        <p:spPr>
          <a:xfrm>
            <a:off x="6259907" y="548725"/>
            <a:ext cx="3835200" cy="408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/>
            <a:r>
              <a:rPr lang="ru-RU" sz="1200" dirty="0"/>
              <a:t>Разработка методов форматов сжатия данных и исследование их эффективности</a:t>
            </a:r>
          </a:p>
        </p:txBody>
      </p:sp>
      <p:pic>
        <p:nvPicPr>
          <p:cNvPr id="260" name="Google Shape;260;g17bddb7ea7c_0_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2702" y="493525"/>
            <a:ext cx="1582630" cy="40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426FA0C-1C37-E64D-8E3A-5341AAB250B4}"/>
              </a:ext>
            </a:extLst>
          </p:cNvPr>
          <p:cNvSpPr txBox="1"/>
          <p:nvPr/>
        </p:nvSpPr>
        <p:spPr>
          <a:xfrm>
            <a:off x="509665" y="1454045"/>
            <a:ext cx="10597579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</a:p>
          <a:p>
            <a:pPr>
              <a:spcAft>
                <a:spcPts val="600"/>
              </a:spcAft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и реализация форматов сжатия данных для уменьшения размера передаваемого сообщения в спутниковых сетях удаленного интернета вещей. Выбор наиболее эффективного способа сжатия </a:t>
            </a:r>
          </a:p>
          <a:p>
            <a:pPr>
              <a:spcAft>
                <a:spcPts val="600"/>
              </a:spcAft>
            </a:pPr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возможных форматов сжатия данных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Генерация передаваемого сообщения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Написание методов для реализации форматов сжатия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Анализирование и выбор наиболее эффективного формата сжатия </a:t>
            </a:r>
          </a:p>
        </p:txBody>
      </p:sp>
    </p:spTree>
    <p:extLst>
      <p:ext uri="{BB962C8B-B14F-4D97-AF65-F5344CB8AC3E}">
        <p14:creationId xmlns:p14="http://schemas.microsoft.com/office/powerpoint/2010/main" val="23095081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17bddb7ea7c_0_32"/>
          <p:cNvSpPr txBox="1">
            <a:spLocks noGrp="1"/>
          </p:cNvSpPr>
          <p:nvPr>
            <p:ph type="body" idx="4"/>
          </p:nvPr>
        </p:nvSpPr>
        <p:spPr>
          <a:xfrm>
            <a:off x="3459163" y="548720"/>
            <a:ext cx="2070000" cy="408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/>
              <a:t>Предварительный анализ возможных форматов сжатия данных</a:t>
            </a:r>
            <a:endParaRPr sz="1200" dirty="0"/>
          </a:p>
        </p:txBody>
      </p:sp>
      <p:sp>
        <p:nvSpPr>
          <p:cNvPr id="259" name="Google Shape;259;g17bddb7ea7c_0_32"/>
          <p:cNvSpPr txBox="1">
            <a:spLocks noGrp="1"/>
          </p:cNvSpPr>
          <p:nvPr>
            <p:ph type="body" idx="5"/>
          </p:nvPr>
        </p:nvSpPr>
        <p:spPr>
          <a:xfrm>
            <a:off x="6259907" y="548725"/>
            <a:ext cx="3835200" cy="408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/>
            <a:r>
              <a:rPr lang="ru-RU" sz="1200" dirty="0"/>
              <a:t>Разработка методов форматов сжатия данных и исследование их эффективности</a:t>
            </a:r>
          </a:p>
        </p:txBody>
      </p:sp>
      <p:pic>
        <p:nvPicPr>
          <p:cNvPr id="260" name="Google Shape;260;g17bddb7ea7c_0_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2702" y="493525"/>
            <a:ext cx="1582630" cy="40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426FA0C-1C37-E64D-8E3A-5341AAB250B4}"/>
              </a:ext>
            </a:extLst>
          </p:cNvPr>
          <p:cNvSpPr txBox="1"/>
          <p:nvPr/>
        </p:nvSpPr>
        <p:spPr>
          <a:xfrm>
            <a:off x="509665" y="1454045"/>
            <a:ext cx="10597579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3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Предварительныи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̆ анализ возможных форматов сжатия данных: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потерями – изображения и аудио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 потерь – текстовые файлы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IP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GZIP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RAR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7z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BZIP2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 Хаффмана</a:t>
            </a:r>
          </a:p>
          <a:p>
            <a:pPr>
              <a:spcAft>
                <a:spcPts val="600"/>
              </a:spcAft>
            </a:pPr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0175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17bddb7ea7c_0_32"/>
          <p:cNvSpPr txBox="1">
            <a:spLocks noGrp="1"/>
          </p:cNvSpPr>
          <p:nvPr>
            <p:ph type="body" idx="4"/>
          </p:nvPr>
        </p:nvSpPr>
        <p:spPr>
          <a:xfrm>
            <a:off x="3459163" y="548720"/>
            <a:ext cx="2070000" cy="408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/>
              <a:t>Тестирование форматов сжатия данных</a:t>
            </a:r>
            <a:endParaRPr sz="1200" dirty="0"/>
          </a:p>
        </p:txBody>
      </p:sp>
      <p:sp>
        <p:nvSpPr>
          <p:cNvPr id="259" name="Google Shape;259;g17bddb7ea7c_0_32"/>
          <p:cNvSpPr txBox="1">
            <a:spLocks noGrp="1"/>
          </p:cNvSpPr>
          <p:nvPr>
            <p:ph type="body" idx="5"/>
          </p:nvPr>
        </p:nvSpPr>
        <p:spPr>
          <a:xfrm>
            <a:off x="6259907" y="548725"/>
            <a:ext cx="3835200" cy="408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/>
            <a:r>
              <a:rPr lang="ru-RU" sz="1200" dirty="0"/>
              <a:t>Разработка методов форматов сжатия данных и исследование их эффективности</a:t>
            </a:r>
          </a:p>
        </p:txBody>
      </p:sp>
      <p:pic>
        <p:nvPicPr>
          <p:cNvPr id="260" name="Google Shape;260;g17bddb7ea7c_0_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2702" y="493525"/>
            <a:ext cx="1582630" cy="40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426FA0C-1C37-E64D-8E3A-5341AAB250B4}"/>
              </a:ext>
            </a:extLst>
          </p:cNvPr>
          <p:cNvSpPr txBox="1"/>
          <p:nvPr/>
        </p:nvSpPr>
        <p:spPr>
          <a:xfrm>
            <a:off x="491314" y="1297327"/>
            <a:ext cx="10597579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Тестирование форматов сжатия данных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Генерируем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json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азных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размеров – от 30 байт до 2048 байт и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записываем в файл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помощи стандартных библиотек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lib,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zipfile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py7zr, tarfile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patoolib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сжимаем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son,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находящийся в файле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Формируем список размеров исходного файла и коэффициентов сжатия для данного размера файлов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Строим график зависимости коэффициента сжатия от исходного размера файла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 же реализуем посимвольный метод Хаффмана</a:t>
            </a:r>
          </a:p>
          <a:p>
            <a:pPr>
              <a:spcAft>
                <a:spcPts val="600"/>
              </a:spcAft>
            </a:pPr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E02A981-9A26-1902-1243-F8B9663349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31217" y="4485426"/>
            <a:ext cx="2886693" cy="216502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C5A4B70-B1AD-2726-2700-4EFA7EAF38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9395" y="4499583"/>
            <a:ext cx="2892541" cy="216940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6961560-3F7F-6ACF-6EA7-2B34BCBFE9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42702" y="4511013"/>
            <a:ext cx="2886693" cy="216502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A0C9116-CB4A-2B2D-639B-87DACED459D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1314" y="4510793"/>
            <a:ext cx="2851388" cy="2139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9567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17bddb7ea7c_0_32"/>
          <p:cNvSpPr txBox="1">
            <a:spLocks noGrp="1"/>
          </p:cNvSpPr>
          <p:nvPr>
            <p:ph type="body" idx="4"/>
          </p:nvPr>
        </p:nvSpPr>
        <p:spPr>
          <a:xfrm>
            <a:off x="3459163" y="548720"/>
            <a:ext cx="2070000" cy="408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/>
              <a:t>Тестирование форматов сжатия данных</a:t>
            </a:r>
          </a:p>
        </p:txBody>
      </p:sp>
      <p:sp>
        <p:nvSpPr>
          <p:cNvPr id="259" name="Google Shape;259;g17bddb7ea7c_0_32"/>
          <p:cNvSpPr txBox="1">
            <a:spLocks noGrp="1"/>
          </p:cNvSpPr>
          <p:nvPr>
            <p:ph type="body" idx="5"/>
          </p:nvPr>
        </p:nvSpPr>
        <p:spPr>
          <a:xfrm>
            <a:off x="6259907" y="548725"/>
            <a:ext cx="3835200" cy="408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/>
            <a:r>
              <a:rPr lang="ru-RU" sz="1200" dirty="0"/>
              <a:t>Разработка методов форматов сжатия данных и исследование их эффективности</a:t>
            </a:r>
          </a:p>
        </p:txBody>
      </p:sp>
      <p:pic>
        <p:nvPicPr>
          <p:cNvPr id="260" name="Google Shape;260;g17bddb7ea7c_0_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2702" y="493525"/>
            <a:ext cx="1582630" cy="40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426FA0C-1C37-E64D-8E3A-5341AAB250B4}"/>
              </a:ext>
            </a:extLst>
          </p:cNvPr>
          <p:cNvSpPr txBox="1"/>
          <p:nvPr/>
        </p:nvSpPr>
        <p:spPr>
          <a:xfrm>
            <a:off x="509665" y="1454045"/>
            <a:ext cx="10597579" cy="2877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Тестирование форматов сжатия данных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 же было реализован алгоритм Хаффмана, в котором кодирование было реализовано посимвольно / пословно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заранее знаем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акого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формата будет отправляться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остоит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из ключей и значений ключей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Ключи мы будем кодировать пословно / значения ключей посимвольно</a:t>
            </a:r>
          </a:p>
          <a:p>
            <a:pPr>
              <a:spcAft>
                <a:spcPts val="600"/>
              </a:spcAft>
            </a:pPr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9C2BF17-F108-96DC-F352-2E386A0F6C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6919" y="3922495"/>
            <a:ext cx="3449648" cy="2667728"/>
          </a:xfrm>
          <a:prstGeom prst="rect">
            <a:avLst/>
          </a:prstGeom>
        </p:spPr>
      </p:pic>
      <p:pic>
        <p:nvPicPr>
          <p:cNvPr id="1026" name="Picture 2" descr="Example data entry in JSON format. | Download Scientific Diagram">
            <a:extLst>
              <a:ext uri="{FF2B5EF4-FFF2-40B4-BE49-F238E27FC236}">
                <a16:creationId xmlns:a16="http://schemas.microsoft.com/office/drawing/2014/main" id="{7A115AC6-1DCD-D533-CA80-81FC2491BF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906" y="4069701"/>
            <a:ext cx="4046755" cy="2520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36789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17bddb7ea7c_0_32"/>
          <p:cNvSpPr txBox="1">
            <a:spLocks noGrp="1"/>
          </p:cNvSpPr>
          <p:nvPr>
            <p:ph type="body" idx="4"/>
          </p:nvPr>
        </p:nvSpPr>
        <p:spPr>
          <a:xfrm>
            <a:off x="3459163" y="548720"/>
            <a:ext cx="2070000" cy="408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/>
              <a:t>Результаты</a:t>
            </a:r>
            <a:endParaRPr sz="1200" dirty="0"/>
          </a:p>
        </p:txBody>
      </p:sp>
      <p:sp>
        <p:nvSpPr>
          <p:cNvPr id="259" name="Google Shape;259;g17bddb7ea7c_0_32"/>
          <p:cNvSpPr txBox="1">
            <a:spLocks noGrp="1"/>
          </p:cNvSpPr>
          <p:nvPr>
            <p:ph type="body" idx="5"/>
          </p:nvPr>
        </p:nvSpPr>
        <p:spPr>
          <a:xfrm>
            <a:off x="6259907" y="548725"/>
            <a:ext cx="3835200" cy="408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/>
            <a:r>
              <a:rPr lang="ru-RU" sz="1200" dirty="0"/>
              <a:t>Разработка методов форматов сжатия данных и исследование их эффективности</a:t>
            </a:r>
          </a:p>
        </p:txBody>
      </p:sp>
      <p:pic>
        <p:nvPicPr>
          <p:cNvPr id="260" name="Google Shape;260;g17bddb7ea7c_0_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2702" y="493525"/>
            <a:ext cx="1582630" cy="40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2BEB673-154C-CD40-9D52-567161FE63C1}"/>
              </a:ext>
            </a:extLst>
          </p:cNvPr>
          <p:cNvSpPr txBox="1"/>
          <p:nvPr/>
        </p:nvSpPr>
        <p:spPr>
          <a:xfrm>
            <a:off x="1099570" y="1477435"/>
            <a:ext cx="8859186" cy="4724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Полученные результаты: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Были реализованы различные форматы сжатия данных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Сгенерирован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айл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сжат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Оценены коэффициенты сжатия на различных размерах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эффективным оказался Алгоритм Хаффмана с посимвольным и пословным кодированием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Коэффициент сжатия от 3,4 до 4,1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Время выполнения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ода для одного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json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ообщения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примерно 0,005 сек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 файла 8 Кб</a:t>
            </a:r>
          </a:p>
          <a:p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39731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17bddb7ea7c_0_32"/>
          <p:cNvSpPr txBox="1">
            <a:spLocks noGrp="1"/>
          </p:cNvSpPr>
          <p:nvPr>
            <p:ph type="body" idx="4"/>
          </p:nvPr>
        </p:nvSpPr>
        <p:spPr>
          <a:xfrm>
            <a:off x="3459162" y="548720"/>
            <a:ext cx="2252089" cy="408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/>
              <a:t>Дальнейшее развитие работы</a:t>
            </a:r>
            <a:endParaRPr sz="1200" dirty="0"/>
          </a:p>
        </p:txBody>
      </p:sp>
      <p:sp>
        <p:nvSpPr>
          <p:cNvPr id="259" name="Google Shape;259;g17bddb7ea7c_0_32"/>
          <p:cNvSpPr txBox="1">
            <a:spLocks noGrp="1"/>
          </p:cNvSpPr>
          <p:nvPr>
            <p:ph type="body" idx="5"/>
          </p:nvPr>
        </p:nvSpPr>
        <p:spPr>
          <a:xfrm>
            <a:off x="6259907" y="548725"/>
            <a:ext cx="3835200" cy="408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/>
            <a:r>
              <a:rPr lang="ru-RU" sz="1200" dirty="0"/>
              <a:t>Разработка методов форматов сжатия данных и исследование их эффективности</a:t>
            </a:r>
          </a:p>
        </p:txBody>
      </p:sp>
      <p:pic>
        <p:nvPicPr>
          <p:cNvPr id="260" name="Google Shape;260;g17bddb7ea7c_0_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2702" y="493525"/>
            <a:ext cx="1582630" cy="40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2BEB673-154C-CD40-9D52-567161FE63C1}"/>
              </a:ext>
            </a:extLst>
          </p:cNvPr>
          <p:cNvSpPr txBox="1"/>
          <p:nvPr/>
        </p:nvSpPr>
        <p:spPr>
          <a:xfrm>
            <a:off x="1072702" y="1439056"/>
            <a:ext cx="9933191" cy="2662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Дальнейшее развитие работы: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Проверить коэффициенты сжатия различными способам на стенде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Полностью пройти весь путь, начиная с генерации сообщения и сжатия, до передачи и раскодирования сообщения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Сравнить результаты, полученные при моделировании и на реальном стенде </a:t>
            </a:r>
          </a:p>
        </p:txBody>
      </p:sp>
    </p:spTree>
    <p:extLst>
      <p:ext uri="{BB962C8B-B14F-4D97-AF65-F5344CB8AC3E}">
        <p14:creationId xmlns:p14="http://schemas.microsoft.com/office/powerpoint/2010/main" val="338440787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1263</TotalTime>
  <Words>401</Words>
  <Application>Microsoft Macintosh PowerPoint</Application>
  <PresentationFormat>Широкоэкранный</PresentationFormat>
  <Paragraphs>68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Тема Office</vt:lpstr>
      <vt:lpstr>Разработка методов форматов сжатия данных и исследование их эффективности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Исследование и разработка метода предобработки и передачи данных в удаленном интернет вещей</dc:title>
  <dc:creator>Карнаухов Александр Юрьевич</dc:creator>
  <cp:lastModifiedBy>Artem Idelevich</cp:lastModifiedBy>
  <cp:revision>52</cp:revision>
  <dcterms:created xsi:type="dcterms:W3CDTF">2023-04-03T11:29:59Z</dcterms:created>
  <dcterms:modified xsi:type="dcterms:W3CDTF">2023-04-11T04:38:51Z</dcterms:modified>
</cp:coreProperties>
</file>