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72" r:id="rId6"/>
    <p:sldId id="274" r:id="rId7"/>
    <p:sldId id="288" r:id="rId8"/>
    <p:sldId id="289" r:id="rId9"/>
    <p:sldId id="278" r:id="rId10"/>
    <p:sldId id="287" r:id="rId11"/>
    <p:sldId id="290" r:id="rId12"/>
    <p:sldId id="291" r:id="rId13"/>
    <p:sldId id="293" r:id="rId14"/>
    <p:sldId id="292" r:id="rId15"/>
    <p:sldId id="294" r:id="rId16"/>
    <p:sldId id="295" r:id="rId17"/>
    <p:sldId id="285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158" y="10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02/06/2023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02/06/2023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Преодоление ограничений взаимодействия </a:t>
            </a:r>
            <a:r>
              <a:rPr lang="ru-RU" sz="2800" dirty="0" err="1"/>
              <a:t>киберфизических</a:t>
            </a:r>
            <a:r>
              <a:rPr lang="ru-RU" sz="2800" dirty="0"/>
              <a:t> систем в гетерогенных сетях удаленного интернета вещей с использованием методов машинного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Москва, 2022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3"/>
            <a:ext cx="7625267" cy="85925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Номер проекта: 23-00-035</a:t>
            </a:r>
          </a:p>
          <a:p>
            <a:r>
              <a:rPr lang="ru-RU" dirty="0"/>
              <a:t>Направление исследований: Электроника и электротехника</a:t>
            </a:r>
          </a:p>
          <a:p>
            <a:r>
              <a:rPr lang="ru-RU" dirty="0"/>
              <a:t>Руководитель: профессор-исследователь департамента компьютерной инженерии, к.т.н., доцент Восков Л.С.</a:t>
            </a:r>
            <a:endParaRPr lang="en-US" dirty="0"/>
          </a:p>
          <a:p>
            <a:endParaRPr lang="en-US" dirty="0"/>
          </a:p>
          <a:p>
            <a:r>
              <a:rPr lang="en-US" dirty="0"/>
              <a:t>lvoskov@hse.ru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32844"/>
            <a:ext cx="5245560" cy="777025"/>
          </a:xfrm>
        </p:spPr>
        <p:txBody>
          <a:bodyPr/>
          <a:lstStyle/>
          <a:p>
            <a:r>
              <a:rPr lang="ru-RU" dirty="0"/>
              <a:t>Семинар НУГ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5510103" cy="43728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/>
              <a:t>Не менее 12 </a:t>
            </a:r>
            <a:r>
              <a:rPr lang="ru-RU" sz="2000" dirty="0"/>
              <a:t>семинаров НУГ</a:t>
            </a:r>
          </a:p>
          <a:p>
            <a:pPr marL="457200" indent="-457200">
              <a:buAutoNum type="arabicPeriod"/>
            </a:pPr>
            <a:r>
              <a:rPr lang="ru-RU" sz="2000" dirty="0"/>
              <a:t>Семинар </a:t>
            </a:r>
            <a:r>
              <a:rPr lang="ru-RU" sz="2000" b="1" dirty="0"/>
              <a:t>раз в 2 недели</a:t>
            </a:r>
          </a:p>
          <a:p>
            <a:pPr marL="457200" indent="-457200">
              <a:buAutoNum type="arabicPeriod"/>
            </a:pPr>
            <a:r>
              <a:rPr lang="ru-RU" sz="2000" dirty="0"/>
              <a:t>Выступление участников НУГ с презентацией докладов и результатов исследования по тематике НУГ</a:t>
            </a:r>
          </a:p>
          <a:p>
            <a:pPr marL="457200" indent="-457200">
              <a:buAutoNum type="arabicPeriod"/>
            </a:pPr>
            <a:r>
              <a:rPr lang="ru-RU" sz="2000" dirty="0"/>
              <a:t>Составление календарного плана семинаров НУГ и </a:t>
            </a:r>
            <a:r>
              <a:rPr lang="ru-RU" sz="2000" b="1" dirty="0"/>
              <a:t>расписания выступлений </a:t>
            </a:r>
            <a:r>
              <a:rPr lang="ru-RU" sz="2000" dirty="0"/>
              <a:t>участников</a:t>
            </a:r>
          </a:p>
          <a:p>
            <a:pPr marL="457200" indent="-457200">
              <a:buAutoNum type="arabicPeriod"/>
            </a:pPr>
            <a:r>
              <a:rPr lang="ru-RU" sz="2000" dirty="0"/>
              <a:t>Проведение семинар онлайн с использованием систем ВКС</a:t>
            </a:r>
            <a:br>
              <a:rPr lang="en-US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pic>
        <p:nvPicPr>
          <p:cNvPr id="9" name="Рисунок 8" descr="Изображение выглядит как внутренний, потолок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D349EAB-2FCC-654D-4227-F7FEFDA8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68" y="2009869"/>
            <a:ext cx="5222449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3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508582" y="1999306"/>
            <a:ext cx="11105241" cy="4684298"/>
          </a:xfrm>
          <a:prstGeom prst="rect">
            <a:avLst/>
          </a:prstGeom>
        </p:spPr>
        <p:txBody>
          <a:bodyPr vert="horz" lIns="0" tIns="0" rIns="0" bIns="45720" rtlCol="0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+mj-lt"/>
              <a:buAutoNum type="arabicPeriod"/>
            </a:pPr>
            <a:r>
              <a:rPr lang="ru-RU" sz="5600" dirty="0"/>
              <a:t>Подходы к преодолению ограничений взаимодействия автономных устройств в рамках глобальной инфраструктуры интернета удаленных вещей и </a:t>
            </a:r>
            <a:r>
              <a:rPr lang="ru-RU" sz="5600" dirty="0" err="1"/>
              <a:t>киберфизических</a:t>
            </a:r>
            <a:r>
              <a:rPr lang="ru-RU" sz="5600" dirty="0"/>
              <a:t> системах с неразвитой инфраструктурой.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 взаимодействия автономных устройств в рамках глобальной инфраструктуры интернета удаленных вещей и </a:t>
            </a:r>
            <a:r>
              <a:rPr lang="ru-RU" sz="5600" dirty="0" err="1"/>
              <a:t>киберфизических</a:t>
            </a:r>
            <a:r>
              <a:rPr lang="ru-RU" sz="5600" dirty="0"/>
              <a:t> систем с неразвитой инфраструктурой, позволяющие исследовать и разрабатывать методы преодоления возникающих ограничений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Методы контейнеризации и сжатия данных для передачи в гетерогенных сетях в условиях удаленного интернета вещей, позволяющие преодолевать существующие ограничения по объемам передаваемых данных и стоимости передачи данных.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Модель оценки влияния разработанного методов контейнеризации и сжатия данных на стоимость передачи пакета данных в рамках глобальной инфраструктуры интернета удаленных вещей и </a:t>
            </a:r>
            <a:r>
              <a:rPr lang="ru-RU" sz="5600" dirty="0" err="1"/>
              <a:t>киберфизических</a:t>
            </a:r>
            <a:r>
              <a:rPr lang="ru-RU" sz="5600" dirty="0"/>
              <a:t> систем с неразвитой инфраструктурой.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Разработка экспериментальной программно-аппаратной установки для проведения научных исследований и выполнения проектов в области удаленного интернета вещей на базе гетерогенных сетей </a:t>
            </a:r>
            <a:r>
              <a:rPr lang="ru-RU" sz="5600" dirty="0" err="1"/>
              <a:t>LoRa</a:t>
            </a:r>
            <a:r>
              <a:rPr lang="ru-RU" sz="5600" dirty="0"/>
              <a:t>-Iridium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Моделирование гетерогенных сетей удаленного интернета вещей </a:t>
            </a:r>
            <a:r>
              <a:rPr lang="ru-RU" sz="5600" dirty="0" err="1"/>
              <a:t>LoRa</a:t>
            </a:r>
            <a:r>
              <a:rPr lang="ru-RU" sz="5600" dirty="0"/>
              <a:t>-Iridium по различным критериям.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Экспериментальная реализация методов упаковки и сжатия данных в спутниковых сетях </a:t>
            </a:r>
            <a:r>
              <a:rPr lang="ru-RU" sz="5600" dirty="0" err="1"/>
              <a:t>LoRa</a:t>
            </a:r>
            <a:r>
              <a:rPr lang="ru-RU" sz="5600" dirty="0"/>
              <a:t>-Iridium.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Реализация методов </a:t>
            </a:r>
            <a:r>
              <a:rPr lang="ru-RU" sz="5600" dirty="0" err="1"/>
              <a:t>edge</a:t>
            </a:r>
            <a:r>
              <a:rPr lang="ru-RU" sz="5600" dirty="0"/>
              <a:t> </a:t>
            </a:r>
            <a:r>
              <a:rPr lang="ru-RU" sz="5600" dirty="0" err="1"/>
              <a:t>intelligence</a:t>
            </a:r>
            <a:r>
              <a:rPr lang="ru-RU" sz="5600" dirty="0"/>
              <a:t> на аппаратных платформах удаленного интернета вещей.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Экспериментальное исследование методов машинного обучения в рамках концепции AI Edge Computing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Моделирование и экспериментальное исследование </a:t>
            </a:r>
            <a:r>
              <a:rPr lang="ru-RU" sz="5600" dirty="0" err="1"/>
              <a:t>mesh</a:t>
            </a:r>
            <a:r>
              <a:rPr lang="ru-RU" sz="5600" dirty="0"/>
              <a:t> и кластерных топологий в условиях спутникового интернета вещей и, в частности, многошаговой гетерогенной сети </a:t>
            </a:r>
            <a:r>
              <a:rPr lang="ru-RU" sz="5600" dirty="0" err="1"/>
              <a:t>LoRa</a:t>
            </a:r>
            <a:r>
              <a:rPr lang="ru-RU" sz="5600" dirty="0"/>
              <a:t>-Iridium.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Экспериментальное исследование энергоэффективности автономных </a:t>
            </a:r>
            <a:r>
              <a:rPr lang="ru-RU" sz="5600" dirty="0" err="1"/>
              <a:t>IoT</a:t>
            </a:r>
            <a:r>
              <a:rPr lang="ru-RU" sz="5600" dirty="0"/>
              <a:t>-устройств, передающих графическую, аудио- и видео-информацию, и пропускной способности гетерогенных сетей при передаче различных типов данных.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 и методы машинного обучения для организации граничный вычислений в удаленном интернете вещей.</a:t>
            </a:r>
          </a:p>
          <a:p>
            <a:br>
              <a:rPr lang="en-US" dirty="0"/>
            </a:br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8B8A08-A41F-2227-DF9E-09AEB960AE00}"/>
              </a:ext>
            </a:extLst>
          </p:cNvPr>
          <p:cNvSpPr txBox="1">
            <a:spLocks/>
          </p:cNvSpPr>
          <p:nvPr/>
        </p:nvSpPr>
        <p:spPr>
          <a:xfrm>
            <a:off x="508582" y="1346842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Потенциальные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45469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8B8A08-A41F-2227-DF9E-09AEB960AE00}"/>
              </a:ext>
            </a:extLst>
          </p:cNvPr>
          <p:cNvSpPr txBox="1">
            <a:spLocks/>
          </p:cNvSpPr>
          <p:nvPr/>
        </p:nvSpPr>
        <p:spPr>
          <a:xfrm>
            <a:off x="508582" y="1346842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направления исследований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89427B-2D6E-FB40-D959-C9A4BB9F6773}"/>
              </a:ext>
            </a:extLst>
          </p:cNvPr>
          <p:cNvSpPr/>
          <p:nvPr/>
        </p:nvSpPr>
        <p:spPr>
          <a:xfrm>
            <a:off x="923354" y="2729202"/>
            <a:ext cx="2918070" cy="81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Исследование методов сжатия данных (форматы и алгоритмы)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D918F3-4346-E311-11BC-69A1457E2935}"/>
              </a:ext>
            </a:extLst>
          </p:cNvPr>
          <p:cNvSpPr/>
          <p:nvPr/>
        </p:nvSpPr>
        <p:spPr>
          <a:xfrm>
            <a:off x="919114" y="4728598"/>
            <a:ext cx="2922310" cy="777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Экспериментальное исследование </a:t>
            </a:r>
            <a:r>
              <a:rPr lang="en-US" dirty="0"/>
              <a:t>GDEPC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B98A0A-A3D8-2CB6-0837-EE36E40C60DD}"/>
              </a:ext>
            </a:extLst>
          </p:cNvPr>
          <p:cNvSpPr/>
          <p:nvPr/>
        </p:nvSpPr>
        <p:spPr>
          <a:xfrm>
            <a:off x="919114" y="5690310"/>
            <a:ext cx="2922310" cy="777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Подход к отправке на основании </a:t>
            </a:r>
            <a:r>
              <a:rPr lang="ru-RU" dirty="0" err="1"/>
              <a:t>остлеживания</a:t>
            </a:r>
            <a:r>
              <a:rPr lang="ru-RU" dirty="0"/>
              <a:t> положения спутника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C441FB-90B0-C668-6636-9923B7029E6F}"/>
              </a:ext>
            </a:extLst>
          </p:cNvPr>
          <p:cNvSpPr/>
          <p:nvPr/>
        </p:nvSpPr>
        <p:spPr>
          <a:xfrm>
            <a:off x="919114" y="3728900"/>
            <a:ext cx="2922310" cy="815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Моделирование </a:t>
            </a:r>
            <a:r>
              <a:rPr lang="en-US" dirty="0"/>
              <a:t>GDEPC</a:t>
            </a:r>
            <a:r>
              <a:rPr lang="ru-RU" dirty="0"/>
              <a:t> с использованием </a:t>
            </a:r>
            <a:r>
              <a:rPr lang="en-US" dirty="0" err="1"/>
              <a:t>Matlab</a:t>
            </a:r>
            <a:r>
              <a:rPr lang="en-US" dirty="0"/>
              <a:t>, NS-3, </a:t>
            </a:r>
            <a:r>
              <a:rPr lang="en-US" dirty="0" err="1"/>
              <a:t>OMNeT</a:t>
            </a:r>
            <a:r>
              <a:rPr lang="en-US" dirty="0"/>
              <a:t>++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4C9512-BF41-CF13-A976-E1C75BA5687E}"/>
              </a:ext>
            </a:extLst>
          </p:cNvPr>
          <p:cNvSpPr/>
          <p:nvPr/>
        </p:nvSpPr>
        <p:spPr>
          <a:xfrm>
            <a:off x="645737" y="1866507"/>
            <a:ext cx="3558618" cy="4722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Комплексный подход к преодолению ограничений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6C9168-8BA6-7098-4CEE-02728290B4D9}"/>
              </a:ext>
            </a:extLst>
          </p:cNvPr>
          <p:cNvSpPr/>
          <p:nvPr/>
        </p:nvSpPr>
        <p:spPr>
          <a:xfrm>
            <a:off x="4494213" y="1866506"/>
            <a:ext cx="3558618" cy="4722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Практическая имплементация подхода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926B4A0-C918-39E0-12CE-6F8605D899FC}"/>
              </a:ext>
            </a:extLst>
          </p:cNvPr>
          <p:cNvSpPr/>
          <p:nvPr/>
        </p:nvSpPr>
        <p:spPr>
          <a:xfrm>
            <a:off x="4800857" y="4401466"/>
            <a:ext cx="2918070" cy="81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аппаратного шлюза </a:t>
            </a:r>
            <a:r>
              <a:rPr lang="en-US" dirty="0"/>
              <a:t>LoRa-Iridium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6F4D83-6AEA-7083-E450-4B550F0B893C}"/>
              </a:ext>
            </a:extLst>
          </p:cNvPr>
          <p:cNvSpPr/>
          <p:nvPr/>
        </p:nvSpPr>
        <p:spPr>
          <a:xfrm>
            <a:off x="4800857" y="5671316"/>
            <a:ext cx="2918070" cy="81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Исследование подхода на готовом аппаратном шлюзе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B5F8F9-BA45-CD99-E63E-5890EBC393C0}"/>
              </a:ext>
            </a:extLst>
          </p:cNvPr>
          <p:cNvSpPr/>
          <p:nvPr/>
        </p:nvSpPr>
        <p:spPr>
          <a:xfrm>
            <a:off x="4814487" y="2754313"/>
            <a:ext cx="2918070" cy="110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Экспериментальные исследования комплексного подхода на стенде</a:t>
            </a:r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6CED3892-B2B6-52E0-2E05-6F7FBE523494}"/>
              </a:ext>
            </a:extLst>
          </p:cNvPr>
          <p:cNvSpPr/>
          <p:nvPr/>
        </p:nvSpPr>
        <p:spPr>
          <a:xfrm>
            <a:off x="6022651" y="5216477"/>
            <a:ext cx="474482" cy="4548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1E6B26-364B-3270-EAB1-4412A1C7EE28}"/>
              </a:ext>
            </a:extLst>
          </p:cNvPr>
          <p:cNvSpPr/>
          <p:nvPr/>
        </p:nvSpPr>
        <p:spPr>
          <a:xfrm>
            <a:off x="8295092" y="1858649"/>
            <a:ext cx="3558618" cy="4722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Оценка разработанного подхода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CE6EC12-95BC-6274-9C64-11D1F48BB9E7}"/>
              </a:ext>
            </a:extLst>
          </p:cNvPr>
          <p:cNvSpPr/>
          <p:nvPr/>
        </p:nvSpPr>
        <p:spPr>
          <a:xfrm>
            <a:off x="8628193" y="2446304"/>
            <a:ext cx="2918070" cy="842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 передачи сообщения </a:t>
            </a:r>
            <a:r>
              <a:rPr lang="en-US" dirty="0"/>
              <a:t>LoRa-Iridium (end-to-end)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A4C514E-1755-362F-AF94-0D1FEB3797B9}"/>
              </a:ext>
            </a:extLst>
          </p:cNvPr>
          <p:cNvSpPr/>
          <p:nvPr/>
        </p:nvSpPr>
        <p:spPr>
          <a:xfrm>
            <a:off x="8628193" y="3540533"/>
            <a:ext cx="2918070" cy="93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Энергоэффективность гетерогенной сети (шлюза!) при передаче сообщения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71110D8-F492-27A6-93E2-1F75031EDE5A}"/>
              </a:ext>
            </a:extLst>
          </p:cNvPr>
          <p:cNvSpPr/>
          <p:nvPr/>
        </p:nvSpPr>
        <p:spPr>
          <a:xfrm>
            <a:off x="8628193" y="4754682"/>
            <a:ext cx="2918070" cy="93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Пропускная способность гетерогенной сети при передаче сообщения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9551AE9-4D8A-01B0-F05F-6B869F547C97}"/>
              </a:ext>
            </a:extLst>
          </p:cNvPr>
          <p:cNvSpPr/>
          <p:nvPr/>
        </p:nvSpPr>
        <p:spPr>
          <a:xfrm>
            <a:off x="8628193" y="5940550"/>
            <a:ext cx="2918070" cy="44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Другие </a:t>
            </a:r>
            <a:r>
              <a:rPr lang="en-US" dirty="0"/>
              <a:t>KPI</a:t>
            </a:r>
            <a:endParaRPr lang="ru-RU" dirty="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C232AD2C-B0FC-8CB6-88F9-26FF91477154}"/>
              </a:ext>
            </a:extLst>
          </p:cNvPr>
          <p:cNvSpPr/>
          <p:nvPr/>
        </p:nvSpPr>
        <p:spPr>
          <a:xfrm>
            <a:off x="4204355" y="3855563"/>
            <a:ext cx="302685" cy="545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F701EF7F-B222-1FD0-9E78-71D4F5CFBAD4}"/>
              </a:ext>
            </a:extLst>
          </p:cNvPr>
          <p:cNvSpPr/>
          <p:nvPr/>
        </p:nvSpPr>
        <p:spPr>
          <a:xfrm>
            <a:off x="8052029" y="3863454"/>
            <a:ext cx="243064" cy="545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0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8B8A08-A41F-2227-DF9E-09AEB960AE00}"/>
              </a:ext>
            </a:extLst>
          </p:cNvPr>
          <p:cNvSpPr txBox="1">
            <a:spLocks/>
          </p:cNvSpPr>
          <p:nvPr/>
        </p:nvSpPr>
        <p:spPr>
          <a:xfrm>
            <a:off x="508582" y="1346842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Зачем это вам?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837B1A93-9286-5C57-5FAC-0A439D9E4234}"/>
              </a:ext>
            </a:extLst>
          </p:cNvPr>
          <p:cNvSpPr txBox="1">
            <a:spLocks/>
          </p:cNvSpPr>
          <p:nvPr/>
        </p:nvSpPr>
        <p:spPr>
          <a:xfrm>
            <a:off x="508582" y="1999305"/>
            <a:ext cx="11105241" cy="471257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+mj-lt"/>
              <a:buAutoNum type="arabicPeriod"/>
            </a:pPr>
            <a:r>
              <a:rPr lang="ru-RU" sz="1400" dirty="0"/>
              <a:t> Выполнение ВКР и диссертационных исследований.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Для бакалавров – при поступлении в НИУ ВШЭ получение баллов в портфолио за </a:t>
            </a:r>
            <a:r>
              <a:rPr lang="en-US" sz="1400" dirty="0"/>
              <a:t>“</a:t>
            </a:r>
            <a:r>
              <a:rPr lang="ru-RU" sz="1400" dirty="0"/>
              <a:t>исследовательскую деятельность по научно-исследовательскому гранту</a:t>
            </a:r>
            <a:r>
              <a:rPr lang="en-US" sz="1400" dirty="0"/>
              <a:t>”.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Публикации – для бакалавров дают возможность получить баллы в портфолио для поступления в магистратуру, для магистров – обязательно иметь публикации для поступления в аспирантуру (в том числе зарубежную), для аспирантов – обязательное условие выполнения плана аспиранта за год.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Для магистров – обязательно иметь публикации по теме ВКР (от этого зависит итоговая оценка за ВКР, нельзя получить отлично без публикаций).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Финансовая поддержка.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Потенциальное посещение конференций с командированием.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Потенциальное получение дополнительных стипендий за научную деятельность в НИУ ВШЭ (победителям конкурса НИРС, стипендии Правительства и Президента РФ, специальные стипендии выдающихся ученых НИУ ВШЭ и др.).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Работа с индустриальным заказчиком и потенциал коммерциализации.</a:t>
            </a:r>
          </a:p>
          <a:p>
            <a:pPr marL="179388" indent="-179388">
              <a:buFont typeface="+mj-lt"/>
              <a:buAutoNum type="arabicPeriod"/>
            </a:pPr>
            <a:endParaRPr lang="ru-RU" sz="1400" dirty="0"/>
          </a:p>
          <a:p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16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 удаленных вещей </a:t>
            </a:r>
            <a:r>
              <a:rPr lang="en-US" dirty="0"/>
              <a:t>(Internet of Remote Things, </a:t>
            </a:r>
            <a:r>
              <a:rPr lang="en-US" dirty="0" err="1"/>
              <a:t>IoRT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Данный проект направлен на </a:t>
            </a:r>
            <a:r>
              <a:rPr lang="ru-RU" b="1" dirty="0"/>
              <a:t>исследование гетерогенных сетей удаленного интернета вещей (Internet </a:t>
            </a:r>
            <a:r>
              <a:rPr lang="ru-RU" b="1" dirty="0" err="1"/>
              <a:t>of</a:t>
            </a:r>
            <a:r>
              <a:rPr lang="ru-RU" b="1" dirty="0"/>
              <a:t> Remote </a:t>
            </a:r>
            <a:r>
              <a:rPr lang="ru-RU" b="1" dirty="0" err="1"/>
              <a:t>Things</a:t>
            </a:r>
            <a:r>
              <a:rPr lang="ru-RU" b="1" dirty="0"/>
              <a:t>, </a:t>
            </a:r>
            <a:r>
              <a:rPr lang="ru-RU" b="1" dirty="0" err="1"/>
              <a:t>IoRT</a:t>
            </a:r>
            <a:r>
              <a:rPr lang="ru-RU" dirty="0"/>
              <a:t>), отличающегося отсутствием или неразвитостью сетевой инфраструктуры, обусловленной разными факторами – сложностью развертывания сетей, географической удаленностью районов и </a:t>
            </a:r>
            <a:r>
              <a:rPr lang="ru-RU" dirty="0" err="1"/>
              <a:t>др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качестве гетерогенной сети рассматривается </a:t>
            </a:r>
            <a:r>
              <a:rPr lang="ru-RU" b="1" dirty="0"/>
              <a:t>сеть </a:t>
            </a:r>
            <a:r>
              <a:rPr lang="en-US" b="1" dirty="0"/>
              <a:t>LoRa-Iridium </a:t>
            </a:r>
            <a:r>
              <a:rPr lang="en-US" dirty="0"/>
              <a:t>(</a:t>
            </a:r>
            <a:r>
              <a:rPr lang="ru-RU" dirty="0"/>
              <a:t>наземная группировка</a:t>
            </a:r>
            <a:r>
              <a:rPr lang="en-US" dirty="0"/>
              <a:t>: </a:t>
            </a:r>
            <a:r>
              <a:rPr lang="ru-RU" dirty="0"/>
              <a:t>конечные устройств сбора данных на базе </a:t>
            </a:r>
            <a:r>
              <a:rPr lang="en-US" dirty="0"/>
              <a:t>LoRa </a:t>
            </a:r>
            <a:r>
              <a:rPr lang="ru-RU" dirty="0"/>
              <a:t>+</a:t>
            </a:r>
            <a:r>
              <a:rPr lang="en-US" dirty="0"/>
              <a:t> </a:t>
            </a:r>
            <a:r>
              <a:rPr lang="ru-RU" dirty="0"/>
              <a:t>шлюз для обработки и передачи данных </a:t>
            </a:r>
            <a:r>
              <a:rPr lang="en-US" dirty="0"/>
              <a:t>LoRa-Iridium;</a:t>
            </a:r>
            <a:r>
              <a:rPr lang="ru-RU" dirty="0"/>
              <a:t> спутниковая группировка: спутники </a:t>
            </a:r>
            <a:r>
              <a:rPr lang="en-US" dirty="0"/>
              <a:t>Iridium, </a:t>
            </a:r>
            <a:r>
              <a:rPr lang="ru-RU" dirty="0"/>
              <a:t>реализующие полное покрытие</a:t>
            </a:r>
            <a:r>
              <a:rPr lang="en-US" dirty="0"/>
              <a:t>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Крайне актуально </a:t>
            </a:r>
            <a:r>
              <a:rPr lang="ru-RU" dirty="0"/>
              <a:t>для компаний, работающих на территории РФ в труднодоступных районах (крайний Север, Арктика, труднопроходимые районы Сибири и Дальнего Востока) для задач сбора различных данных с оконечных сенсорных систем и устройств.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pic>
        <p:nvPicPr>
          <p:cNvPr id="1028" name="Picture 4" descr="The Iridium NEXT Constellation - YouTube">
            <a:extLst>
              <a:ext uri="{FF2B5EF4-FFF2-40B4-BE49-F238E27FC236}">
                <a16:creationId xmlns:a16="http://schemas.microsoft.com/office/drawing/2014/main" id="{37BA687C-150E-017F-7DD3-56BDA341E29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Пропускная способность и скорость </a:t>
            </a:r>
            <a:r>
              <a:rPr lang="ru-RU" sz="1600" dirty="0"/>
              <a:t>передачи данных по спутниковому каналу связи </a:t>
            </a:r>
            <a:r>
              <a:rPr lang="en-US" sz="1600" dirty="0"/>
              <a:t>Iridium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Стоимость передачи </a:t>
            </a:r>
            <a:r>
              <a:rPr lang="ru-RU" sz="1600" dirty="0"/>
              <a:t>данных</a:t>
            </a:r>
            <a:r>
              <a:rPr lang="ru-RU" sz="1600" b="1" dirty="0"/>
              <a:t> </a:t>
            </a:r>
            <a:r>
              <a:rPr lang="ru-RU" sz="1600" dirty="0"/>
              <a:t>по спутниковому каналу связи </a:t>
            </a:r>
            <a:r>
              <a:rPr lang="en-US" sz="1600" dirty="0"/>
              <a:t>Iridium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Энергоэффективность и время автономной работы </a:t>
            </a:r>
            <a:r>
              <a:rPr lang="ru-RU" sz="1600" dirty="0"/>
              <a:t>оконечных устройств сбора данных и шлюза, обрабатывающего и передающего данные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*Во многих практических задачах описанные выше ограничения коррелируют.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9891" y="2379663"/>
            <a:ext cx="5247063" cy="345179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Необходимо </a:t>
            </a:r>
            <a:r>
              <a:rPr lang="ru-RU" sz="2400" b="1" dirty="0"/>
              <a:t>выработать комплексный подход к преодолению ограничений </a:t>
            </a:r>
            <a:r>
              <a:rPr lang="ru-RU" sz="2400" dirty="0"/>
              <a:t>взаимодействия </a:t>
            </a:r>
            <a:r>
              <a:rPr lang="ru-RU" sz="2400" dirty="0" err="1"/>
              <a:t>киберфизических</a:t>
            </a:r>
            <a:r>
              <a:rPr lang="ru-RU" sz="2400" dirty="0"/>
              <a:t> систем в гетерогенных сетях </a:t>
            </a:r>
            <a:r>
              <a:rPr lang="ru-RU" sz="2400" b="1" dirty="0"/>
              <a:t>интернета удаленных вещей</a:t>
            </a:r>
            <a:r>
              <a:rPr lang="ru-RU" sz="2400" dirty="0"/>
              <a:t> и </a:t>
            </a:r>
            <a:r>
              <a:rPr lang="ru-RU" sz="2400" dirty="0" err="1"/>
              <a:t>киберфизических</a:t>
            </a:r>
            <a:r>
              <a:rPr lang="ru-RU" sz="2400" dirty="0"/>
              <a:t> систем с неразвитой сетевой инфраструктурой с использованием методов машинного обучения, разработать модели и методы, позволяющие увеличить пропускную способность гетерогенных сетей, повысить энергоэффективность </a:t>
            </a:r>
            <a:r>
              <a:rPr lang="ru-RU" sz="2400" dirty="0" err="1"/>
              <a:t>киберфизических</a:t>
            </a:r>
            <a:r>
              <a:rPr lang="ru-RU" sz="2400" dirty="0"/>
              <a:t> систем и сетей, снизить стоимость передачи пакета данных по используемым каналам связи.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523" y="2074206"/>
            <a:ext cx="3207505" cy="2399371"/>
          </a:xfrm>
        </p:spPr>
        <p:txBody>
          <a:bodyPr>
            <a:noAutofit/>
          </a:bodyPr>
          <a:lstStyle/>
          <a:p>
            <a:r>
              <a:rPr lang="ru-RU" sz="1600" dirty="0"/>
              <a:t>Цель проекта :</a:t>
            </a:r>
          </a:p>
          <a:p>
            <a:r>
              <a:rPr lang="ru-RU" sz="1600" dirty="0"/>
              <a:t>Разработка теоретических основ по преодолению ограничений взаимодействия </a:t>
            </a:r>
            <a:r>
              <a:rPr lang="ru-RU" sz="1600" dirty="0" err="1"/>
              <a:t>киберфизических</a:t>
            </a:r>
            <a:r>
              <a:rPr lang="ru-RU" sz="1600" dirty="0"/>
              <a:t> систем в гетерогенных сетях удаленного интернета вещей с использованием машинного обучения.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CF1C9814-1359-1248-215D-6AC97447045C}"/>
              </a:ext>
            </a:extLst>
          </p:cNvPr>
          <p:cNvSpPr txBox="1">
            <a:spLocks/>
          </p:cNvSpPr>
          <p:nvPr/>
        </p:nvSpPr>
        <p:spPr>
          <a:xfrm>
            <a:off x="4339494" y="2074206"/>
            <a:ext cx="6961103" cy="43899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Задачи проекта 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Обзор и анализ подходов к преодолению ограничений взаимодействия </a:t>
            </a:r>
            <a:r>
              <a:rPr lang="ru-RU" sz="1600" dirty="0" err="1"/>
              <a:t>киберфизических</a:t>
            </a:r>
            <a:r>
              <a:rPr lang="ru-RU" sz="1600" dirty="0"/>
              <a:t> систем в гетерогенных сетях удаленного интернета вещей.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Разработка комбинированного метода предобработки и сжатия данных на базе аппаратного шлюза </a:t>
            </a:r>
            <a:r>
              <a:rPr lang="ru-RU" sz="1600" dirty="0" err="1"/>
              <a:t>LoRa</a:t>
            </a:r>
            <a:r>
              <a:rPr lang="ru-RU" sz="1600" dirty="0"/>
              <a:t>-Iridium (Gateway Data </a:t>
            </a:r>
            <a:r>
              <a:rPr lang="ru-RU" sz="1600" dirty="0" err="1"/>
              <a:t>Encoding</a:t>
            </a:r>
            <a:r>
              <a:rPr lang="ru-RU" sz="1600" dirty="0"/>
              <a:t>, </a:t>
            </a:r>
            <a:r>
              <a:rPr lang="ru-RU" sz="1600" dirty="0" err="1"/>
              <a:t>Packaging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Compression</a:t>
            </a:r>
            <a:r>
              <a:rPr lang="ru-RU" sz="1600" dirty="0"/>
              <a:t> </a:t>
            </a:r>
            <a:r>
              <a:rPr lang="ru-RU" sz="1600" dirty="0" err="1"/>
              <a:t>method</a:t>
            </a:r>
            <a:r>
              <a:rPr lang="ru-RU" sz="1600" dirty="0"/>
              <a:t>, GDEPC </a:t>
            </a:r>
            <a:r>
              <a:rPr lang="ru-RU" sz="1600" dirty="0" err="1"/>
              <a:t>method</a:t>
            </a:r>
            <a:r>
              <a:rPr lang="ru-RU" sz="1600" dirty="0"/>
              <a:t>) с использованием алгоритмов активного слежения за положением спутников и методов машинного обучения.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Разработка моделей для оценки энергоэффективности устройств, пропускной способности канала и стоимости передачи данных в гетерогенной сети </a:t>
            </a:r>
            <a:r>
              <a:rPr lang="ru-RU" sz="1600" dirty="0" err="1"/>
              <a:t>LoRa</a:t>
            </a:r>
            <a:r>
              <a:rPr lang="ru-RU" sz="1600" dirty="0"/>
              <a:t>-Iridium.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Имитационное и натурное моделирование разработанных моделей и методов, позволяющих преодолеть существующие ограничения на энергоэффективность, пропускную способность канала связи и стоимость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19963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40030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Комплексный анализ и системный подход </a:t>
            </a:r>
            <a:r>
              <a:rPr lang="ru-RU" dirty="0"/>
              <a:t>к исследованию преодоления ограничений взаимодействия интернета удаленных вещей и </a:t>
            </a:r>
            <a:r>
              <a:rPr lang="ru-RU" dirty="0" err="1"/>
              <a:t>киберфизических</a:t>
            </a:r>
            <a:r>
              <a:rPr lang="ru-RU" dirty="0"/>
              <a:t> систем в условиях неразвитой сетевой инфраструктуры, стандарты, работы ведущих ученых и компаний, имеющиеся прототипы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Имитационное моделирование </a:t>
            </a:r>
            <a:r>
              <a:rPr lang="ru-RU" dirty="0"/>
              <a:t>будет проводиться с использованием открытых программных сред для моделирования компьютерных сетей (</a:t>
            </a:r>
            <a:r>
              <a:rPr lang="en-US" dirty="0"/>
              <a:t>MATLAB, </a:t>
            </a:r>
            <a:r>
              <a:rPr lang="en-US" dirty="0" err="1"/>
              <a:t>OMNeT</a:t>
            </a:r>
            <a:r>
              <a:rPr lang="ru-RU" dirty="0"/>
              <a:t>++, ns-3 и т.д.), библиотек и инструментов для машинного обучения</a:t>
            </a:r>
            <a:r>
              <a:rPr lang="en-US" dirty="0"/>
              <a:t>, </a:t>
            </a:r>
            <a:r>
              <a:rPr lang="ru-RU" dirty="0"/>
              <a:t>что позволит сравнить полученные результаты с данными из научной литературы, оценив эффективность и адекватность предлагаемых моделей и методов.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Натурное моделирование </a:t>
            </a:r>
            <a:r>
              <a:rPr lang="ru-RU" dirty="0"/>
              <a:t>будет проводиться на базе имеющегося экспериментального стенда, включающего в себя оконечные устройства сбора и передачи данных с </a:t>
            </a:r>
            <a:r>
              <a:rPr lang="ru-RU" dirty="0" err="1"/>
              <a:t>LoRa</a:t>
            </a:r>
            <a:r>
              <a:rPr lang="ru-RU" dirty="0"/>
              <a:t>, шлюз </a:t>
            </a:r>
            <a:r>
              <a:rPr lang="ru-RU" dirty="0" err="1"/>
              <a:t>LoRa</a:t>
            </a:r>
            <a:r>
              <a:rPr lang="en-US" dirty="0"/>
              <a:t>-Iridium</a:t>
            </a:r>
            <a:r>
              <a:rPr lang="ru-RU" dirty="0"/>
              <a:t>, терминалы спутниковой связи Iridium на базе модемов 9523</a:t>
            </a:r>
            <a:r>
              <a:rPr lang="en-US" dirty="0"/>
              <a:t> </a:t>
            </a:r>
            <a:r>
              <a:rPr lang="ru-RU" dirty="0"/>
              <a:t>и 9602 антенны спутниковой связи </a:t>
            </a:r>
            <a:r>
              <a:rPr lang="ru-RU" dirty="0" err="1"/>
              <a:t>Hiirshman</a:t>
            </a:r>
            <a:r>
              <a:rPr lang="ru-RU" dirty="0"/>
              <a:t> ITAS, безлимитный спутниковый канал связи Iridium (предоставлен компанией СТЭККОМ).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pic>
        <p:nvPicPr>
          <p:cNvPr id="3074" name="Picture 2" descr="Sensors | Free Full-Text | Study of Data Transfer in a ...">
            <a:extLst>
              <a:ext uri="{FF2B5EF4-FFF2-40B4-BE49-F238E27FC236}">
                <a16:creationId xmlns:a16="http://schemas.microsoft.com/office/drawing/2014/main" id="{E4A95908-D402-C036-0E89-19942A724F6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1" t="-17703" r="26" b="-14267"/>
          <a:stretch/>
        </p:blipFill>
        <p:spPr bwMode="auto">
          <a:xfrm>
            <a:off x="6259893" y="1447790"/>
            <a:ext cx="4749928" cy="47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1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86A2D4-D42B-854C-9F3E-6A8095E5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F0E61-4402-1545-ABC6-7EB156E5B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(взрослые участники)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A84FC5-C615-ED4D-97BC-765AAF504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4103994"/>
            <a:ext cx="2758143" cy="2079523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/>
              <a:t>Восков Леонид Сергеевич</a:t>
            </a:r>
          </a:p>
          <a:p>
            <a:r>
              <a:rPr lang="ru-RU" dirty="0"/>
              <a:t>Профессор-исследователь: Московский институт электроники и математики им. А.Н. Тихонова / Департамент компьютерной инженерии</a:t>
            </a:r>
          </a:p>
          <a:p>
            <a:r>
              <a:rPr lang="ru-RU" dirty="0"/>
              <a:t>Научный руководитель образовательной программы: Интернет вещей и </a:t>
            </a:r>
            <a:r>
              <a:rPr lang="ru-RU" dirty="0" err="1"/>
              <a:t>киберфизические</a:t>
            </a:r>
            <a:r>
              <a:rPr lang="ru-RU" dirty="0"/>
              <a:t> системы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F119484-3D29-A348-BD16-DC41D64EC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7006" y="4103994"/>
            <a:ext cx="3023749" cy="22052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Комаров Михаил Михайлович</a:t>
            </a:r>
          </a:p>
          <a:p>
            <a:r>
              <a:rPr lang="ru-RU" dirty="0"/>
              <a:t>Профессор: Высшая школа бизнеса / Департамент бизнес-информатики</a:t>
            </a:r>
          </a:p>
          <a:p>
            <a:r>
              <a:rPr lang="ru-RU" dirty="0"/>
              <a:t>Главный научный сотрудник: Институт статистических исследований и экономики знаний / Центр исследований цифровой экономики</a:t>
            </a:r>
          </a:p>
          <a:p>
            <a:r>
              <a:rPr lang="ru-RU" dirty="0"/>
              <a:t>Академический руководитель образовательной программы: Электронный бизнес и цифровые инновации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558DF3-421A-AD4A-8AAD-D7C6C3A92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938" y="4103994"/>
            <a:ext cx="3023748" cy="2079523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/>
              <a:t>Ролич Алексей Юрьевич</a:t>
            </a:r>
          </a:p>
          <a:p>
            <a:r>
              <a:rPr lang="ru-RU" sz="1200" dirty="0"/>
              <a:t>Старший преподаватель: Московский институт электроники и математики им. А.Н. Тихонова / Департамент компьютерной инженерии</a:t>
            </a:r>
          </a:p>
          <a:p>
            <a:r>
              <a:rPr lang="ru-RU" sz="1200" dirty="0"/>
              <a:t>Ведущий инженер: Московский институт электроники и математики им. А.Н. Тихонова / Учебная лаборатория 3Д-визуализации и компьютерной графики</a:t>
            </a:r>
          </a:p>
        </p:txBody>
      </p:sp>
      <p:pic>
        <p:nvPicPr>
          <p:cNvPr id="2050" name="Picture 2" descr="Сотрудники - Восков Леонид Сергеевич — Национальный исследовательский  университет «Высшая школа экономики»">
            <a:extLst>
              <a:ext uri="{FF2B5EF4-FFF2-40B4-BE49-F238E27FC236}">
                <a16:creationId xmlns:a16="http://schemas.microsoft.com/office/drawing/2014/main" id="{FAC93359-678B-BC56-03E4-018F4F49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2" y="2062399"/>
            <a:ext cx="1809750" cy="180975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трудники - Комаров Михаил Михайлович — Национальный исследовательский  университет «Высшая школа экономики»">
            <a:extLst>
              <a:ext uri="{FF2B5EF4-FFF2-40B4-BE49-F238E27FC236}">
                <a16:creationId xmlns:a16="http://schemas.microsoft.com/office/drawing/2014/main" id="{C1101853-9046-DE0E-27C7-5CE59251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062399"/>
            <a:ext cx="1809750" cy="180975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ей Ролич – Национальный исследовательский университет «Высшая школа  экономики»">
            <a:extLst>
              <a:ext uri="{FF2B5EF4-FFF2-40B4-BE49-F238E27FC236}">
                <a16:creationId xmlns:a16="http://schemas.microsoft.com/office/drawing/2014/main" id="{EAC14E84-C170-5F87-11FD-EF7B87BB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4" t="9707" r="29311" b="48397"/>
          <a:stretch/>
        </p:blipFill>
        <p:spPr bwMode="auto">
          <a:xfrm>
            <a:off x="7999024" y="2062399"/>
            <a:ext cx="1797440" cy="180975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5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86A2D4-D42B-854C-9F3E-6A8095E5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F0E61-4402-1545-ABC6-7EB156E5B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69" y="1447790"/>
            <a:ext cx="11057955" cy="777025"/>
          </a:xfrm>
        </p:spPr>
        <p:txBody>
          <a:bodyPr/>
          <a:lstStyle/>
          <a:p>
            <a:r>
              <a:rPr lang="ru-RU" dirty="0"/>
              <a:t>Команда (студенты и аспиранты)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A8CF2D4-DB76-F8C7-873E-4BA666C4E3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2127564"/>
            <a:ext cx="3055363" cy="3546091"/>
          </a:xfrm>
        </p:spPr>
        <p:txBody>
          <a:bodyPr/>
          <a:lstStyle/>
          <a:p>
            <a:pPr algn="ctr"/>
            <a:r>
              <a:rPr lang="ru-RU" b="1" dirty="0"/>
              <a:t>Студенты бакалавриата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Иделевич Артем Сергеевич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Инфокоммуникационные технологии и системы связи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Ковязин Владислав Викторович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Информатика и вычислительная техника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Михайлов Илья Анатольевич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Информатика и вычислительная техника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Филиппов Илья Олегович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Информатика и вычислительная техника</a:t>
            </a:r>
            <a:r>
              <a:rPr lang="en-US" dirty="0"/>
              <a:t>”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4C909452-3AC2-24AE-86BE-6B710ADEC4E3}"/>
              </a:ext>
            </a:extLst>
          </p:cNvPr>
          <p:cNvSpPr txBox="1">
            <a:spLocks/>
          </p:cNvSpPr>
          <p:nvPr/>
        </p:nvSpPr>
        <p:spPr>
          <a:xfrm>
            <a:off x="4322053" y="2126053"/>
            <a:ext cx="3119896" cy="354609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Студенты магистратуры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Шаповалов Михаил Вадимович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Интернет вещей и </a:t>
            </a:r>
            <a:r>
              <a:rPr lang="ru-RU" dirty="0" err="1"/>
              <a:t>киберфизические</a:t>
            </a:r>
            <a:r>
              <a:rPr lang="ru-RU" dirty="0"/>
              <a:t> системы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Трофимов Станислав Иванович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Электронный бизнес и цифровые инновации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Козлов Александр Сергеевич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Интернет вещей и </a:t>
            </a:r>
            <a:r>
              <a:rPr lang="ru-RU" dirty="0" err="1"/>
              <a:t>киберфизические</a:t>
            </a:r>
            <a:r>
              <a:rPr lang="ru-RU" dirty="0"/>
              <a:t> системы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BDF87CF1-BF1B-2670-179F-7A6928DF44FF}"/>
              </a:ext>
            </a:extLst>
          </p:cNvPr>
          <p:cNvSpPr txBox="1">
            <a:spLocks/>
          </p:cNvSpPr>
          <p:nvPr/>
        </p:nvSpPr>
        <p:spPr>
          <a:xfrm>
            <a:off x="8069031" y="2126054"/>
            <a:ext cx="3274961" cy="354609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Аспиранты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Ильин Александр Дмитриевич – 2 </a:t>
            </a:r>
            <a:r>
              <a:rPr lang="ru-RU" dirty="0" err="1"/>
              <a:t>г.о</a:t>
            </a:r>
            <a:r>
              <a:rPr lang="ru-RU" dirty="0"/>
              <a:t>., департамент компьютерной 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Мотайленко</a:t>
            </a:r>
            <a:r>
              <a:rPr lang="ru-RU" dirty="0"/>
              <a:t> Илья Александрович – 1 </a:t>
            </a:r>
            <a:r>
              <a:rPr lang="ru-RU" dirty="0" err="1"/>
              <a:t>г.о</a:t>
            </a:r>
            <a:r>
              <a:rPr lang="ru-RU" dirty="0"/>
              <a:t>., департамент компьютерной 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5245561" cy="43728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Комплексный подход к преодолению ограничений</a:t>
            </a:r>
            <a:r>
              <a:rPr lang="ru-RU" dirty="0"/>
              <a:t> взаимодействия автономных устройств в рамках глобальной инфраструктуры интернета удаленных вещей и </a:t>
            </a:r>
            <a:r>
              <a:rPr lang="ru-RU" dirty="0" err="1"/>
              <a:t>киберфизических</a:t>
            </a:r>
            <a:r>
              <a:rPr lang="ru-RU" dirty="0"/>
              <a:t> систем с неразвитой инфраструктурой, позволяющий решать проблемы низкой энергоэффективности автономных устройств, низкой пропускной способности канала связи и высокой стоимости передачи пакета данных различных типов.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Комплексный метод снижения стоимости передачи пакета данных </a:t>
            </a:r>
            <a:r>
              <a:rPr lang="ru-RU" dirty="0"/>
              <a:t>на базе аппаратного шлюза </a:t>
            </a:r>
            <a:r>
              <a:rPr lang="ru-RU" dirty="0" err="1"/>
              <a:t>LoRa</a:t>
            </a:r>
            <a:r>
              <a:rPr lang="ru-RU" dirty="0"/>
              <a:t>-Iridium (Gateway Data </a:t>
            </a:r>
            <a:r>
              <a:rPr lang="ru-RU" dirty="0" err="1"/>
              <a:t>Encoding</a:t>
            </a:r>
            <a:r>
              <a:rPr lang="ru-RU" dirty="0"/>
              <a:t>, </a:t>
            </a:r>
            <a:r>
              <a:rPr lang="ru-RU" dirty="0" err="1"/>
              <a:t>Packaging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Compression</a:t>
            </a:r>
            <a:r>
              <a:rPr lang="ru-RU" dirty="0"/>
              <a:t> </a:t>
            </a:r>
            <a:r>
              <a:rPr lang="ru-RU" dirty="0" err="1"/>
              <a:t>method</a:t>
            </a:r>
            <a:r>
              <a:rPr lang="ru-RU" dirty="0"/>
              <a:t>, GDEPC </a:t>
            </a:r>
            <a:r>
              <a:rPr lang="ru-RU" dirty="0" err="1"/>
              <a:t>method</a:t>
            </a:r>
            <a:r>
              <a:rPr lang="ru-RU" dirty="0"/>
              <a:t>) с использованием алгоритмов </a:t>
            </a:r>
            <a:r>
              <a:rPr lang="ru-RU" dirty="0" err="1"/>
              <a:t>проактивного</a:t>
            </a:r>
            <a:r>
              <a:rPr lang="ru-RU" dirty="0"/>
              <a:t> отслеживания положения спутников, позволяющий снизить стоимость передачи пакета данных и повысить энергоэффективность взаимодействия </a:t>
            </a:r>
            <a:r>
              <a:rPr lang="ru-RU" dirty="0" err="1"/>
              <a:t>киберфизических</a:t>
            </a:r>
            <a:r>
              <a:rPr lang="ru-RU" dirty="0"/>
              <a:t> систем в гетерогенных сетях удаленного интернета вещей за счет комбинированного применения методов </a:t>
            </a:r>
            <a:r>
              <a:rPr lang="ru-RU" dirty="0" err="1"/>
              <a:t>сериализации</a:t>
            </a:r>
            <a:r>
              <a:rPr lang="ru-RU" dirty="0"/>
              <a:t>, упаковки, сжатия данных и машинного обучения.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Модель оценки стоимости передачи пакета данных </a:t>
            </a:r>
            <a:r>
              <a:rPr lang="ru-RU" dirty="0"/>
              <a:t>в гетерогенной сети </a:t>
            </a:r>
            <a:r>
              <a:rPr lang="ru-RU" dirty="0" err="1"/>
              <a:t>LoRa</a:t>
            </a:r>
            <a:r>
              <a:rPr lang="ru-RU" dirty="0"/>
              <a:t>-Iridium и изучить влияние разрабатываемых и уже существующих подходов и методов </a:t>
            </a:r>
            <a:r>
              <a:rPr lang="ru-RU" dirty="0" err="1"/>
              <a:t>сериализации</a:t>
            </a:r>
            <a:r>
              <a:rPr lang="ru-RU" dirty="0"/>
              <a:t>, упаковки и сжатия различных типов данных на стоимость передачи конечного пакета данных в соответствии со сценариями взаимодействия </a:t>
            </a:r>
            <a:r>
              <a:rPr lang="ru-RU" dirty="0" err="1"/>
              <a:t>киберфизических</a:t>
            </a:r>
            <a:r>
              <a:rPr lang="ru-RU" dirty="0"/>
              <a:t> систем в условиях удаленного интернета вещей.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6151347" y="1999306"/>
            <a:ext cx="5245561" cy="437282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Модель оценки энергоэффективности устройств и шлюза </a:t>
            </a:r>
            <a:r>
              <a:rPr lang="en-US" b="1" dirty="0"/>
              <a:t>LoRa-Iridium, </a:t>
            </a:r>
            <a:r>
              <a:rPr lang="ru-RU" dirty="0"/>
              <a:t>использующего имплементированный метод </a:t>
            </a:r>
            <a:r>
              <a:rPr lang="en-US" dirty="0"/>
              <a:t>GDEPC</a:t>
            </a:r>
            <a:r>
              <a:rPr lang="ru-RU" dirty="0"/>
              <a:t> с использованием алгоритмов </a:t>
            </a:r>
            <a:r>
              <a:rPr lang="ru-RU" dirty="0" err="1"/>
              <a:t>проактивного</a:t>
            </a:r>
            <a:r>
              <a:rPr lang="ru-RU" dirty="0"/>
              <a:t> отслеживания положения спутников.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Модель оценки пропускной способности канала связи </a:t>
            </a:r>
            <a:r>
              <a:rPr lang="en-US" b="1" dirty="0"/>
              <a:t>Iridium, </a:t>
            </a:r>
            <a:r>
              <a:rPr lang="ru-RU" dirty="0"/>
              <a:t>при</a:t>
            </a:r>
            <a:r>
              <a:rPr lang="en-US" dirty="0"/>
              <a:t> </a:t>
            </a:r>
            <a:r>
              <a:rPr lang="ru-RU" dirty="0"/>
              <a:t>использовании имплементированного метода </a:t>
            </a:r>
            <a:r>
              <a:rPr lang="en-US" dirty="0"/>
              <a:t>GDEPC</a:t>
            </a:r>
            <a:r>
              <a:rPr lang="ru-RU" dirty="0"/>
              <a:t> с использованием алгоритмов </a:t>
            </a:r>
            <a:r>
              <a:rPr lang="ru-RU" dirty="0" err="1"/>
              <a:t>проактивного</a:t>
            </a:r>
            <a:r>
              <a:rPr lang="ru-RU" dirty="0"/>
              <a:t> отслеживания положения спутников.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Экспериментальное исследование (имитационное и натурное моделирование) </a:t>
            </a:r>
            <a:r>
              <a:rPr lang="ru-RU" dirty="0"/>
              <a:t>предлагаемого комплексного подхода к преодолению ограничений взаимодействия автономных устройств в рамках глобальной инфраструктуры интернета удаленных вещей и </a:t>
            </a:r>
            <a:r>
              <a:rPr lang="ru-RU" dirty="0" err="1"/>
              <a:t>киберфизических</a:t>
            </a:r>
            <a:r>
              <a:rPr lang="ru-RU" dirty="0"/>
              <a:t> систем с неразвитой инфраструктурой, предлагаемых моделей и методов, позволяющих преодолеть существующие ограничения на энергоэффективность, пропускную способность канала связи и стоимость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55872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4862796" cy="4372824"/>
          </a:xfrm>
        </p:spPr>
        <p:txBody>
          <a:bodyPr>
            <a:normAutofit/>
          </a:bodyPr>
          <a:lstStyle/>
          <a:p>
            <a:r>
              <a:rPr lang="en-US" sz="1400" b="1" dirty="0"/>
              <a:t>2</a:t>
            </a:r>
            <a:r>
              <a:rPr lang="ru-RU" sz="1400" b="1" dirty="0"/>
              <a:t> статьи </a:t>
            </a:r>
            <a:r>
              <a:rPr lang="ru-RU" sz="1400" dirty="0"/>
              <a:t>в журналах из списков </a:t>
            </a:r>
            <a:r>
              <a:rPr lang="en-US" sz="1400" dirty="0"/>
              <a:t>A-</a:t>
            </a:r>
            <a:r>
              <a:rPr lang="ru-RU" sz="1400" dirty="0"/>
              <a:t>В</a:t>
            </a:r>
            <a:r>
              <a:rPr lang="en-US" sz="1400" dirty="0"/>
              <a:t>:</a:t>
            </a:r>
            <a:endParaRPr lang="ru-RU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en-US" sz="1400" dirty="0"/>
              <a:t>1. </a:t>
            </a:r>
            <a:r>
              <a:rPr lang="ru-RU" sz="1400" dirty="0"/>
              <a:t>Статья в международном журнале </a:t>
            </a:r>
            <a:r>
              <a:rPr lang="en-US" sz="1400" dirty="0" err="1"/>
              <a:t>WoS</a:t>
            </a:r>
            <a:r>
              <a:rPr lang="en-US" sz="1400" dirty="0"/>
              <a:t> Q1/Q2 - "An integrated approach to overcoming the limitations of interaction of cyber-physical systems in heterogeneous networks of the Internet of Remote Things", 1 </a:t>
            </a:r>
            <a:r>
              <a:rPr lang="ru-RU" sz="1400" dirty="0" err="1"/>
              <a:t>а.л</a:t>
            </a:r>
            <a:r>
              <a:rPr lang="ru-RU" sz="1400" dirty="0"/>
              <a:t>.</a:t>
            </a:r>
          </a:p>
          <a:p>
            <a:br>
              <a:rPr lang="ru-RU" sz="1400" dirty="0"/>
            </a:br>
            <a:r>
              <a:rPr lang="ru-RU" sz="1400" dirty="0"/>
              <a:t>2. Статья в международном журнале </a:t>
            </a:r>
            <a:r>
              <a:rPr lang="en-US" sz="1400" dirty="0" err="1"/>
              <a:t>WoS</a:t>
            </a:r>
            <a:r>
              <a:rPr lang="en-US" sz="1400" dirty="0"/>
              <a:t> Q1/Q2 - “Gateway Data Encoding, Packaging, </a:t>
            </a:r>
            <a:r>
              <a:rPr lang="ru-RU" sz="1400" dirty="0"/>
              <a:t>С</a:t>
            </a:r>
            <a:r>
              <a:rPr lang="en-US" sz="1400" dirty="0" err="1"/>
              <a:t>ompressing</a:t>
            </a:r>
            <a:r>
              <a:rPr lang="en-US" sz="1400" dirty="0"/>
              <a:t> method for Data Transfer in a Heterogeneous LoRa-Satellite Network for the Internet of Remote Things”</a:t>
            </a:r>
            <a:r>
              <a:rPr lang="ru-RU" sz="1400" dirty="0"/>
              <a:t>, </a:t>
            </a:r>
            <a:r>
              <a:rPr lang="en-US" sz="1400" dirty="0"/>
              <a:t>1 </a:t>
            </a:r>
            <a:r>
              <a:rPr lang="ru-RU" sz="1400" dirty="0" err="1"/>
              <a:t>а.л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Рассматриваемые журналы: </a:t>
            </a:r>
            <a:r>
              <a:rPr lang="en-US" sz="1400" dirty="0"/>
              <a:t>IEEE Internet of Things, IEEE Access, IEEE Transactions on Wireless Communications</a:t>
            </a:r>
            <a:br>
              <a:rPr lang="en-US" sz="1400" dirty="0"/>
            </a:b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5759777" y="1956133"/>
            <a:ext cx="5921739" cy="437282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3 публикации </a:t>
            </a:r>
            <a:r>
              <a:rPr lang="ru-RU" sz="1400" dirty="0"/>
              <a:t>на международных конференциях, сборники которых публикуются в </a:t>
            </a:r>
            <a:r>
              <a:rPr lang="en-US" sz="1400" dirty="0"/>
              <a:t>Scopus/</a:t>
            </a:r>
            <a:r>
              <a:rPr lang="en-US" sz="1400" dirty="0" err="1"/>
              <a:t>WoS</a:t>
            </a:r>
            <a:r>
              <a:rPr lang="en-US" sz="1400" dirty="0"/>
              <a:t>:</a:t>
            </a:r>
            <a:br>
              <a:rPr lang="en-US" sz="1400" dirty="0"/>
            </a:br>
            <a:endParaRPr lang="ru-RU" sz="1400" dirty="0"/>
          </a:p>
          <a:p>
            <a:r>
              <a:rPr lang="en-US" sz="1400" dirty="0"/>
              <a:t>1. Study of the application of machine learning methods for computing on edge devices in </a:t>
            </a:r>
            <a:r>
              <a:rPr lang="en-US" sz="1400" dirty="0" err="1"/>
              <a:t>IoRT</a:t>
            </a:r>
            <a:br>
              <a:rPr lang="en-US" sz="1400" dirty="0"/>
            </a:br>
            <a:endParaRPr lang="ru-RU" sz="1400" dirty="0"/>
          </a:p>
          <a:p>
            <a:r>
              <a:rPr lang="en-US" sz="1400" dirty="0"/>
              <a:t>2. Influence of algorithms for proactive tracking of Iridium satellites on the power consumption of the terrestrial Lora-Iridium gateway</a:t>
            </a:r>
            <a:br>
              <a:rPr lang="en-US" sz="1400" dirty="0"/>
            </a:br>
            <a:endParaRPr lang="ru-RU" sz="1400" dirty="0"/>
          </a:p>
          <a:p>
            <a:r>
              <a:rPr lang="en-US" sz="1400" dirty="0"/>
              <a:t>3. The impact of raw data compression on transmission over the Iridium satellite communication channel on the Internet of Remote Things</a:t>
            </a:r>
            <a:br>
              <a:rPr lang="en-US" sz="1400" dirty="0"/>
            </a:br>
            <a:endParaRPr lang="en-US" sz="1400" dirty="0"/>
          </a:p>
          <a:p>
            <a:r>
              <a:rPr lang="ru-RU" sz="1400" dirty="0"/>
              <a:t>Рассматриваемые конференции: </a:t>
            </a:r>
            <a:r>
              <a:rPr lang="en-US" sz="1400" dirty="0"/>
              <a:t>International Conference on emerging Networking </a:t>
            </a:r>
            <a:r>
              <a:rPr lang="en-US" sz="1400" dirty="0" err="1"/>
              <a:t>EXperiments</a:t>
            </a:r>
            <a:r>
              <a:rPr lang="en-US" sz="1400" dirty="0"/>
              <a:t> and Technologies</a:t>
            </a:r>
            <a:r>
              <a:rPr lang="ru-RU" sz="1400" dirty="0"/>
              <a:t> (</a:t>
            </a:r>
            <a:r>
              <a:rPr lang="en-US" sz="1400" dirty="0" err="1"/>
              <a:t>CoNEXT</a:t>
            </a:r>
            <a:r>
              <a:rPr lang="ru-RU" sz="1400" dirty="0"/>
              <a:t>-2023), </a:t>
            </a:r>
            <a:r>
              <a:rPr lang="en-US" sz="1400" dirty="0"/>
              <a:t>International Symposium on Networks, Computers and Communications (ISNCC</a:t>
            </a:r>
            <a:r>
              <a:rPr lang="ru-RU" sz="1400" dirty="0"/>
              <a:t>-2023</a:t>
            </a:r>
            <a:r>
              <a:rPr lang="en-US" sz="1400" dirty="0"/>
              <a:t>), International </a:t>
            </a:r>
            <a:r>
              <a:rPr lang="en-US" sz="1400" dirty="0" err="1"/>
              <a:t>Teletraffic</a:t>
            </a:r>
            <a:r>
              <a:rPr lang="en-US" sz="1400" dirty="0"/>
              <a:t> Congress (ITC-2023), International Symposium Problems of Redundancy in Information and Control Systems (Redundancy-2023)</a:t>
            </a:r>
            <a:r>
              <a:rPr lang="ru-RU" sz="1400" dirty="0"/>
              <a:t>, </a:t>
            </a:r>
            <a:r>
              <a:rPr lang="en-US" sz="1400" dirty="0"/>
              <a:t>IEEE International Black Sea Conference on Communications and Networking (</a:t>
            </a:r>
            <a:r>
              <a:rPr lang="en-US" sz="1400" dirty="0" err="1"/>
              <a:t>BlackSeaCom</a:t>
            </a:r>
            <a:r>
              <a:rPr lang="ru-RU" sz="1400" dirty="0"/>
              <a:t>-2023</a:t>
            </a:r>
            <a:r>
              <a:rPr lang="en-US" sz="1400" dirty="0"/>
              <a:t>)</a:t>
            </a:r>
            <a:br>
              <a:rPr lang="en-US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136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1906</Words>
  <Application>Microsoft Office PowerPoint</Application>
  <PresentationFormat>Широкоэкранный</PresentationFormat>
  <Paragraphs>147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HSE Sans</vt:lpstr>
      <vt:lpstr>Office Theme</vt:lpstr>
      <vt:lpstr>Преодоление ограничений взаимодействия киберфизических систем в гетерогенных сетях удаленного интернета вещей с использованием методов машинного обучения</vt:lpstr>
      <vt:lpstr>Интернет удаленных вещей (Internet of Remote Things, IoRT)</vt:lpstr>
      <vt:lpstr>Проблематика</vt:lpstr>
      <vt:lpstr>Цель и задачи</vt:lpstr>
      <vt:lpstr>Методология</vt:lpstr>
      <vt:lpstr>Команда (взрослые участники)</vt:lpstr>
      <vt:lpstr>Команда (студенты и аспиранты)</vt:lpstr>
      <vt:lpstr>Планируемые результаты</vt:lpstr>
      <vt:lpstr>Планируемые результаты</vt:lpstr>
      <vt:lpstr>Семинар НУГ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Ролич Алексей Юрьевич</cp:lastModifiedBy>
  <cp:revision>107</cp:revision>
  <cp:lastPrinted>2021-11-11T13:08:42Z</cp:lastPrinted>
  <dcterms:created xsi:type="dcterms:W3CDTF">2021-11-11T08:52:47Z</dcterms:created>
  <dcterms:modified xsi:type="dcterms:W3CDTF">2023-02-06T14:33:00Z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