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71" r:id="rId5"/>
    <p:sldId id="272" r:id="rId6"/>
    <p:sldId id="287" r:id="rId7"/>
    <p:sldId id="295" r:id="rId8"/>
    <p:sldId id="298" r:id="rId9"/>
    <p:sldId id="290" r:id="rId10"/>
    <p:sldId id="297" r:id="rId11"/>
    <p:sldId id="294" r:id="rId12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81F"/>
    <a:srgbClr val="96628C"/>
    <a:srgbClr val="0E2D69"/>
    <a:srgbClr val="234A9B"/>
    <a:srgbClr val="E61F3D"/>
    <a:srgbClr val="D9D9D9"/>
    <a:srgbClr val="029C63"/>
    <a:srgbClr val="11A0D7"/>
    <a:srgbClr val="FFD746"/>
    <a:srgbClr val="CD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722"/>
  </p:normalViewPr>
  <p:slideViewPr>
    <p:cSldViewPr snapToGrid="0" snapToObjects="1">
      <p:cViewPr varScale="1">
        <p:scale>
          <a:sx n="117" d="100"/>
          <a:sy n="117" d="100"/>
        </p:scale>
        <p:origin x="-126" y="-102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  <p:guide pos="6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ksenov\Dropbox\&#1052;&#1048;&#1069;&#1052;%20&#1085;&#1072;&#1091;&#1082;&#1072;\&#1087;&#1091;&#1073;&#1083;&#1080;&#1082;&#1072;&#1094;&#1080;&#1080;%20&#1052;&#1048;&#1069;&#1052;\&#1072;&#1085;&#1072;&#1083;&#1080;&#1090;&#1080;&#1082;&#1072;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59114687692919E-2"/>
          <c:y val="7.3471359421780819E-2"/>
          <c:w val="0.88130814803582835"/>
          <c:h val="0.68617859639404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Аналитика!$B$3</c:f>
              <c:strCache>
                <c:ptCount val="1"/>
                <c:pt idx="0">
                  <c:v>WoS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Аналитика!$F$2:$I$2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Аналитика!$F$3:$I$3</c:f>
              <c:numCache>
                <c:formatCode>General</c:formatCode>
                <c:ptCount val="4"/>
                <c:pt idx="0">
                  <c:v>221</c:v>
                </c:pt>
                <c:pt idx="1">
                  <c:v>224</c:v>
                </c:pt>
                <c:pt idx="2">
                  <c:v>228</c:v>
                </c:pt>
                <c:pt idx="3">
                  <c:v>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D9-4D8B-9815-538B497DEC3B}"/>
            </c:ext>
          </c:extLst>
        </c:ser>
        <c:ser>
          <c:idx val="1"/>
          <c:order val="1"/>
          <c:tx>
            <c:strRef>
              <c:f>Аналитика!$B$5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Аналитика!$F$2:$I$2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Аналитика!$F$5:$I$5</c:f>
              <c:numCache>
                <c:formatCode>General</c:formatCode>
                <c:ptCount val="4"/>
                <c:pt idx="0">
                  <c:v>316</c:v>
                </c:pt>
                <c:pt idx="1">
                  <c:v>386</c:v>
                </c:pt>
                <c:pt idx="2">
                  <c:v>339</c:v>
                </c:pt>
                <c:pt idx="3">
                  <c:v>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D9-4D8B-9815-538B497DE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134144"/>
        <c:axId val="85791232"/>
      </c:barChart>
      <c:catAx>
        <c:axId val="961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791232"/>
        <c:crosses val="autoZero"/>
        <c:auto val="1"/>
        <c:lblAlgn val="ctr"/>
        <c:lblOffset val="100"/>
        <c:noMultiLvlLbl val="0"/>
      </c:catAx>
      <c:valAx>
        <c:axId val="8579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18.07.2022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=""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=""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=""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=""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=""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=""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=""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=""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=""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=""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=""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=""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=""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=""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=""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=""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=""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=""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=""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=""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=""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=""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=""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=""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=""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=""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=""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=""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=""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=""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=""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=""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=""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=""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=""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=""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=""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=""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=""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=""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=""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=""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=""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=""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=""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=""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=""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=""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=""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=""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=""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=""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=""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=""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=""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=""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=""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=""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=""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=""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=""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=""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=""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=""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=""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=""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=""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=""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=""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=""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=""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=""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=""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=""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=""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=""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=""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=""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=""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=""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=""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=""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=""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=""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=""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=""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=""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=""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=""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=""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=""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=""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=""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=""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=""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=""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18.07.2022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</a:t>
            </a:r>
            <a:r>
              <a:rPr lang="ru-RU" dirty="0"/>
              <a:t>научной деятельности МИЭМ НИУ ВШЭ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2021-2022 </a:t>
            </a:r>
            <a:r>
              <a:rPr lang="ru-RU" dirty="0" err="1"/>
              <a:t>г.г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Московский институт электроники и математики им А.Н. Тихонова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Заседание </a:t>
            </a:r>
            <a:br>
              <a:rPr lang="ru-RU" dirty="0" smtClean="0"/>
            </a:br>
            <a:r>
              <a:rPr lang="ru-RU" dirty="0" smtClean="0"/>
              <a:t>Ученого совета МИЭМ НИУ ВШЭ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14.06.2022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Аксенов Сергей Алексеевич, к.т.н., </a:t>
            </a:r>
            <a:br>
              <a:rPr lang="ru-RU" dirty="0" smtClean="0"/>
            </a:br>
            <a:r>
              <a:rPr lang="ru-RU" dirty="0" smtClean="0"/>
              <a:t>заместитель директора по научной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лаборатории </a:t>
            </a:r>
            <a:br>
              <a:rPr lang="ru-RU" dirty="0" smtClean="0"/>
            </a:br>
            <a:r>
              <a:rPr lang="ru-RU" dirty="0" smtClean="0"/>
              <a:t>МИЭМ НИУ ВШЭ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r>
              <a:rPr lang="ru-RU" sz="1400" b="1" dirty="0"/>
              <a:t>Международные лаборатории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Международная лаборатория атомистического моделирования и многомасштабного анализа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Международная </a:t>
            </a:r>
            <a:r>
              <a:rPr lang="ru-RU" sz="1400" dirty="0"/>
              <a:t>лаборатория вычислительной и статистической </a:t>
            </a:r>
            <a:r>
              <a:rPr lang="ru-RU" sz="1400" dirty="0" err="1" smtClean="0"/>
              <a:t>геномики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Международная лаборатория изучения и диагностики опасных геофизических </a:t>
            </a:r>
            <a:r>
              <a:rPr lang="ru-RU" b="1" dirty="0" smtClean="0"/>
              <a:t>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Центр квантовых </a:t>
            </a:r>
            <a:r>
              <a:rPr lang="ru-RU" b="1" dirty="0" err="1" smtClean="0"/>
              <a:t>метаматериалов</a:t>
            </a: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</a:t>
            </a:r>
            <a:r>
              <a:rPr lang="ru-RU" dirty="0" smtClean="0"/>
              <a:t>ВШЭ в </a:t>
            </a:r>
            <a:r>
              <a:rPr lang="ru-RU" dirty="0"/>
              <a:t>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9892" y="2379661"/>
            <a:ext cx="5245561" cy="418318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Научно-учебные и научно-исследовательские лаборатории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НУЛ </a:t>
            </a:r>
            <a:r>
              <a:rPr lang="ru-RU" sz="1400" dirty="0"/>
              <a:t>квантовой </a:t>
            </a:r>
            <a:r>
              <a:rPr lang="ru-RU" sz="1400" dirty="0" err="1" smtClean="0"/>
              <a:t>наноэлектроники</a:t>
            </a:r>
            <a:endParaRPr lang="ru-RU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ЗЛ </a:t>
            </a:r>
            <a:r>
              <a:rPr lang="ru-RU" sz="1400" dirty="0"/>
              <a:t>с </a:t>
            </a:r>
            <a:r>
              <a:rPr lang="ru-RU" sz="1400" dirty="0" smtClean="0"/>
              <a:t>Башкирским государственным педагогическим университетом </a:t>
            </a:r>
            <a:r>
              <a:rPr lang="ru-RU" sz="1400" dirty="0"/>
              <a:t>им. М. </a:t>
            </a:r>
            <a:r>
              <a:rPr lang="ru-RU" sz="1400" dirty="0" err="1"/>
              <a:t>Акмуллы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НУЛ телекоммуникационных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Научная лаборатория Интернета вещей и </a:t>
            </a:r>
            <a:r>
              <a:rPr lang="ru-RU" sz="1400" dirty="0" err="1"/>
              <a:t>киберфизических</a:t>
            </a:r>
            <a:r>
              <a:rPr lang="ru-RU" sz="1400" dirty="0"/>
              <a:t> </a:t>
            </a:r>
            <a:r>
              <a:rPr lang="ru-RU" sz="1400" dirty="0" smtClean="0"/>
              <a:t>систем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ЗЛ с Тамбовским государственным техническим университетом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УИЛ </a:t>
            </a:r>
            <a:r>
              <a:rPr lang="ru-RU" sz="1400" dirty="0"/>
              <a:t>функциональной безопасности космических аппаратов и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Лаборатория «Математические методы естествознания</a:t>
            </a:r>
            <a:r>
              <a:rPr lang="ru-RU" sz="14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Лаборатория физики элементарных частиц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Центр прикладной электроники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54853" y="6245051"/>
            <a:ext cx="5450599" cy="404520"/>
          </a:xfrm>
          <a:prstGeom prst="roundRect">
            <a:avLst>
              <a:gd name="adj" fmla="val 3590"/>
            </a:avLst>
          </a:prstGeom>
          <a:noFill/>
          <a:ln>
            <a:solidFill>
              <a:srgbClr val="EB681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682" y="4700778"/>
            <a:ext cx="5636171" cy="48978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EB681F"/>
                </a:solidFill>
              </a:rPr>
              <a:t>В 2022 году открыто </a:t>
            </a:r>
            <a:r>
              <a:rPr lang="ru-RU" b="1" dirty="0" smtClean="0">
                <a:solidFill>
                  <a:srgbClr val="EB681F"/>
                </a:solidFill>
              </a:rPr>
              <a:t>две новых международных лаборатории</a:t>
            </a:r>
            <a:r>
              <a:rPr lang="ru-RU" dirty="0" smtClean="0">
                <a:solidFill>
                  <a:srgbClr val="EB681F"/>
                </a:solidFill>
              </a:rPr>
              <a:t> </a:t>
            </a:r>
            <a:br>
              <a:rPr lang="ru-RU" dirty="0" smtClean="0">
                <a:solidFill>
                  <a:srgbClr val="EB681F"/>
                </a:solidFill>
              </a:rPr>
            </a:br>
            <a:r>
              <a:rPr lang="ru-RU" dirty="0" smtClean="0">
                <a:solidFill>
                  <a:srgbClr val="EB681F"/>
                </a:solidFill>
              </a:rPr>
              <a:t>Начал работу </a:t>
            </a:r>
            <a:r>
              <a:rPr lang="ru-RU" b="1" dirty="0" smtClean="0">
                <a:solidFill>
                  <a:srgbClr val="EB681F"/>
                </a:solidFill>
              </a:rPr>
              <a:t>Центр прикладной электроники</a:t>
            </a:r>
          </a:p>
          <a:p>
            <a:endParaRPr lang="ru-RU" dirty="0">
              <a:solidFill>
                <a:srgbClr val="EB681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8682" y="3769807"/>
            <a:ext cx="5636171" cy="909770"/>
          </a:xfrm>
          <a:prstGeom prst="roundRect">
            <a:avLst>
              <a:gd name="adj" fmla="val 3590"/>
            </a:avLst>
          </a:prstGeom>
          <a:noFill/>
          <a:ln>
            <a:solidFill>
              <a:srgbClr val="EB681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67" y="5121446"/>
            <a:ext cx="5468956" cy="1528125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Проекты ЦФИ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Евсютин О.О., Новые </a:t>
            </a:r>
            <a:r>
              <a:rPr lang="ru-RU" sz="1400" dirty="0"/>
              <a:t>методы защиты данных в </a:t>
            </a:r>
            <a:r>
              <a:rPr lang="ru-RU" sz="1400" dirty="0" err="1"/>
              <a:t>киберфизических</a:t>
            </a:r>
            <a:r>
              <a:rPr lang="ru-RU" sz="1400" dirty="0"/>
              <a:t> </a:t>
            </a:r>
            <a:r>
              <a:rPr lang="ru-RU" sz="1400" dirty="0" smtClean="0"/>
              <a:t>системах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Романов А.Ю., Исследование </a:t>
            </a:r>
            <a:r>
              <a:rPr lang="ru-RU" sz="1400" dirty="0"/>
              <a:t>новых перспективных топологий и методов маршрутизации для применения в сетях на </a:t>
            </a:r>
            <a:r>
              <a:rPr lang="ru-RU" sz="1400" dirty="0" smtClean="0"/>
              <a:t>кристалле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Публикационная активность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36073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 2021 году вышла первая статья в журнале </a:t>
            </a:r>
            <a:r>
              <a:rPr lang="en-US" dirty="0" smtClean="0"/>
              <a:t>Nature</a:t>
            </a:r>
            <a:r>
              <a:rPr lang="ru-RU" dirty="0" smtClean="0"/>
              <a:t>:</a:t>
            </a:r>
            <a:endParaRPr lang="en-US" dirty="0" smtClean="0"/>
          </a:p>
          <a:p>
            <a:pPr marL="266700" lvl="1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Лозовик Ю.Е.- </a:t>
            </a:r>
            <a:r>
              <a:rPr lang="en-US" dirty="0" smtClean="0"/>
              <a:t>A</a:t>
            </a:r>
            <a:r>
              <a:rPr lang="ru-RU" dirty="0" smtClean="0"/>
              <a:t>.</a:t>
            </a:r>
            <a:r>
              <a:rPr lang="en-US" dirty="0" smtClean="0"/>
              <a:t>V</a:t>
            </a:r>
            <a:r>
              <a:rPr lang="en-US" dirty="0"/>
              <a:t>. </a:t>
            </a:r>
            <a:r>
              <a:rPr lang="en-US" dirty="0" err="1"/>
              <a:t>Zasedatelev</a:t>
            </a:r>
            <a:r>
              <a:rPr lang="en-US" dirty="0"/>
              <a:t>, </a:t>
            </a:r>
            <a:r>
              <a:rPr lang="en-US" dirty="0" smtClean="0"/>
              <a:t>et.al., Single-photon </a:t>
            </a:r>
            <a:r>
              <a:rPr lang="en-US" dirty="0"/>
              <a:t>nonlinearity at room </a:t>
            </a:r>
            <a:r>
              <a:rPr lang="en-US" dirty="0" smtClean="0"/>
              <a:t>temperature,2021, Nature, vol. </a:t>
            </a:r>
            <a:r>
              <a:rPr lang="en-US" dirty="0"/>
              <a:t>597, </a:t>
            </a:r>
            <a:r>
              <a:rPr lang="en-US" dirty="0" smtClean="0"/>
              <a:t>p. 493–497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Две статьи в журнале </a:t>
            </a:r>
            <a:r>
              <a:rPr lang="en-US" dirty="0" smtClean="0"/>
              <a:t>Nature</a:t>
            </a:r>
            <a:r>
              <a:rPr lang="ru-RU" dirty="0" smtClean="0"/>
              <a:t> </a:t>
            </a:r>
            <a:r>
              <a:rPr lang="en-US" dirty="0" smtClean="0"/>
              <a:t>Communications</a:t>
            </a:r>
            <a:r>
              <a:rPr lang="ru-RU" dirty="0" smtClean="0"/>
              <a:t>:</a:t>
            </a:r>
            <a:endParaRPr lang="en-US" dirty="0"/>
          </a:p>
          <a:p>
            <a:pPr marL="266700" lvl="0" indent="-2667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/>
              <a:t>Щур</a:t>
            </a:r>
            <a:r>
              <a:rPr lang="ru-RU" dirty="0" smtClean="0"/>
              <a:t> </a:t>
            </a:r>
            <a:r>
              <a:rPr lang="ru-RU" dirty="0"/>
              <a:t>В.Л. - </a:t>
            </a:r>
            <a:r>
              <a:rPr lang="en-US" dirty="0" err="1"/>
              <a:t>Komissarov</a:t>
            </a:r>
            <a:r>
              <a:rPr lang="en-US" dirty="0"/>
              <a:t> A.B. et al. Genomic epidemiology of the early stages of the SARS-CoV-2 outbreak in Russia (</a:t>
            </a:r>
            <a:r>
              <a:rPr lang="en-US" dirty="0" smtClean="0"/>
              <a:t>2021)</a:t>
            </a:r>
            <a:r>
              <a:rPr lang="ru-RU" dirty="0" smtClean="0"/>
              <a:t> </a:t>
            </a:r>
            <a:r>
              <a:rPr lang="en-US" dirty="0" smtClean="0"/>
              <a:t>Nature </a:t>
            </a:r>
            <a:r>
              <a:rPr lang="en-US" dirty="0"/>
              <a:t>Communications, 12 (1), </a:t>
            </a:r>
            <a:r>
              <a:rPr lang="ru-RU" dirty="0"/>
              <a:t>статья № </a:t>
            </a:r>
            <a:r>
              <a:rPr lang="ru-RU" dirty="0" smtClean="0"/>
              <a:t>649</a:t>
            </a:r>
            <a:endParaRPr lang="en-US" dirty="0" smtClean="0"/>
          </a:p>
          <a:p>
            <a:pPr marL="266700" lvl="0" indent="-2667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Гольцман </a:t>
            </a:r>
            <a:r>
              <a:rPr lang="ru-RU" dirty="0"/>
              <a:t>Г.Н. - </a:t>
            </a:r>
            <a:r>
              <a:rPr lang="en-US" dirty="0" err="1"/>
              <a:t>Gayduchenko</a:t>
            </a:r>
            <a:r>
              <a:rPr lang="en-US" dirty="0"/>
              <a:t> I. et al. Tunnel field-effect transistors for sensitive terahertz detection (</a:t>
            </a:r>
            <a:r>
              <a:rPr lang="en-US" dirty="0" smtClean="0"/>
              <a:t>2021)</a:t>
            </a:r>
            <a:r>
              <a:rPr lang="ru-RU" dirty="0" smtClean="0"/>
              <a:t> </a:t>
            </a:r>
            <a:r>
              <a:rPr lang="en-US" dirty="0" smtClean="0"/>
              <a:t>Nature </a:t>
            </a:r>
            <a:r>
              <a:rPr lang="en-US" dirty="0"/>
              <a:t>Communications, 12 (1), </a:t>
            </a:r>
            <a:r>
              <a:rPr lang="ru-RU" dirty="0"/>
              <a:t>статья № </a:t>
            </a:r>
            <a:r>
              <a:rPr lang="ru-RU" dirty="0" smtClean="0"/>
              <a:t>543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Монографии: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Интегральные схемы со структурой КМОП «кремний на сапфире» / А.С. </a:t>
            </a:r>
            <a:r>
              <a:rPr lang="ru-RU" dirty="0" err="1"/>
              <a:t>Адонин</a:t>
            </a:r>
            <a:r>
              <a:rPr lang="ru-RU" dirty="0"/>
              <a:t>, К.О. Петросянц. – М.: </a:t>
            </a:r>
            <a:r>
              <a:rPr lang="ru-RU" dirty="0" err="1"/>
              <a:t>Техносфера</a:t>
            </a:r>
            <a:r>
              <a:rPr lang="ru-RU" dirty="0"/>
              <a:t>, 2022. – 402 с.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Харрис С.Л., Харрис Д. Цифровая </a:t>
            </a:r>
            <a:r>
              <a:rPr lang="ru-RU" dirty="0" err="1"/>
              <a:t>схемотехника</a:t>
            </a:r>
            <a:r>
              <a:rPr lang="ru-RU" dirty="0"/>
              <a:t> и архитектура компьютера: RISC-V / пер. с англ. В. С. </a:t>
            </a:r>
            <a:r>
              <a:rPr lang="ru-RU" dirty="0" err="1"/>
              <a:t>Яценкова</a:t>
            </a:r>
            <a:r>
              <a:rPr lang="ru-RU" dirty="0"/>
              <a:t>, А.Ю. Романова; под ред. А. Ю. Романова. – М.: ДМК Пресс, 2021. – 810 с. </a:t>
            </a:r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ВШЭ в 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437140"/>
              </p:ext>
            </p:extLst>
          </p:nvPr>
        </p:nvGraphicFramePr>
        <p:xfrm>
          <a:off x="6096000" y="2448835"/>
          <a:ext cx="5539740" cy="356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4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902308" cy="777025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лучших русскоязычных статей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360731" cy="4183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 2022 г. Победителями конкурса стали:</a:t>
            </a:r>
            <a:endParaRPr lang="en-US" dirty="0" smtClean="0"/>
          </a:p>
          <a:p>
            <a:pPr marL="266700" lvl="1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/>
              <a:t>Арутюнов Константин Юрьевич </a:t>
            </a:r>
            <a:r>
              <a:rPr lang="ru-RU" dirty="0"/>
              <a:t>– профессор ДЭИ, Заведующий Научно-учебной лабораторией квантовой </a:t>
            </a:r>
            <a:r>
              <a:rPr lang="ru-RU" dirty="0" err="1"/>
              <a:t>наноэлектроники</a:t>
            </a:r>
            <a:endParaRPr lang="ru-RU" dirty="0"/>
          </a:p>
          <a:p>
            <a:pPr marL="723900" lvl="2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Арутюнов К.Ю., </a:t>
            </a:r>
            <a:r>
              <a:rPr lang="ru-RU" dirty="0" err="1"/>
              <a:t>Заикин</a:t>
            </a:r>
            <a:r>
              <a:rPr lang="ru-RU" dirty="0"/>
              <a:t> А.Г., </a:t>
            </a:r>
            <a:r>
              <a:rPr lang="ru-RU" dirty="0" err="1"/>
              <a:t>Радкевич</a:t>
            </a:r>
            <a:r>
              <a:rPr lang="ru-RU" dirty="0"/>
              <a:t> А.А., Семенов А.Г.,  Трефилов Д.О., </a:t>
            </a:r>
            <a:r>
              <a:rPr lang="ru-RU" dirty="0" err="1"/>
              <a:t>Лехтинен</a:t>
            </a:r>
            <a:r>
              <a:rPr lang="ru-RU" dirty="0"/>
              <a:t> Я. Локальные и интегральные свойства </a:t>
            </a:r>
            <a:r>
              <a:rPr lang="ru-RU" dirty="0" err="1"/>
              <a:t>квазиодномерного</a:t>
            </a:r>
            <a:r>
              <a:rPr lang="ru-RU" dirty="0"/>
              <a:t> сверхпроводника в режиме квантовых флуктуаций параметра порядка//</a:t>
            </a:r>
            <a:r>
              <a:rPr lang="ru-RU" b="1" dirty="0"/>
              <a:t>Физика твердого тела</a:t>
            </a:r>
            <a:r>
              <a:rPr lang="ru-RU" dirty="0"/>
              <a:t> 63 (9) (2021): </a:t>
            </a:r>
            <a:r>
              <a:rPr lang="ru-RU" dirty="0" smtClean="0"/>
              <a:t>1233-1237</a:t>
            </a:r>
            <a:endParaRPr lang="ru-RU" b="1" dirty="0" smtClean="0"/>
          </a:p>
          <a:p>
            <a:pPr marL="266700" lvl="1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/>
              <a:t>Тимофеев </a:t>
            </a:r>
            <a:r>
              <a:rPr lang="ru-RU" b="1" dirty="0"/>
              <a:t>Алексей Владимирович </a:t>
            </a:r>
            <a:r>
              <a:rPr lang="ru-RU" dirty="0"/>
              <a:t>– </a:t>
            </a:r>
            <a:r>
              <a:rPr lang="ru-RU" dirty="0" smtClean="0"/>
              <a:t>Ведущий </a:t>
            </a:r>
            <a:r>
              <a:rPr lang="ru-RU" dirty="0"/>
              <a:t>научный </a:t>
            </a:r>
            <a:r>
              <a:rPr lang="ru-RU" dirty="0" smtClean="0"/>
              <a:t>сотрудник Международной </a:t>
            </a:r>
            <a:r>
              <a:rPr lang="ru-RU" dirty="0"/>
              <a:t>лаборатория суперкомпьютерного атомистического моделирования и многомасштабного анализа</a:t>
            </a:r>
          </a:p>
          <a:p>
            <a:pPr marL="723900" lvl="2" indent="-2667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Колотинский</a:t>
            </a:r>
            <a:r>
              <a:rPr lang="ru-RU" dirty="0" smtClean="0"/>
              <a:t> </a:t>
            </a:r>
            <a:r>
              <a:rPr lang="ru-RU" dirty="0"/>
              <a:t>Д.А., Николаев В.С., Тимофеев А.В. Влияние структурной неоднородности и невзаимных эффектов во взаимодействии </a:t>
            </a:r>
            <a:r>
              <a:rPr lang="ru-RU" dirty="0" err="1"/>
              <a:t>макрочастиц</a:t>
            </a:r>
            <a:r>
              <a:rPr lang="ru-RU" dirty="0"/>
              <a:t> на динамические свойства плазменно-пылевого </a:t>
            </a:r>
            <a:r>
              <a:rPr lang="ru-RU" dirty="0" err="1"/>
              <a:t>монослоя</a:t>
            </a:r>
            <a:r>
              <a:rPr lang="ru-RU" dirty="0"/>
              <a:t>//</a:t>
            </a:r>
            <a:r>
              <a:rPr lang="ru-RU" b="1" dirty="0"/>
              <a:t>Письма в ЖЭТФ </a:t>
            </a:r>
            <a:r>
              <a:rPr lang="ru-RU" dirty="0"/>
              <a:t>113 (8) (2021): 514 – </a:t>
            </a:r>
            <a:r>
              <a:rPr lang="ru-RU" dirty="0" smtClean="0"/>
              <a:t>522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ВШЭ в 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pic>
        <p:nvPicPr>
          <p:cNvPr id="2050" name="Picture 2" descr="https://www.hse.ru/mirror/pubs/share/373726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29" y="2440419"/>
            <a:ext cx="3503304" cy="308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902308" cy="777025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Постдоки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ВШЭ в 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b="1" dirty="0" smtClean="0"/>
              <a:t>Российские </a:t>
            </a:r>
            <a:r>
              <a:rPr lang="ru-RU" b="1" dirty="0" err="1"/>
              <a:t>п</a:t>
            </a:r>
            <a:r>
              <a:rPr lang="ru-RU" b="1" dirty="0" err="1" smtClean="0"/>
              <a:t>остдоки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Подано 4 заявки на открытие вакансий. Итоги не подведены.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текущий момент в МИЭМ работает 1 </a:t>
            </a:r>
            <a:r>
              <a:rPr lang="ru-RU" dirty="0" err="1" smtClean="0"/>
              <a:t>постдок</a:t>
            </a:r>
            <a:r>
              <a:rPr lang="ru-RU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Гайдученко Игорь Андреевич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2"/>
          </p:nvPr>
        </p:nvSpPr>
        <p:spPr>
          <a:xfrm>
            <a:off x="6259805" y="2379663"/>
            <a:ext cx="5245561" cy="3393234"/>
          </a:xfrm>
        </p:spPr>
        <p:txBody>
          <a:bodyPr/>
          <a:lstStyle/>
          <a:p>
            <a:r>
              <a:rPr lang="ru-RU" b="1" dirty="0" smtClean="0"/>
              <a:t>Зарубежные  </a:t>
            </a:r>
            <a:r>
              <a:rPr lang="ru-RU" b="1" dirty="0" err="1" smtClean="0"/>
              <a:t>постдоки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Das</a:t>
            </a:r>
            <a:r>
              <a:rPr lang="ru-RU" dirty="0"/>
              <a:t> </a:t>
            </a:r>
            <a:r>
              <a:rPr lang="ru-RU" dirty="0" err="1" smtClean="0"/>
              <a:t>Abinash</a:t>
            </a:r>
            <a:r>
              <a:rPr lang="en-US" dirty="0" smtClean="0"/>
              <a:t>, </a:t>
            </a:r>
            <a:r>
              <a:rPr lang="ru-RU" dirty="0" smtClean="0"/>
              <a:t>Департамент электронной</a:t>
            </a:r>
            <a:r>
              <a:rPr lang="en-US" dirty="0" smtClean="0"/>
              <a:t> </a:t>
            </a:r>
            <a:r>
              <a:rPr lang="ru-RU" dirty="0" smtClean="0"/>
              <a:t>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Hanotel</a:t>
            </a:r>
            <a:r>
              <a:rPr lang="en-US" dirty="0"/>
              <a:t> </a:t>
            </a:r>
            <a:r>
              <a:rPr lang="en-US" dirty="0" err="1"/>
              <a:t>Pinzón</a:t>
            </a:r>
            <a:r>
              <a:rPr lang="en-US" dirty="0"/>
              <a:t> Christian </a:t>
            </a:r>
            <a:r>
              <a:rPr lang="en-US" dirty="0" smtClean="0"/>
              <a:t>Louis</a:t>
            </a:r>
            <a:r>
              <a:rPr lang="ru-RU" dirty="0" smtClean="0"/>
              <a:t>, Департамент прикладной математики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Dongyu</a:t>
            </a:r>
            <a:r>
              <a:rPr lang="en-US" dirty="0"/>
              <a:t> </a:t>
            </a:r>
            <a:r>
              <a:rPr lang="en-US" dirty="0" smtClean="0"/>
              <a:t>Liu, </a:t>
            </a:r>
            <a:r>
              <a:rPr lang="ru-RU" dirty="0" smtClean="0"/>
              <a:t>Департамент </a:t>
            </a:r>
            <a:r>
              <a:rPr lang="ru-RU" dirty="0"/>
              <a:t>электронной</a:t>
            </a:r>
            <a:r>
              <a:rPr lang="en-US" dirty="0"/>
              <a:t> </a:t>
            </a:r>
            <a:r>
              <a:rPr lang="ru-RU" dirty="0"/>
              <a:t>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Dinesh </a:t>
            </a:r>
            <a:r>
              <a:rPr lang="en-US" dirty="0" err="1"/>
              <a:t>Rano</a:t>
            </a:r>
            <a:r>
              <a:rPr lang="en-US" dirty="0"/>
              <a:t> , </a:t>
            </a:r>
            <a:r>
              <a:rPr lang="ru-RU" dirty="0"/>
              <a:t>Департамент электронной</a:t>
            </a:r>
            <a:r>
              <a:rPr lang="en-US" dirty="0"/>
              <a:t> </a:t>
            </a:r>
            <a:r>
              <a:rPr lang="ru-RU" dirty="0"/>
              <a:t>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Д-р </a:t>
            </a:r>
            <a:r>
              <a:rPr lang="ru-RU" dirty="0" err="1"/>
              <a:t>Тейшейра</a:t>
            </a:r>
            <a:r>
              <a:rPr lang="ru-RU" dirty="0"/>
              <a:t> </a:t>
            </a:r>
            <a:r>
              <a:rPr lang="ru-RU" dirty="0" err="1"/>
              <a:t>Сарайва</a:t>
            </a:r>
            <a:r>
              <a:rPr lang="ru-RU" dirty="0"/>
              <a:t> </a:t>
            </a:r>
            <a:r>
              <a:rPr lang="ru-RU" dirty="0" err="1" smtClean="0"/>
              <a:t>Тьяго</a:t>
            </a:r>
            <a:r>
              <a:rPr lang="en-US" dirty="0"/>
              <a:t>, </a:t>
            </a:r>
            <a:r>
              <a:rPr lang="ru-RU" dirty="0"/>
              <a:t>Департамент электронной</a:t>
            </a:r>
            <a:r>
              <a:rPr lang="en-US" dirty="0"/>
              <a:t> </a:t>
            </a:r>
            <a:r>
              <a:rPr lang="ru-RU" dirty="0"/>
              <a:t>инженерии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0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научных конференций и семинаров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736180" cy="41831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XVII International Symposium Problems of Redundancy in Information and Control </a:t>
            </a:r>
            <a:r>
              <a:rPr lang="en-US" sz="1500" dirty="0" smtClean="0"/>
              <a:t>Systems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 smtClean="0"/>
              <a:t>(</a:t>
            </a:r>
            <a:r>
              <a:rPr lang="en-US" sz="1500" dirty="0"/>
              <a:t>25–29 </a:t>
            </a:r>
            <a:r>
              <a:rPr lang="ru-RU" sz="1500" dirty="0" smtClean="0"/>
              <a:t>октября</a:t>
            </a:r>
            <a:r>
              <a:rPr lang="en-US" sz="1500" dirty="0"/>
              <a:t> 2021 </a:t>
            </a:r>
            <a:r>
              <a:rPr lang="ru-RU" sz="1500" dirty="0"/>
              <a:t>г.</a:t>
            </a:r>
            <a:r>
              <a:rPr lang="en-US" sz="1500" dirty="0" smtClean="0"/>
              <a:t>)</a:t>
            </a:r>
            <a:endParaRPr lang="ru-RU" sz="15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VII </a:t>
            </a:r>
            <a:r>
              <a:rPr lang="ru-RU" sz="1500" dirty="0"/>
              <a:t>Международная </a:t>
            </a:r>
            <a:r>
              <a:rPr lang="ru-RU" sz="1500" dirty="0" smtClean="0"/>
              <a:t>конференция Актуальные </a:t>
            </a:r>
            <a:r>
              <a:rPr lang="ru-RU" sz="1500" dirty="0"/>
              <a:t>проблемы системной и программной </a:t>
            </a:r>
            <a:r>
              <a:rPr lang="ru-RU" sz="1500" dirty="0" smtClean="0"/>
              <a:t>инженерии</a:t>
            </a:r>
            <a:r>
              <a:rPr lang="en-US" sz="1500" dirty="0" smtClean="0"/>
              <a:t> – </a:t>
            </a:r>
            <a:r>
              <a:rPr lang="ru-RU" sz="1500" dirty="0" smtClean="0"/>
              <a:t>АПСПИ 2021</a:t>
            </a:r>
            <a:r>
              <a:rPr lang="en-US" sz="1500" dirty="0"/>
              <a:t>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 smtClean="0"/>
              <a:t>(</a:t>
            </a:r>
            <a:r>
              <a:rPr lang="ru-RU" sz="1500" dirty="0" smtClean="0"/>
              <a:t>16–18 ноября 2021</a:t>
            </a:r>
            <a:r>
              <a:rPr lang="en-US" sz="1500" dirty="0"/>
              <a:t> </a:t>
            </a:r>
            <a:r>
              <a:rPr lang="ru-RU" sz="1500" dirty="0"/>
              <a:t>г.</a:t>
            </a:r>
            <a:r>
              <a:rPr lang="en-US" sz="1500" dirty="0" smtClean="0"/>
              <a:t>)</a:t>
            </a:r>
            <a:endParaRPr lang="ru-RU" sz="15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III </a:t>
            </a:r>
            <a:r>
              <a:rPr lang="ru-RU" sz="1500" dirty="0" smtClean="0"/>
              <a:t>Международный форум </a:t>
            </a:r>
            <a:r>
              <a:rPr lang="en-US" sz="1500" dirty="0" smtClean="0"/>
              <a:t>FIT-M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/>
              <a:t>(</a:t>
            </a:r>
            <a:r>
              <a:rPr lang="ru-RU" sz="1500" dirty="0"/>
              <a:t>16–18 </a:t>
            </a:r>
            <a:r>
              <a:rPr lang="ru-RU" sz="1500" dirty="0" smtClean="0"/>
              <a:t>декабря 2021</a:t>
            </a:r>
            <a:r>
              <a:rPr lang="en-US" sz="1500" dirty="0"/>
              <a:t> </a:t>
            </a:r>
            <a:r>
              <a:rPr lang="ru-RU" sz="1500" dirty="0"/>
              <a:t>г.</a:t>
            </a:r>
            <a:r>
              <a:rPr lang="en-US" sz="1500" dirty="0" smtClean="0"/>
              <a:t>)</a:t>
            </a:r>
            <a:endParaRPr lang="ru-RU" sz="1500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Ежегодная межвузовская научно-техническая конференция студентов, аспирантов и молодых специалистов имени </a:t>
            </a:r>
            <a:r>
              <a:rPr lang="ru-RU" sz="1500" dirty="0" err="1" smtClean="0"/>
              <a:t>Е.В.Арменского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>(</a:t>
            </a:r>
            <a:r>
              <a:rPr lang="ru-RU" sz="1500" dirty="0" smtClean="0"/>
              <a:t>5–13 апреля </a:t>
            </a:r>
            <a:r>
              <a:rPr lang="ru-RU" sz="1500" dirty="0"/>
              <a:t>2022)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Московский семинар по электронным и сетевым </a:t>
            </a:r>
            <a:r>
              <a:rPr lang="ru-RU" sz="1500" dirty="0" smtClean="0"/>
              <a:t>технологиям</a:t>
            </a:r>
            <a:r>
              <a:rPr lang="en-US" sz="1500" dirty="0"/>
              <a:t> </a:t>
            </a:r>
            <a:r>
              <a:rPr lang="en-US" sz="1500" dirty="0" smtClean="0"/>
              <a:t>MWENT-2022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en-US" sz="1500" dirty="0" smtClean="0"/>
              <a:t>(</a:t>
            </a:r>
            <a:r>
              <a:rPr lang="ru-RU" sz="1500" dirty="0" smtClean="0"/>
              <a:t>9–11</a:t>
            </a:r>
            <a:r>
              <a:rPr lang="en-US" sz="1500" dirty="0" smtClean="0"/>
              <a:t> </a:t>
            </a:r>
            <a:r>
              <a:rPr lang="ru-RU" sz="1500" dirty="0" smtClean="0"/>
              <a:t>июня 2022</a:t>
            </a:r>
            <a:r>
              <a:rPr lang="en-US" sz="1500" dirty="0" smtClean="0"/>
              <a:t> </a:t>
            </a:r>
            <a:r>
              <a:rPr lang="ru-RU" sz="1500" dirty="0" smtClean="0"/>
              <a:t>г.</a:t>
            </a:r>
            <a:r>
              <a:rPr lang="en-US" sz="1500" dirty="0" smtClean="0"/>
              <a:t>)</a:t>
            </a:r>
            <a:endParaRPr lang="ru-RU" sz="15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ВШЭ в 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843" y="1447790"/>
            <a:ext cx="2823946" cy="1795223"/>
          </a:xfrm>
          <a:prstGeom prst="rect">
            <a:avLst/>
          </a:prstGeom>
        </p:spPr>
      </p:pic>
      <p:pic>
        <p:nvPicPr>
          <p:cNvPr id="14" name="Picture 11" descr="FIT-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26" y="5146535"/>
            <a:ext cx="2692666" cy="11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707997" y="3317567"/>
            <a:ext cx="3074647" cy="1754414"/>
            <a:chOff x="6791740" y="4077979"/>
            <a:chExt cx="3074647" cy="1754414"/>
          </a:xfrm>
        </p:grpSpPr>
        <p:pic>
          <p:nvPicPr>
            <p:cNvPr id="16" name="Picture 5" descr="REDUNDANCY 202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63"/>
            <a:stretch/>
          </p:blipFill>
          <p:spPr bwMode="auto">
            <a:xfrm>
              <a:off x="6793597" y="4077979"/>
              <a:ext cx="3072790" cy="175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6791740" y="4077979"/>
              <a:ext cx="23862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latin typeface="system-ui"/>
                </a:rPr>
                <a:t>REDUNDANCY 2021</a:t>
              </a:r>
              <a:endPara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ystem-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ВШЭ в 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10" name="Заголовок 3">
            <a:extLst>
              <a:ext uri="{FF2B5EF4-FFF2-40B4-BE49-F238E27FC236}">
                <a16:creationId xmlns="" xmlns:a16="http://schemas.microsoft.com/office/drawing/2014/main" id="{C7D49100-ECF5-A24F-9537-3BD16DFC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/>
          <a:lstStyle/>
          <a:p>
            <a:r>
              <a:rPr lang="ru-RU" dirty="0" smtClean="0"/>
              <a:t>Заявки на гранты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6206768" y="2137148"/>
            <a:ext cx="5519068" cy="44178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Подана заявка на участие в конкурсе для определения получателей грантов в форме субсидий из федерального бюджета для государственной поддержки научных исследований, проводимых под руководством ведущих ученых в российских образовательных организациях высшего образования, научных учреждениях и государственных научных центрах Российской Федерации (</a:t>
            </a:r>
            <a:r>
              <a:rPr lang="ru-RU" b="1" dirty="0" smtClean="0"/>
              <a:t>ПП 220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Подано </a:t>
            </a:r>
            <a:r>
              <a:rPr lang="ru-RU" b="1" dirty="0"/>
              <a:t>2</a:t>
            </a:r>
            <a:r>
              <a:rPr lang="ru-RU" dirty="0"/>
              <a:t> заявки на конкурс </a:t>
            </a:r>
            <a:r>
              <a:rPr lang="ru-RU" b="1" dirty="0"/>
              <a:t>РНФ</a:t>
            </a:r>
            <a:r>
              <a:rPr lang="ru-RU" dirty="0"/>
              <a:t> по программе «Проведение фундаментальных научных исследований и поисковых научных исследований международными научными коллективами (проводится совместно с Государственного фонда естественных наук Китая (далее – NSFC))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Подана </a:t>
            </a:r>
            <a:r>
              <a:rPr lang="ru-RU" dirty="0" err="1"/>
              <a:t>завка</a:t>
            </a:r>
            <a:r>
              <a:rPr lang="ru-RU" dirty="0"/>
              <a:t> на конкурс </a:t>
            </a:r>
            <a:r>
              <a:rPr lang="ru-RU" b="1" dirty="0"/>
              <a:t>РНФ</a:t>
            </a:r>
            <a:r>
              <a:rPr lang="ru-RU" dirty="0"/>
              <a:t> по программе  «Проведение исследований научными группами под руководством молодых ученых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Подано </a:t>
            </a:r>
            <a:r>
              <a:rPr lang="ru-RU" b="1" dirty="0" smtClean="0"/>
              <a:t>3</a:t>
            </a:r>
            <a:r>
              <a:rPr lang="ru-RU" dirty="0" smtClean="0"/>
              <a:t> заявки на конкурс </a:t>
            </a:r>
            <a:r>
              <a:rPr lang="ru-RU" b="1" dirty="0" smtClean="0"/>
              <a:t>РНФ</a:t>
            </a:r>
            <a:r>
              <a:rPr lang="ru-RU" dirty="0" smtClean="0"/>
              <a:t> </a:t>
            </a:r>
            <a:r>
              <a:rPr lang="ru-RU" dirty="0"/>
              <a:t>по программе </a:t>
            </a:r>
            <a:r>
              <a:rPr lang="ru-RU" dirty="0" smtClean="0"/>
              <a:t>«Проведение </a:t>
            </a:r>
            <a:r>
              <a:rPr lang="ru-RU" dirty="0"/>
              <a:t>фундаментальных научных исследований и поисковых научных исследований малыми отдельными научными </a:t>
            </a:r>
            <a:r>
              <a:rPr lang="ru-RU" dirty="0" smtClean="0"/>
              <a:t>группами»</a:t>
            </a:r>
          </a:p>
        </p:txBody>
      </p:sp>
      <p:sp>
        <p:nvSpPr>
          <p:cNvPr id="9" name="Текст 1"/>
          <p:cNvSpPr>
            <a:spLocks noGrp="1"/>
          </p:cNvSpPr>
          <p:nvPr>
            <p:ph type="body" sz="quarter" idx="12"/>
          </p:nvPr>
        </p:nvSpPr>
        <p:spPr>
          <a:xfrm>
            <a:off x="503913" y="2137147"/>
            <a:ext cx="5519068" cy="44178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Идет подготовка заявки на конкурс на предоставление грантов в форме субсидий из федерального бюджета на реализацию проектов по созданию и (или) развитию центров инженерных разработок на базе образовательных организаций высшего образования и научных организаций, реализующих проекты, связанные с разработкой комплектующих (</a:t>
            </a:r>
            <a:r>
              <a:rPr lang="ru-RU" sz="1600" b="1" dirty="0" smtClean="0"/>
              <a:t>ПП-209</a:t>
            </a:r>
            <a:r>
              <a:rPr lang="ru-RU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Подготовлена заявка </a:t>
            </a:r>
            <a:br>
              <a:rPr lang="ru-RU" sz="1600" dirty="0" smtClean="0"/>
            </a:br>
            <a:r>
              <a:rPr lang="ru-RU" sz="1600" dirty="0" smtClean="0"/>
              <a:t>на конкурс </a:t>
            </a:r>
            <a:r>
              <a:rPr lang="ru-RU" sz="1600" b="1" dirty="0" smtClean="0"/>
              <a:t>Передовых инженерных школ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Ключевой партнер – компания </a:t>
            </a:r>
            <a:r>
              <a:rPr lang="en-US" sz="1600" dirty="0" smtClean="0"/>
              <a:t>VK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Партнеры – компания «Элемент», компания «Ростелеком»</a:t>
            </a:r>
          </a:p>
        </p:txBody>
      </p:sp>
    </p:spTree>
    <p:extLst>
      <p:ext uri="{BB962C8B-B14F-4D97-AF65-F5344CB8AC3E}">
        <p14:creationId xmlns:p14="http://schemas.microsoft.com/office/powerpoint/2010/main" val="3192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решения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2"/>
            <a:ext cx="5245561" cy="41831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Принять к сведению информацию о научной деятельности </a:t>
            </a:r>
            <a:r>
              <a:rPr lang="ru-RU" sz="1600" dirty="0" smtClean="0"/>
              <a:t>МИЭМ </a:t>
            </a:r>
            <a:r>
              <a:rPr lang="ru-RU" sz="1600" dirty="0"/>
              <a:t>НИУ ВШЭ в </a:t>
            </a:r>
            <a:r>
              <a:rPr lang="ru-RU" sz="1600" dirty="0" smtClean="0"/>
              <a:t>2021-2022 </a:t>
            </a:r>
            <a:r>
              <a:rPr lang="ru-RU" sz="1600" dirty="0" err="1"/>
              <a:t>г.г</a:t>
            </a:r>
            <a:r>
              <a:rPr lang="ru-RU" sz="1600" dirty="0" smtClean="0"/>
              <a:t>..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 научной деятельности МИЭМ НИУ ВШЭ в 2021-2021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43" y="536707"/>
            <a:ext cx="1205926" cy="296588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6042660" y="3368030"/>
            <a:ext cx="5989320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Благодарю за внимание!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167" y="6225539"/>
            <a:ext cx="7704553" cy="605459"/>
          </a:xfrm>
        </p:spPr>
        <p:txBody>
          <a:bodyPr/>
          <a:lstStyle/>
          <a:p>
            <a:pPr algn="r"/>
            <a:r>
              <a:rPr lang="ru-RU" sz="1200" dirty="0" smtClean="0"/>
              <a:t>Аксенов Сергей Алексеевич, к.т.н., </a:t>
            </a:r>
            <a:br>
              <a:rPr lang="ru-RU" sz="1200" dirty="0" smtClean="0"/>
            </a:br>
            <a:r>
              <a:rPr lang="ru-RU" sz="1200" dirty="0" smtClean="0"/>
              <a:t>заместитель директора по научной работе</a:t>
            </a:r>
            <a:endParaRPr lang="ru-RU" sz="1200" dirty="0"/>
          </a:p>
        </p:txBody>
      </p:sp>
      <p:pic>
        <p:nvPicPr>
          <p:cNvPr id="8197" name="Picture 5" descr="Где и как задать вопрос администрации сайта?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4203173"/>
            <a:ext cx="2148850" cy="14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schemas.microsoft.com/office/2006/metadata/properties"/>
    <ds:schemaRef ds:uri="9875bd71-cde8-496c-a136-433f55d5e6d0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e96afe77-3acb-4328-97fc-408e1bde3ec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855</Words>
  <Application>Microsoft Office PowerPoint</Application>
  <PresentationFormat>Произвольный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О научной деятельности МИЭМ НИУ ВШЭ в 2021-2022 г.г. </vt:lpstr>
      <vt:lpstr>Научные лаборатории  МИЭМ НИУ ВШЭ</vt:lpstr>
      <vt:lpstr>Публикационная активность</vt:lpstr>
      <vt:lpstr>Конкурс лучших русскоязычных статей</vt:lpstr>
      <vt:lpstr>Постдоки</vt:lpstr>
      <vt:lpstr>Организация научных конференций и семинаров</vt:lpstr>
      <vt:lpstr>Заявки на гранты</vt:lpstr>
      <vt:lpstr>Проект решения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Пользователь Windows</cp:lastModifiedBy>
  <cp:revision>66</cp:revision>
  <cp:lastPrinted>2021-12-14T10:15:04Z</cp:lastPrinted>
  <dcterms:created xsi:type="dcterms:W3CDTF">2021-11-11T08:52:47Z</dcterms:created>
  <dcterms:modified xsi:type="dcterms:W3CDTF">2022-07-18T09:51:21Z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