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1"/>
  </p:notesMasterIdLst>
  <p:sldIdLst>
    <p:sldId id="256" r:id="rId2"/>
    <p:sldId id="408" r:id="rId3"/>
    <p:sldId id="387" r:id="rId4"/>
    <p:sldId id="410" r:id="rId5"/>
    <p:sldId id="395" r:id="rId6"/>
    <p:sldId id="425" r:id="rId7"/>
    <p:sldId id="431" r:id="rId8"/>
    <p:sldId id="426" r:id="rId9"/>
    <p:sldId id="415" r:id="rId10"/>
    <p:sldId id="418" r:id="rId11"/>
    <p:sldId id="444" r:id="rId12"/>
    <p:sldId id="443" r:id="rId13"/>
    <p:sldId id="437" r:id="rId14"/>
    <p:sldId id="435" r:id="rId15"/>
    <p:sldId id="434" r:id="rId16"/>
    <p:sldId id="432" r:id="rId17"/>
    <p:sldId id="438" r:id="rId18"/>
    <p:sldId id="439" r:id="rId19"/>
    <p:sldId id="442" r:id="rId20"/>
    <p:sldId id="441" r:id="rId21"/>
    <p:sldId id="419" r:id="rId22"/>
    <p:sldId id="421" r:id="rId23"/>
    <p:sldId id="427" r:id="rId24"/>
    <p:sldId id="420" r:id="rId25"/>
    <p:sldId id="428" r:id="rId26"/>
    <p:sldId id="440" r:id="rId27"/>
    <p:sldId id="424" r:id="rId28"/>
    <p:sldId id="344" r:id="rId29"/>
    <p:sldId id="263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Евгений Лежнев" initials="ЕЛ" lastIdx="5" clrIdx="0"/>
  <p:cmAuthor id="1" name="Evgenii-admin" initials="E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4C56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85661" autoAdjust="0"/>
  </p:normalViewPr>
  <p:slideViewPr>
    <p:cSldViewPr snapToGrid="0" snapToObjects="1">
      <p:cViewPr varScale="1">
        <p:scale>
          <a:sx n="56" d="100"/>
          <a:sy n="56" d="100"/>
        </p:scale>
        <p:origin x="1484" y="6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65644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04627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411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509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043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1419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100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2113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48816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41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6399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194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831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72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"/>
          <p:cNvSpPr/>
          <p:nvPr/>
        </p:nvSpPr>
        <p:spPr>
          <a:xfrm>
            <a:off x="4061866" y="-135186"/>
            <a:ext cx="9121280" cy="100239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10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37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1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2" name="Изображение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–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–Иван Арсентьев</a:t>
            </a:r>
          </a:p>
        </p:txBody>
      </p:sp>
      <p:sp>
        <p:nvSpPr>
          <p:cNvPr id="91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«Место ввода цитаты».</a:t>
            </a:r>
          </a:p>
        </p:txBody>
      </p:sp>
      <p:sp>
        <p:nvSpPr>
          <p:cNvPr id="9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3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0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Линия"/>
          <p:cNvSpPr/>
          <p:nvPr/>
        </p:nvSpPr>
        <p:spPr>
          <a:xfrm flipV="1">
            <a:off x="5002279" y="1140740"/>
            <a:ext cx="1" cy="1975004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17" name="Очень крутой…"/>
          <p:cNvSpPr txBox="1"/>
          <p:nvPr/>
        </p:nvSpPr>
        <p:spPr>
          <a:xfrm>
            <a:off x="4619277" y="2543938"/>
            <a:ext cx="8385523" cy="4225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t"/>
          <a:lstStyle/>
          <a:p>
            <a:pPr algn="l">
              <a:defRPr sz="5000" b="1" cap="all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sz="5000" cap="all" dirty="0">
                <a:solidFill>
                  <a:srgbClr val="3F3F3F"/>
                </a:solidFill>
                <a:sym typeface="Arial Narrow"/>
              </a:rPr>
              <a:t>автоматизация низкоуровневого моделирования сетей на кристалле</a:t>
            </a:r>
            <a:endParaRPr sz="4500" dirty="0">
              <a:solidFill>
                <a:srgbClr val="3F3F3F"/>
              </a:solidFill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19" name="Название подразделения,  лаборатории, факультета и т.д."/>
          <p:cNvSpPr txBox="1"/>
          <p:nvPr/>
        </p:nvSpPr>
        <p:spPr>
          <a:xfrm>
            <a:off x="4619280" y="1081882"/>
            <a:ext cx="671532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pP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Московский институт электроники и математики им. А.Н. Тихонова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120" name="Москва, 2017"/>
          <p:cNvSpPr txBox="1"/>
          <p:nvPr/>
        </p:nvSpPr>
        <p:spPr>
          <a:xfrm>
            <a:off x="4619279" y="8890962"/>
            <a:ext cx="6715324" cy="425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1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dirty="0">
                <a:latin typeface="Arial Narrow" charset="0"/>
                <a:ea typeface="Arial Narrow" charset="0"/>
                <a:cs typeface="Arial Narrow" charset="0"/>
              </a:rPr>
              <a:t>Москва, 20</a:t>
            </a:r>
            <a:r>
              <a:rPr lang="en-US" dirty="0">
                <a:latin typeface="Arial Narrow" charset="0"/>
                <a:ea typeface="Arial Narrow" charset="0"/>
                <a:cs typeface="Arial Narrow" charset="0"/>
              </a:rPr>
              <a:t>2</a:t>
            </a:r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2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1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298" y="946303"/>
            <a:ext cx="1945686" cy="188127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чень крутой подзаголовок презентации"/>
          <p:cNvSpPr txBox="1"/>
          <p:nvPr/>
        </p:nvSpPr>
        <p:spPr>
          <a:xfrm>
            <a:off x="4619279" y="7924002"/>
            <a:ext cx="5742215" cy="7262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algn="l">
              <a:defRPr sz="30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sz="2000" dirty="0">
                <a:latin typeface="Arial Narrow" charset="0"/>
                <a:ea typeface="Arial Narrow" charset="0"/>
                <a:cs typeface="Arial Narrow" charset="0"/>
              </a:rPr>
              <a:t>Соискатель</a:t>
            </a: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:</a:t>
            </a:r>
            <a:r>
              <a:rPr lang="ru-RU" sz="2000" b="1" dirty="0">
                <a:latin typeface="Arial Narrow" charset="0"/>
                <a:ea typeface="Arial Narrow" charset="0"/>
                <a:cs typeface="Arial Narrow" charset="0"/>
              </a:rPr>
              <a:t> </a:t>
            </a:r>
            <a:r>
              <a:rPr lang="ru-RU" sz="2000" dirty="0">
                <a:latin typeface="Arial Narrow" charset="0"/>
                <a:ea typeface="Arial Narrow" charset="0"/>
                <a:cs typeface="Arial Narrow" charset="0"/>
              </a:rPr>
              <a:t>Лежнев Е.В.</a:t>
            </a:r>
          </a:p>
          <a:p>
            <a:r>
              <a:rPr lang="ru-RU" sz="2000" dirty="0">
                <a:latin typeface="Arial Narrow" charset="0"/>
                <a:ea typeface="Arial Narrow" charset="0"/>
                <a:cs typeface="Arial Narrow" charset="0"/>
              </a:rPr>
              <a:t>Научный руководитель</a:t>
            </a:r>
            <a:r>
              <a:rPr lang="en-US" sz="2000" dirty="0">
                <a:latin typeface="Arial Narrow" charset="0"/>
                <a:ea typeface="Arial Narrow" charset="0"/>
                <a:cs typeface="Arial Narrow" charset="0"/>
              </a:rPr>
              <a:t>:</a:t>
            </a:r>
            <a:r>
              <a:rPr lang="ru-RU" sz="2000" dirty="0">
                <a:latin typeface="Arial Narrow" charset="0"/>
                <a:ea typeface="Arial Narrow" charset="0"/>
                <a:cs typeface="Arial Narrow" charset="0"/>
              </a:rPr>
              <a:t> к.т.н., доц. Романов А.Ю.</a:t>
            </a:r>
            <a:endParaRPr lang="en-US" sz="2000" dirty="0">
              <a:latin typeface="Arial Narrow" charset="0"/>
              <a:ea typeface="Arial Narrow" charset="0"/>
              <a:cs typeface="Arial Narrow" charset="0"/>
            </a:endParaRPr>
          </a:p>
          <a:p>
            <a:endParaRPr sz="2000" dirty="0">
              <a:latin typeface="Arial Narrow" charset="0"/>
              <a:ea typeface="Arial Narrow" charset="0"/>
              <a:cs typeface="Arial Narrow" charset="0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10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862018" y="306279"/>
            <a:ext cx="689964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Моделирование подсистемы</a:t>
            </a:r>
          </a:p>
          <a:p>
            <a:r>
              <a:rPr lang="ru-RU" b="1" dirty="0"/>
              <a:t>связи СтнК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713"/>
            <a:ext cx="13004800" cy="591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8262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11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51888" y="306279"/>
            <a:ext cx="8319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Автоматизация процесса</a:t>
            </a:r>
          </a:p>
          <a:p>
            <a:r>
              <a:rPr lang="ru-RU" b="1" dirty="0"/>
              <a:t>моделирования подсистемы связи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713"/>
            <a:ext cx="13004800" cy="591017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4800" y="1921713"/>
            <a:ext cx="2844800" cy="5619265"/>
          </a:xfrm>
          <a:prstGeom prst="roundRect">
            <a:avLst/>
          </a:prstGeom>
          <a:noFill/>
          <a:ln w="38100" cap="flat">
            <a:solidFill>
              <a:srgbClr val="FF000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14487305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12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1895" y="306279"/>
            <a:ext cx="8319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Автоматизация процесса</a:t>
            </a:r>
          </a:p>
          <a:p>
            <a:r>
              <a:rPr lang="ru-RU" b="1" dirty="0"/>
              <a:t>моделирования подсистемы связи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03059" y="2069724"/>
            <a:ext cx="401434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ru-RU" altLang="ru-RU" sz="2500" dirty="0">
                <a:ea typeface="SimSun" panose="02010600030101010101" pitchFamily="2" charset="-122"/>
              </a:rPr>
              <a:t>Прототип</a:t>
            </a:r>
          </a:p>
          <a:p>
            <a:pPr algn="just">
              <a:spcBef>
                <a:spcPct val="0"/>
              </a:spcBef>
              <a:defRPr/>
            </a:pPr>
            <a:endParaRPr lang="ru-RU" altLang="ru-RU" sz="2500" dirty="0">
              <a:ea typeface="SimSun" panose="02010600030101010101" pitchFamily="2" charset="-122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2500" dirty="0">
                <a:ea typeface="SimSun" panose="02010600030101010101" pitchFamily="2" charset="-122"/>
              </a:rPr>
              <a:t>необходимо сделать разовое кодирование ядра модели и </a:t>
            </a:r>
            <a:r>
              <a:rPr lang="ru-RU" altLang="ru-RU" sz="2500" dirty="0" err="1">
                <a:ea typeface="SimSun" panose="02010600030101010101" pitchFamily="2" charset="-122"/>
              </a:rPr>
              <a:t>тестбенчей</a:t>
            </a:r>
            <a:r>
              <a:rPr lang="en-US" altLang="ru-RU" sz="2500" dirty="0">
                <a:ea typeface="SimSun" panose="02010600030101010101" pitchFamily="2" charset="-122"/>
              </a:rPr>
              <a:t>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2500" dirty="0">
                <a:ea typeface="SimSun" panose="02010600030101010101" pitchFamily="2" charset="-122"/>
              </a:rPr>
              <a:t>в модуле конфигурации указывается, какие параметры в файлах необходимо изменить</a:t>
            </a:r>
            <a:r>
              <a:rPr lang="en-US" altLang="ru-RU" sz="2500" dirty="0">
                <a:ea typeface="SimSun" panose="02010600030101010101" pitchFamily="2" charset="-122"/>
              </a:rPr>
              <a:t>.</a:t>
            </a:r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62" y="1925638"/>
            <a:ext cx="6805547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3418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13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151895" y="306279"/>
            <a:ext cx="83199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Автоматизация процесса</a:t>
            </a:r>
          </a:p>
          <a:p>
            <a:r>
              <a:rPr lang="ru-RU" b="1" dirty="0"/>
              <a:t>моделирования подсистемы связи</a:t>
            </a:r>
          </a:p>
        </p:txBody>
      </p:sp>
      <p:pic>
        <p:nvPicPr>
          <p:cNvPr id="9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1649"/>
            <a:ext cx="7620214" cy="5004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913078" y="2069724"/>
            <a:ext cx="4712676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defRPr/>
            </a:pPr>
            <a:r>
              <a:rPr lang="en-US" altLang="ru-RU" sz="2500" dirty="0">
                <a:ea typeface="SimSun" panose="02010600030101010101" pitchFamily="2" charset="-122"/>
              </a:rPr>
              <a:t>C# - Verilog </a:t>
            </a:r>
            <a:r>
              <a:rPr lang="ru-RU" altLang="ru-RU" sz="2500" dirty="0">
                <a:ea typeface="SimSun" panose="02010600030101010101" pitchFamily="2" charset="-122"/>
              </a:rPr>
              <a:t>транслятор</a:t>
            </a:r>
          </a:p>
          <a:p>
            <a:pPr algn="just">
              <a:spcBef>
                <a:spcPct val="0"/>
              </a:spcBef>
              <a:defRPr/>
            </a:pPr>
            <a:endParaRPr lang="ru-RU" altLang="ru-RU" sz="2500" dirty="0">
              <a:ea typeface="SimSun" panose="02010600030101010101" pitchFamily="2" charset="-122"/>
            </a:endParaRP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2500" dirty="0">
                <a:ea typeface="SimSun" panose="02010600030101010101" pitchFamily="2" charset="-122"/>
              </a:rPr>
              <a:t>элемент, который должен быть представлен как модуль </a:t>
            </a:r>
            <a:r>
              <a:rPr lang="ru-RU" altLang="ru-RU" sz="2500" dirty="0" err="1">
                <a:ea typeface="SimSun" panose="02010600030101010101" pitchFamily="2" charset="-122"/>
              </a:rPr>
              <a:t>Verilog</a:t>
            </a:r>
            <a:r>
              <a:rPr lang="ru-RU" altLang="ru-RU" sz="2500" dirty="0">
                <a:ea typeface="SimSun" panose="02010600030101010101" pitchFamily="2" charset="-122"/>
              </a:rPr>
              <a:t>, должен быть разработан как отдельная функция на C#.</a:t>
            </a:r>
          </a:p>
          <a:p>
            <a:pPr marL="285750" indent="-285750" algn="just">
              <a:spcBef>
                <a:spcPct val="0"/>
              </a:spcBef>
              <a:buFontTx/>
              <a:buChar char="-"/>
              <a:defRPr/>
            </a:pPr>
            <a:r>
              <a:rPr lang="ru-RU" altLang="ru-RU" sz="2500" dirty="0">
                <a:ea typeface="SimSun" panose="02010600030101010101" pitchFamily="2" charset="-122"/>
              </a:rPr>
              <a:t>При реализации алгоритма используется ограниченный набор ключевых слов языка. Типы данных: </a:t>
            </a:r>
            <a:r>
              <a:rPr lang="en-US" altLang="ru-RU" sz="2500" dirty="0">
                <a:ea typeface="SimSun" panose="02010600030101010101" pitchFamily="2" charset="-122"/>
              </a:rPr>
              <a:t>integer</a:t>
            </a:r>
            <a:r>
              <a:rPr lang="ru-RU" altLang="ru-RU" sz="2500" dirty="0">
                <a:ea typeface="SimSun" panose="02010600030101010101" pitchFamily="2" charset="-122"/>
              </a:rPr>
              <a:t>, </a:t>
            </a:r>
            <a:r>
              <a:rPr lang="en-US" altLang="ru-RU" sz="2500" dirty="0">
                <a:ea typeface="SimSun" panose="02010600030101010101" pitchFamily="2" charset="-122"/>
              </a:rPr>
              <a:t>long</a:t>
            </a:r>
            <a:r>
              <a:rPr lang="ru-RU" altLang="ru-RU" sz="2500" dirty="0">
                <a:ea typeface="SimSun" panose="02010600030101010101" pitchFamily="2" charset="-122"/>
              </a:rPr>
              <a:t>,</a:t>
            </a:r>
            <a:r>
              <a:rPr lang="en-US" altLang="ru-RU" sz="2500" dirty="0">
                <a:ea typeface="SimSun" panose="02010600030101010101" pitchFamily="2" charset="-122"/>
              </a:rPr>
              <a:t> </a:t>
            </a:r>
            <a:r>
              <a:rPr lang="en-US" altLang="ru-RU" sz="2500" dirty="0" err="1">
                <a:ea typeface="SimSun" panose="02010600030101010101" pitchFamily="2" charset="-122"/>
              </a:rPr>
              <a:t>boolean</a:t>
            </a:r>
            <a:r>
              <a:rPr lang="ru-RU" altLang="ru-RU" sz="2500" dirty="0">
                <a:ea typeface="SimSun" panose="02010600030101010101" pitchFamily="2" charset="-122"/>
              </a:rPr>
              <a:t> и их массивы. Операторы: </a:t>
            </a:r>
            <a:r>
              <a:rPr lang="en-US" altLang="ru-RU" sz="2500" dirty="0">
                <a:ea typeface="SimSun" panose="02010600030101010101" pitchFamily="2" charset="-122"/>
              </a:rPr>
              <a:t>if</a:t>
            </a:r>
            <a:r>
              <a:rPr lang="ru-RU" altLang="ru-RU" sz="2500" dirty="0">
                <a:ea typeface="SimSun" panose="02010600030101010101" pitchFamily="2" charset="-122"/>
              </a:rPr>
              <a:t>, </a:t>
            </a:r>
            <a:r>
              <a:rPr lang="en-US" altLang="ru-RU" sz="2500" dirty="0">
                <a:ea typeface="SimSun" panose="02010600030101010101" pitchFamily="2" charset="-122"/>
              </a:rPr>
              <a:t>for</a:t>
            </a:r>
            <a:r>
              <a:rPr lang="ru-RU" altLang="ru-RU" sz="2500" dirty="0">
                <a:ea typeface="SimSun" panose="02010600030101010101" pitchFamily="2" charset="-122"/>
              </a:rPr>
              <a:t>, </a:t>
            </a:r>
            <a:r>
              <a:rPr lang="en-US" altLang="ru-RU" sz="2500" dirty="0">
                <a:ea typeface="SimSun" panose="02010600030101010101" pitchFamily="2" charset="-122"/>
              </a:rPr>
              <a:t>case.</a:t>
            </a:r>
          </a:p>
        </p:txBody>
      </p:sp>
    </p:spTree>
    <p:extLst>
      <p:ext uri="{BB962C8B-B14F-4D97-AF65-F5344CB8AC3E}">
        <p14:creationId xmlns:p14="http://schemas.microsoft.com/office/powerpoint/2010/main" val="246652586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14</a:t>
            </a:fld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08196" y="529572"/>
            <a:ext cx="5407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Избыточность модели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11798" y="1813591"/>
            <a:ext cx="575738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При увеличении количества узлов до 100 вспомогательные модули занимают 17% регистров и 7% логических блоков. Для сетей с более чем 100 узлами количество занятых логических блоков можно считать постоянным</a:t>
            </a:r>
            <a:endParaRPr lang="en-US" sz="25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96798" y="7777007"/>
                <a:ext cx="11472388" cy="18105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𝑎𝑙𝑚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0034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2420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+ 2,7879</m:t>
                      </m:r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 0,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0076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+ 7,74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+ 9,5715</m:t>
                      </m:r>
                    </m:oMath>
                  </m:oMathPara>
                </a14:m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98" y="7777007"/>
                <a:ext cx="11472388" cy="1810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922914" y="7254570"/>
            <a:ext cx="1151477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/>
              <a:t>Оценка ресурсов чипа, занимаемых </a:t>
            </a:r>
            <a:r>
              <a:rPr lang="ru-RU" sz="2500" dirty="0" err="1"/>
              <a:t>неархитектурными</a:t>
            </a:r>
            <a:r>
              <a:rPr lang="ru-RU" sz="2500" dirty="0"/>
              <a:t> модулями СтнК</a:t>
            </a:r>
            <a:endParaRPr lang="en-US" sz="25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04" y="1813591"/>
            <a:ext cx="5384929" cy="506183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934637" y="3713381"/>
            <a:ext cx="2286000" cy="961292"/>
          </a:xfrm>
          <a:prstGeom prst="ellipse">
            <a:avLst/>
          </a:prstGeom>
          <a:noFill/>
          <a:ln w="28575" cap="flat">
            <a:solidFill>
              <a:srgbClr val="FF0000"/>
            </a:solidFill>
            <a:miter lim="400000"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5534475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15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09" y="1642993"/>
            <a:ext cx="11395744" cy="56654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5562" y="7376637"/>
                <a:ext cx="11457052" cy="18885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just"/>
                <a:r>
                  <a:rPr lang="ru-RU" sz="2500" dirty="0"/>
                  <a:t>Зависимость использование регистров ПЛИС для всей сети и вспомогательных модулей в зависимости от количества узлов в сети</a:t>
                </a:r>
                <a:endParaRPr lang="en-US" sz="25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𝑟𝑒𝑔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 10,321∗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+ 17,774∗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+ 39,071</m:t>
                      </m:r>
                    </m:oMath>
                  </m:oMathPara>
                </a14:m>
                <a:endParaRPr lang="ru-RU" dirty="0"/>
              </a:p>
              <a:p>
                <a:pPr algn="just"/>
                <a:endParaRPr lang="ru-RU" sz="25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62" y="7376637"/>
                <a:ext cx="11457052" cy="1888530"/>
              </a:xfrm>
              <a:prstGeom prst="rect">
                <a:avLst/>
              </a:prstGeom>
              <a:blipFill>
                <a:blip r:embed="rId5"/>
                <a:stretch>
                  <a:fillRect l="-1223" t="-2258" r="-12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608196" y="529572"/>
            <a:ext cx="5407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Избыточность модели</a:t>
            </a:r>
          </a:p>
        </p:txBody>
      </p:sp>
    </p:spTree>
    <p:extLst>
      <p:ext uri="{BB962C8B-B14F-4D97-AF65-F5344CB8AC3E}">
        <p14:creationId xmlns:p14="http://schemas.microsoft.com/office/powerpoint/2010/main" val="85817607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16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1645040"/>
            <a:ext cx="11457052" cy="5695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05562" y="7376637"/>
                <a:ext cx="11457052" cy="18233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t">
                <a:spAutoFit/>
              </a:bodyPr>
              <a:lstStyle/>
              <a:p>
                <a:pPr algn="just"/>
                <a:r>
                  <a:rPr lang="ru-RU" sz="2500" dirty="0"/>
                  <a:t>Зависимость использование логических ресурсов ПЛИС для всей сети и вспомогательных модулей в зависимости от количества узлов в сети</a:t>
                </a:r>
                <a:endParaRPr lang="en-US" sz="25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𝑎𝑙𝑚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 = 5,7202∗</m:t>
                      </m:r>
                      <m:sSup>
                        <m:sSup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+ 8,0774∗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+ 32,911</m:t>
                      </m:r>
                    </m:oMath>
                  </m:oMathPara>
                </a14:m>
                <a:endParaRPr lang="ru-RU" dirty="0"/>
              </a:p>
              <a:p>
                <a:pPr algn="just"/>
                <a:endParaRPr lang="ru-RU" sz="25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562" y="7376637"/>
                <a:ext cx="11457052" cy="1823320"/>
              </a:xfrm>
              <a:prstGeom prst="rect">
                <a:avLst/>
              </a:prstGeom>
              <a:blipFill>
                <a:blip r:embed="rId5"/>
                <a:stretch>
                  <a:fillRect l="-1223" t="-2341" r="-122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3608196" y="529572"/>
            <a:ext cx="5407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Избыточность модели</a:t>
            </a:r>
          </a:p>
        </p:txBody>
      </p:sp>
    </p:spTree>
    <p:extLst>
      <p:ext uri="{BB962C8B-B14F-4D97-AF65-F5344CB8AC3E}">
        <p14:creationId xmlns:p14="http://schemas.microsoft.com/office/powerpoint/2010/main" val="22797830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93652" y="306279"/>
            <a:ext cx="643637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Моделирование СтнК</a:t>
            </a:r>
          </a:p>
          <a:p>
            <a:r>
              <a:rPr lang="ru-RU" b="1" dirty="0"/>
              <a:t>на основе ядер </a:t>
            </a:r>
            <a:r>
              <a:rPr lang="en-US" b="1" dirty="0" err="1"/>
              <a:t>SchoolMips</a:t>
            </a:r>
            <a:endParaRPr lang="ru-RU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919" y="1591368"/>
            <a:ext cx="9947045" cy="2965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87" y="4674222"/>
            <a:ext cx="11168625" cy="475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184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18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5180" y="306279"/>
            <a:ext cx="6513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Моделирование СтнК</a:t>
            </a:r>
          </a:p>
          <a:p>
            <a:r>
              <a:rPr lang="ru-RU" b="1" dirty="0"/>
              <a:t>на основе ядер </a:t>
            </a:r>
            <a:r>
              <a:rPr lang="en-US" b="1" dirty="0" err="1"/>
              <a:t>SchoolMIPS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5" y="1800000"/>
            <a:ext cx="10799969" cy="63376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400" y="7926839"/>
            <a:ext cx="11457052" cy="2026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500" dirty="0"/>
              <a:t>Моделирование СтнК на основе ядер </a:t>
            </a:r>
            <a:r>
              <a:rPr lang="en-US" sz="2500" dirty="0" err="1"/>
              <a:t>SchoolMIPS</a:t>
            </a:r>
            <a:r>
              <a:rPr lang="en-US" sz="2500" dirty="0"/>
              <a:t>. </a:t>
            </a:r>
            <a:r>
              <a:rPr lang="ru-RU" sz="2500" dirty="0"/>
              <a:t>Модуль «Генератор сигналов» позволяет провести моделирование подсистемы связи с большим количеством узлов, чем при использовании реальных ядер более чем в 2 раза. </a:t>
            </a:r>
            <a:endParaRPr lang="ru-RU" dirty="0"/>
          </a:p>
          <a:p>
            <a:pPr algn="just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5456134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19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55180" y="306279"/>
            <a:ext cx="651332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Моделирование СтнК</a:t>
            </a:r>
          </a:p>
          <a:p>
            <a:r>
              <a:rPr lang="ru-RU" b="1" dirty="0"/>
              <a:t>на основе ядер </a:t>
            </a:r>
            <a:r>
              <a:rPr lang="en-US" b="1" dirty="0" err="1"/>
              <a:t>SchoolMIPS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00" y="1800000"/>
            <a:ext cx="10800000" cy="55758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400" y="7926839"/>
            <a:ext cx="11457052" cy="20261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500" dirty="0"/>
              <a:t>Моделирование СтнК на основе ядер </a:t>
            </a:r>
            <a:r>
              <a:rPr lang="en-US" sz="2500" dirty="0" err="1"/>
              <a:t>SchoolMIPS</a:t>
            </a:r>
            <a:r>
              <a:rPr lang="en-US" sz="2500" dirty="0"/>
              <a:t>. </a:t>
            </a:r>
            <a:r>
              <a:rPr lang="ru-RU" sz="2500" dirty="0"/>
              <a:t>Модуль «Генератор сигналов» позволяет провести моделирование подсистемы связи с большим количеством узлов, чем при использовании реальных ядер более чем в 2 раза. </a:t>
            </a:r>
            <a:endParaRPr lang="ru-RU" dirty="0"/>
          </a:p>
          <a:p>
            <a:pPr algn="just"/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1962481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074" y="4455079"/>
            <a:ext cx="5190284" cy="3481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029068"/>
            <a:ext cx="4726768" cy="3614587"/>
          </a:xfrm>
          <a:prstGeom prst="rect">
            <a:avLst/>
          </a:prstGeom>
        </p:spPr>
      </p:pic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5562" y="1584000"/>
            <a:ext cx="11457052" cy="21031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600" dirty="0"/>
              <a:t>Система на кристалле (</a:t>
            </a:r>
            <a:r>
              <a:rPr lang="ru-RU" sz="2600" dirty="0" err="1"/>
              <a:t>СнК</a:t>
            </a:r>
            <a:r>
              <a:rPr lang="ru-RU" sz="2600" dirty="0"/>
              <a:t>) – электронная схема, выполняющая роль целого устройства, но размещенного на одной интегральной схеме. Элементы в схеме соединены с помощью высокопроизводительных шин (</a:t>
            </a:r>
            <a:r>
              <a:rPr lang="en-US" sz="2600" dirty="0"/>
              <a:t>AMBA, Wishbone </a:t>
            </a:r>
            <a:r>
              <a:rPr lang="ru-RU" sz="2600" dirty="0"/>
              <a:t>и др.).</a:t>
            </a:r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</p:txBody>
      </p:sp>
      <p:sp>
        <p:nvSpPr>
          <p:cNvPr id="12" name="TextBox 11"/>
          <p:cNvSpPr txBox="1"/>
          <p:nvPr/>
        </p:nvSpPr>
        <p:spPr>
          <a:xfrm>
            <a:off x="805562" y="7253629"/>
            <a:ext cx="11457052" cy="17030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600" dirty="0"/>
              <a:t>Сети на кристалле (</a:t>
            </a:r>
            <a:r>
              <a:rPr lang="ru-RU" sz="2600" dirty="0" err="1"/>
              <a:t>СтнК</a:t>
            </a:r>
            <a:r>
              <a:rPr lang="ru-RU" sz="2600" dirty="0"/>
              <a:t>) – многопроцессорные </a:t>
            </a:r>
            <a:r>
              <a:rPr lang="ru-RU" sz="2600" dirty="0" err="1"/>
              <a:t>СнК</a:t>
            </a:r>
            <a:r>
              <a:rPr lang="ru-RU" sz="2600" dirty="0"/>
              <a:t>, где роль вычислительных узлов (</a:t>
            </a:r>
            <a:r>
              <a:rPr lang="en-US" sz="2600" dirty="0"/>
              <a:t>IP-</a:t>
            </a:r>
            <a:r>
              <a:rPr lang="ru-RU" sz="2600" dirty="0"/>
              <a:t>ядер) выполняют </a:t>
            </a:r>
            <a:r>
              <a:rPr lang="ru-RU" sz="2600" dirty="0" err="1"/>
              <a:t>СнК</a:t>
            </a:r>
            <a:r>
              <a:rPr lang="ru-RU" sz="2600" dirty="0"/>
              <a:t>, которые связаны короткими соединениями для обмена информацией.</a:t>
            </a:r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5628225" y="3434862"/>
            <a:ext cx="1367146" cy="3620217"/>
          </a:xfrm>
          <a:prstGeom prst="downArrow">
            <a:avLst/>
          </a:prstGeom>
          <a:blipFill rotWithShape="1">
            <a:blip r:embed="rId6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57077" y="529572"/>
            <a:ext cx="530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Система на кристалле</a:t>
            </a:r>
          </a:p>
        </p:txBody>
      </p:sp>
    </p:spTree>
    <p:extLst>
      <p:ext uri="{BB962C8B-B14F-4D97-AF65-F5344CB8AC3E}">
        <p14:creationId xmlns:p14="http://schemas.microsoft.com/office/powerpoint/2010/main" val="129848673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20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6410" y="306279"/>
            <a:ext cx="107708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Оценка скорости работы</a:t>
            </a:r>
            <a:r>
              <a:rPr lang="en-US" b="1" dirty="0"/>
              <a:t> </a:t>
            </a:r>
            <a:r>
              <a:rPr lang="ru-RU" b="1" dirty="0"/>
              <a:t>компиляции модели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5562" y="7376637"/>
            <a:ext cx="11457052" cy="24109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500" dirty="0"/>
              <a:t>При увеличении количества узлов в сети более 16, скорость моделирования с использованием разработанной модели</a:t>
            </a:r>
            <a:r>
              <a:rPr lang="en-US" sz="2500" dirty="0"/>
              <a:t> </a:t>
            </a:r>
            <a:r>
              <a:rPr lang="ru-RU" sz="2500" dirty="0"/>
              <a:t>превышает скорость моделирования с использованием </a:t>
            </a:r>
            <a:r>
              <a:rPr lang="en-US" sz="2500" dirty="0" err="1"/>
              <a:t>Modelsim</a:t>
            </a:r>
            <a:r>
              <a:rPr lang="en-US" sz="2500" dirty="0"/>
              <a:t>.</a:t>
            </a:r>
          </a:p>
          <a:p>
            <a:pPr algn="just"/>
            <a:r>
              <a:rPr lang="ru-RU" sz="2500" dirty="0"/>
              <a:t>Прирост времени моделирования разработанной модели можно считать линейным по отношению к приросту количества узлов.</a:t>
            </a:r>
            <a:endParaRPr lang="ru-RU" dirty="0"/>
          </a:p>
          <a:p>
            <a:pPr algn="just"/>
            <a:endParaRPr lang="ru-RU" sz="25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45" y="1664724"/>
            <a:ext cx="8470085" cy="573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9772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21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34263" y="306279"/>
            <a:ext cx="835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Апробация разработанной модели </a:t>
            </a:r>
          </a:p>
        </p:txBody>
      </p:sp>
      <p:pic>
        <p:nvPicPr>
          <p:cNvPr id="4098" name="Picture 2" descr="G:\!!!!!! все все по статьям\гл\Графики\вар 1\вся сеть сравнение RE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" y="2340000"/>
            <a:ext cx="11003162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9485" y="8356399"/>
            <a:ext cx="11457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endParaRPr lang="en-US" sz="1800" dirty="0"/>
          </a:p>
          <a:p>
            <a:pPr algn="just"/>
            <a:r>
              <a:rPr lang="en-US" sz="1800" dirty="0"/>
              <a:t>Romanov </a:t>
            </a:r>
            <a:r>
              <a:rPr lang="en-US" sz="1800" dirty="0" err="1"/>
              <a:t>A.Yu</a:t>
            </a:r>
            <a:r>
              <a:rPr lang="en-US" sz="1800" dirty="0"/>
              <a:t>., </a:t>
            </a:r>
            <a:r>
              <a:rPr lang="en-US" sz="1800" dirty="0" err="1"/>
              <a:t>Lezhnev</a:t>
            </a:r>
            <a:r>
              <a:rPr lang="en-US" sz="1800" dirty="0"/>
              <a:t> E.V., </a:t>
            </a:r>
            <a:r>
              <a:rPr lang="en-US" sz="1800" dirty="0" err="1"/>
              <a:t>Glukhikh</a:t>
            </a:r>
            <a:r>
              <a:rPr lang="en-US" sz="1800" dirty="0"/>
              <a:t> </a:t>
            </a:r>
            <a:r>
              <a:rPr lang="en-US" sz="1800" dirty="0" err="1"/>
              <a:t>A.Yu</a:t>
            </a:r>
            <a:r>
              <a:rPr lang="en-US" sz="1800" dirty="0"/>
              <a:t>., </a:t>
            </a:r>
            <a:r>
              <a:rPr lang="en-US" sz="1800" dirty="0" err="1"/>
              <a:t>Amerikanov</a:t>
            </a:r>
            <a:r>
              <a:rPr lang="en-US" sz="1800" dirty="0"/>
              <a:t> A.A. Development of routing algorithms in networks-on-chip based on two-dimensional optimal </a:t>
            </a:r>
            <a:r>
              <a:rPr lang="en-US" sz="1800" dirty="0" err="1"/>
              <a:t>circulant</a:t>
            </a:r>
            <a:r>
              <a:rPr lang="en-US" sz="1800" dirty="0"/>
              <a:t> topologies // </a:t>
            </a:r>
            <a:r>
              <a:rPr lang="en-US" sz="1800" dirty="0" err="1"/>
              <a:t>Heliyon</a:t>
            </a:r>
            <a:r>
              <a:rPr lang="en-US" sz="1800" dirty="0"/>
              <a:t>. 2020. Vol. 6. No. 1. P. 1-8.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53182803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22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34263" y="306279"/>
            <a:ext cx="835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Апробация разработанной модели </a:t>
            </a:r>
          </a:p>
        </p:txBody>
      </p:sp>
      <p:pic>
        <p:nvPicPr>
          <p:cNvPr id="5122" name="Picture 2" descr="G:\!!!!!! все все по статьям\гл\Графики\вар 1\вся сеть сравнение AL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6" y="2340000"/>
            <a:ext cx="11003166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9485" y="8356399"/>
            <a:ext cx="11457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endParaRPr lang="en-US" sz="1800" dirty="0"/>
          </a:p>
          <a:p>
            <a:pPr algn="just"/>
            <a:r>
              <a:rPr lang="en-US" sz="1800" dirty="0"/>
              <a:t>Romanov </a:t>
            </a:r>
            <a:r>
              <a:rPr lang="en-US" sz="1800" dirty="0" err="1"/>
              <a:t>A.Yu</a:t>
            </a:r>
            <a:r>
              <a:rPr lang="en-US" sz="1800" dirty="0"/>
              <a:t>., </a:t>
            </a:r>
            <a:r>
              <a:rPr lang="en-US" sz="1800" dirty="0" err="1"/>
              <a:t>Lezhnev</a:t>
            </a:r>
            <a:r>
              <a:rPr lang="en-US" sz="1800" dirty="0"/>
              <a:t> E.V., </a:t>
            </a:r>
            <a:r>
              <a:rPr lang="en-US" sz="1800" dirty="0" err="1"/>
              <a:t>Glukhikh</a:t>
            </a:r>
            <a:r>
              <a:rPr lang="en-US" sz="1800" dirty="0"/>
              <a:t> </a:t>
            </a:r>
            <a:r>
              <a:rPr lang="en-US" sz="1800" dirty="0" err="1"/>
              <a:t>A.Yu</a:t>
            </a:r>
            <a:r>
              <a:rPr lang="en-US" sz="1800" dirty="0"/>
              <a:t>., </a:t>
            </a:r>
            <a:r>
              <a:rPr lang="en-US" sz="1800" dirty="0" err="1"/>
              <a:t>Amerikanov</a:t>
            </a:r>
            <a:r>
              <a:rPr lang="en-US" sz="1800" dirty="0"/>
              <a:t> A.A. Development of routing algorithms in networks-on-chip based on two-dimensional optimal </a:t>
            </a:r>
            <a:r>
              <a:rPr lang="en-US" sz="1800" dirty="0" err="1"/>
              <a:t>circulant</a:t>
            </a:r>
            <a:r>
              <a:rPr lang="en-US" sz="1800" dirty="0"/>
              <a:t> topologies // </a:t>
            </a:r>
            <a:r>
              <a:rPr lang="en-US" sz="1800" dirty="0" err="1"/>
              <a:t>Heliyon</a:t>
            </a:r>
            <a:r>
              <a:rPr lang="en-US" sz="1800" dirty="0"/>
              <a:t>. 2020. Vol. 6. No. 1. P. 1-8.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2465563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23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34263" y="306279"/>
            <a:ext cx="83551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Апробация разработанной модели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763325"/>
                  </p:ext>
                </p:extLst>
              </p:nvPr>
            </p:nvGraphicFramePr>
            <p:xfrm>
              <a:off x="1142600" y="2371723"/>
              <a:ext cx="10872000" cy="481965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84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11123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+mj-lt"/>
                            </a:rPr>
                            <a:t>Circulant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Number of nodes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Diameter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bit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bit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REG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REG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ALM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ALM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(9; 2, 3)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243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371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104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732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(16; 2, 3)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448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757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1825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(25; 3, 4)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875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1158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143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2903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(36; 4, 5)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1512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1962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175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5473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(49; 4, 5)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2058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2654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175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7899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(64; 5, 6)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2688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3965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12909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(81; 6, 7)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81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3969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4904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16755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46341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US" sz="2000">
                                    <a:effectLst/>
                                    <a:latin typeface="Cambria Math" panose="02040503050406030204" pitchFamily="18" charset="0"/>
                                  </a:rPr>
                                  <m:t>(100; 7, 8)</m:t>
                                </m:r>
                              </m:oMath>
                            </m:oMathPara>
                          </a14:m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100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4900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6044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19226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5763325"/>
                  </p:ext>
                </p:extLst>
              </p:nvPr>
            </p:nvGraphicFramePr>
            <p:xfrm>
              <a:off x="1142600" y="2371723"/>
              <a:ext cx="10872000" cy="4819651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584000"/>
                    <a:gridCol w="1188000"/>
                    <a:gridCol w="1188000"/>
                    <a:gridCol w="1080000"/>
                    <a:gridCol w="1224000"/>
                    <a:gridCol w="1080000"/>
                    <a:gridCol w="1224000"/>
                    <a:gridCol w="1080000"/>
                    <a:gridCol w="1224000"/>
                  </a:tblGrid>
                  <a:tr h="1112355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 err="1">
                              <a:effectLst/>
                              <a:latin typeface="+mj-lt"/>
                            </a:rPr>
                            <a:t>Circulant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Number of nodes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Diameter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bit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bit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REG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REG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 router ALM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Whole network ALM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240789" r="-586154" b="-7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243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371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104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732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340789" r="-586154" b="-6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448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757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1825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440789" r="-586154" b="-5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875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1158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143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2903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540789" r="-586154" b="-4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1512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1962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175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5473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640789" r="-586154" b="-3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2058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2654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175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7899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740789" r="-586154" b="-2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42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2688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3965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12909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840789" r="-586154" b="-1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81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3969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4904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16755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63412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1">
                          <a:blip r:embed="rId4"/>
                          <a:stretch>
                            <a:fillRect t="-940789" r="-586154" b="-144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100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7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4900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45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>
                              <a:effectLst/>
                              <a:latin typeface="+mj-lt"/>
                            </a:rPr>
                            <a:t>6044</a:t>
                          </a:r>
                          <a:endParaRPr lang="ru-RU" sz="200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218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000" dirty="0">
                              <a:effectLst/>
                              <a:latin typeface="+mj-lt"/>
                            </a:rPr>
                            <a:t>19226</a:t>
                          </a:r>
                          <a:endParaRPr lang="ru-RU" sz="2000" dirty="0">
                            <a:effectLst/>
                            <a:latin typeface="+mj-lt"/>
                            <a:ea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1" name="TextBox 10"/>
          <p:cNvSpPr txBox="1"/>
          <p:nvPr/>
        </p:nvSpPr>
        <p:spPr>
          <a:xfrm>
            <a:off x="773874" y="1730472"/>
            <a:ext cx="11457052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r>
              <a:rPr lang="ru-RU" sz="2400" dirty="0"/>
              <a:t>Данные расчета и RTL</a:t>
            </a:r>
            <a:r>
              <a:rPr lang="en-US" sz="2400" dirty="0"/>
              <a:t> </a:t>
            </a:r>
            <a:r>
              <a:rPr lang="ru-RU" sz="2400" dirty="0"/>
              <a:t>синтеза для алгоритма</a:t>
            </a:r>
            <a:r>
              <a:rPr lang="en-US" sz="2400" dirty="0"/>
              <a:t> </a:t>
            </a:r>
            <a:r>
              <a:rPr lang="ru-RU" sz="2400" dirty="0"/>
              <a:t>парных обменов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9485" y="8356399"/>
            <a:ext cx="11457052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endParaRPr lang="ru-RU" sz="1800" dirty="0"/>
          </a:p>
          <a:p>
            <a:pPr algn="just"/>
            <a:r>
              <a:rPr lang="en-US" sz="1800" dirty="0" err="1"/>
              <a:t>Monakhova</a:t>
            </a:r>
            <a:r>
              <a:rPr lang="en-US" sz="1800" dirty="0"/>
              <a:t> E., Romanov </a:t>
            </a:r>
            <a:r>
              <a:rPr lang="en-US" sz="1800" dirty="0" err="1"/>
              <a:t>A.Yu</a:t>
            </a:r>
            <a:r>
              <a:rPr lang="en-US" sz="1800" dirty="0"/>
              <a:t>., </a:t>
            </a:r>
            <a:r>
              <a:rPr lang="en-US" sz="1800" dirty="0" err="1"/>
              <a:t>Lezhnev</a:t>
            </a:r>
            <a:r>
              <a:rPr lang="en-US" sz="1800" dirty="0"/>
              <a:t> E.V. Shortest Path Search Algorithm in Optimal Two-Dimensional </a:t>
            </a:r>
            <a:r>
              <a:rPr lang="en-US" sz="1800" dirty="0" err="1"/>
              <a:t>Circulant</a:t>
            </a:r>
            <a:r>
              <a:rPr lang="en-US" sz="1800" dirty="0"/>
              <a:t> Networks: Implementation for Networks-on-Chip // IEEE Access. 2020. Vol. 8. P. 215010-215019.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96233872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24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72707" y="529572"/>
            <a:ext cx="82782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Положения, выносимые на защиту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562" y="1584000"/>
            <a:ext cx="11457052" cy="82278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marL="514350" indent="-514350" algn="just">
              <a:buAutoNum type="arabicPeriod"/>
            </a:pPr>
            <a:r>
              <a:rPr lang="ru-RU" sz="2400" dirty="0"/>
              <a:t>Разработана новая </a:t>
            </a:r>
            <a:r>
              <a:rPr lang="en-US" sz="2400" dirty="0"/>
              <a:t>HDL</a:t>
            </a:r>
            <a:r>
              <a:rPr lang="ru-RU" sz="2400" dirty="0"/>
              <a:t> модель подсистемы связи СтнК, которая позволила проводить моделирование подсистемы связи с количеством узлов до 1000, а также ускорить процесс отладки подсистемы связи более чем в 10 раз</a:t>
            </a:r>
            <a:r>
              <a:rPr lang="en-US" sz="2400" dirty="0"/>
              <a:t>;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0000"/>
                </a:solidFill>
              </a:rPr>
              <a:t>разбить на 2 (прототипирование большего </a:t>
            </a:r>
            <a:r>
              <a:rPr lang="ru-RU" sz="2400" dirty="0" err="1">
                <a:solidFill>
                  <a:srgbClr val="FF0000"/>
                </a:solidFill>
              </a:rPr>
              <a:t>колва</a:t>
            </a:r>
            <a:r>
              <a:rPr lang="ru-RU" sz="2400" dirty="0">
                <a:solidFill>
                  <a:srgbClr val="FF0000"/>
                </a:solidFill>
              </a:rPr>
              <a:t> узлов и на ускорение)</a:t>
            </a:r>
          </a:p>
          <a:p>
            <a:pPr marL="514350" indent="-514350" algn="just">
              <a:buAutoNum type="arabicPeriod"/>
            </a:pPr>
            <a:r>
              <a:rPr lang="ru-RU" sz="2400" dirty="0"/>
              <a:t>Разработан универсальный интерфейс для подключения компонентов систем на кристалле, который позволил автоматизировать процесс добавление необходимых элементов в СтнК на примере создания сети на кристалле на основе </a:t>
            </a:r>
            <a:r>
              <a:rPr lang="en-US" sz="2400" dirty="0"/>
              <a:t>soft</a:t>
            </a:r>
            <a:r>
              <a:rPr lang="ru-RU" sz="2400" dirty="0"/>
              <a:t>-процессора </a:t>
            </a:r>
            <a:r>
              <a:rPr lang="en-US" sz="2400" dirty="0" err="1"/>
              <a:t>SchoolMIPS</a:t>
            </a:r>
            <a:r>
              <a:rPr lang="en-US" sz="2400" dirty="0"/>
              <a:t>;</a:t>
            </a:r>
            <a:endParaRPr lang="ru-RU" sz="2400" dirty="0"/>
          </a:p>
          <a:p>
            <a:pPr marL="514350" indent="-514350" algn="just">
              <a:buFontTx/>
              <a:buAutoNum type="arabicPeriod"/>
            </a:pPr>
            <a:r>
              <a:rPr lang="ru-RU" sz="2400" dirty="0"/>
              <a:t>Предложена новая методология генерации и прототипирования </a:t>
            </a:r>
            <a:r>
              <a:rPr lang="en-US" sz="2400" dirty="0"/>
              <a:t>HDL</a:t>
            </a:r>
            <a:r>
              <a:rPr lang="ru-RU" sz="2400" dirty="0"/>
              <a:t> модели СтнК, что позволило автоматизировать параметрическую генерацию модели СтнК под заданные требования, а также позволило ускорить процесс верификации и отладки работы подсистемы связи более чем в </a:t>
            </a:r>
            <a:r>
              <a:rPr lang="en-US" sz="2400" dirty="0"/>
              <a:t>10</a:t>
            </a:r>
            <a:r>
              <a:rPr lang="ru-RU" sz="2400" dirty="0"/>
              <a:t> раз;</a:t>
            </a:r>
            <a:endParaRPr lang="en-US" sz="2400" dirty="0"/>
          </a:p>
          <a:p>
            <a:pPr marL="514350" indent="-514350" algn="just">
              <a:buFontTx/>
              <a:buAutoNum type="arabicPeriod"/>
            </a:pPr>
            <a:r>
              <a:rPr lang="ru-RU" sz="2400" dirty="0"/>
              <a:t>Разработана методики сквозного проектирования сетей на чипе на основе низкоуровневой модели, позволяющей согласовать между собой результаты моделирования СтнК на всех этапах проектирования</a:t>
            </a:r>
            <a:r>
              <a:rPr lang="en-US" sz="2400" dirty="0"/>
              <a:t>;</a:t>
            </a:r>
          </a:p>
          <a:p>
            <a:pPr marL="514350" indent="-514350" algn="just">
              <a:buFontTx/>
              <a:buAutoNum type="arabicPeriod"/>
            </a:pPr>
            <a:r>
              <a:rPr lang="ru-RU" sz="2400" dirty="0"/>
              <a:t>Проведенная апробация разработанного программного обеспечения и моделей СтнК на примере исследования топологий и различных алгоритмов подсистемы связи СтнК продемонстрировала преимущества предлагаемого подхода к моделированию СтнК, а также согласованность результатов на всех этапах проектирования СтнК.</a:t>
            </a:r>
          </a:p>
        </p:txBody>
      </p:sp>
    </p:spTree>
    <p:extLst>
      <p:ext uri="{BB962C8B-B14F-4D97-AF65-F5344CB8AC3E}">
        <p14:creationId xmlns:p14="http://schemas.microsoft.com/office/powerpoint/2010/main" val="180514646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5562" y="1584000"/>
            <a:ext cx="11457052" cy="89973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en-US" sz="2200" dirty="0" err="1">
                <a:solidFill>
                  <a:schemeClr val="tx1"/>
                </a:solidFill>
              </a:rPr>
              <a:t>Monakhov</a:t>
            </a:r>
            <a:r>
              <a:rPr lang="en-US" sz="2200" dirty="0">
                <a:solidFill>
                  <a:schemeClr val="tx1"/>
                </a:solidFill>
              </a:rPr>
              <a:t> O., </a:t>
            </a:r>
            <a:r>
              <a:rPr lang="en-US" sz="2200" dirty="0" err="1">
                <a:solidFill>
                  <a:schemeClr val="tx1"/>
                </a:solidFill>
              </a:rPr>
              <a:t>Monakhova</a:t>
            </a:r>
            <a:r>
              <a:rPr lang="en-US" sz="2200" dirty="0">
                <a:solidFill>
                  <a:schemeClr val="tx1"/>
                </a:solidFill>
              </a:rPr>
              <a:t> E., Romanov </a:t>
            </a:r>
            <a:r>
              <a:rPr lang="en-US" sz="2200" dirty="0" err="1">
                <a:solidFill>
                  <a:schemeClr val="tx1"/>
                </a:solidFill>
              </a:rPr>
              <a:t>A.Yu</a:t>
            </a:r>
            <a:r>
              <a:rPr lang="en-US" sz="2200" dirty="0">
                <a:solidFill>
                  <a:schemeClr val="tx1"/>
                </a:solidFill>
              </a:rPr>
              <a:t>., </a:t>
            </a:r>
            <a:r>
              <a:rPr lang="en-US" sz="2200" dirty="0" err="1">
                <a:solidFill>
                  <a:schemeClr val="tx1"/>
                </a:solidFill>
              </a:rPr>
              <a:t>Sukhov</a:t>
            </a:r>
            <a:r>
              <a:rPr lang="en-US" sz="2200" dirty="0">
                <a:solidFill>
                  <a:schemeClr val="tx1"/>
                </a:solidFill>
              </a:rPr>
              <a:t> A.M., </a:t>
            </a:r>
            <a:r>
              <a:rPr lang="en-US" sz="2200" dirty="0" err="1">
                <a:solidFill>
                  <a:schemeClr val="tx1"/>
                </a:solidFill>
              </a:rPr>
              <a:t>Lezhnev</a:t>
            </a:r>
            <a:r>
              <a:rPr lang="en-US" sz="2200" dirty="0">
                <a:solidFill>
                  <a:schemeClr val="tx1"/>
                </a:solidFill>
              </a:rPr>
              <a:t> E.V. </a:t>
            </a:r>
            <a:r>
              <a:rPr lang="en-US" sz="2200" dirty="0">
                <a:solidFill>
                  <a:srgbClr val="0070C0"/>
                </a:solidFill>
              </a:rPr>
              <a:t>Adaptive Dynamic Shortest Path Search Algorithm in Networks-on-Chip Based on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Topologies</a:t>
            </a:r>
            <a:r>
              <a:rPr lang="en-US" sz="2200" dirty="0">
                <a:solidFill>
                  <a:schemeClr val="tx1"/>
                </a:solidFill>
              </a:rPr>
              <a:t> // IEEE Access. 2021. Vol. 9. P. 160836-160846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WoS</a:t>
            </a:r>
            <a:r>
              <a:rPr lang="en-US" sz="2200" dirty="0">
                <a:solidFill>
                  <a:schemeClr val="tx1"/>
                </a:solidFill>
              </a:rPr>
              <a:t>, Scopus, Q1</a:t>
            </a:r>
            <a:r>
              <a:rPr lang="ru-RU" sz="2200" dirty="0">
                <a:solidFill>
                  <a:schemeClr val="tx1"/>
                </a:solidFill>
              </a:rPr>
              <a:t>)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Lezhnev</a:t>
            </a:r>
            <a:r>
              <a:rPr lang="en-US" sz="2200" dirty="0">
                <a:solidFill>
                  <a:schemeClr val="tx1"/>
                </a:solidFill>
              </a:rPr>
              <a:t> E. </a:t>
            </a:r>
            <a:r>
              <a:rPr lang="en-US" sz="2200" dirty="0">
                <a:solidFill>
                  <a:srgbClr val="0070C0"/>
                </a:solidFill>
              </a:rPr>
              <a:t>Development of Automation System for HDL Modeling of the Communication Subsystem for Networks-on-Chip</a:t>
            </a:r>
            <a:r>
              <a:rPr lang="en-US" sz="2200" dirty="0">
                <a:solidFill>
                  <a:schemeClr val="tx1"/>
                </a:solidFill>
              </a:rPr>
              <a:t>, in: 2021 International Russian Automation Conference (</a:t>
            </a:r>
            <a:r>
              <a:rPr lang="en-US" sz="2200" dirty="0" err="1">
                <a:solidFill>
                  <a:schemeClr val="tx1"/>
                </a:solidFill>
              </a:rPr>
              <a:t>RusAutoCon</a:t>
            </a:r>
            <a:r>
              <a:rPr lang="en-US" sz="2200" dirty="0">
                <a:solidFill>
                  <a:schemeClr val="tx1"/>
                </a:solidFill>
              </a:rPr>
              <a:t>). IEEE, 2021. P. 780-784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en-US" sz="2200" dirty="0">
                <a:solidFill>
                  <a:schemeClr val="tx1"/>
                </a:solidFill>
              </a:rPr>
              <a:t>Scopus</a:t>
            </a:r>
            <a:r>
              <a:rPr lang="ru-RU" sz="2200" dirty="0">
                <a:solidFill>
                  <a:schemeClr val="tx1"/>
                </a:solidFill>
              </a:rPr>
              <a:t>)</a:t>
            </a:r>
            <a:r>
              <a:rPr lang="en-US" sz="2200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Лежнев Е. В. </a:t>
            </a:r>
            <a:r>
              <a:rPr lang="ru-RU" sz="2200" dirty="0">
                <a:solidFill>
                  <a:srgbClr val="0070C0"/>
                </a:solidFill>
              </a:rPr>
              <a:t>Автоматизация низкоуровневого моделирования сетей на кристалле</a:t>
            </a:r>
            <a:r>
              <a:rPr lang="ru-RU" sz="2200" dirty="0">
                <a:solidFill>
                  <a:schemeClr val="tx1"/>
                </a:solidFill>
              </a:rPr>
              <a:t> // В кн.: Проблемы разработки перспективных микро- и </a:t>
            </a:r>
            <a:r>
              <a:rPr lang="ru-RU" sz="2200" dirty="0" err="1">
                <a:solidFill>
                  <a:schemeClr val="tx1"/>
                </a:solidFill>
              </a:rPr>
              <a:t>наноэлектронных</a:t>
            </a:r>
            <a:r>
              <a:rPr lang="ru-RU" sz="2200" dirty="0">
                <a:solidFill>
                  <a:schemeClr val="tx1"/>
                </a:solidFill>
              </a:rPr>
              <a:t> систем – 2021 (МЭС-2021) / Под общ. ред.: А. Л. </a:t>
            </a:r>
            <a:r>
              <a:rPr lang="ru-RU" sz="2200" dirty="0" err="1">
                <a:solidFill>
                  <a:schemeClr val="tx1"/>
                </a:solidFill>
              </a:rPr>
              <a:t>Стемпковский</a:t>
            </a:r>
            <a:r>
              <a:rPr lang="ru-RU" sz="2200" dirty="0">
                <a:solidFill>
                  <a:schemeClr val="tx1"/>
                </a:solidFill>
              </a:rPr>
              <a:t>. </a:t>
            </a:r>
            <a:r>
              <a:rPr lang="ru-RU" sz="2200" dirty="0" err="1">
                <a:solidFill>
                  <a:schemeClr val="tx1"/>
                </a:solidFill>
              </a:rPr>
              <a:t>Вып</a:t>
            </a:r>
            <a:r>
              <a:rPr lang="ru-RU" sz="2200" dirty="0">
                <a:solidFill>
                  <a:schemeClr val="tx1"/>
                </a:solidFill>
              </a:rPr>
              <a:t>. 1. ИППМ РАН, 2021. С. 46-50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ru-RU" sz="2200" dirty="0">
                <a:solidFill>
                  <a:schemeClr val="tx1"/>
                </a:solidFill>
              </a:rPr>
              <a:t>ВАК).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/>
              <a:t>E. </a:t>
            </a:r>
            <a:r>
              <a:rPr lang="en-US" sz="2200" dirty="0" err="1"/>
              <a:t>Monakhova</a:t>
            </a:r>
            <a:r>
              <a:rPr lang="en-US" sz="2200" dirty="0"/>
              <a:t>, A. Romanov, E. </a:t>
            </a:r>
            <a:r>
              <a:rPr lang="en-US" sz="2200" dirty="0" err="1"/>
              <a:t>Lezhnev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Shortest Path in Optimal Two-Dimensional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Networks Computation Algorithm: Implementation for Networks-On-Chip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nl-NL" sz="2200" dirty="0">
                <a:solidFill>
                  <a:schemeClr val="tx1"/>
                </a:solidFill>
              </a:rPr>
              <a:t>// IEEE Access. 2020. Vol. 8. P. 215010-215019</a:t>
            </a:r>
            <a:r>
              <a:rPr lang="ru-RU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WoS</a:t>
            </a:r>
            <a:r>
              <a:rPr lang="en-US" sz="2200" dirty="0">
                <a:solidFill>
                  <a:schemeClr val="tx1"/>
                </a:solidFill>
              </a:rPr>
              <a:t>, Scopus, Q1</a:t>
            </a:r>
            <a:r>
              <a:rPr lang="ru-RU" sz="2200" dirty="0">
                <a:solidFill>
                  <a:schemeClr val="tx1"/>
                </a:solidFill>
              </a:rPr>
              <a:t>).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/>
              <a:t>A. Romanov, E. </a:t>
            </a:r>
            <a:r>
              <a:rPr lang="en-US" sz="2200" dirty="0" err="1"/>
              <a:t>Lezhnev</a:t>
            </a:r>
            <a:r>
              <a:rPr lang="en-US" sz="2200" dirty="0"/>
              <a:t>, A. </a:t>
            </a:r>
            <a:r>
              <a:rPr lang="en-US" sz="2200" dirty="0" err="1"/>
              <a:t>Glukhikh</a:t>
            </a:r>
            <a:r>
              <a:rPr lang="en-US" sz="2200" dirty="0"/>
              <a:t>, </a:t>
            </a:r>
            <a:r>
              <a:rPr lang="en-US" sz="2200" dirty="0" err="1"/>
              <a:t>Amerikanov</a:t>
            </a:r>
            <a:r>
              <a:rPr lang="en-US" sz="2200" dirty="0"/>
              <a:t> A.A. </a:t>
            </a:r>
            <a:r>
              <a:rPr lang="en-US" sz="2200" dirty="0">
                <a:solidFill>
                  <a:srgbClr val="0070C0"/>
                </a:solidFill>
              </a:rPr>
              <a:t>Development of routing algorithms in networks-on-chip based on two-dimensional optimal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topologies</a:t>
            </a:r>
            <a:r>
              <a:rPr lang="en-US" sz="2200" dirty="0"/>
              <a:t> // </a:t>
            </a:r>
            <a:r>
              <a:rPr lang="en-US" sz="2200" i="1" dirty="0" err="1"/>
              <a:t>Heliyon</a:t>
            </a:r>
            <a:r>
              <a:rPr lang="en-US" sz="2200" dirty="0"/>
              <a:t>, 2020 (Scopus, Q1).</a:t>
            </a:r>
            <a:r>
              <a:rPr lang="ru-RU" sz="2200" dirty="0"/>
              <a:t> </a:t>
            </a:r>
            <a:endParaRPr lang="en-US" sz="2200" dirty="0"/>
          </a:p>
          <a:p>
            <a:pPr algn="just"/>
            <a:r>
              <a:rPr lang="en-US" sz="2200" dirty="0"/>
              <a:t>M. </a:t>
            </a:r>
            <a:r>
              <a:rPr lang="en-US" sz="2200" dirty="0" err="1"/>
              <a:t>Schegoleva</a:t>
            </a:r>
            <a:r>
              <a:rPr lang="en-US" sz="2200" dirty="0"/>
              <a:t>, A. Romanov, E. </a:t>
            </a:r>
            <a:r>
              <a:rPr lang="en-US" sz="2200" dirty="0" err="1"/>
              <a:t>Lezhnev</a:t>
            </a:r>
            <a:r>
              <a:rPr lang="en-US" sz="2200" dirty="0"/>
              <a:t>, A. </a:t>
            </a:r>
            <a:r>
              <a:rPr lang="en-US" sz="2200" dirty="0" err="1"/>
              <a:t>Amerikanov</a:t>
            </a:r>
            <a:r>
              <a:rPr lang="en-US" sz="2200" dirty="0"/>
              <a:t>. </a:t>
            </a:r>
            <a:r>
              <a:rPr lang="en-US" sz="2200" dirty="0">
                <a:solidFill>
                  <a:srgbClr val="0070C0"/>
                </a:solidFill>
              </a:rPr>
              <a:t>Routing in Networks on Chip with Multiplicative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Topology</a:t>
            </a:r>
            <a:r>
              <a:rPr lang="en-US" sz="2200" dirty="0"/>
              <a:t> // Journal of Physics: Conference Series, 2019 (Scopus, Q3).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endParaRPr lang="ru-RU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>
                <a:solidFill>
                  <a:schemeClr val="tx1"/>
                </a:solidFill>
              </a:rPr>
              <a:t>A. Romanov, A. </a:t>
            </a:r>
            <a:r>
              <a:rPr lang="en-US" sz="2200" dirty="0" err="1">
                <a:solidFill>
                  <a:schemeClr val="tx1"/>
                </a:solidFill>
              </a:rPr>
              <a:t>Amerikanov</a:t>
            </a:r>
            <a:r>
              <a:rPr lang="en-US" sz="2200" dirty="0">
                <a:solidFill>
                  <a:schemeClr val="tx1"/>
                </a:solidFill>
              </a:rPr>
              <a:t>, E. </a:t>
            </a:r>
            <a:r>
              <a:rPr lang="en-US" sz="2200" dirty="0" err="1">
                <a:solidFill>
                  <a:schemeClr val="tx1"/>
                </a:solidFill>
              </a:rPr>
              <a:t>Lezhnev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Analysis of Approaches for Synthesis of Networks-on-chip by Using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Topologies</a:t>
            </a:r>
            <a:r>
              <a:rPr lang="en-US" sz="2200" dirty="0"/>
              <a:t> // </a:t>
            </a:r>
            <a:r>
              <a:rPr lang="en-US" sz="2200" i="1" dirty="0"/>
              <a:t>Journal of Physics: Conference Series</a:t>
            </a:r>
            <a:r>
              <a:rPr lang="ru-RU" sz="2200" dirty="0"/>
              <a:t>,</a:t>
            </a:r>
            <a:r>
              <a:rPr lang="en-US" sz="2200" dirty="0"/>
              <a:t> 2018</a:t>
            </a:r>
            <a:r>
              <a:rPr lang="ru-RU" sz="2200" dirty="0"/>
              <a:t> (</a:t>
            </a:r>
            <a:r>
              <a:rPr lang="en-US" sz="2200" dirty="0"/>
              <a:t>Scopus, Q3). 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endParaRPr lang="en-US" sz="2400" dirty="0"/>
          </a:p>
          <a:p>
            <a:pPr algn="just"/>
            <a:endParaRPr lang="en-US" sz="2400" dirty="0"/>
          </a:p>
          <a:p>
            <a:pPr algn="just"/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0879" y="306279"/>
            <a:ext cx="8981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Публикация и апробация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078414070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05562" y="1584000"/>
            <a:ext cx="11457052" cy="68736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en-US" sz="2200" dirty="0" err="1"/>
              <a:t>Monakhova</a:t>
            </a:r>
            <a:r>
              <a:rPr lang="en-US" sz="2200" dirty="0"/>
              <a:t> E., </a:t>
            </a:r>
            <a:r>
              <a:rPr lang="en-US" sz="2200" dirty="0" err="1"/>
              <a:t>Monakhov</a:t>
            </a:r>
            <a:r>
              <a:rPr lang="en-US" sz="2200" dirty="0"/>
              <a:t> O., Romanov A.Y., </a:t>
            </a:r>
            <a:r>
              <a:rPr lang="en-US" sz="2200" dirty="0" err="1"/>
              <a:t>Lezhnev</a:t>
            </a:r>
            <a:r>
              <a:rPr lang="en-US" sz="2200" dirty="0"/>
              <a:t> E.V. </a:t>
            </a:r>
            <a:r>
              <a:rPr lang="en-US" sz="2200" dirty="0">
                <a:solidFill>
                  <a:srgbClr val="0070C0"/>
                </a:solidFill>
              </a:rPr>
              <a:t>Analytical Routing Algorithm for Networks-on-Chip with the Three-dimensional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Topology</a:t>
            </a:r>
            <a:r>
              <a:rPr lang="en-US" sz="2200" dirty="0"/>
              <a:t> // </a:t>
            </a:r>
            <a:r>
              <a:rPr lang="ru-RU" sz="2200" dirty="0"/>
              <a:t>В кн.: 2020 </a:t>
            </a:r>
            <a:r>
              <a:rPr lang="en-US" sz="2200" dirty="0"/>
              <a:t>Moscow Workshop on Electronic and Networking Technologies (MWENT). IEEE, 2020. </a:t>
            </a:r>
            <a:r>
              <a:rPr lang="ru-RU" sz="2200" dirty="0"/>
              <a:t>Гл. 9067418. С. 1-6.</a:t>
            </a:r>
            <a:r>
              <a:rPr lang="en-US" sz="2200" dirty="0"/>
              <a:t> (Scopus)</a:t>
            </a:r>
            <a:endParaRPr lang="ru-RU" sz="2200" dirty="0"/>
          </a:p>
          <a:p>
            <a:pPr algn="just"/>
            <a:r>
              <a:rPr lang="en-US" sz="2200" dirty="0"/>
              <a:t>A. Romanov, E. </a:t>
            </a:r>
            <a:r>
              <a:rPr lang="en-US" sz="2200" dirty="0" err="1"/>
              <a:t>Lezhnev</a:t>
            </a:r>
            <a:r>
              <a:rPr lang="en-US" sz="2200" dirty="0"/>
              <a:t>, A. </a:t>
            </a:r>
            <a:r>
              <a:rPr lang="en-US" sz="2200" dirty="0" err="1"/>
              <a:t>Amerikanov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Modification of the </a:t>
            </a:r>
            <a:r>
              <a:rPr lang="en-US" sz="2200" dirty="0" err="1">
                <a:solidFill>
                  <a:srgbClr val="0070C0"/>
                </a:solidFill>
              </a:rPr>
              <a:t>BookSim</a:t>
            </a:r>
            <a:r>
              <a:rPr lang="en-US" sz="2200" dirty="0">
                <a:solidFill>
                  <a:srgbClr val="0070C0"/>
                </a:solidFill>
              </a:rPr>
              <a:t> simulator for modeling networks-on-chip based on two dimensional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topologies</a:t>
            </a:r>
            <a:r>
              <a:rPr lang="en-US" sz="2200" dirty="0"/>
              <a:t> // Proceedings of the 6th International Conference Actual Problems of System and Software Engineering (APSSE), 2019 (Scopus).</a:t>
            </a:r>
          </a:p>
          <a:p>
            <a:pPr algn="just"/>
            <a:r>
              <a:rPr lang="en-US" sz="2200" dirty="0"/>
              <a:t>A. </a:t>
            </a:r>
            <a:r>
              <a:rPr lang="en-US" sz="2200" dirty="0" err="1"/>
              <a:t>Ryazanova</a:t>
            </a:r>
            <a:r>
              <a:rPr lang="en-US" sz="2200" dirty="0"/>
              <a:t>, A. </a:t>
            </a:r>
            <a:r>
              <a:rPr lang="en-US" sz="2200" dirty="0" err="1"/>
              <a:t>Amerikanov</a:t>
            </a:r>
            <a:r>
              <a:rPr lang="en-US" sz="2200" dirty="0"/>
              <a:t>, E. </a:t>
            </a:r>
            <a:r>
              <a:rPr lang="en-US" sz="2200" dirty="0" err="1"/>
              <a:t>Lezhev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Development of multiprocessor system-on-chip based on soft processor cores </a:t>
            </a:r>
            <a:r>
              <a:rPr lang="en-US" sz="2200" dirty="0" err="1">
                <a:solidFill>
                  <a:srgbClr val="0070C0"/>
                </a:solidFill>
              </a:rPr>
              <a:t>schoolMIPS</a:t>
            </a:r>
            <a:r>
              <a:rPr lang="en-US" sz="2200" dirty="0"/>
              <a:t> // Journal of Physics: Conference Series. 2019 (Scopus, Q3).</a:t>
            </a:r>
          </a:p>
          <a:p>
            <a:pPr algn="just"/>
            <a:r>
              <a:rPr lang="en-US" sz="2200" dirty="0"/>
              <a:t>A. Romanov, A. </a:t>
            </a:r>
            <a:r>
              <a:rPr lang="en-US" sz="2200" dirty="0" err="1"/>
              <a:t>Amerikanov</a:t>
            </a:r>
            <a:r>
              <a:rPr lang="en-US" sz="2200" dirty="0"/>
              <a:t>, E. </a:t>
            </a:r>
            <a:r>
              <a:rPr lang="en-US" sz="2200" dirty="0" err="1"/>
              <a:t>Leghnev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Analysis of Approaches for Synthesis of Networks-on-chip by Using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Topologies</a:t>
            </a:r>
            <a:r>
              <a:rPr lang="en-US" sz="2200" dirty="0"/>
              <a:t> // Journal of Physics: Conference Series. 2018. Vol. 1050. No. 1. P. 1-12</a:t>
            </a:r>
            <a:r>
              <a:rPr lang="ru-RU" sz="2200" dirty="0"/>
              <a:t>. (</a:t>
            </a:r>
            <a:r>
              <a:rPr lang="en-US" sz="2200" dirty="0"/>
              <a:t>Scopus, Q3</a:t>
            </a:r>
            <a:r>
              <a:rPr lang="ru-RU" sz="2200" dirty="0"/>
              <a:t>)</a:t>
            </a:r>
            <a:r>
              <a:rPr lang="en-US" sz="2200" dirty="0"/>
              <a:t>.</a:t>
            </a:r>
          </a:p>
          <a:p>
            <a:pPr algn="just"/>
            <a:r>
              <a:rPr lang="en-US" sz="2200" dirty="0"/>
              <a:t>A. Romanov, M. </a:t>
            </a:r>
            <a:r>
              <a:rPr lang="en-US" sz="2200" dirty="0" err="1"/>
              <a:t>Sidorenko</a:t>
            </a:r>
            <a:r>
              <a:rPr lang="en-US" sz="2200" dirty="0"/>
              <a:t>, E. </a:t>
            </a:r>
            <a:r>
              <a:rPr lang="en-US" sz="2200" dirty="0" err="1"/>
              <a:t>Lezhnev</a:t>
            </a:r>
            <a:r>
              <a:rPr lang="en-US" sz="2200" dirty="0"/>
              <a:t>. </a:t>
            </a:r>
            <a:r>
              <a:rPr lang="en-US" sz="2200" dirty="0">
                <a:solidFill>
                  <a:srgbClr val="0070C0"/>
                </a:solidFill>
              </a:rPr>
              <a:t>Routing in Networks-on-Chip with </a:t>
            </a:r>
            <a:r>
              <a:rPr lang="en-US" sz="2200" dirty="0" err="1">
                <a:solidFill>
                  <a:srgbClr val="0070C0"/>
                </a:solidFill>
              </a:rPr>
              <a:t>Circulant</a:t>
            </a:r>
            <a:r>
              <a:rPr lang="en-US" sz="2200" dirty="0">
                <a:solidFill>
                  <a:srgbClr val="0070C0"/>
                </a:solidFill>
              </a:rPr>
              <a:t> Topology with Three </a:t>
            </a:r>
            <a:r>
              <a:rPr lang="en-US" sz="2200" dirty="0" err="1">
                <a:solidFill>
                  <a:srgbClr val="0070C0"/>
                </a:solidFill>
              </a:rPr>
              <a:t>Generatrices</a:t>
            </a:r>
            <a:r>
              <a:rPr lang="en-US" sz="2200" dirty="0">
                <a:solidFill>
                  <a:srgbClr val="0070C0"/>
                </a:solidFill>
              </a:rPr>
              <a:t> of Type C(N;S1,S2,S3) </a:t>
            </a:r>
            <a:r>
              <a:rPr lang="en-US" sz="2200" dirty="0"/>
              <a:t>// 2019 International Russian Automation Conference (</a:t>
            </a:r>
            <a:r>
              <a:rPr lang="en-US" sz="2200" dirty="0" err="1"/>
              <a:t>RusAutoCon</a:t>
            </a:r>
            <a:r>
              <a:rPr lang="en-US" sz="2200" dirty="0"/>
              <a:t>), 2019.</a:t>
            </a:r>
          </a:p>
          <a:p>
            <a:pPr algn="just"/>
            <a:r>
              <a:rPr lang="ru-RU" sz="2200" dirty="0"/>
              <a:t>А. Завьялов, E. Лежнев. </a:t>
            </a:r>
            <a:r>
              <a:rPr lang="ru-RU" sz="2200" dirty="0">
                <a:solidFill>
                  <a:srgbClr val="0070C0"/>
                </a:solidFill>
              </a:rPr>
              <a:t>Разработка HDL модели сети на кристалле на основе маршрутизатора с одной очередью</a:t>
            </a:r>
            <a:r>
              <a:rPr lang="ru-RU" sz="2200" dirty="0"/>
              <a:t> // Межвузовская научно-техническая конференция студентов, аспирантов и молодых специалистов им. Е.В. </a:t>
            </a:r>
            <a:r>
              <a:rPr lang="ru-RU" sz="2200" dirty="0" err="1"/>
              <a:t>Арменского</a:t>
            </a:r>
            <a:r>
              <a:rPr lang="ru-RU" sz="2200" dirty="0"/>
              <a:t>, 2019.</a:t>
            </a:r>
            <a:endParaRPr lang="en-US" sz="22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20879" y="306279"/>
            <a:ext cx="8981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Публикация и апробация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5387315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27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57530" y="529572"/>
            <a:ext cx="57086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Внедрение результатов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5562" y="1584000"/>
            <a:ext cx="11457052" cy="79508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Внедрение в НИР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Исследовательский проект ЦФИ НИУ ВШЭ «Синтез циркулянтных топологий для применения в сетях на кристалле» 01.02.2018-29.12.2018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Исследовательский проект ЦФИ НИУ ВШЭ «Моделирование сетей на кристалле с подсистемой связи на основе циркулянтных топологий» 01.02.2019-31.12.2019</a:t>
            </a:r>
            <a:endParaRPr lang="en-US" sz="1800" dirty="0">
              <a:solidFill>
                <a:schemeClr val="tx1"/>
              </a:solidFill>
            </a:endParaRP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Исследовательский проект ЦФИ НИУ ВШЭ «Разработка гибридной модели для проектирования и симуляции сетей на кристалле» 03.02.2020-31-12-2020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  <a:p>
            <a:pPr algn="just"/>
            <a:r>
              <a:rPr lang="ru-RU" sz="1800" dirty="0">
                <a:solidFill>
                  <a:schemeClr val="tx1"/>
                </a:solidFill>
              </a:rPr>
              <a:t>Грант РНФ «Самоорганизация в сетях на кристалле: принципы, модели, алгоритмы маршрутизации, программы, производственные технологии» (Соглашение № 22-29-00979). 29.12.2021-29.12.2023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Внедрение в производство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…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Внедрение в учебный процесс</a:t>
            </a: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…</a:t>
            </a: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endParaRPr lang="ru-RU" sz="2400" dirty="0">
              <a:solidFill>
                <a:schemeClr val="tx1"/>
              </a:solidFill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</a:rPr>
              <a:t>Авторское право на </a:t>
            </a:r>
            <a:r>
              <a:rPr lang="ru-RU" sz="2400" dirty="0"/>
              <a:t>программу для ЭВМ «Генератор </a:t>
            </a:r>
            <a:r>
              <a:rPr lang="en-US" sz="2400" dirty="0"/>
              <a:t>Verilog </a:t>
            </a:r>
            <a:r>
              <a:rPr lang="ru-RU" sz="2400" dirty="0"/>
              <a:t>кода подсистемы связи сетей на кристалле (</a:t>
            </a:r>
            <a:r>
              <a:rPr lang="en-US" sz="2400" dirty="0"/>
              <a:t>Verilog Code Generator of Communication Subsystem for Networks-on-Chip, </a:t>
            </a:r>
            <a:r>
              <a:rPr lang="en-US" sz="2400" dirty="0" err="1"/>
              <a:t>HDLNoCGen</a:t>
            </a:r>
            <a:r>
              <a:rPr lang="en-US" sz="2400" dirty="0"/>
              <a:t>)</a:t>
            </a:r>
            <a:r>
              <a:rPr lang="ru-RU" sz="2400" dirty="0"/>
              <a:t>»</a:t>
            </a:r>
            <a:r>
              <a:rPr lang="en-US" sz="2400" dirty="0"/>
              <a:t> (</a:t>
            </a:r>
            <a:r>
              <a:rPr lang="ru-RU" sz="2400" dirty="0"/>
              <a:t>№ РИД 5.0064-2020</a:t>
            </a:r>
            <a:r>
              <a:rPr lang="en-US" sz="2400" dirty="0"/>
              <a:t>)</a:t>
            </a:r>
            <a:endParaRPr lang="en-US" sz="2400" dirty="0">
              <a:solidFill>
                <a:schemeClr val="tx1"/>
              </a:solidFill>
            </a:endParaRPr>
          </a:p>
          <a:p>
            <a:pPr algn="just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2408900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5562" y="1584000"/>
            <a:ext cx="11457052" cy="45345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endParaRPr lang="ru-RU" sz="2600" dirty="0"/>
          </a:p>
          <a:p>
            <a:r>
              <a:rPr lang="ru-RU" sz="5400" b="1" dirty="0"/>
              <a:t>Спасибо за внимание!</a:t>
            </a:r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673212475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098" y="3498712"/>
            <a:ext cx="2272604" cy="219737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29</a:t>
            </a:fld>
            <a:endParaRPr lang="ru-RU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805562" y="1584000"/>
            <a:ext cx="11457052" cy="4503797"/>
          </a:xfrm>
          <a:prstGeom prst="rect">
            <a:avLst/>
          </a:prstGeom>
          <a:noFill/>
          <a:ln w="285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600" dirty="0"/>
              <a:t>Задачи, решаемые при проектировании</a:t>
            </a:r>
            <a:r>
              <a:rPr lang="en-US" sz="2600" dirty="0"/>
              <a:t>:</a:t>
            </a:r>
            <a:endParaRPr lang="ru-RU" sz="2600" dirty="0"/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600" dirty="0"/>
              <a:t>Выбор основных компонентов СтнК.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600" dirty="0"/>
              <a:t>Определение подходящей топологии подсистемы связи СтнК.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600" dirty="0"/>
              <a:t>Эффективная схема маршрутизации потоков данных.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600" dirty="0"/>
              <a:t>Прототипирование, оценка производительности СтнК.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ru-RU" sz="2600" dirty="0"/>
          </a:p>
          <a:p>
            <a:pPr marL="457200" indent="-457200" algn="just">
              <a:buFont typeface="Arial" pitchFamily="34" charset="0"/>
              <a:buChar char="•"/>
            </a:pPr>
            <a:endParaRPr lang="ru-RU" sz="2600" dirty="0"/>
          </a:p>
          <a:p>
            <a:pPr algn="just"/>
            <a:r>
              <a:rPr lang="ru-RU" sz="2600" b="1" dirty="0"/>
              <a:t>Объект исследования </a:t>
            </a:r>
            <a:r>
              <a:rPr lang="ru-RU" sz="2600" dirty="0"/>
              <a:t>– сети на кристалле.</a:t>
            </a:r>
          </a:p>
          <a:p>
            <a:pPr algn="just"/>
            <a:r>
              <a:rPr lang="ru-RU" sz="2600" b="1" dirty="0"/>
              <a:t>Предмет исследования </a:t>
            </a:r>
            <a:r>
              <a:rPr lang="ru-RU" sz="2600" dirty="0"/>
              <a:t>– низкоуровневое моделирование СтнК.</a:t>
            </a:r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  <a:p>
            <a:pPr marL="457200" indent="-457200" algn="l">
              <a:buFont typeface="+mj-lt"/>
              <a:buAutoNum type="arabicPeriod"/>
            </a:pPr>
            <a:endParaRPr lang="ru-RU" sz="26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686732" y="529572"/>
            <a:ext cx="5250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Проектирование СтнК</a:t>
            </a:r>
          </a:p>
        </p:txBody>
      </p:sp>
    </p:spTree>
    <p:extLst>
      <p:ext uri="{BB962C8B-B14F-4D97-AF65-F5344CB8AC3E}">
        <p14:creationId xmlns:p14="http://schemas.microsoft.com/office/powerpoint/2010/main" val="342054641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05562" y="1584000"/>
            <a:ext cx="11457052" cy="82432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300" dirty="0"/>
              <a:t>Целью исследования является разработка системы автоматизации низкоуровневого (</a:t>
            </a:r>
            <a:r>
              <a:rPr lang="en-US" sz="2300" dirty="0"/>
              <a:t>HDL</a:t>
            </a:r>
            <a:r>
              <a:rPr lang="ru-RU" sz="2300" dirty="0"/>
              <a:t>) моделирования для синтеза подсистем связи сетей на кристалле.</a:t>
            </a:r>
          </a:p>
          <a:p>
            <a:pPr algn="just"/>
            <a:endParaRPr lang="ru-RU" sz="800" dirty="0"/>
          </a:p>
          <a:p>
            <a:pPr algn="just"/>
            <a:r>
              <a:rPr lang="ru-RU" sz="2300" dirty="0"/>
              <a:t>Задачи</a:t>
            </a:r>
            <a:r>
              <a:rPr lang="en-US" sz="2300" dirty="0"/>
              <a:t>:</a:t>
            </a:r>
          </a:p>
          <a:p>
            <a:pPr marL="514350" indent="-514350" algn="just">
              <a:buAutoNum type="arabicPeriod"/>
            </a:pPr>
            <a:r>
              <a:rPr lang="ru-RU" sz="2300" dirty="0"/>
              <a:t>Обзор и анализ предметной области моделирования СтнК и значения низкоуровневого моделирования в полном цикле проектирования СтнК</a:t>
            </a:r>
            <a:r>
              <a:rPr lang="en-US" sz="2300" dirty="0"/>
              <a:t>;</a:t>
            </a:r>
            <a:endParaRPr lang="ru-RU" sz="2300" dirty="0"/>
          </a:p>
          <a:p>
            <a:pPr marL="514350" indent="-514350" algn="just">
              <a:buFontTx/>
              <a:buAutoNum type="arabicPeriod"/>
            </a:pPr>
            <a:r>
              <a:rPr lang="ru-RU" sz="2300" dirty="0"/>
              <a:t>Обзор низкоуровневых моделей СтнК для определения исследуемых характеристик сети, а также для определения возможности для их модификации</a:t>
            </a:r>
            <a:r>
              <a:rPr lang="en-US" sz="2300" dirty="0"/>
              <a:t>;</a:t>
            </a:r>
          </a:p>
          <a:p>
            <a:pPr marL="514350" indent="-514350" algn="just">
              <a:buFontTx/>
              <a:buAutoNum type="arabicPeriod"/>
            </a:pPr>
            <a:r>
              <a:rPr lang="ru-RU" sz="2300" dirty="0"/>
              <a:t>Разработка собственной </a:t>
            </a:r>
            <a:r>
              <a:rPr lang="ru-RU" sz="2300" dirty="0">
                <a:solidFill>
                  <a:schemeClr val="tx1"/>
                </a:solidFill>
              </a:rPr>
              <a:t>специализированной низкоуровневой модели</a:t>
            </a:r>
            <a:r>
              <a:rPr lang="ru-RU" sz="2300" dirty="0"/>
              <a:t>, позволяющей производить оценку ресурсов, занимаемых подсистемой связи СтнК на чипе</a:t>
            </a:r>
            <a:r>
              <a:rPr lang="en-US" sz="2300" dirty="0"/>
              <a:t>;</a:t>
            </a:r>
            <a:endParaRPr lang="ru-RU" sz="2300" dirty="0"/>
          </a:p>
          <a:p>
            <a:pPr marL="514350" indent="-514350" algn="just">
              <a:buAutoNum type="arabicPeriod"/>
            </a:pPr>
            <a:r>
              <a:rPr lang="ru-RU" sz="2300" dirty="0"/>
              <a:t>Реализация универсального интерфейса для подключения компонентов систем на чипе в сгенерированную подсистему связи, позволяющего создавать комплексные </a:t>
            </a:r>
            <a:r>
              <a:rPr lang="en-US" sz="2300" dirty="0"/>
              <a:t>HDL </a:t>
            </a:r>
            <a:r>
              <a:rPr lang="ru-RU" sz="2300" dirty="0"/>
              <a:t>модели СтнК под различные задачи проектирования</a:t>
            </a:r>
            <a:r>
              <a:rPr lang="en-US" sz="2300" dirty="0"/>
              <a:t>;</a:t>
            </a:r>
            <a:endParaRPr lang="ru-RU" sz="2300" dirty="0"/>
          </a:p>
          <a:p>
            <a:pPr marL="514350" indent="-514350" algn="just">
              <a:buAutoNum type="arabicPeriod"/>
            </a:pPr>
            <a:r>
              <a:rPr lang="ru-RU" sz="2300" dirty="0"/>
              <a:t>Разработка методики сквозного проектирования сетей на чипе на основе низкоуровневой модели, позволяющей согласовать между собой результаты моделирования СтнК на всех этапах проектирования</a:t>
            </a:r>
            <a:r>
              <a:rPr lang="en-US" sz="2300" dirty="0"/>
              <a:t>;</a:t>
            </a:r>
            <a:endParaRPr lang="ru-RU" sz="2300" dirty="0"/>
          </a:p>
          <a:p>
            <a:pPr marL="514350" indent="-514350" algn="just">
              <a:buAutoNum type="arabicPeriod"/>
            </a:pPr>
            <a:r>
              <a:rPr lang="ru-RU" sz="2300" dirty="0"/>
              <a:t>Апробация предложенного подхода к моделированию СтнК на примере решения задачи оценки влияния топологии и алгоритма маршрутизации на характеристики СтнК в целом.</a:t>
            </a:r>
            <a:endParaRPr lang="en-US" sz="23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643458" y="529572"/>
            <a:ext cx="53367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Цели и задачи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46374702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5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071713" y="529572"/>
            <a:ext cx="8480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Моделирование сетей на кристалле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562" y="3105063"/>
            <a:ext cx="11457052" cy="3565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ru-RU" sz="2500" b="1" dirty="0"/>
              <a:t>Высокий</a:t>
            </a:r>
            <a:r>
              <a:rPr lang="ru-RU" sz="2500" dirty="0"/>
              <a:t> (системный) уровень - моделирование динамического изменения структуры сети (изменение топологии, количества маршрутизаторов)</a:t>
            </a:r>
            <a:r>
              <a:rPr lang="en-US" sz="2500" dirty="0"/>
              <a:t>;</a:t>
            </a:r>
            <a:endParaRPr lang="ru-RU" sz="2500" dirty="0"/>
          </a:p>
          <a:p>
            <a:pPr algn="just"/>
            <a:endParaRPr lang="ru-RU" sz="2500" dirty="0"/>
          </a:p>
          <a:p>
            <a:pPr algn="just"/>
            <a:r>
              <a:rPr lang="ru-RU" sz="2500" b="1" dirty="0"/>
              <a:t>Средний</a:t>
            </a:r>
            <a:r>
              <a:rPr lang="ru-RU" sz="2500" dirty="0"/>
              <a:t> (поведенческий) уровень - моделирование обмена данными между блоками, анализ пропускной способности, задержек, анализ эффективности алгоритма маршрутизации</a:t>
            </a:r>
            <a:r>
              <a:rPr lang="en-US" sz="2500" dirty="0"/>
              <a:t>;</a:t>
            </a:r>
            <a:endParaRPr lang="ru-RU" sz="2500" dirty="0"/>
          </a:p>
          <a:p>
            <a:pPr algn="just"/>
            <a:endParaRPr lang="ru-RU" sz="2500" dirty="0"/>
          </a:p>
          <a:p>
            <a:pPr algn="just"/>
            <a:r>
              <a:rPr lang="ru-RU" sz="2500" b="1" dirty="0"/>
              <a:t>Низкий</a:t>
            </a:r>
            <a:r>
              <a:rPr lang="ru-RU" sz="2500" dirty="0"/>
              <a:t> (</a:t>
            </a:r>
            <a:r>
              <a:rPr lang="en-US" sz="2500" dirty="0"/>
              <a:t>RTL</a:t>
            </a:r>
            <a:r>
              <a:rPr lang="ru-RU" sz="2500" dirty="0"/>
              <a:t>) уровень - исследование используемых ресурсов (занимаемый площадь на чипе, энергопотребление).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1846" y="5707626"/>
            <a:ext cx="11704484" cy="1135626"/>
          </a:xfrm>
          <a:prstGeom prst="roundRect">
            <a:avLst/>
          </a:prstGeom>
          <a:noFill/>
          <a:ln w="762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18826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9303" y="2019300"/>
            <a:ext cx="7524621" cy="6594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6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87400" y="2019213"/>
            <a:ext cx="4946650" cy="75969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l"/>
            <a:r>
              <a:rPr lang="en-US" sz="2400" b="1" dirty="0" err="1"/>
              <a:t>Booksim</a:t>
            </a:r>
            <a:r>
              <a:rPr lang="en-US" sz="2400" dirty="0"/>
              <a:t> (Stanford, C++)</a:t>
            </a:r>
          </a:p>
          <a:p>
            <a:pPr algn="l"/>
            <a:r>
              <a:rPr lang="en-US" sz="2400" b="1" dirty="0" err="1"/>
              <a:t>Vnoc</a:t>
            </a:r>
            <a:r>
              <a:rPr lang="en-US" sz="2400" dirty="0"/>
              <a:t> (Marquette University, C++)</a:t>
            </a:r>
          </a:p>
          <a:p>
            <a:pPr algn="l"/>
            <a:r>
              <a:rPr lang="en-US" sz="2400" b="1" dirty="0" err="1"/>
              <a:t>Noxim</a:t>
            </a:r>
            <a:r>
              <a:rPr lang="en-US" sz="2400" dirty="0"/>
              <a:t> (University of Catania, </a:t>
            </a:r>
            <a:r>
              <a:rPr lang="en-US" sz="2400" dirty="0" err="1"/>
              <a:t>SystemC</a:t>
            </a:r>
            <a:r>
              <a:rPr lang="en-US" sz="2400" dirty="0"/>
              <a:t>)</a:t>
            </a:r>
          </a:p>
          <a:p>
            <a:pPr algn="l"/>
            <a:r>
              <a:rPr lang="en-US" sz="2400" dirty="0"/>
              <a:t>PAT-</a:t>
            </a:r>
            <a:r>
              <a:rPr lang="en-US" sz="2400" dirty="0" err="1"/>
              <a:t>Noxim</a:t>
            </a:r>
            <a:endParaRPr lang="en-US" sz="2400" dirty="0"/>
          </a:p>
          <a:p>
            <a:pPr algn="l"/>
            <a:r>
              <a:rPr lang="en-US" sz="2400" dirty="0"/>
              <a:t>NN-</a:t>
            </a:r>
            <a:r>
              <a:rPr lang="en-US" sz="2400" dirty="0" err="1"/>
              <a:t>Noxim</a:t>
            </a:r>
            <a:endParaRPr lang="en-US" sz="2400" dirty="0"/>
          </a:p>
          <a:p>
            <a:pPr algn="l"/>
            <a:r>
              <a:rPr lang="en-US" sz="2400" b="1" dirty="0"/>
              <a:t>Atlas</a:t>
            </a:r>
            <a:r>
              <a:rPr lang="en-US" sz="2400" dirty="0"/>
              <a:t> (PUCRS, Java)</a:t>
            </a:r>
          </a:p>
          <a:p>
            <a:pPr algn="l"/>
            <a:r>
              <a:rPr lang="en-US" sz="2400" b="1" dirty="0" err="1"/>
              <a:t>NoCTweak</a:t>
            </a:r>
            <a:r>
              <a:rPr lang="en-US" sz="2400" dirty="0"/>
              <a:t> (UC Davis, </a:t>
            </a:r>
            <a:r>
              <a:rPr lang="en-US" sz="2400" dirty="0" err="1"/>
              <a:t>SystemC</a:t>
            </a:r>
            <a:r>
              <a:rPr lang="en-US" sz="2400" dirty="0"/>
              <a:t>)</a:t>
            </a:r>
          </a:p>
          <a:p>
            <a:pPr algn="l"/>
            <a:r>
              <a:rPr lang="en-US" sz="2400" dirty="0"/>
              <a:t>OCNS (Java)</a:t>
            </a:r>
          </a:p>
          <a:p>
            <a:pPr algn="l"/>
            <a:r>
              <a:rPr lang="en-US" sz="2400" dirty="0" err="1"/>
              <a:t>gpNoCSim</a:t>
            </a:r>
            <a:endParaRPr lang="ru-RU" sz="2400" dirty="0"/>
          </a:p>
          <a:p>
            <a:pPr algn="l"/>
            <a:r>
              <a:rPr lang="en-US" sz="2400" dirty="0"/>
              <a:t>NS-2</a:t>
            </a:r>
          </a:p>
          <a:p>
            <a:pPr algn="l"/>
            <a:r>
              <a:rPr lang="en-US" sz="2400" dirty="0"/>
              <a:t>NS-3</a:t>
            </a:r>
          </a:p>
          <a:p>
            <a:pPr algn="l"/>
            <a:r>
              <a:rPr lang="en-US" sz="2400" dirty="0"/>
              <a:t>Gem5</a:t>
            </a:r>
          </a:p>
          <a:p>
            <a:pPr algn="l"/>
            <a:r>
              <a:rPr lang="en-US" sz="2500" dirty="0"/>
              <a:t>HNOCS</a:t>
            </a:r>
          </a:p>
          <a:p>
            <a:pPr algn="l"/>
            <a:r>
              <a:rPr lang="en-US" sz="2500" dirty="0" err="1"/>
              <a:t>Ocin_tsim</a:t>
            </a:r>
            <a:endParaRPr lang="en-US" sz="2500" dirty="0"/>
          </a:p>
          <a:p>
            <a:pPr algn="l"/>
            <a:r>
              <a:rPr lang="en-US" sz="2500" dirty="0"/>
              <a:t>NIRGAM </a:t>
            </a:r>
          </a:p>
          <a:p>
            <a:pPr algn="l"/>
            <a:r>
              <a:rPr lang="en-US" sz="2500" dirty="0" err="1"/>
              <a:t>IrNIGRAM</a:t>
            </a:r>
            <a:endParaRPr lang="en-US" sz="2500" dirty="0"/>
          </a:p>
          <a:p>
            <a:pPr algn="l"/>
            <a:r>
              <a:rPr lang="en-US" sz="2500" dirty="0" err="1"/>
              <a:t>OMNet</a:t>
            </a:r>
            <a:r>
              <a:rPr lang="en-US" sz="2500" dirty="0"/>
              <a:t>++</a:t>
            </a:r>
          </a:p>
          <a:p>
            <a:pPr algn="l"/>
            <a:r>
              <a:rPr lang="en-US" sz="2500" dirty="0"/>
              <a:t>DARSIM</a:t>
            </a:r>
          </a:p>
          <a:p>
            <a:pPr algn="l"/>
            <a:r>
              <a:rPr lang="en-US" sz="2500" dirty="0"/>
              <a:t>Hornet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103273" y="306279"/>
            <a:ext cx="6417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Высокоуровневые модели</a:t>
            </a:r>
          </a:p>
          <a:p>
            <a:r>
              <a:rPr lang="ru-RU" b="1" dirty="0" err="1"/>
              <a:t>СтнК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9701292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7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255" y="1723682"/>
            <a:ext cx="10779589" cy="737938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407572" y="306279"/>
            <a:ext cx="780854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Низкоуровневое моделирование</a:t>
            </a:r>
          </a:p>
          <a:p>
            <a:r>
              <a:rPr lang="ru-RU" b="1" dirty="0" err="1"/>
              <a:t>СтнК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24387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8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42684" y="529572"/>
            <a:ext cx="8738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Сравнение скорости моделирования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9485" y="8356399"/>
            <a:ext cx="1145705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t">
            <a:spAutoFit/>
          </a:bodyPr>
          <a:lstStyle/>
          <a:p>
            <a:pPr algn="just"/>
            <a:r>
              <a:rPr lang="en-US" sz="1800" dirty="0" err="1"/>
              <a:t>Genko</a:t>
            </a:r>
            <a:r>
              <a:rPr lang="en-US" sz="1800" dirty="0"/>
              <a:t>, N. A Complete Network-On-Chip Emulation Framework / N. </a:t>
            </a:r>
            <a:r>
              <a:rPr lang="en-US" sz="1800" dirty="0" err="1"/>
              <a:t>Genko</a:t>
            </a:r>
            <a:r>
              <a:rPr lang="en-US" sz="1800" dirty="0"/>
              <a:t>, D. </a:t>
            </a:r>
            <a:r>
              <a:rPr lang="en-US" sz="1800" dirty="0" err="1"/>
              <a:t>Atienza</a:t>
            </a:r>
            <a:r>
              <a:rPr lang="en-US" sz="1800" dirty="0"/>
              <a:t>, et al. // Design, Automation and Test in Europe Conference and Exhibition (DATE’05). – 20</a:t>
            </a:r>
            <a:r>
              <a:rPr lang="ru-RU" sz="1800" dirty="0"/>
              <a:t>05</a:t>
            </a:r>
            <a:r>
              <a:rPr lang="en-US" sz="1800" dirty="0"/>
              <a:t>. Vol. 1. – P. 246–251.</a:t>
            </a:r>
            <a:endParaRPr lang="ru-RU" sz="1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269077"/>
              </p:ext>
            </p:extLst>
          </p:nvPr>
        </p:nvGraphicFramePr>
        <p:xfrm>
          <a:off x="1291572" y="1994568"/>
          <a:ext cx="10421656" cy="30611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1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0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287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Simulator type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Speed (cycles/s)</a:t>
                      </a:r>
                      <a:endParaRPr lang="ru-RU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528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Modelsim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3.2k</a:t>
                      </a:r>
                      <a:r>
                        <a:rPr lang="en-US" baseline="0" dirty="0">
                          <a:latin typeface="+mj-lt"/>
                        </a:rPr>
                        <a:t> 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287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+mj-lt"/>
                        </a:rPr>
                        <a:t>SystemC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20k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5287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FPGA</a:t>
                      </a:r>
                      <a:r>
                        <a:rPr lang="ru-RU" baseline="0" dirty="0">
                          <a:latin typeface="+mj-lt"/>
                        </a:rPr>
                        <a:t> </a:t>
                      </a:r>
                      <a:r>
                        <a:rPr lang="en-US" baseline="0" dirty="0">
                          <a:latin typeface="+mj-lt"/>
                        </a:rPr>
                        <a:t>base prototype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50M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66341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G:\!\для презентации\topology struc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393" y="4035426"/>
            <a:ext cx="2875883" cy="2463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" name="Линия"/>
          <p:cNvSpPr/>
          <p:nvPr/>
        </p:nvSpPr>
        <p:spPr>
          <a:xfrm>
            <a:off x="787400" y="1574800"/>
            <a:ext cx="11430001" cy="0"/>
          </a:xfrm>
          <a:prstGeom prst="line">
            <a:avLst/>
          </a:prstGeom>
          <a:ln w="12700">
            <a:solidFill>
              <a:srgbClr val="253957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dirty="0"/>
          </a:p>
        </p:txBody>
      </p:sp>
      <p:sp>
        <p:nvSpPr>
          <p:cNvPr id="127" name="Название подразделения, лаборатории, факультета и т.д."/>
          <p:cNvSpPr txBox="1"/>
          <p:nvPr/>
        </p:nvSpPr>
        <p:spPr>
          <a:xfrm>
            <a:off x="4161666" y="662943"/>
            <a:ext cx="8082786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r">
              <a:defRPr sz="1800">
                <a:solidFill>
                  <a:srgbClr val="253957"/>
                </a:solidFill>
                <a:latin typeface="+mn-lt"/>
                <a:ea typeface="+mn-ea"/>
                <a:cs typeface="+mn-cs"/>
                <a:sym typeface="Arial Narrow"/>
              </a:defRPr>
            </a:lvl1pPr>
          </a:lstStyle>
          <a:p>
            <a:r>
              <a:rPr lang="ru-RU" dirty="0">
                <a:latin typeface="Arial Narrow" charset="0"/>
                <a:ea typeface="Arial Narrow" charset="0"/>
                <a:cs typeface="Arial Narrow" charset="0"/>
              </a:rPr>
              <a:t>МИЭМ НИУ ВШЭ</a:t>
            </a:r>
            <a:endParaRPr dirty="0">
              <a:latin typeface="Arial Narrow" charset="0"/>
              <a:ea typeface="Arial Narrow" charset="0"/>
              <a:cs typeface="Arial Narrow" charset="0"/>
            </a:endParaRPr>
          </a:p>
        </p:txBody>
      </p:sp>
      <p:pic>
        <p:nvPicPr>
          <p:cNvPr id="128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562" y="416839"/>
            <a:ext cx="853034" cy="85303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9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6547" y="529572"/>
            <a:ext cx="7590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HDL </a:t>
            </a:r>
            <a:r>
              <a:rPr lang="ru-RU" b="1" dirty="0"/>
              <a:t>модели сетей на кристалле</a:t>
            </a:r>
          </a:p>
        </p:txBody>
      </p:sp>
      <p:pic>
        <p:nvPicPr>
          <p:cNvPr id="1026" name="Picture 2" descr="G:\!\для презентации\noc struc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706" y="2604055"/>
            <a:ext cx="4853079" cy="4862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!\для презентации\router structur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05" y="6086995"/>
            <a:ext cx="3317954" cy="32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!!!!!! все все по статьям\Сокращение статей\fig 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179" y="1690087"/>
            <a:ext cx="2721431" cy="21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трелка вправо 1"/>
          <p:cNvSpPr/>
          <p:nvPr/>
        </p:nvSpPr>
        <p:spPr>
          <a:xfrm rot="21061211">
            <a:off x="4838331" y="2647210"/>
            <a:ext cx="2405849" cy="275208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340047">
            <a:off x="5349700" y="7213080"/>
            <a:ext cx="2058817" cy="275208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374632" y="4759880"/>
            <a:ext cx="3143762" cy="275208"/>
          </a:xfrm>
          <a:prstGeom prst="rightArrow">
            <a:avLst/>
          </a:prstGeom>
          <a:blipFill rotWithShape="1">
            <a:blip r:embed="rId8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j-lt"/>
              <a:ea typeface="+mj-ea"/>
              <a:cs typeface="+mj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2764612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Arial Narrow"/>
        <a:ea typeface="Arial Narrow"/>
        <a:cs typeface="Arial Narrow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11110</TotalTime>
  <Words>2168</Words>
  <Application>Microsoft Office PowerPoint</Application>
  <PresentationFormat>Произвольный</PresentationFormat>
  <Paragraphs>300</Paragraphs>
  <Slides>29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Arial Narrow</vt:lpstr>
      <vt:lpstr>Cambria Math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Ролич Алексей Юрьевич</dc:creator>
  <cp:lastModifiedBy>Александр Американов</cp:lastModifiedBy>
  <cp:revision>362</cp:revision>
  <dcterms:modified xsi:type="dcterms:W3CDTF">2022-02-04T11:08:54Z</dcterms:modified>
</cp:coreProperties>
</file>