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59" r:id="rId6"/>
    <p:sldId id="266" r:id="rId7"/>
    <p:sldId id="268" r:id="rId8"/>
    <p:sldId id="264" r:id="rId9"/>
    <p:sldId id="263" r:id="rId10"/>
    <p:sldId id="262" r:id="rId11"/>
    <p:sldId id="257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pos="2570" userDrawn="1">
          <p15:clr>
            <a:srgbClr val="A4A3A4"/>
          </p15:clr>
        </p15:guide>
        <p15:guide id="4" pos="3681" userDrawn="1">
          <p15:clr>
            <a:srgbClr val="A4A3A4"/>
          </p15:clr>
        </p15:guide>
        <p15:guide id="5" pos="4384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6176" userDrawn="1">
          <p15:clr>
            <a:srgbClr val="A4A3A4"/>
          </p15:clr>
        </p15:guide>
        <p15:guide id="8" pos="7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7DFB"/>
    <a:srgbClr val="76BBFF"/>
    <a:srgbClr val="93C9FF"/>
    <a:srgbClr val="E7BC29"/>
    <a:srgbClr val="4983D6"/>
    <a:srgbClr val="6AA84F"/>
    <a:srgbClr val="D092A7"/>
    <a:srgbClr val="202A4F"/>
    <a:srgbClr val="FF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77" autoAdjust="0"/>
  </p:normalViewPr>
  <p:slideViewPr>
    <p:cSldViewPr snapToGrid="0">
      <p:cViewPr>
        <p:scale>
          <a:sx n="100" d="100"/>
          <a:sy n="100" d="100"/>
        </p:scale>
        <p:origin x="852" y="30"/>
      </p:cViewPr>
      <p:guideLst>
        <p:guide orient="horz" pos="3793"/>
        <p:guide pos="1663"/>
        <p:guide pos="2570"/>
        <p:guide pos="3681"/>
        <p:guide pos="4384"/>
        <p:guide pos="5269"/>
        <p:guide pos="6176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&#1048;&#1090;&#1086;&#1075;&#1086;&#1074;&#1099;&#1081;%20&#1086;&#1090;&#1095;&#1077;&#109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&#1048;&#1090;&#1086;&#1075;&#1086;&#1074;&#1099;&#1081;%20&#1086;&#1090;&#1095;&#1077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Telegram%20Desktop\&#1054;&#1089;&#1077;&#1085;&#1085;&#1103;&#1103;_&#1087;&#1088;&#1086;&#1077;&#1082;&#1090;&#1085;&#1072;&#1103;_&#1089;&#1077;&#1089;&#1089;&#1080;&#1103;_&#1087;&#1086;_&#1087;&#1088;&#1077;&#1076;&#1089;&#1090;&#1072;&#1074;&#1083;&#1077;&#1085;&#1080;&#1102;_&#1087;&#1088;&#1086;&#1077;&#1082;&#1090;&#1086;&#1074;_2021_2022_&#1091;&#109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Telegram%20Desktop\&#1054;&#1089;&#1077;&#1085;&#1085;&#1103;&#1103;_&#1087;&#1088;&#1086;&#1077;&#1082;&#1090;&#1085;&#1072;&#1103;_&#1089;&#1077;&#1089;&#1089;&#1080;&#1103;_&#1087;&#1086;_&#1087;&#1088;&#1077;&#1076;&#1089;&#1090;&#1072;&#1074;&#1083;&#1077;&#1085;&#1080;&#1102;_&#1087;&#1088;&#1086;&#1077;&#1082;&#1090;&#1086;&#1074;_2021_2022_&#1091;&#109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projectKPI%20(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projectKPI%20(3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projectKPI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ivu\Downloads\&#1048;&#1090;&#1086;&#1075;&#1086;&#1074;&#1099;&#1081;%20&#1086;&#1090;&#1095;&#1077;&#109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FA-4443-91BB-6D2D7F6CD7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FA-4443-91BB-6D2D7F6CD7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FA-4443-91BB-6D2D7F6CD7D9}"/>
              </c:ext>
            </c:extLst>
          </c:dPt>
          <c:val>
            <c:numRef>
              <c:f>Представление!$AA$10:$AC$10</c:f>
              <c:numCache>
                <c:formatCode>General</c:formatCode>
                <c:ptCount val="3"/>
                <c:pt idx="0">
                  <c:v>34</c:v>
                </c:pt>
                <c:pt idx="1">
                  <c:v>17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FA-4443-91BB-6D2D7F6CD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D1-48E4-8B13-F7E4F52EF7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D1-48E4-8B13-F7E4F52EF7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D1-48E4-8B13-F7E4F52EF7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D1-48E4-8B13-F7E4F52EF7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D1-48E4-8B13-F7E4F52EF708}"/>
              </c:ext>
            </c:extLst>
          </c:dPt>
          <c:val>
            <c:numRef>
              <c:f>Представление!$AA$13:$AE$13</c:f>
              <c:numCache>
                <c:formatCode>General</c:formatCode>
                <c:ptCount val="5"/>
                <c:pt idx="0">
                  <c:v>5</c:v>
                </c:pt>
                <c:pt idx="1">
                  <c:v>21</c:v>
                </c:pt>
                <c:pt idx="2">
                  <c:v>29</c:v>
                </c:pt>
                <c:pt idx="3">
                  <c:v>24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D1-48E4-8B13-F7E4F52EF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8-43D8-9B25-5B6483D19F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8-43D8-9B25-5B6483D19F39}"/>
              </c:ext>
            </c:extLst>
          </c:dPt>
          <c:val>
            <c:numRef>
              <c:f>'Защиты проектов 08-10 ноября'!$P$8:$Q$8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8-43D8-9B25-5B6483D19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1-47CB-BB3A-44442DB086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1-47CB-BB3A-44442DB086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1-47CB-BB3A-44442DB086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61-47CB-BB3A-44442DB086F3}"/>
              </c:ext>
            </c:extLst>
          </c:dPt>
          <c:val>
            <c:numRef>
              <c:f>'Защиты проектов 08-10 ноября'!$P$5:$S$5</c:f>
              <c:numCache>
                <c:formatCode>General</c:formatCode>
                <c:ptCount val="4"/>
                <c:pt idx="0">
                  <c:v>23</c:v>
                </c:pt>
                <c:pt idx="1">
                  <c:v>31</c:v>
                </c:pt>
                <c:pt idx="2">
                  <c:v>23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1-47CB-BB3A-44442DB08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09-4781-81DB-1B2F8B70BF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09-4781-81DB-1B2F8B70B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09-4781-81DB-1B2F8B70BF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09-4781-81DB-1B2F8B70BF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09-4781-81DB-1B2F8B70BF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09-4781-81DB-1B2F8B70BFDB}"/>
              </c:ext>
            </c:extLst>
          </c:dPt>
          <c:val>
            <c:numRef>
              <c:f>Лист7!$L$55:$Q$55</c:f>
              <c:numCache>
                <c:formatCode>0%</c:formatCode>
                <c:ptCount val="6"/>
                <c:pt idx="0">
                  <c:v>0.41</c:v>
                </c:pt>
                <c:pt idx="1">
                  <c:v>0.28999999999999998</c:v>
                </c:pt>
                <c:pt idx="2">
                  <c:v>0.19</c:v>
                </c:pt>
                <c:pt idx="3">
                  <c:v>0.05</c:v>
                </c:pt>
                <c:pt idx="4">
                  <c:v>0.04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09-4781-81DB-1B2F8B70B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E-4906-B04B-112D54EFA5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E-4906-B04B-112D54EFA5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E-4906-B04B-112D54EFA5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5E-4906-B04B-112D54EFA5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5E-4906-B04B-112D54EFA55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5E-4906-B04B-112D54EFA55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55E-4906-B04B-112D54EFA55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55E-4906-B04B-112D54EFA55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55E-4906-B04B-112D54EFA55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55E-4906-B04B-112D54EFA55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B3B-4E3B-A430-7C0A3F4493F8}"/>
              </c:ext>
            </c:extLst>
          </c:dPt>
          <c:val>
            <c:numRef>
              <c:f>Лист7!$L$48:$V$48</c:f>
              <c:numCache>
                <c:formatCode>0%</c:formatCode>
                <c:ptCount val="11"/>
                <c:pt idx="0">
                  <c:v>0.16</c:v>
                </c:pt>
                <c:pt idx="1">
                  <c:v>0.16</c:v>
                </c:pt>
                <c:pt idx="3">
                  <c:v>0.1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55E-4906-B04B-112D54EFA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E-4812-A7F1-4D62905090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E-4812-A7F1-4D62905090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E-4812-A7F1-4D62905090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5E-4812-A7F1-4D62905090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5E-4812-A7F1-4D62905090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5E-4812-A7F1-4D62905090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5E-4812-A7F1-4D629050902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55E-4812-A7F1-4D629050902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EC9-4A4B-B33E-17FB6AA0615A}"/>
              </c:ext>
            </c:extLst>
          </c:dPt>
          <c:val>
            <c:numRef>
              <c:f>Лист7!$L$52:$T$52</c:f>
              <c:numCache>
                <c:formatCode>0%</c:formatCode>
                <c:ptCount val="9"/>
                <c:pt idx="0">
                  <c:v>0.39</c:v>
                </c:pt>
                <c:pt idx="1">
                  <c:v>0.2</c:v>
                </c:pt>
                <c:pt idx="3">
                  <c:v>0.03</c:v>
                </c:pt>
                <c:pt idx="4">
                  <c:v>0.03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55E-4812-A7F1-4D6290509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D-482D-9EDC-3C4B9472F2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DD-482D-9EDC-3C4B9472F2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DD-482D-9EDC-3C4B9472F2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DD-482D-9EDC-3C4B9472F2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FDD-482D-9EDC-3C4B9472F2C3}"/>
              </c:ext>
            </c:extLst>
          </c:dPt>
          <c:cat>
            <c:strRef>
              <c:f>Представление!$AE$74:$AE$78</c:f>
              <c:strCache>
                <c:ptCount val="5"/>
                <c:pt idx="0">
                  <c:v>Отсутствие статистики выполнения задач</c:v>
                </c:pt>
                <c:pt idx="1">
                  <c:v>Отсутствие учета задач по циклам</c:v>
                </c:pt>
                <c:pt idx="2">
                  <c:v>Несвоевременная выгрузка отчетной документации</c:v>
                </c:pt>
                <c:pt idx="3">
                  <c:v>Отсутствие руководителя проекта</c:v>
                </c:pt>
                <c:pt idx="4">
                  <c:v>Полное или частичное отсутствие команды</c:v>
                </c:pt>
              </c:strCache>
            </c:strRef>
          </c:cat>
          <c:val>
            <c:numRef>
              <c:f>Представление!$AE$67:$AI$67</c:f>
              <c:numCache>
                <c:formatCode>General</c:formatCode>
                <c:ptCount val="5"/>
                <c:pt idx="0">
                  <c:v>44</c:v>
                </c:pt>
                <c:pt idx="1">
                  <c:v>41</c:v>
                </c:pt>
                <c:pt idx="2">
                  <c:v>8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DD-482D-9EDC-3C4B9472F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20632335242642"/>
          <c:y val="0.27338320626516821"/>
          <c:w val="0.33658580559640355"/>
          <c:h val="0.45323340808353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Clear Sans Medium" panose="020B06030302020203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AF84B-2868-43CA-8D6D-C3919BC1B9B5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4620-C529-4083-B31A-290CA0E6E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8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4620-C529-4083-B31A-290CA0E6EE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4620-C529-4083-B31A-290CA0E6EE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80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44620-C529-4083-B31A-290CA0E6EE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33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8F153-4BB7-47DA-A49C-AE319516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DC9004-92E6-4426-AB90-807A8F576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39190-D7F5-4AC7-AF00-400D155C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D66AB4-7DA0-4195-B666-1318928A9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D74E5-A09F-4AA8-BC33-251C36B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5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2F7B-82C2-4099-A909-8C8C065E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D76EBB-66A1-4FA8-8990-D16FE103E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B04D4C-D515-49ED-B633-FE86955E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CA416-D26A-4EA3-BCBE-79223344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5904C9-8463-4BD8-A27A-5B1947E8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AF9173-2CC4-49B6-A35E-3EBBF0695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2DDEEC-00B0-492C-BE96-BD230AE4E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04CDE-29E3-44C4-8315-2EB78C7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254E8-0382-4CA1-B68D-6EDB4533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9B2A4-AD83-4A22-BC1F-A8BDBF87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7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FC546-5209-4562-8CF7-3F0A6E41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FCD33-A3DB-4593-BA79-6AFDE13F7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C0381-5503-4BA5-9381-FD7A83A3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0220A-E8C7-4F20-A6E0-21F559FD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C5BF72-C42A-4784-A163-400D0CE3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4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2F917-1D65-4290-8CEF-9D7EE01E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9329C-FD2D-4AA1-83D8-C178B760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A6E9B-A77E-4571-94F2-BD737B52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5DF325-16F3-4ED5-9F45-582161D9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EF241-EBD9-4057-A4BA-EBE3B34E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5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A9D58-6995-4D4C-B859-B191398B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0664E-658C-4D6B-8484-4CE20FFAE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2ED57F-45AD-4002-97C8-232A2B3F1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E9EBC4-B43B-4EC2-BC8B-BC4C8720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AE17B-BA7F-485D-8C62-1671C21D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EB528-2670-4753-B3D2-E48ECE91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1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A50A6-4B02-4713-A797-54A6CCC7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B5440-08AE-4D67-923A-89E47C0CA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05BE8B-D100-4E1D-88A5-A9060F2E3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8E531-1FB9-4B83-9AAB-4AE9A4D55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5A32A-8133-44B6-8981-A805A2F8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08E466-4A76-49A8-A361-E3B22965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52DF3B-A692-4E68-89B0-D8EAAD55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A1DCCE-C44C-4E77-BDE7-43B99651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67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FB2E8-EF2E-4508-A60C-76AD8AD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39D15-51C3-4B0E-979D-4C185D0B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AC823A-6475-4DAD-A89C-795DE2C0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280F05-93BA-4694-B464-3DEAA229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A5E02C-BDCE-43C8-AB1F-EB5DC8BC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988FAF-8FCA-4C5E-BCAA-5B38A0B8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211DFE-8585-49C9-BAB7-CB7EA51E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5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5140D-0951-49EF-9D02-92112E50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16343-7087-44A1-9E28-D053A470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EA6337-7830-4BD0-8AE7-DEF85A7FA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935515-A28A-47D9-9BF4-6A0B1F255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86DBA5-A723-4D02-84D5-433624CE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99937-71AB-40D9-B78D-0849763D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4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AE8D6-DAD1-4BA4-B3D2-63F0D036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7A38B1-A1FB-4D2D-B9A5-D7CCA3D78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A630EC-11A4-47CA-A4B7-36638D75F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D5858A-F7E3-4362-B561-44D0BB24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6B9E00-4352-4D64-9128-CC07F2CD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6CB2C-9E26-4A9A-BC12-16BB436F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63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22FA3-B081-43AB-858A-7FABD5B5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B7B029-9C7A-4E38-BABC-A09DE8B0F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A6F40-D035-4B09-8815-5E8C89096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6557-23CB-4DA0-8528-1E823FFC0383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316D9-B69D-4DD5-A485-AD6CD5D80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BA384-69A6-4407-B95D-B4E8534AC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B60A-82D2-449A-AFF4-E687FBE06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0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пятиугольник 16">
            <a:extLst>
              <a:ext uri="{FF2B5EF4-FFF2-40B4-BE49-F238E27FC236}">
                <a16:creationId xmlns:a16="http://schemas.microsoft.com/office/drawing/2014/main" id="{17AA9C92-A434-49D8-826D-C80E7C11B02D}"/>
              </a:ext>
            </a:extLst>
          </p:cNvPr>
          <p:cNvSpPr/>
          <p:nvPr/>
        </p:nvSpPr>
        <p:spPr>
          <a:xfrm rot="5400000">
            <a:off x="-714375" y="-1733551"/>
            <a:ext cx="6191252" cy="7600953"/>
          </a:xfrm>
          <a:prstGeom prst="homePlate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808BD9CA-3F9F-4151-8B49-AA49758B737E}"/>
              </a:ext>
            </a:extLst>
          </p:cNvPr>
          <p:cNvSpPr/>
          <p:nvPr/>
        </p:nvSpPr>
        <p:spPr>
          <a:xfrm rot="5400000">
            <a:off x="4248146" y="-1990724"/>
            <a:ext cx="3724280" cy="7705728"/>
          </a:xfrm>
          <a:prstGeom prst="homePlate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>
            <a:extLst>
              <a:ext uri="{FF2B5EF4-FFF2-40B4-BE49-F238E27FC236}">
                <a16:creationId xmlns:a16="http://schemas.microsoft.com/office/drawing/2014/main" id="{0FA9766C-2183-4C70-A935-55C4361D341B}"/>
              </a:ext>
            </a:extLst>
          </p:cNvPr>
          <p:cNvSpPr/>
          <p:nvPr/>
        </p:nvSpPr>
        <p:spPr>
          <a:xfrm rot="1207157">
            <a:off x="11005276" y="3043243"/>
            <a:ext cx="1440000" cy="1133475"/>
          </a:xfrm>
          <a:prstGeom prst="hexagon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60214C-13DC-4D8D-B477-AA397F780C38}"/>
              </a:ext>
            </a:extLst>
          </p:cNvPr>
          <p:cNvSpPr txBox="1"/>
          <p:nvPr/>
        </p:nvSpPr>
        <p:spPr>
          <a:xfrm>
            <a:off x="305001" y="2250113"/>
            <a:ext cx="511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Ученый совет, 14.12.2021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773CA2-9760-4B88-A5DC-FEB0C05D3C5A}"/>
              </a:ext>
            </a:extLst>
          </p:cNvPr>
          <p:cNvSpPr txBox="1"/>
          <p:nvPr/>
        </p:nvSpPr>
        <p:spPr>
          <a:xfrm>
            <a:off x="272714" y="175748"/>
            <a:ext cx="9507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Montserrat Black" panose="00000A00000000000000" pitchFamily="2" charset="-52"/>
              </a:rPr>
              <a:t>Результаты проектной деятельности МИЭМ НИУ ВШЭ в 2021 году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EC1328-E419-4E70-B5C5-2CFB46D6A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32" y="6295072"/>
            <a:ext cx="485775" cy="48577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59F98A5-869D-4096-B2A2-227DE865D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5" y="6398196"/>
            <a:ext cx="1101794" cy="2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2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ПРОБЛЕМЫ РУКОВОДИТЕЛЕЙ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6035" y="0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9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09EAA1F-955A-46E7-9995-7BA896E41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946231"/>
              </p:ext>
            </p:extLst>
          </p:nvPr>
        </p:nvGraphicFramePr>
        <p:xfrm>
          <a:off x="211134" y="1036118"/>
          <a:ext cx="11714166" cy="557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4E887C-3870-47CE-987E-C5421DFC34AC}"/>
              </a:ext>
            </a:extLst>
          </p:cNvPr>
          <p:cNvSpPr txBox="1"/>
          <p:nvPr/>
        </p:nvSpPr>
        <p:spPr>
          <a:xfrm>
            <a:off x="5973843" y="3189803"/>
            <a:ext cx="78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44</a:t>
            </a:r>
            <a:r>
              <a:rPr lang="en-US" sz="14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  <a:endParaRPr lang="ru-RU" sz="1400" dirty="0">
              <a:solidFill>
                <a:schemeClr val="bg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2B5A8-86A2-437E-A4B7-074A33EF5C58}"/>
              </a:ext>
            </a:extLst>
          </p:cNvPr>
          <p:cNvSpPr txBox="1"/>
          <p:nvPr/>
        </p:nvSpPr>
        <p:spPr>
          <a:xfrm>
            <a:off x="2008882" y="5169463"/>
            <a:ext cx="59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41%</a:t>
            </a:r>
            <a:endParaRPr lang="ru-RU" sz="1600" dirty="0">
              <a:solidFill>
                <a:schemeClr val="bg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B1583-ECE0-421F-9E5C-AEA7DB0936BE}"/>
              </a:ext>
            </a:extLst>
          </p:cNvPr>
          <p:cNvSpPr txBox="1"/>
          <p:nvPr/>
        </p:nvSpPr>
        <p:spPr>
          <a:xfrm>
            <a:off x="2308821" y="1826810"/>
            <a:ext cx="59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8%</a:t>
            </a:r>
            <a:endParaRPr lang="ru-RU" sz="1600" dirty="0">
              <a:solidFill>
                <a:schemeClr val="bg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EF7D7-286A-47C5-ADB2-91C937BE0F86}"/>
              </a:ext>
            </a:extLst>
          </p:cNvPr>
          <p:cNvSpPr txBox="1"/>
          <p:nvPr/>
        </p:nvSpPr>
        <p:spPr>
          <a:xfrm>
            <a:off x="3493533" y="1336851"/>
            <a:ext cx="59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4%</a:t>
            </a:r>
            <a:endParaRPr lang="ru-RU" sz="1600" dirty="0">
              <a:solidFill>
                <a:schemeClr val="bg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D192C-7132-43D7-BE94-437210FFEAA0}"/>
              </a:ext>
            </a:extLst>
          </p:cNvPr>
          <p:cNvSpPr txBox="1"/>
          <p:nvPr/>
        </p:nvSpPr>
        <p:spPr>
          <a:xfrm>
            <a:off x="2992518" y="1488256"/>
            <a:ext cx="599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3%</a:t>
            </a:r>
            <a:endParaRPr lang="ru-RU" sz="1600" dirty="0">
              <a:solidFill>
                <a:schemeClr val="bg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13A5B-EF31-48B6-A21C-C2B02002D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00" y="2923591"/>
            <a:ext cx="1799619" cy="17996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596BFD-242E-49BB-9EE3-9D0C984D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667F3-8D2B-4167-B21C-397429E5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88" y="989781"/>
            <a:ext cx="9488224" cy="58682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9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ПРОБЛЕМЫ ПРОЕКТНОЙ ДЕЯТЕЛЬНОСТИ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038596" y="0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10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1C676E-D999-452A-9DC7-8D7176B1EF19}"/>
              </a:ext>
            </a:extLst>
          </p:cNvPr>
          <p:cNvSpPr/>
          <p:nvPr/>
        </p:nvSpPr>
        <p:spPr>
          <a:xfrm>
            <a:off x="5572125" y="1724024"/>
            <a:ext cx="4486275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BBCC32-629C-4FA5-8AF0-3B66657F2D70}"/>
              </a:ext>
            </a:extLst>
          </p:cNvPr>
          <p:cNvSpPr/>
          <p:nvPr/>
        </p:nvSpPr>
        <p:spPr>
          <a:xfrm>
            <a:off x="0" y="2914649"/>
            <a:ext cx="1362075" cy="850107"/>
          </a:xfrm>
          <a:prstGeom prst="rect">
            <a:avLst/>
          </a:prstGeom>
          <a:solidFill>
            <a:srgbClr val="93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7446EE-5766-4D45-8EA8-E17638BF7942}"/>
              </a:ext>
            </a:extLst>
          </p:cNvPr>
          <p:cNvSpPr/>
          <p:nvPr/>
        </p:nvSpPr>
        <p:spPr>
          <a:xfrm>
            <a:off x="0" y="3764756"/>
            <a:ext cx="1362075" cy="931069"/>
          </a:xfrm>
          <a:prstGeom prst="rect">
            <a:avLst/>
          </a:prstGeom>
          <a:solidFill>
            <a:srgbClr val="76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587837-3D63-44B4-B9D4-7C457DDDED2E}"/>
              </a:ext>
            </a:extLst>
          </p:cNvPr>
          <p:cNvSpPr/>
          <p:nvPr/>
        </p:nvSpPr>
        <p:spPr>
          <a:xfrm>
            <a:off x="0" y="4686300"/>
            <a:ext cx="1362075" cy="2171700"/>
          </a:xfrm>
          <a:prstGeom prst="rect">
            <a:avLst/>
          </a:prstGeom>
          <a:solidFill>
            <a:srgbClr val="007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3717AD-272A-4DBB-B7B3-A29A0A58F1BF}"/>
              </a:ext>
            </a:extLst>
          </p:cNvPr>
          <p:cNvSpPr/>
          <p:nvPr/>
        </p:nvSpPr>
        <p:spPr>
          <a:xfrm>
            <a:off x="10829925" y="2914649"/>
            <a:ext cx="1362075" cy="850107"/>
          </a:xfrm>
          <a:prstGeom prst="rect">
            <a:avLst/>
          </a:prstGeom>
          <a:solidFill>
            <a:srgbClr val="93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445E921-9509-4555-A7DD-0073C83AA827}"/>
              </a:ext>
            </a:extLst>
          </p:cNvPr>
          <p:cNvSpPr/>
          <p:nvPr/>
        </p:nvSpPr>
        <p:spPr>
          <a:xfrm>
            <a:off x="10829925" y="3764756"/>
            <a:ext cx="1362075" cy="921544"/>
          </a:xfrm>
          <a:prstGeom prst="rect">
            <a:avLst/>
          </a:prstGeom>
          <a:solidFill>
            <a:srgbClr val="76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C09F40D-BB31-41FF-BFB1-B4DB16580966}"/>
              </a:ext>
            </a:extLst>
          </p:cNvPr>
          <p:cNvSpPr/>
          <p:nvPr/>
        </p:nvSpPr>
        <p:spPr>
          <a:xfrm>
            <a:off x="10829925" y="4686300"/>
            <a:ext cx="1362075" cy="2171700"/>
          </a:xfrm>
          <a:prstGeom prst="rect">
            <a:avLst/>
          </a:prstGeom>
          <a:solidFill>
            <a:srgbClr val="007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7DB0F9-CBF1-43C7-AE5A-B76624BC0B71}"/>
              </a:ext>
            </a:extLst>
          </p:cNvPr>
          <p:cNvSpPr txBox="1"/>
          <p:nvPr/>
        </p:nvSpPr>
        <p:spPr>
          <a:xfrm>
            <a:off x="5572124" y="1944468"/>
            <a:ext cx="540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Montserrat" panose="00000500000000000000" pitchFamily="2" charset="-52"/>
              </a:rPr>
              <a:t>Неудовлетворительное качество прототипа на момент защиты проекта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FE785-503E-43B5-8DF4-A3FB5A93AD0D}"/>
              </a:ext>
            </a:extLst>
          </p:cNvPr>
          <p:cNvSpPr txBox="1"/>
          <p:nvPr/>
        </p:nvSpPr>
        <p:spPr>
          <a:xfrm>
            <a:off x="5572124" y="2996802"/>
            <a:ext cx="57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Montserrat" panose="00000500000000000000" pitchFamily="2" charset="-52"/>
              </a:rPr>
              <a:t>Низкая квалификация руководителя по управлению проектом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A6E78-A8D1-4A35-8753-7D58DDD988AF}"/>
              </a:ext>
            </a:extLst>
          </p:cNvPr>
          <p:cNvSpPr txBox="1"/>
          <p:nvPr/>
        </p:nvSpPr>
        <p:spPr>
          <a:xfrm>
            <a:off x="5572123" y="3884501"/>
            <a:ext cx="5591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Сложность подбора компетентных членов команды на этапе заявки на проект</a:t>
            </a:r>
            <a:endParaRPr lang="ru-RU" sz="1800" b="1" dirty="0">
              <a:latin typeface="Montserrat" panose="00000500000000000000" pitchFamily="2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8EA7B9-0A87-4C90-BC38-E75981E27A6E}"/>
              </a:ext>
            </a:extLst>
          </p:cNvPr>
          <p:cNvSpPr txBox="1"/>
          <p:nvPr/>
        </p:nvSpPr>
        <p:spPr>
          <a:xfrm>
            <a:off x="5581647" y="4808426"/>
            <a:ext cx="6610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Результаты многих проектов не получают дальнейшего развития в коммерции или на производстве либо из-за слабой мотивации со стороны руководителя, либо ввиду неактуальности тематики</a:t>
            </a:r>
            <a:endParaRPr lang="ru-RU" sz="1800" b="1" dirty="0">
              <a:latin typeface="Montserrat" panose="00000500000000000000" pitchFamily="2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DD96AE2-1793-468E-A86A-7F3D5B7C8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77E048AC-3B49-42CA-9B92-9CB325F39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57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91D28C-1F65-40C5-A739-B449CE9CE3F5}"/>
              </a:ext>
            </a:extLst>
          </p:cNvPr>
          <p:cNvSpPr txBox="1"/>
          <p:nvPr/>
        </p:nvSpPr>
        <p:spPr>
          <a:xfrm>
            <a:off x="5355061" y="351445"/>
            <a:ext cx="7428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effectLst/>
                <a:latin typeface="Montserrat Black" panose="00000A00000000000000" pitchFamily="2" charset="-52"/>
                <a:ea typeface="Open Sans SemiBold" panose="020B0706030804020204" pitchFamily="34" charset="0"/>
                <a:cs typeface="Open Sans SemiBold" panose="020B0706030804020204" pitchFamily="34" charset="0"/>
              </a:rPr>
              <a:t>Спасибо </a:t>
            </a:r>
          </a:p>
          <a:p>
            <a:pPr algn="ctr"/>
            <a:r>
              <a:rPr lang="ru-RU" sz="4000" dirty="0">
                <a:effectLst/>
                <a:latin typeface="Montserrat Black" panose="00000A00000000000000" pitchFamily="2" charset="-52"/>
                <a:ea typeface="Open Sans SemiBold" panose="020B0706030804020204" pitchFamily="34" charset="0"/>
                <a:cs typeface="Open Sans SemiBold" panose="020B0706030804020204" pitchFamily="34" charset="0"/>
              </a:rPr>
              <a:t>за </a:t>
            </a:r>
          </a:p>
          <a:p>
            <a:pPr algn="ctr"/>
            <a:r>
              <a:rPr lang="ru-RU" sz="4000" dirty="0">
                <a:effectLst/>
                <a:latin typeface="Montserrat Black" panose="00000A00000000000000" pitchFamily="2" charset="-52"/>
                <a:ea typeface="Open Sans SemiBold" panose="020B0706030804020204" pitchFamily="34" charset="0"/>
                <a:cs typeface="Open Sans SemiBold" panose="020B0706030804020204" pitchFamily="34" charset="0"/>
              </a:rPr>
              <a:t>внимание!</a:t>
            </a:r>
            <a:endParaRPr lang="ru-RU" sz="4000" dirty="0">
              <a:latin typeface="Montserrat Black" panose="00000A00000000000000" pitchFamily="2" charset="-52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B965F3-EA55-45E4-9F26-FF1142873AB9}"/>
              </a:ext>
            </a:extLst>
          </p:cNvPr>
          <p:cNvSpPr/>
          <p:nvPr/>
        </p:nvSpPr>
        <p:spPr>
          <a:xfrm>
            <a:off x="1524" y="5249303"/>
            <a:ext cx="12190476" cy="1626114"/>
          </a:xfrm>
          <a:prstGeom prst="rect">
            <a:avLst/>
          </a:prstGeom>
          <a:solidFill>
            <a:srgbClr val="4983D6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0AF88-AB1E-4C5C-BCC3-372F06FE43E1}"/>
              </a:ext>
            </a:extLst>
          </p:cNvPr>
          <p:cNvSpPr txBox="1"/>
          <p:nvPr/>
        </p:nvSpPr>
        <p:spPr>
          <a:xfrm>
            <a:off x="193234" y="5249303"/>
            <a:ext cx="369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SemiBold" panose="00000700000000000000" pitchFamily="2" charset="0"/>
              </a:rPr>
              <a:t>Остались вопросы?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55A107-BEF5-4495-9FD4-DDA9C8248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00" y="5679775"/>
            <a:ext cx="1037761" cy="1037761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B9804B-7672-41F8-86C8-561AFE94319C}"/>
              </a:ext>
            </a:extLst>
          </p:cNvPr>
          <p:cNvSpPr txBox="1"/>
          <p:nvPr/>
        </p:nvSpPr>
        <p:spPr>
          <a:xfrm>
            <a:off x="1377600" y="5763429"/>
            <a:ext cx="409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Прохорова Вероника Борисовна</a:t>
            </a:r>
          </a:p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Заместитель директора по проектной деятельности МИЭМ НИУ ВШЭ</a:t>
            </a:r>
          </a:p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(916) 723-09-57</a:t>
            </a:r>
          </a:p>
        </p:txBody>
      </p:sp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B6AD01C-EA0A-4C21-B8F3-744FFCF15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635" y="6432080"/>
            <a:ext cx="1101794" cy="2840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DE3AA4-018F-4801-872B-61D5BB17F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7644" y="5819472"/>
            <a:ext cx="485775" cy="4857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82B885-8878-4F79-9073-3DD7F6401A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080338" y="5662358"/>
            <a:ext cx="1037761" cy="1037761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3F81365-19DA-45C3-A3D0-219DA8BD6488}"/>
              </a:ext>
            </a:extLst>
          </p:cNvPr>
          <p:cNvSpPr txBox="1"/>
          <p:nvPr/>
        </p:nvSpPr>
        <p:spPr>
          <a:xfrm>
            <a:off x="6190538" y="5746012"/>
            <a:ext cx="409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емичаснов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Илья Владимирович</a:t>
            </a:r>
          </a:p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Директор центра управления проектными разработками МИЭМ НИУ ВШЭ</a:t>
            </a:r>
          </a:p>
          <a:p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(910) 163-48-07</a:t>
            </a:r>
          </a:p>
        </p:txBody>
      </p:sp>
    </p:spTree>
    <p:extLst>
      <p:ext uri="{BB962C8B-B14F-4D97-AF65-F5344CB8AC3E}">
        <p14:creationId xmlns:p14="http://schemas.microsoft.com/office/powerpoint/2010/main" val="38377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39" descr="Мужчина со сплошной заливкой">
            <a:extLst>
              <a:ext uri="{FF2B5EF4-FFF2-40B4-BE49-F238E27FC236}">
                <a16:creationId xmlns:a16="http://schemas.microsoft.com/office/drawing/2014/main" id="{B0891C01-D283-426A-A55B-E6C2F71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1477" y="3923373"/>
            <a:ext cx="429526" cy="4295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ОБЩИЕ ПОКАЗАТЕЛИ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215728" y="0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1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FC2CB02-3331-4F72-B2B6-BD9CF52B573D}"/>
              </a:ext>
            </a:extLst>
          </p:cNvPr>
          <p:cNvCxnSpPr>
            <a:cxnSpLocks/>
          </p:cNvCxnSpPr>
          <p:nvPr/>
        </p:nvCxnSpPr>
        <p:spPr>
          <a:xfrm flipH="1">
            <a:off x="1032573" y="3342995"/>
            <a:ext cx="6435862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755E4E-66B8-43EC-AC99-F12CBAB534E0}"/>
              </a:ext>
            </a:extLst>
          </p:cNvPr>
          <p:cNvSpPr/>
          <p:nvPr/>
        </p:nvSpPr>
        <p:spPr>
          <a:xfrm>
            <a:off x="1040998" y="1868885"/>
            <a:ext cx="4279037" cy="276199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1884887-361A-4307-94EC-67F6CC160D14}"/>
              </a:ext>
            </a:extLst>
          </p:cNvPr>
          <p:cNvSpPr/>
          <p:nvPr/>
        </p:nvSpPr>
        <p:spPr>
          <a:xfrm>
            <a:off x="1047750" y="2381818"/>
            <a:ext cx="5605587" cy="276199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7D4644F-E7FE-498F-B3F3-71F3C41273E7}"/>
              </a:ext>
            </a:extLst>
          </p:cNvPr>
          <p:cNvSpPr/>
          <p:nvPr/>
        </p:nvSpPr>
        <p:spPr>
          <a:xfrm>
            <a:off x="1040997" y="2873815"/>
            <a:ext cx="5819579" cy="276199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5A368DF8-ABE3-4A64-B10B-4B671838F848}"/>
              </a:ext>
            </a:extLst>
          </p:cNvPr>
          <p:cNvCxnSpPr>
            <a:cxnSpLocks/>
          </p:cNvCxnSpPr>
          <p:nvPr/>
        </p:nvCxnSpPr>
        <p:spPr>
          <a:xfrm>
            <a:off x="7268080" y="3999808"/>
            <a:ext cx="0" cy="172956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9DBFE8CD-2D74-4FD1-81B9-CD6B8A5E0628}"/>
              </a:ext>
            </a:extLst>
          </p:cNvPr>
          <p:cNvCxnSpPr>
            <a:cxnSpLocks/>
          </p:cNvCxnSpPr>
          <p:nvPr/>
        </p:nvCxnSpPr>
        <p:spPr>
          <a:xfrm flipH="1">
            <a:off x="7126079" y="3991937"/>
            <a:ext cx="28400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8DF57BA1-96F4-4E2B-8173-53BE3A2A8477}"/>
              </a:ext>
            </a:extLst>
          </p:cNvPr>
          <p:cNvCxnSpPr>
            <a:cxnSpLocks/>
          </p:cNvCxnSpPr>
          <p:nvPr/>
        </p:nvCxnSpPr>
        <p:spPr>
          <a:xfrm flipH="1">
            <a:off x="7133245" y="5748353"/>
            <a:ext cx="284002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EC7F5D55-5037-450C-A68C-2DBA16CCD67C}"/>
              </a:ext>
            </a:extLst>
          </p:cNvPr>
          <p:cNvSpPr txBox="1"/>
          <p:nvPr/>
        </p:nvSpPr>
        <p:spPr>
          <a:xfrm>
            <a:off x="213481" y="1787130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2019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F5FCCEB-1822-40D1-8C44-9F24A92F2C87}"/>
              </a:ext>
            </a:extLst>
          </p:cNvPr>
          <p:cNvSpPr txBox="1"/>
          <p:nvPr/>
        </p:nvSpPr>
        <p:spPr>
          <a:xfrm>
            <a:off x="215167" y="230920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2020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60E0F08-C2AD-432C-AB2E-8CA3967BEE69}"/>
              </a:ext>
            </a:extLst>
          </p:cNvPr>
          <p:cNvSpPr txBox="1"/>
          <p:nvPr/>
        </p:nvSpPr>
        <p:spPr>
          <a:xfrm>
            <a:off x="213481" y="2777862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2021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6796450-DE99-428A-8A49-6E62C0451776}"/>
              </a:ext>
            </a:extLst>
          </p:cNvPr>
          <p:cNvSpPr txBox="1"/>
          <p:nvPr/>
        </p:nvSpPr>
        <p:spPr>
          <a:xfrm>
            <a:off x="2913455" y="1847641"/>
            <a:ext cx="534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163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EE3B7C50-9B41-4F21-940D-A1B812559544}"/>
              </a:ext>
            </a:extLst>
          </p:cNvPr>
          <p:cNvSpPr/>
          <p:nvPr/>
        </p:nvSpPr>
        <p:spPr>
          <a:xfrm>
            <a:off x="1040998" y="1402763"/>
            <a:ext cx="2488298" cy="276199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75FA08B-2B97-4192-9E0F-967E9FE0CCB9}"/>
              </a:ext>
            </a:extLst>
          </p:cNvPr>
          <p:cNvSpPr txBox="1"/>
          <p:nvPr/>
        </p:nvSpPr>
        <p:spPr>
          <a:xfrm>
            <a:off x="213481" y="1321008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2018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1E5F652-E376-45FE-ABBF-679F232F791B}"/>
              </a:ext>
            </a:extLst>
          </p:cNvPr>
          <p:cNvSpPr txBox="1"/>
          <p:nvPr/>
        </p:nvSpPr>
        <p:spPr>
          <a:xfrm>
            <a:off x="2039258" y="1373772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83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AA846FB-82AE-4215-859B-9FDF7A898D26}"/>
              </a:ext>
            </a:extLst>
          </p:cNvPr>
          <p:cNvSpPr txBox="1"/>
          <p:nvPr/>
        </p:nvSpPr>
        <p:spPr>
          <a:xfrm>
            <a:off x="3595640" y="2352770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323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CB5AD01-9DAC-4677-B6AF-94162DDBDA4E}"/>
              </a:ext>
            </a:extLst>
          </p:cNvPr>
          <p:cNvSpPr txBox="1"/>
          <p:nvPr/>
        </p:nvSpPr>
        <p:spPr>
          <a:xfrm>
            <a:off x="3669331" y="286411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41</a:t>
            </a:r>
            <a:endParaRPr lang="ru-RU" sz="1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133" name="Рисунок 132" descr="Мужчина со сплошной заливкой">
            <a:extLst>
              <a:ext uri="{FF2B5EF4-FFF2-40B4-BE49-F238E27FC236}">
                <a16:creationId xmlns:a16="http://schemas.microsoft.com/office/drawing/2014/main" id="{55F2192D-C3D1-45CB-92E8-B885A735E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200" y="3923227"/>
            <a:ext cx="429526" cy="429526"/>
          </a:xfrm>
          <a:prstGeom prst="rect">
            <a:avLst/>
          </a:prstGeom>
        </p:spPr>
      </p:pic>
      <p:pic>
        <p:nvPicPr>
          <p:cNvPr id="134" name="Рисунок 133" descr="Мужчина со сплошной заливкой">
            <a:extLst>
              <a:ext uri="{FF2B5EF4-FFF2-40B4-BE49-F238E27FC236}">
                <a16:creationId xmlns:a16="http://schemas.microsoft.com/office/drawing/2014/main" id="{C27A0FF7-9430-41A7-9362-8B5B9385D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7811" y="3923674"/>
            <a:ext cx="429526" cy="429526"/>
          </a:xfrm>
          <a:prstGeom prst="rect">
            <a:avLst/>
          </a:prstGeom>
        </p:spPr>
      </p:pic>
      <p:pic>
        <p:nvPicPr>
          <p:cNvPr id="135" name="Рисунок 134" descr="Мужчина со сплошной заливкой">
            <a:extLst>
              <a:ext uri="{FF2B5EF4-FFF2-40B4-BE49-F238E27FC236}">
                <a16:creationId xmlns:a16="http://schemas.microsoft.com/office/drawing/2014/main" id="{10F94505-9CC1-4CD9-B622-6A00DE268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8422" y="3922780"/>
            <a:ext cx="429526" cy="429526"/>
          </a:xfrm>
          <a:prstGeom prst="rect">
            <a:avLst/>
          </a:prstGeom>
        </p:spPr>
      </p:pic>
      <p:pic>
        <p:nvPicPr>
          <p:cNvPr id="136" name="Рисунок 135" descr="Мужчина со сплошной заливкой">
            <a:extLst>
              <a:ext uri="{FF2B5EF4-FFF2-40B4-BE49-F238E27FC236}">
                <a16:creationId xmlns:a16="http://schemas.microsoft.com/office/drawing/2014/main" id="{2285BC56-4DEB-429C-9513-6C6802BD5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9033" y="3922333"/>
            <a:ext cx="429526" cy="429526"/>
          </a:xfrm>
          <a:prstGeom prst="rect">
            <a:avLst/>
          </a:prstGeom>
        </p:spPr>
      </p:pic>
      <p:pic>
        <p:nvPicPr>
          <p:cNvPr id="137" name="Рисунок 136" descr="Мужчина со сплошной заливкой">
            <a:extLst>
              <a:ext uri="{FF2B5EF4-FFF2-40B4-BE49-F238E27FC236}">
                <a16:creationId xmlns:a16="http://schemas.microsoft.com/office/drawing/2014/main" id="{5FB2D33E-70B1-48B3-93CC-55997DB8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9644" y="3919505"/>
            <a:ext cx="429526" cy="429526"/>
          </a:xfrm>
          <a:prstGeom prst="rect">
            <a:avLst/>
          </a:prstGeom>
        </p:spPr>
      </p:pic>
      <p:pic>
        <p:nvPicPr>
          <p:cNvPr id="138" name="Рисунок 137" descr="Мужчина со сплошной заливкой">
            <a:extLst>
              <a:ext uri="{FF2B5EF4-FFF2-40B4-BE49-F238E27FC236}">
                <a16:creationId xmlns:a16="http://schemas.microsoft.com/office/drawing/2014/main" id="{F0629A09-3BA4-44E1-A16E-A55BF80C1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0255" y="3921439"/>
            <a:ext cx="429526" cy="429526"/>
          </a:xfrm>
          <a:prstGeom prst="rect">
            <a:avLst/>
          </a:prstGeom>
        </p:spPr>
      </p:pic>
      <p:pic>
        <p:nvPicPr>
          <p:cNvPr id="139" name="Рисунок 138" descr="Мужчина со сплошной заливкой">
            <a:extLst>
              <a:ext uri="{FF2B5EF4-FFF2-40B4-BE49-F238E27FC236}">
                <a16:creationId xmlns:a16="http://schemas.microsoft.com/office/drawing/2014/main" id="{C6EB3E06-F30A-4259-9D8E-9192B283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0866" y="3922926"/>
            <a:ext cx="429526" cy="429526"/>
          </a:xfrm>
          <a:prstGeom prst="rect">
            <a:avLst/>
          </a:prstGeom>
        </p:spPr>
      </p:pic>
      <p:pic>
        <p:nvPicPr>
          <p:cNvPr id="141" name="Рисунок 140" descr="Мужчина со сплошной заливкой">
            <a:extLst>
              <a:ext uri="{FF2B5EF4-FFF2-40B4-BE49-F238E27FC236}">
                <a16:creationId xmlns:a16="http://schemas.microsoft.com/office/drawing/2014/main" id="{D82CB4D0-A334-4CA8-B43E-757786DD0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2088" y="3922479"/>
            <a:ext cx="429526" cy="429526"/>
          </a:xfrm>
          <a:prstGeom prst="rect">
            <a:avLst/>
          </a:prstGeom>
        </p:spPr>
      </p:pic>
      <p:pic>
        <p:nvPicPr>
          <p:cNvPr id="142" name="Рисунок 141" descr="Мужчина со сплошной заливкой">
            <a:extLst>
              <a:ext uri="{FF2B5EF4-FFF2-40B4-BE49-F238E27FC236}">
                <a16:creationId xmlns:a16="http://schemas.microsoft.com/office/drawing/2014/main" id="{59E629E8-CB8A-4EAC-A58F-92886D7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2699" y="3922032"/>
            <a:ext cx="429526" cy="429526"/>
          </a:xfrm>
          <a:prstGeom prst="rect">
            <a:avLst/>
          </a:prstGeom>
        </p:spPr>
      </p:pic>
      <p:pic>
        <p:nvPicPr>
          <p:cNvPr id="143" name="Рисунок 142" descr="Мужчина со сплошной заливкой">
            <a:extLst>
              <a:ext uri="{FF2B5EF4-FFF2-40B4-BE49-F238E27FC236}">
                <a16:creationId xmlns:a16="http://schemas.microsoft.com/office/drawing/2014/main" id="{040D3D5C-DA4F-431A-B37E-DB304CD3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3310" y="3923966"/>
            <a:ext cx="429526" cy="429526"/>
          </a:xfrm>
          <a:prstGeom prst="rect">
            <a:avLst/>
          </a:prstGeom>
        </p:spPr>
      </p:pic>
      <p:pic>
        <p:nvPicPr>
          <p:cNvPr id="144" name="Рисунок 143" descr="Мужчина со сплошной заливкой">
            <a:extLst>
              <a:ext uri="{FF2B5EF4-FFF2-40B4-BE49-F238E27FC236}">
                <a16:creationId xmlns:a16="http://schemas.microsoft.com/office/drawing/2014/main" id="{143300F5-1006-4E7C-B2ED-11F2200DA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3921" y="3923519"/>
            <a:ext cx="429526" cy="429526"/>
          </a:xfrm>
          <a:prstGeom prst="rect">
            <a:avLst/>
          </a:prstGeom>
        </p:spPr>
      </p:pic>
      <p:pic>
        <p:nvPicPr>
          <p:cNvPr id="145" name="Рисунок 144" descr="Мужчина со сплошной заливкой">
            <a:extLst>
              <a:ext uri="{FF2B5EF4-FFF2-40B4-BE49-F238E27FC236}">
                <a16:creationId xmlns:a16="http://schemas.microsoft.com/office/drawing/2014/main" id="{E1FA3081-9E78-416E-B13F-F9AB8DE25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4532" y="3922625"/>
            <a:ext cx="429526" cy="429526"/>
          </a:xfrm>
          <a:prstGeom prst="rect">
            <a:avLst/>
          </a:prstGeom>
        </p:spPr>
      </p:pic>
      <p:pic>
        <p:nvPicPr>
          <p:cNvPr id="146" name="Рисунок 145" descr="Мужчина со сплошной заливкой">
            <a:extLst>
              <a:ext uri="{FF2B5EF4-FFF2-40B4-BE49-F238E27FC236}">
                <a16:creationId xmlns:a16="http://schemas.microsoft.com/office/drawing/2014/main" id="{99842CCA-8EC6-40B3-8413-277DD62B0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5143" y="3923072"/>
            <a:ext cx="429526" cy="429526"/>
          </a:xfrm>
          <a:prstGeom prst="rect">
            <a:avLst/>
          </a:prstGeom>
        </p:spPr>
      </p:pic>
      <p:pic>
        <p:nvPicPr>
          <p:cNvPr id="147" name="Рисунок 146" descr="Мужчина со сплошной заливкой">
            <a:extLst>
              <a:ext uri="{FF2B5EF4-FFF2-40B4-BE49-F238E27FC236}">
                <a16:creationId xmlns:a16="http://schemas.microsoft.com/office/drawing/2014/main" id="{C82E3C52-E5A6-4F66-BD24-E257086CE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5754" y="3922178"/>
            <a:ext cx="429526" cy="429526"/>
          </a:xfrm>
          <a:prstGeom prst="rect">
            <a:avLst/>
          </a:prstGeom>
        </p:spPr>
      </p:pic>
      <p:pic>
        <p:nvPicPr>
          <p:cNvPr id="148" name="Рисунок 147" descr="Мужчина со сплошной заливкой">
            <a:extLst>
              <a:ext uri="{FF2B5EF4-FFF2-40B4-BE49-F238E27FC236}">
                <a16:creationId xmlns:a16="http://schemas.microsoft.com/office/drawing/2014/main" id="{CE1BD6CA-D9AE-45D1-B8DF-DBB78379F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6365" y="3924112"/>
            <a:ext cx="429526" cy="429526"/>
          </a:xfrm>
          <a:prstGeom prst="rect">
            <a:avLst/>
          </a:prstGeom>
        </p:spPr>
      </p:pic>
      <p:pic>
        <p:nvPicPr>
          <p:cNvPr id="149" name="Рисунок 148" descr="Мужчина со сплошной заливкой">
            <a:extLst>
              <a:ext uri="{FF2B5EF4-FFF2-40B4-BE49-F238E27FC236}">
                <a16:creationId xmlns:a16="http://schemas.microsoft.com/office/drawing/2014/main" id="{A4A03630-FE17-49EF-B1CE-DB978F829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6976" y="3923665"/>
            <a:ext cx="429526" cy="429526"/>
          </a:xfrm>
          <a:prstGeom prst="rect">
            <a:avLst/>
          </a:prstGeom>
        </p:spPr>
      </p:pic>
      <p:pic>
        <p:nvPicPr>
          <p:cNvPr id="150" name="Рисунок 149" descr="Мужчина со сплошной заливкой">
            <a:extLst>
              <a:ext uri="{FF2B5EF4-FFF2-40B4-BE49-F238E27FC236}">
                <a16:creationId xmlns:a16="http://schemas.microsoft.com/office/drawing/2014/main" id="{2134BDA5-92D4-46CA-A08C-F4EBB4297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7589" y="3923212"/>
            <a:ext cx="429526" cy="429526"/>
          </a:xfrm>
          <a:prstGeom prst="rect">
            <a:avLst/>
          </a:prstGeom>
        </p:spPr>
      </p:pic>
      <p:pic>
        <p:nvPicPr>
          <p:cNvPr id="203" name="Рисунок 202" descr="Мужчина со сплошной заливкой">
            <a:extLst>
              <a:ext uri="{FF2B5EF4-FFF2-40B4-BE49-F238E27FC236}">
                <a16:creationId xmlns:a16="http://schemas.microsoft.com/office/drawing/2014/main" id="{8BD422BF-9F04-4EBD-A322-D8301C2C2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8284" y="4374169"/>
            <a:ext cx="429526" cy="429526"/>
          </a:xfrm>
          <a:prstGeom prst="rect">
            <a:avLst/>
          </a:prstGeom>
        </p:spPr>
      </p:pic>
      <p:pic>
        <p:nvPicPr>
          <p:cNvPr id="204" name="Рисунок 203" descr="Мужчина со сплошной заливкой">
            <a:extLst>
              <a:ext uri="{FF2B5EF4-FFF2-40B4-BE49-F238E27FC236}">
                <a16:creationId xmlns:a16="http://schemas.microsoft.com/office/drawing/2014/main" id="{2F9F3243-C5D1-4D4A-97FF-3F885156D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8895" y="4374616"/>
            <a:ext cx="429526" cy="429526"/>
          </a:xfrm>
          <a:prstGeom prst="rect">
            <a:avLst/>
          </a:prstGeom>
        </p:spPr>
      </p:pic>
      <p:pic>
        <p:nvPicPr>
          <p:cNvPr id="205" name="Рисунок 204" descr="Мужчина со сплошной заливкой">
            <a:extLst>
              <a:ext uri="{FF2B5EF4-FFF2-40B4-BE49-F238E27FC236}">
                <a16:creationId xmlns:a16="http://schemas.microsoft.com/office/drawing/2014/main" id="{3FADBEF5-C746-4FF5-B5E6-76D201FE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9506" y="4373722"/>
            <a:ext cx="429526" cy="429526"/>
          </a:xfrm>
          <a:prstGeom prst="rect">
            <a:avLst/>
          </a:prstGeom>
        </p:spPr>
      </p:pic>
      <p:pic>
        <p:nvPicPr>
          <p:cNvPr id="206" name="Рисунок 205" descr="Мужчина со сплошной заливкой">
            <a:extLst>
              <a:ext uri="{FF2B5EF4-FFF2-40B4-BE49-F238E27FC236}">
                <a16:creationId xmlns:a16="http://schemas.microsoft.com/office/drawing/2014/main" id="{A05CB3E9-3CC5-4FF5-8F87-935E5592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0117" y="4373275"/>
            <a:ext cx="429526" cy="429526"/>
          </a:xfrm>
          <a:prstGeom prst="rect">
            <a:avLst/>
          </a:prstGeom>
        </p:spPr>
      </p:pic>
      <p:pic>
        <p:nvPicPr>
          <p:cNvPr id="207" name="Рисунок 206" descr="Мужчина со сплошной заливкой">
            <a:extLst>
              <a:ext uri="{FF2B5EF4-FFF2-40B4-BE49-F238E27FC236}">
                <a16:creationId xmlns:a16="http://schemas.microsoft.com/office/drawing/2014/main" id="{E03C304F-093C-470D-8CB6-EC91423AB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728" y="4370447"/>
            <a:ext cx="429526" cy="429526"/>
          </a:xfrm>
          <a:prstGeom prst="rect">
            <a:avLst/>
          </a:prstGeom>
        </p:spPr>
      </p:pic>
      <p:pic>
        <p:nvPicPr>
          <p:cNvPr id="208" name="Рисунок 207" descr="Мужчина со сплошной заливкой">
            <a:extLst>
              <a:ext uri="{FF2B5EF4-FFF2-40B4-BE49-F238E27FC236}">
                <a16:creationId xmlns:a16="http://schemas.microsoft.com/office/drawing/2014/main" id="{1A0EEF2C-D379-4B50-97CE-475CEFDC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1339" y="4372381"/>
            <a:ext cx="429526" cy="429526"/>
          </a:xfrm>
          <a:prstGeom prst="rect">
            <a:avLst/>
          </a:prstGeom>
        </p:spPr>
      </p:pic>
      <p:pic>
        <p:nvPicPr>
          <p:cNvPr id="209" name="Рисунок 208" descr="Мужчина со сплошной заливкой">
            <a:extLst>
              <a:ext uri="{FF2B5EF4-FFF2-40B4-BE49-F238E27FC236}">
                <a16:creationId xmlns:a16="http://schemas.microsoft.com/office/drawing/2014/main" id="{E9F6965D-3EF2-4E73-BE12-418BBA7CA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950" y="4373868"/>
            <a:ext cx="429526" cy="429526"/>
          </a:xfrm>
          <a:prstGeom prst="rect">
            <a:avLst/>
          </a:prstGeom>
        </p:spPr>
      </p:pic>
      <p:pic>
        <p:nvPicPr>
          <p:cNvPr id="210" name="Рисунок 209" descr="Мужчина со сплошной заливкой">
            <a:extLst>
              <a:ext uri="{FF2B5EF4-FFF2-40B4-BE49-F238E27FC236}">
                <a16:creationId xmlns:a16="http://schemas.microsoft.com/office/drawing/2014/main" id="{1A2E2698-F227-4D7F-B955-C5C58293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2561" y="4374315"/>
            <a:ext cx="429526" cy="429526"/>
          </a:xfrm>
          <a:prstGeom prst="rect">
            <a:avLst/>
          </a:prstGeom>
        </p:spPr>
      </p:pic>
      <p:pic>
        <p:nvPicPr>
          <p:cNvPr id="211" name="Рисунок 210" descr="Мужчина со сплошной заливкой">
            <a:extLst>
              <a:ext uri="{FF2B5EF4-FFF2-40B4-BE49-F238E27FC236}">
                <a16:creationId xmlns:a16="http://schemas.microsoft.com/office/drawing/2014/main" id="{A4ABDC11-85A8-44AA-9C51-FE7AC2300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3172" y="4373421"/>
            <a:ext cx="429526" cy="429526"/>
          </a:xfrm>
          <a:prstGeom prst="rect">
            <a:avLst/>
          </a:prstGeom>
        </p:spPr>
      </p:pic>
      <p:pic>
        <p:nvPicPr>
          <p:cNvPr id="212" name="Рисунок 211" descr="Мужчина со сплошной заливкой">
            <a:extLst>
              <a:ext uri="{FF2B5EF4-FFF2-40B4-BE49-F238E27FC236}">
                <a16:creationId xmlns:a16="http://schemas.microsoft.com/office/drawing/2014/main" id="{45F30083-C04E-446D-985E-3C9B45C9B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3783" y="4372974"/>
            <a:ext cx="429526" cy="429526"/>
          </a:xfrm>
          <a:prstGeom prst="rect">
            <a:avLst/>
          </a:prstGeom>
        </p:spPr>
      </p:pic>
      <p:pic>
        <p:nvPicPr>
          <p:cNvPr id="213" name="Рисунок 212" descr="Мужчина со сплошной заливкой">
            <a:extLst>
              <a:ext uri="{FF2B5EF4-FFF2-40B4-BE49-F238E27FC236}">
                <a16:creationId xmlns:a16="http://schemas.microsoft.com/office/drawing/2014/main" id="{0101D7F5-B516-4049-B495-BA6356A3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4394" y="4374908"/>
            <a:ext cx="429526" cy="429526"/>
          </a:xfrm>
          <a:prstGeom prst="rect">
            <a:avLst/>
          </a:prstGeom>
        </p:spPr>
      </p:pic>
      <p:pic>
        <p:nvPicPr>
          <p:cNvPr id="214" name="Рисунок 213" descr="Мужчина со сплошной заливкой">
            <a:extLst>
              <a:ext uri="{FF2B5EF4-FFF2-40B4-BE49-F238E27FC236}">
                <a16:creationId xmlns:a16="http://schemas.microsoft.com/office/drawing/2014/main" id="{A8A83697-989D-4F6A-BD64-F8112E17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5005" y="4374461"/>
            <a:ext cx="429526" cy="429526"/>
          </a:xfrm>
          <a:prstGeom prst="rect">
            <a:avLst/>
          </a:prstGeom>
        </p:spPr>
      </p:pic>
      <p:pic>
        <p:nvPicPr>
          <p:cNvPr id="215" name="Рисунок 214" descr="Мужчина со сплошной заливкой">
            <a:extLst>
              <a:ext uri="{FF2B5EF4-FFF2-40B4-BE49-F238E27FC236}">
                <a16:creationId xmlns:a16="http://schemas.microsoft.com/office/drawing/2014/main" id="{532FD0D2-07E9-4DD8-814D-EA627D9F6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5616" y="4373567"/>
            <a:ext cx="429526" cy="429526"/>
          </a:xfrm>
          <a:prstGeom prst="rect">
            <a:avLst/>
          </a:prstGeom>
        </p:spPr>
      </p:pic>
      <p:pic>
        <p:nvPicPr>
          <p:cNvPr id="216" name="Рисунок 215" descr="Мужчина со сплошной заливкой">
            <a:extLst>
              <a:ext uri="{FF2B5EF4-FFF2-40B4-BE49-F238E27FC236}">
                <a16:creationId xmlns:a16="http://schemas.microsoft.com/office/drawing/2014/main" id="{B91323DD-2AA3-4AB7-BE3F-538862A2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6227" y="4374014"/>
            <a:ext cx="429526" cy="429526"/>
          </a:xfrm>
          <a:prstGeom prst="rect">
            <a:avLst/>
          </a:prstGeom>
        </p:spPr>
      </p:pic>
      <p:pic>
        <p:nvPicPr>
          <p:cNvPr id="217" name="Рисунок 216" descr="Мужчина со сплошной заливкой">
            <a:extLst>
              <a:ext uri="{FF2B5EF4-FFF2-40B4-BE49-F238E27FC236}">
                <a16:creationId xmlns:a16="http://schemas.microsoft.com/office/drawing/2014/main" id="{49E5718F-ACEA-4E2F-AAF3-0BBC919D7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6838" y="4373120"/>
            <a:ext cx="429526" cy="429526"/>
          </a:xfrm>
          <a:prstGeom prst="rect">
            <a:avLst/>
          </a:prstGeom>
        </p:spPr>
      </p:pic>
      <p:pic>
        <p:nvPicPr>
          <p:cNvPr id="218" name="Рисунок 217" descr="Мужчина со сплошной заливкой">
            <a:extLst>
              <a:ext uri="{FF2B5EF4-FFF2-40B4-BE49-F238E27FC236}">
                <a16:creationId xmlns:a16="http://schemas.microsoft.com/office/drawing/2014/main" id="{727739FA-B827-49FD-9407-F50641ED9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7449" y="4375054"/>
            <a:ext cx="429526" cy="429526"/>
          </a:xfrm>
          <a:prstGeom prst="rect">
            <a:avLst/>
          </a:prstGeom>
        </p:spPr>
      </p:pic>
      <p:pic>
        <p:nvPicPr>
          <p:cNvPr id="219" name="Рисунок 218" descr="Мужчина со сплошной заливкой">
            <a:extLst>
              <a:ext uri="{FF2B5EF4-FFF2-40B4-BE49-F238E27FC236}">
                <a16:creationId xmlns:a16="http://schemas.microsoft.com/office/drawing/2014/main" id="{713D1F82-20C9-463E-B5F1-A2733308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60" y="4374607"/>
            <a:ext cx="429526" cy="429526"/>
          </a:xfrm>
          <a:prstGeom prst="rect">
            <a:avLst/>
          </a:prstGeom>
        </p:spPr>
      </p:pic>
      <p:pic>
        <p:nvPicPr>
          <p:cNvPr id="220" name="Рисунок 219" descr="Мужчина со сплошной заливкой">
            <a:extLst>
              <a:ext uri="{FF2B5EF4-FFF2-40B4-BE49-F238E27FC236}">
                <a16:creationId xmlns:a16="http://schemas.microsoft.com/office/drawing/2014/main" id="{DC33D063-B89E-4AEC-9F4A-32067F20A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673" y="4374154"/>
            <a:ext cx="429526" cy="429526"/>
          </a:xfrm>
          <a:prstGeom prst="rect">
            <a:avLst/>
          </a:prstGeom>
        </p:spPr>
      </p:pic>
      <p:pic>
        <p:nvPicPr>
          <p:cNvPr id="221" name="Рисунок 220" descr="Мужчина со сплошной заливкой">
            <a:extLst>
              <a:ext uri="{FF2B5EF4-FFF2-40B4-BE49-F238E27FC236}">
                <a16:creationId xmlns:a16="http://schemas.microsoft.com/office/drawing/2014/main" id="{5454E173-8044-4A04-B05E-3B24FDEA9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2241" y="4815117"/>
            <a:ext cx="429526" cy="429526"/>
          </a:xfrm>
          <a:prstGeom prst="rect">
            <a:avLst/>
          </a:prstGeom>
        </p:spPr>
      </p:pic>
      <p:pic>
        <p:nvPicPr>
          <p:cNvPr id="222" name="Рисунок 221" descr="Мужчина со сплошной заливкой">
            <a:extLst>
              <a:ext uri="{FF2B5EF4-FFF2-40B4-BE49-F238E27FC236}">
                <a16:creationId xmlns:a16="http://schemas.microsoft.com/office/drawing/2014/main" id="{E7DDA52D-0B2E-47BC-9C36-707C0BCB5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852" y="4815564"/>
            <a:ext cx="429526" cy="429526"/>
          </a:xfrm>
          <a:prstGeom prst="rect">
            <a:avLst/>
          </a:prstGeom>
        </p:spPr>
      </p:pic>
      <p:pic>
        <p:nvPicPr>
          <p:cNvPr id="223" name="Рисунок 222" descr="Мужчина со сплошной заливкой">
            <a:extLst>
              <a:ext uri="{FF2B5EF4-FFF2-40B4-BE49-F238E27FC236}">
                <a16:creationId xmlns:a16="http://schemas.microsoft.com/office/drawing/2014/main" id="{2094B16B-6115-484B-8EAC-166949D9F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3463" y="4814670"/>
            <a:ext cx="429526" cy="429526"/>
          </a:xfrm>
          <a:prstGeom prst="rect">
            <a:avLst/>
          </a:prstGeom>
        </p:spPr>
      </p:pic>
      <p:pic>
        <p:nvPicPr>
          <p:cNvPr id="224" name="Рисунок 223" descr="Мужчина со сплошной заливкой">
            <a:extLst>
              <a:ext uri="{FF2B5EF4-FFF2-40B4-BE49-F238E27FC236}">
                <a16:creationId xmlns:a16="http://schemas.microsoft.com/office/drawing/2014/main" id="{2221A490-CFFD-4261-BA07-FD5A7D1F9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4074" y="4814223"/>
            <a:ext cx="429526" cy="429526"/>
          </a:xfrm>
          <a:prstGeom prst="rect">
            <a:avLst/>
          </a:prstGeom>
        </p:spPr>
      </p:pic>
      <p:pic>
        <p:nvPicPr>
          <p:cNvPr id="225" name="Рисунок 224" descr="Мужчина со сплошной заливкой">
            <a:extLst>
              <a:ext uri="{FF2B5EF4-FFF2-40B4-BE49-F238E27FC236}">
                <a16:creationId xmlns:a16="http://schemas.microsoft.com/office/drawing/2014/main" id="{5566CF53-FC02-4CB5-86EC-BF5F278BF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4685" y="4811395"/>
            <a:ext cx="429526" cy="429526"/>
          </a:xfrm>
          <a:prstGeom prst="rect">
            <a:avLst/>
          </a:prstGeom>
        </p:spPr>
      </p:pic>
      <p:pic>
        <p:nvPicPr>
          <p:cNvPr id="226" name="Рисунок 225" descr="Мужчина со сплошной заливкой">
            <a:extLst>
              <a:ext uri="{FF2B5EF4-FFF2-40B4-BE49-F238E27FC236}">
                <a16:creationId xmlns:a16="http://schemas.microsoft.com/office/drawing/2014/main" id="{72CC4FE5-9F3E-4B90-9A4D-6969E074E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296" y="4813329"/>
            <a:ext cx="429526" cy="429526"/>
          </a:xfrm>
          <a:prstGeom prst="rect">
            <a:avLst/>
          </a:prstGeom>
        </p:spPr>
      </p:pic>
      <p:pic>
        <p:nvPicPr>
          <p:cNvPr id="227" name="Рисунок 226" descr="Мужчина со сплошной заливкой">
            <a:extLst>
              <a:ext uri="{FF2B5EF4-FFF2-40B4-BE49-F238E27FC236}">
                <a16:creationId xmlns:a16="http://schemas.microsoft.com/office/drawing/2014/main" id="{AEC228C8-6B6A-4684-98FE-ACAA3E566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5907" y="4814816"/>
            <a:ext cx="429526" cy="429526"/>
          </a:xfrm>
          <a:prstGeom prst="rect">
            <a:avLst/>
          </a:prstGeom>
        </p:spPr>
      </p:pic>
      <p:pic>
        <p:nvPicPr>
          <p:cNvPr id="228" name="Рисунок 227" descr="Мужчина со сплошной заливкой">
            <a:extLst>
              <a:ext uri="{FF2B5EF4-FFF2-40B4-BE49-F238E27FC236}">
                <a16:creationId xmlns:a16="http://schemas.microsoft.com/office/drawing/2014/main" id="{13F301B5-A485-4778-81AF-6EE7FD9A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6518" y="4815263"/>
            <a:ext cx="429526" cy="429526"/>
          </a:xfrm>
          <a:prstGeom prst="rect">
            <a:avLst/>
          </a:prstGeom>
        </p:spPr>
      </p:pic>
      <p:pic>
        <p:nvPicPr>
          <p:cNvPr id="229" name="Рисунок 228" descr="Мужчина со сплошной заливкой">
            <a:extLst>
              <a:ext uri="{FF2B5EF4-FFF2-40B4-BE49-F238E27FC236}">
                <a16:creationId xmlns:a16="http://schemas.microsoft.com/office/drawing/2014/main" id="{00267FF4-81D1-4829-B6C2-5EEC90DE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7129" y="4814369"/>
            <a:ext cx="429526" cy="429526"/>
          </a:xfrm>
          <a:prstGeom prst="rect">
            <a:avLst/>
          </a:prstGeom>
        </p:spPr>
      </p:pic>
      <p:pic>
        <p:nvPicPr>
          <p:cNvPr id="230" name="Рисунок 229" descr="Мужчина со сплошной заливкой">
            <a:extLst>
              <a:ext uri="{FF2B5EF4-FFF2-40B4-BE49-F238E27FC236}">
                <a16:creationId xmlns:a16="http://schemas.microsoft.com/office/drawing/2014/main" id="{34A7F4C7-4509-4C5D-9D16-357AB7B64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7740" y="4813922"/>
            <a:ext cx="429526" cy="429526"/>
          </a:xfrm>
          <a:prstGeom prst="rect">
            <a:avLst/>
          </a:prstGeom>
        </p:spPr>
      </p:pic>
      <p:pic>
        <p:nvPicPr>
          <p:cNvPr id="231" name="Рисунок 230" descr="Мужчина со сплошной заливкой">
            <a:extLst>
              <a:ext uri="{FF2B5EF4-FFF2-40B4-BE49-F238E27FC236}">
                <a16:creationId xmlns:a16="http://schemas.microsoft.com/office/drawing/2014/main" id="{01DF276D-5502-4207-8A11-7FA82C164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351" y="4815856"/>
            <a:ext cx="429526" cy="429526"/>
          </a:xfrm>
          <a:prstGeom prst="rect">
            <a:avLst/>
          </a:prstGeom>
        </p:spPr>
      </p:pic>
      <p:pic>
        <p:nvPicPr>
          <p:cNvPr id="232" name="Рисунок 231" descr="Мужчина со сплошной заливкой">
            <a:extLst>
              <a:ext uri="{FF2B5EF4-FFF2-40B4-BE49-F238E27FC236}">
                <a16:creationId xmlns:a16="http://schemas.microsoft.com/office/drawing/2014/main" id="{C8815467-C73B-4398-9396-5074222F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8962" y="4815409"/>
            <a:ext cx="429526" cy="429526"/>
          </a:xfrm>
          <a:prstGeom prst="rect">
            <a:avLst/>
          </a:prstGeom>
        </p:spPr>
      </p:pic>
      <p:pic>
        <p:nvPicPr>
          <p:cNvPr id="233" name="Рисунок 232" descr="Мужчина со сплошной заливкой">
            <a:extLst>
              <a:ext uri="{FF2B5EF4-FFF2-40B4-BE49-F238E27FC236}">
                <a16:creationId xmlns:a16="http://schemas.microsoft.com/office/drawing/2014/main" id="{C663F79A-843F-4D69-9221-AC1DF83F9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9573" y="4814515"/>
            <a:ext cx="429526" cy="429526"/>
          </a:xfrm>
          <a:prstGeom prst="rect">
            <a:avLst/>
          </a:prstGeom>
        </p:spPr>
      </p:pic>
      <p:pic>
        <p:nvPicPr>
          <p:cNvPr id="234" name="Рисунок 233" descr="Мужчина со сплошной заливкой">
            <a:extLst>
              <a:ext uri="{FF2B5EF4-FFF2-40B4-BE49-F238E27FC236}">
                <a16:creationId xmlns:a16="http://schemas.microsoft.com/office/drawing/2014/main" id="{06796155-E39B-46EC-A853-DC8BAA710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0184" y="4826867"/>
            <a:ext cx="429526" cy="429526"/>
          </a:xfrm>
          <a:prstGeom prst="rect">
            <a:avLst/>
          </a:prstGeom>
        </p:spPr>
      </p:pic>
      <p:pic>
        <p:nvPicPr>
          <p:cNvPr id="235" name="Рисунок 234" descr="Мужчина со сплошной заливкой">
            <a:extLst>
              <a:ext uri="{FF2B5EF4-FFF2-40B4-BE49-F238E27FC236}">
                <a16:creationId xmlns:a16="http://schemas.microsoft.com/office/drawing/2014/main" id="{3F38E0AD-3F44-4D80-A766-DADCB64AD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0795" y="4814068"/>
            <a:ext cx="429526" cy="429526"/>
          </a:xfrm>
          <a:prstGeom prst="rect">
            <a:avLst/>
          </a:prstGeom>
        </p:spPr>
      </p:pic>
      <p:pic>
        <p:nvPicPr>
          <p:cNvPr id="236" name="Рисунок 235" descr="Мужчина со сплошной заливкой">
            <a:extLst>
              <a:ext uri="{FF2B5EF4-FFF2-40B4-BE49-F238E27FC236}">
                <a16:creationId xmlns:a16="http://schemas.microsoft.com/office/drawing/2014/main" id="{83DB9538-1BAB-4711-AAD3-6F39FB494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1406" y="4816002"/>
            <a:ext cx="429526" cy="429526"/>
          </a:xfrm>
          <a:prstGeom prst="rect">
            <a:avLst/>
          </a:prstGeom>
        </p:spPr>
      </p:pic>
      <p:pic>
        <p:nvPicPr>
          <p:cNvPr id="237" name="Рисунок 236" descr="Мужчина со сплошной заливкой">
            <a:extLst>
              <a:ext uri="{FF2B5EF4-FFF2-40B4-BE49-F238E27FC236}">
                <a16:creationId xmlns:a16="http://schemas.microsoft.com/office/drawing/2014/main" id="{64A81100-0104-4E47-B210-F4759CDFB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017" y="4815555"/>
            <a:ext cx="429526" cy="429526"/>
          </a:xfrm>
          <a:prstGeom prst="rect">
            <a:avLst/>
          </a:prstGeom>
        </p:spPr>
      </p:pic>
      <p:pic>
        <p:nvPicPr>
          <p:cNvPr id="238" name="Рисунок 237" descr="Мужчина со сплошной заливкой">
            <a:extLst>
              <a:ext uri="{FF2B5EF4-FFF2-40B4-BE49-F238E27FC236}">
                <a16:creationId xmlns:a16="http://schemas.microsoft.com/office/drawing/2014/main" id="{2BBED387-588F-4825-877C-73D36F355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630" y="4815102"/>
            <a:ext cx="429526" cy="429526"/>
          </a:xfrm>
          <a:prstGeom prst="rect">
            <a:avLst/>
          </a:prstGeom>
        </p:spPr>
      </p:pic>
      <p:pic>
        <p:nvPicPr>
          <p:cNvPr id="239" name="Рисунок 238" descr="Мужчина со сплошной заливкой">
            <a:extLst>
              <a:ext uri="{FF2B5EF4-FFF2-40B4-BE49-F238E27FC236}">
                <a16:creationId xmlns:a16="http://schemas.microsoft.com/office/drawing/2014/main" id="{3C4C3E80-D1CB-4CDE-AF23-6CCCCCE5D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2567" y="5311607"/>
            <a:ext cx="429526" cy="429526"/>
          </a:xfrm>
          <a:prstGeom prst="rect">
            <a:avLst/>
          </a:prstGeom>
        </p:spPr>
      </p:pic>
      <p:pic>
        <p:nvPicPr>
          <p:cNvPr id="240" name="Рисунок 239" descr="Мужчина со сплошной заливкой">
            <a:extLst>
              <a:ext uri="{FF2B5EF4-FFF2-40B4-BE49-F238E27FC236}">
                <a16:creationId xmlns:a16="http://schemas.microsoft.com/office/drawing/2014/main" id="{86AFAB88-0223-4DF0-9CC7-6FEF70162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3178" y="5312054"/>
            <a:ext cx="429526" cy="429526"/>
          </a:xfrm>
          <a:prstGeom prst="rect">
            <a:avLst/>
          </a:prstGeom>
        </p:spPr>
      </p:pic>
      <p:pic>
        <p:nvPicPr>
          <p:cNvPr id="241" name="Рисунок 240" descr="Мужчина со сплошной заливкой">
            <a:extLst>
              <a:ext uri="{FF2B5EF4-FFF2-40B4-BE49-F238E27FC236}">
                <a16:creationId xmlns:a16="http://schemas.microsoft.com/office/drawing/2014/main" id="{3FFC4A75-CFE4-46D6-8FBC-1CBC422F9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3789" y="5311160"/>
            <a:ext cx="429526" cy="429526"/>
          </a:xfrm>
          <a:prstGeom prst="rect">
            <a:avLst/>
          </a:prstGeom>
        </p:spPr>
      </p:pic>
      <p:pic>
        <p:nvPicPr>
          <p:cNvPr id="242" name="Рисунок 241" descr="Мужчина со сплошной заливкой">
            <a:extLst>
              <a:ext uri="{FF2B5EF4-FFF2-40B4-BE49-F238E27FC236}">
                <a16:creationId xmlns:a16="http://schemas.microsoft.com/office/drawing/2014/main" id="{997B91D2-025C-427E-A690-40FED7E2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4400" y="5310713"/>
            <a:ext cx="429526" cy="429526"/>
          </a:xfrm>
          <a:prstGeom prst="rect">
            <a:avLst/>
          </a:prstGeom>
        </p:spPr>
      </p:pic>
      <p:pic>
        <p:nvPicPr>
          <p:cNvPr id="243" name="Рисунок 242" descr="Мужчина со сплошной заливкой">
            <a:extLst>
              <a:ext uri="{FF2B5EF4-FFF2-40B4-BE49-F238E27FC236}">
                <a16:creationId xmlns:a16="http://schemas.microsoft.com/office/drawing/2014/main" id="{AB937B58-8A03-4C32-AB66-AA0DF7D3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011" y="5307885"/>
            <a:ext cx="429526" cy="429526"/>
          </a:xfrm>
          <a:prstGeom prst="rect">
            <a:avLst/>
          </a:prstGeom>
        </p:spPr>
      </p:pic>
      <p:pic>
        <p:nvPicPr>
          <p:cNvPr id="244" name="Рисунок 243" descr="Мужчина со сплошной заливкой">
            <a:extLst>
              <a:ext uri="{FF2B5EF4-FFF2-40B4-BE49-F238E27FC236}">
                <a16:creationId xmlns:a16="http://schemas.microsoft.com/office/drawing/2014/main" id="{D262630B-29EB-4884-910C-4F04FB35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5622" y="5309819"/>
            <a:ext cx="429526" cy="429526"/>
          </a:xfrm>
          <a:prstGeom prst="rect">
            <a:avLst/>
          </a:prstGeom>
        </p:spPr>
      </p:pic>
      <p:pic>
        <p:nvPicPr>
          <p:cNvPr id="245" name="Рисунок 244" descr="Мужчина со сплошной заливкой">
            <a:extLst>
              <a:ext uri="{FF2B5EF4-FFF2-40B4-BE49-F238E27FC236}">
                <a16:creationId xmlns:a16="http://schemas.microsoft.com/office/drawing/2014/main" id="{1F05AA0F-FA7D-4DB3-81C7-C64C40833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6233" y="5311306"/>
            <a:ext cx="429526" cy="429526"/>
          </a:xfrm>
          <a:prstGeom prst="rect">
            <a:avLst/>
          </a:prstGeom>
        </p:spPr>
      </p:pic>
      <p:pic>
        <p:nvPicPr>
          <p:cNvPr id="246" name="Рисунок 245" descr="Мужчина со сплошной заливкой">
            <a:extLst>
              <a:ext uri="{FF2B5EF4-FFF2-40B4-BE49-F238E27FC236}">
                <a16:creationId xmlns:a16="http://schemas.microsoft.com/office/drawing/2014/main" id="{E4118F1A-E224-4BF4-9CCD-E0370746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6844" y="5311753"/>
            <a:ext cx="429526" cy="429526"/>
          </a:xfrm>
          <a:prstGeom prst="rect">
            <a:avLst/>
          </a:prstGeom>
        </p:spPr>
      </p:pic>
      <p:pic>
        <p:nvPicPr>
          <p:cNvPr id="248" name="Рисунок 247" descr="Мужчина контур">
            <a:extLst>
              <a:ext uri="{FF2B5EF4-FFF2-40B4-BE49-F238E27FC236}">
                <a16:creationId xmlns:a16="http://schemas.microsoft.com/office/drawing/2014/main" id="{657A8844-F8E1-497E-AB6A-044E7E38B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6084" y="5303451"/>
            <a:ext cx="439696" cy="439696"/>
          </a:xfrm>
          <a:prstGeom prst="rect">
            <a:avLst/>
          </a:prstGeom>
        </p:spPr>
      </p:pic>
      <p:pic>
        <p:nvPicPr>
          <p:cNvPr id="249" name="Рисунок 248" descr="Мужчина контур">
            <a:extLst>
              <a:ext uri="{FF2B5EF4-FFF2-40B4-BE49-F238E27FC236}">
                <a16:creationId xmlns:a16="http://schemas.microsoft.com/office/drawing/2014/main" id="{A909AAC1-ED44-44FF-BC21-C8CEB5D9C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655" y="5305622"/>
            <a:ext cx="439696" cy="439696"/>
          </a:xfrm>
          <a:prstGeom prst="rect">
            <a:avLst/>
          </a:prstGeom>
        </p:spPr>
      </p:pic>
      <p:pic>
        <p:nvPicPr>
          <p:cNvPr id="250" name="Рисунок 249" descr="Мужчина контур">
            <a:extLst>
              <a:ext uri="{FF2B5EF4-FFF2-40B4-BE49-F238E27FC236}">
                <a16:creationId xmlns:a16="http://schemas.microsoft.com/office/drawing/2014/main" id="{4879DB09-9566-4796-A6BB-05FE4D814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4211" y="5303451"/>
            <a:ext cx="439696" cy="439696"/>
          </a:xfrm>
          <a:prstGeom prst="rect">
            <a:avLst/>
          </a:prstGeom>
        </p:spPr>
      </p:pic>
      <p:pic>
        <p:nvPicPr>
          <p:cNvPr id="251" name="Рисунок 250" descr="Мужчина контур">
            <a:extLst>
              <a:ext uri="{FF2B5EF4-FFF2-40B4-BE49-F238E27FC236}">
                <a16:creationId xmlns:a16="http://schemas.microsoft.com/office/drawing/2014/main" id="{660B6765-5779-4CB8-BB98-6AFAADA3F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1020" y="5302800"/>
            <a:ext cx="439696" cy="439696"/>
          </a:xfrm>
          <a:prstGeom prst="rect">
            <a:avLst/>
          </a:prstGeom>
        </p:spPr>
      </p:pic>
      <p:pic>
        <p:nvPicPr>
          <p:cNvPr id="252" name="Рисунок 251" descr="Мужчина контур">
            <a:extLst>
              <a:ext uri="{FF2B5EF4-FFF2-40B4-BE49-F238E27FC236}">
                <a16:creationId xmlns:a16="http://schemas.microsoft.com/office/drawing/2014/main" id="{A9850817-EA7D-487E-A136-C2EF622F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4488" y="5304332"/>
            <a:ext cx="439696" cy="439696"/>
          </a:xfrm>
          <a:prstGeom prst="rect">
            <a:avLst/>
          </a:prstGeom>
        </p:spPr>
      </p:pic>
      <p:pic>
        <p:nvPicPr>
          <p:cNvPr id="253" name="Рисунок 252" descr="Мужчина контур">
            <a:extLst>
              <a:ext uri="{FF2B5EF4-FFF2-40B4-BE49-F238E27FC236}">
                <a16:creationId xmlns:a16="http://schemas.microsoft.com/office/drawing/2014/main" id="{A31FD624-568E-4E86-85D7-C7291F307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4115" y="5304332"/>
            <a:ext cx="439696" cy="439696"/>
          </a:xfrm>
          <a:prstGeom prst="rect">
            <a:avLst/>
          </a:prstGeom>
        </p:spPr>
      </p:pic>
      <p:pic>
        <p:nvPicPr>
          <p:cNvPr id="254" name="Рисунок 253" descr="Мужчина контур">
            <a:extLst>
              <a:ext uri="{FF2B5EF4-FFF2-40B4-BE49-F238E27FC236}">
                <a16:creationId xmlns:a16="http://schemas.microsoft.com/office/drawing/2014/main" id="{943C31C8-04EB-4DB3-86D7-D54B461EC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0632" y="5303241"/>
            <a:ext cx="439696" cy="439696"/>
          </a:xfrm>
          <a:prstGeom prst="rect">
            <a:avLst/>
          </a:prstGeom>
        </p:spPr>
      </p:pic>
      <p:pic>
        <p:nvPicPr>
          <p:cNvPr id="255" name="Рисунок 254" descr="Мужчина контур">
            <a:extLst>
              <a:ext uri="{FF2B5EF4-FFF2-40B4-BE49-F238E27FC236}">
                <a16:creationId xmlns:a16="http://schemas.microsoft.com/office/drawing/2014/main" id="{81303687-5835-41E7-9EAA-6EEF5570F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0311" y="5304214"/>
            <a:ext cx="439696" cy="439696"/>
          </a:xfrm>
          <a:prstGeom prst="rect">
            <a:avLst/>
          </a:prstGeom>
        </p:spPr>
      </p:pic>
      <p:pic>
        <p:nvPicPr>
          <p:cNvPr id="256" name="Рисунок 255" descr="Мужчина контур">
            <a:extLst>
              <a:ext uri="{FF2B5EF4-FFF2-40B4-BE49-F238E27FC236}">
                <a16:creationId xmlns:a16="http://schemas.microsoft.com/office/drawing/2014/main" id="{506DF133-E6C6-4292-B0AD-D450BDACE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6828" y="5303123"/>
            <a:ext cx="439696" cy="439696"/>
          </a:xfrm>
          <a:prstGeom prst="rect">
            <a:avLst/>
          </a:prstGeom>
        </p:spPr>
      </p:pic>
      <p:pic>
        <p:nvPicPr>
          <p:cNvPr id="257" name="Рисунок 256" descr="Мужчина контур">
            <a:extLst>
              <a:ext uri="{FF2B5EF4-FFF2-40B4-BE49-F238E27FC236}">
                <a16:creationId xmlns:a16="http://schemas.microsoft.com/office/drawing/2014/main" id="{E4526882-DFD7-4A5E-8B05-233E9C2F6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1051" y="5303694"/>
            <a:ext cx="439696" cy="439696"/>
          </a:xfrm>
          <a:prstGeom prst="rect">
            <a:avLst/>
          </a:prstGeom>
        </p:spPr>
      </p:pic>
      <p:cxnSp>
        <p:nvCxnSpPr>
          <p:cNvPr id="277" name="Прямая соединительная линия 276">
            <a:extLst>
              <a:ext uri="{FF2B5EF4-FFF2-40B4-BE49-F238E27FC236}">
                <a16:creationId xmlns:a16="http://schemas.microsoft.com/office/drawing/2014/main" id="{69FE4AD9-6191-4593-A771-B9F18AC261CE}"/>
              </a:ext>
            </a:extLst>
          </p:cNvPr>
          <p:cNvCxnSpPr>
            <a:cxnSpLocks/>
          </p:cNvCxnSpPr>
          <p:nvPr/>
        </p:nvCxnSpPr>
        <p:spPr>
          <a:xfrm flipH="1">
            <a:off x="2137899" y="5988962"/>
            <a:ext cx="466162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18DFF88C-24BC-47D6-9468-B1A3C8CDF127}"/>
              </a:ext>
            </a:extLst>
          </p:cNvPr>
          <p:cNvCxnSpPr>
            <a:cxnSpLocks/>
          </p:cNvCxnSpPr>
          <p:nvPr/>
        </p:nvCxnSpPr>
        <p:spPr>
          <a:xfrm>
            <a:off x="2137899" y="5893712"/>
            <a:ext cx="0" cy="2074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>
            <a:extLst>
              <a:ext uri="{FF2B5EF4-FFF2-40B4-BE49-F238E27FC236}">
                <a16:creationId xmlns:a16="http://schemas.microsoft.com/office/drawing/2014/main" id="{2CA8FC35-6D54-4048-A843-5A2E47A54274}"/>
              </a:ext>
            </a:extLst>
          </p:cNvPr>
          <p:cNvCxnSpPr>
            <a:cxnSpLocks/>
          </p:cNvCxnSpPr>
          <p:nvPr/>
        </p:nvCxnSpPr>
        <p:spPr>
          <a:xfrm>
            <a:off x="6799525" y="5885218"/>
            <a:ext cx="0" cy="20748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TextBox 283">
            <a:extLst>
              <a:ext uri="{FF2B5EF4-FFF2-40B4-BE49-F238E27FC236}">
                <a16:creationId xmlns:a16="http://schemas.microsoft.com/office/drawing/2014/main" id="{91273D81-D2A4-4714-95E7-99F8C59E8FBC}"/>
              </a:ext>
            </a:extLst>
          </p:cNvPr>
          <p:cNvSpPr txBox="1"/>
          <p:nvPr/>
        </p:nvSpPr>
        <p:spPr>
          <a:xfrm>
            <a:off x="2153247" y="6016256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Montserrat Black" panose="00000A00000000000000" pitchFamily="2" charset="-52"/>
              </a:rPr>
              <a:t>904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A97B931-B044-435F-9185-A88E8EE297D9}"/>
              </a:ext>
            </a:extLst>
          </p:cNvPr>
          <p:cNvSpPr txBox="1"/>
          <p:nvPr/>
        </p:nvSpPr>
        <p:spPr>
          <a:xfrm>
            <a:off x="2979772" y="6047168"/>
            <a:ext cx="3728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ontserrat" panose="00000500000000000000" pitchFamily="2" charset="-52"/>
              </a:rPr>
              <a:t>Участника проектов по состоянию на 10.12.2021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86EC2DC-5514-4BFF-99EB-29B84583CB30}"/>
              </a:ext>
            </a:extLst>
          </p:cNvPr>
          <p:cNvSpPr txBox="1"/>
          <p:nvPr/>
        </p:nvSpPr>
        <p:spPr>
          <a:xfrm>
            <a:off x="7803560" y="4071749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6AA84F"/>
                </a:solidFill>
                <a:latin typeface="Montserrat Black" panose="00000A00000000000000" pitchFamily="2" charset="-52"/>
              </a:rPr>
              <a:t>85%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63BEE0FD-1613-4D0C-A16B-821031B57ACF}"/>
              </a:ext>
            </a:extLst>
          </p:cNvPr>
          <p:cNvSpPr txBox="1"/>
          <p:nvPr/>
        </p:nvSpPr>
        <p:spPr>
          <a:xfrm>
            <a:off x="8703320" y="4047280"/>
            <a:ext cx="26123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Montserrat" panose="00000500000000000000" pitchFamily="2" charset="-52"/>
              </a:rPr>
              <a:t>С</a:t>
            </a:r>
            <a:r>
              <a:rPr lang="ru-RU" sz="1100" b="1" dirty="0">
                <a:solidFill>
                  <a:schemeClr val="tx1"/>
                </a:solidFill>
                <a:latin typeface="Montserrat" panose="00000500000000000000" pitchFamily="2" charset="-52"/>
              </a:rPr>
              <a:t>туденты МИЭМ, для которых проект является обязательной дисциплиной</a:t>
            </a:r>
            <a:endParaRPr lang="ru-RU" sz="900" b="1" dirty="0">
              <a:latin typeface="Montserrat" panose="00000500000000000000" pitchFamily="2" charset="-52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42FCE1C-6EEC-4999-8A5B-0804FE67E52E}"/>
              </a:ext>
            </a:extLst>
          </p:cNvPr>
          <p:cNvSpPr txBox="1"/>
          <p:nvPr/>
        </p:nvSpPr>
        <p:spPr>
          <a:xfrm>
            <a:off x="5320033" y="1850264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6AA84F"/>
                </a:solidFill>
                <a:latin typeface="Montserrat" panose="00000500000000000000" pitchFamily="2" charset="-52"/>
              </a:rPr>
              <a:t>+ 51%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87C7318A-AB0E-411B-85A2-3A02D6B408F1}"/>
              </a:ext>
            </a:extLst>
          </p:cNvPr>
          <p:cNvSpPr txBox="1"/>
          <p:nvPr/>
        </p:nvSpPr>
        <p:spPr>
          <a:xfrm>
            <a:off x="6653627" y="2355366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6AA84F"/>
                </a:solidFill>
                <a:latin typeface="Montserrat" panose="00000500000000000000" pitchFamily="2" charset="-52"/>
              </a:rPr>
              <a:t>+ 51%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B6B950F-9B6C-45B2-8570-C5F51FEE96E2}"/>
              </a:ext>
            </a:extLst>
          </p:cNvPr>
          <p:cNvSpPr txBox="1"/>
          <p:nvPr/>
        </p:nvSpPr>
        <p:spPr>
          <a:xfrm>
            <a:off x="6860576" y="285565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6AA84F"/>
                </a:solidFill>
                <a:latin typeface="Montserrat" panose="00000500000000000000" pitchFamily="2" charset="-52"/>
              </a:rPr>
              <a:t>+ 5%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C5E6509D-837B-412E-B339-A333ECD63B6A}"/>
              </a:ext>
            </a:extLst>
          </p:cNvPr>
          <p:cNvCxnSpPr>
            <a:cxnSpLocks/>
          </p:cNvCxnSpPr>
          <p:nvPr/>
        </p:nvCxnSpPr>
        <p:spPr>
          <a:xfrm flipH="1">
            <a:off x="1030002" y="1196323"/>
            <a:ext cx="3744" cy="2160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4" name="Рисунок 303">
            <a:extLst>
              <a:ext uri="{FF2B5EF4-FFF2-40B4-BE49-F238E27FC236}">
                <a16:creationId xmlns:a16="http://schemas.microsoft.com/office/drawing/2014/main" id="{D985F131-0EDA-4826-A085-19ADF3C1F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A4752023-B731-45AA-A330-5D1D91305A12}"/>
              </a:ext>
            </a:extLst>
          </p:cNvPr>
          <p:cNvSpPr txBox="1"/>
          <p:nvPr/>
        </p:nvSpPr>
        <p:spPr>
          <a:xfrm>
            <a:off x="3395532" y="746870"/>
            <a:ext cx="16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Проекты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96642F4-4B43-44E7-9AE2-9AA7BB3291C5}"/>
              </a:ext>
            </a:extLst>
          </p:cNvPr>
          <p:cNvSpPr txBox="1"/>
          <p:nvPr/>
        </p:nvSpPr>
        <p:spPr>
          <a:xfrm>
            <a:off x="7816106" y="4979311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4983D6"/>
                </a:solidFill>
                <a:latin typeface="Montserrat Black" panose="00000A00000000000000" pitchFamily="2" charset="-52"/>
              </a:rPr>
              <a:t>15%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B99F79B-B3F0-41DA-99F7-D20121611BEB}"/>
              </a:ext>
            </a:extLst>
          </p:cNvPr>
          <p:cNvSpPr txBox="1"/>
          <p:nvPr/>
        </p:nvSpPr>
        <p:spPr>
          <a:xfrm>
            <a:off x="8708091" y="4782190"/>
            <a:ext cx="26123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Montserrat" panose="00000500000000000000" pitchFamily="2" charset="-52"/>
              </a:rPr>
              <a:t>Выпускники, внешние участники, студенты первого курса бакалавриата МИЭМ, студенты других факультетов НИУ ВШЭ, аспиранты</a:t>
            </a:r>
          </a:p>
        </p:txBody>
      </p: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EB8B1089-6024-4B9D-A387-ABAF26F8D1D4}"/>
              </a:ext>
            </a:extLst>
          </p:cNvPr>
          <p:cNvCxnSpPr>
            <a:cxnSpLocks/>
          </p:cNvCxnSpPr>
          <p:nvPr/>
        </p:nvCxnSpPr>
        <p:spPr>
          <a:xfrm flipH="1">
            <a:off x="10839846" y="1182995"/>
            <a:ext cx="3744" cy="21600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69CF6926-90C4-406D-961F-6123570C2C79}"/>
              </a:ext>
            </a:extLst>
          </p:cNvPr>
          <p:cNvSpPr/>
          <p:nvPr/>
        </p:nvSpPr>
        <p:spPr>
          <a:xfrm rot="5400000">
            <a:off x="9474297" y="2189612"/>
            <a:ext cx="1933695" cy="360000"/>
          </a:xfrm>
          <a:prstGeom prst="rect">
            <a:avLst/>
          </a:prstGeom>
          <a:solidFill>
            <a:srgbClr val="E7B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E703F796-BDBB-4E84-ADDB-7ADF6B930373}"/>
              </a:ext>
            </a:extLst>
          </p:cNvPr>
          <p:cNvSpPr/>
          <p:nvPr/>
        </p:nvSpPr>
        <p:spPr>
          <a:xfrm rot="5400000">
            <a:off x="8666420" y="2378816"/>
            <a:ext cx="1555283" cy="360000"/>
          </a:xfrm>
          <a:prstGeom prst="rect">
            <a:avLst/>
          </a:prstGeom>
          <a:solidFill>
            <a:srgbClr val="E7B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63C28BF1-3F07-46AC-9388-A41CE7BCE50A}"/>
              </a:ext>
            </a:extLst>
          </p:cNvPr>
          <p:cNvSpPr/>
          <p:nvPr/>
        </p:nvSpPr>
        <p:spPr>
          <a:xfrm rot="5400000">
            <a:off x="8120417" y="2833891"/>
            <a:ext cx="645136" cy="360000"/>
          </a:xfrm>
          <a:prstGeom prst="rect">
            <a:avLst/>
          </a:prstGeom>
          <a:solidFill>
            <a:srgbClr val="E7B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id="{ECA1564A-E9B0-4AC7-B78D-B73E00447626}"/>
              </a:ext>
            </a:extLst>
          </p:cNvPr>
          <p:cNvCxnSpPr>
            <a:cxnSpLocks/>
          </p:cNvCxnSpPr>
          <p:nvPr/>
        </p:nvCxnSpPr>
        <p:spPr>
          <a:xfrm flipH="1">
            <a:off x="8207315" y="3336459"/>
            <a:ext cx="263253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7FF65777-5B05-454C-84D1-133CD75502AB}"/>
              </a:ext>
            </a:extLst>
          </p:cNvPr>
          <p:cNvSpPr txBox="1"/>
          <p:nvPr/>
        </p:nvSpPr>
        <p:spPr>
          <a:xfrm>
            <a:off x="8087179" y="3356323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2019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72F4EC5-4FB8-40F5-91C7-2DF8841C843B}"/>
              </a:ext>
            </a:extLst>
          </p:cNvPr>
          <p:cNvSpPr txBox="1"/>
          <p:nvPr/>
        </p:nvSpPr>
        <p:spPr>
          <a:xfrm>
            <a:off x="9060204" y="3379742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2020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B07DCB9-C439-4867-A255-9188F5344F53}"/>
              </a:ext>
            </a:extLst>
          </p:cNvPr>
          <p:cNvSpPr txBox="1"/>
          <p:nvPr/>
        </p:nvSpPr>
        <p:spPr>
          <a:xfrm>
            <a:off x="10092552" y="3381264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Montserrat Black" panose="00000A00000000000000" pitchFamily="2" charset="-52"/>
              </a:rPr>
              <a:t>2021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E5119B3-7A12-4A9E-9C12-B95146B6B6C5}"/>
              </a:ext>
            </a:extLst>
          </p:cNvPr>
          <p:cNvSpPr txBox="1"/>
          <p:nvPr/>
        </p:nvSpPr>
        <p:spPr>
          <a:xfrm>
            <a:off x="8597924" y="792539"/>
            <a:ext cx="163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Заказчики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14C11D4-97FA-4EDC-9B5D-4105DDBD8CFC}"/>
              </a:ext>
            </a:extLst>
          </p:cNvPr>
          <p:cNvSpPr txBox="1"/>
          <p:nvPr/>
        </p:nvSpPr>
        <p:spPr>
          <a:xfrm>
            <a:off x="9220199" y="2362338"/>
            <a:ext cx="450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58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7EE4D15-0AA9-4C68-AF82-A44CBBD62DE1}"/>
              </a:ext>
            </a:extLst>
          </p:cNvPr>
          <p:cNvSpPr txBox="1"/>
          <p:nvPr/>
        </p:nvSpPr>
        <p:spPr>
          <a:xfrm>
            <a:off x="10213326" y="1975807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68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C7DDAB2-4BAE-4183-8EAC-39BA1012E018}"/>
              </a:ext>
            </a:extLst>
          </p:cNvPr>
          <p:cNvSpPr txBox="1"/>
          <p:nvPr/>
        </p:nvSpPr>
        <p:spPr>
          <a:xfrm>
            <a:off x="8220315" y="28255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Black" panose="00000A00000000000000" pitchFamily="2" charset="-52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33003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4C685ADB-B7E1-4D5F-91EA-4728A0B5941D}"/>
              </a:ext>
            </a:extLst>
          </p:cNvPr>
          <p:cNvSpPr/>
          <p:nvPr/>
        </p:nvSpPr>
        <p:spPr>
          <a:xfrm>
            <a:off x="1485269" y="4115886"/>
            <a:ext cx="288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36A9D407-1A95-41AE-AA4D-A6E3D0F9D729}"/>
              </a:ext>
            </a:extLst>
          </p:cNvPr>
          <p:cNvSpPr/>
          <p:nvPr/>
        </p:nvSpPr>
        <p:spPr>
          <a:xfrm>
            <a:off x="1449475" y="4417974"/>
            <a:ext cx="25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21CAA510-3118-4732-8E80-8B16B9A5A6DE}"/>
              </a:ext>
            </a:extLst>
          </p:cNvPr>
          <p:cNvSpPr/>
          <p:nvPr/>
        </p:nvSpPr>
        <p:spPr>
          <a:xfrm>
            <a:off x="1764926" y="2987200"/>
            <a:ext cx="21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7DD6366-DED3-43AE-96EA-D604E11FF195}"/>
              </a:ext>
            </a:extLst>
          </p:cNvPr>
          <p:cNvSpPr/>
          <p:nvPr/>
        </p:nvSpPr>
        <p:spPr>
          <a:xfrm>
            <a:off x="2307809" y="2124237"/>
            <a:ext cx="36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F1EFF11A-0691-4230-8757-9699B4D835AF}"/>
              </a:ext>
            </a:extLst>
          </p:cNvPr>
          <p:cNvSpPr/>
          <p:nvPr/>
        </p:nvSpPr>
        <p:spPr>
          <a:xfrm>
            <a:off x="1480771" y="2405084"/>
            <a:ext cx="18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8F40B1D5-AEC4-466B-A159-C98FE457401C}"/>
              </a:ext>
            </a:extLst>
          </p:cNvPr>
          <p:cNvSpPr/>
          <p:nvPr/>
        </p:nvSpPr>
        <p:spPr>
          <a:xfrm>
            <a:off x="1482593" y="3272000"/>
            <a:ext cx="18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73D74C6A-89E5-40CA-A38E-5A211803F6D6}"/>
              </a:ext>
            </a:extLst>
          </p:cNvPr>
          <p:cNvSpPr/>
          <p:nvPr/>
        </p:nvSpPr>
        <p:spPr>
          <a:xfrm>
            <a:off x="1378108" y="4703931"/>
            <a:ext cx="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id="{C0AF35F5-2D9A-4A6E-860A-44F6F8AB4FCD}"/>
              </a:ext>
            </a:extLst>
          </p:cNvPr>
          <p:cNvSpPr/>
          <p:nvPr/>
        </p:nvSpPr>
        <p:spPr>
          <a:xfrm>
            <a:off x="1414510" y="3843380"/>
            <a:ext cx="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512FE420-9B1C-4734-A260-EAD2FBEDAA35}"/>
              </a:ext>
            </a:extLst>
          </p:cNvPr>
          <p:cNvSpPr txBox="1"/>
          <p:nvPr/>
        </p:nvSpPr>
        <p:spPr>
          <a:xfrm>
            <a:off x="1460578" y="408519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12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A06C1EB-994F-4CE6-B6A9-48DF3AE3590C}"/>
              </a:ext>
            </a:extLst>
          </p:cNvPr>
          <p:cNvSpPr txBox="1"/>
          <p:nvPr/>
        </p:nvSpPr>
        <p:spPr>
          <a:xfrm>
            <a:off x="1417380" y="4386832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10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D45BF66-E555-4624-823B-1FADD97728E0}"/>
              </a:ext>
            </a:extLst>
          </p:cNvPr>
          <p:cNvSpPr txBox="1"/>
          <p:nvPr/>
        </p:nvSpPr>
        <p:spPr>
          <a:xfrm>
            <a:off x="1732644" y="2959638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11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876DCFE-64B5-464F-A086-FECAF7570C20}"/>
              </a:ext>
            </a:extLst>
          </p:cNvPr>
          <p:cNvSpPr txBox="1"/>
          <p:nvPr/>
        </p:nvSpPr>
        <p:spPr>
          <a:xfrm>
            <a:off x="2335082" y="2091126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16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445C936-D0A6-4876-A577-C778F17D54D3}"/>
              </a:ext>
            </a:extLst>
          </p:cNvPr>
          <p:cNvSpPr txBox="1"/>
          <p:nvPr/>
        </p:nvSpPr>
        <p:spPr>
          <a:xfrm>
            <a:off x="1433297" y="2376851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79337F3-67C1-4B5A-9A25-56C6FF760B22}"/>
              </a:ext>
            </a:extLst>
          </p:cNvPr>
          <p:cNvSpPr txBox="1"/>
          <p:nvPr/>
        </p:nvSpPr>
        <p:spPr>
          <a:xfrm>
            <a:off x="1443101" y="3240435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3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2F1AF3D-2C24-426C-B8EA-71381DADDE75}"/>
              </a:ext>
            </a:extLst>
          </p:cNvPr>
          <p:cNvSpPr txBox="1"/>
          <p:nvPr/>
        </p:nvSpPr>
        <p:spPr>
          <a:xfrm>
            <a:off x="1317031" y="4672675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0E7624A-443C-41D0-A6B6-6B3AD9E9E8CB}"/>
              </a:ext>
            </a:extLst>
          </p:cNvPr>
          <p:cNvSpPr txBox="1"/>
          <p:nvPr/>
        </p:nvSpPr>
        <p:spPr>
          <a:xfrm>
            <a:off x="1347488" y="3816965"/>
            <a:ext cx="276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4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9596F7A4-0116-4F17-8EAF-FDF3749F97B8}"/>
              </a:ext>
            </a:extLst>
          </p:cNvPr>
          <p:cNvSpPr/>
          <p:nvPr/>
        </p:nvSpPr>
        <p:spPr>
          <a:xfrm>
            <a:off x="1234687" y="4115450"/>
            <a:ext cx="252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E01BF723-2D11-402B-AC10-0D86C96BE336}"/>
              </a:ext>
            </a:extLst>
          </p:cNvPr>
          <p:cNvSpPr/>
          <p:nvPr/>
        </p:nvSpPr>
        <p:spPr>
          <a:xfrm>
            <a:off x="1234609" y="4417538"/>
            <a:ext cx="216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B93AAD60-B181-48A7-85AC-78A9CF92A907}"/>
              </a:ext>
            </a:extLst>
          </p:cNvPr>
          <p:cNvSpPr/>
          <p:nvPr/>
        </p:nvSpPr>
        <p:spPr>
          <a:xfrm>
            <a:off x="1234510" y="3843221"/>
            <a:ext cx="180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0BF853FD-4143-4C95-A09D-28FF3238D6A1}"/>
              </a:ext>
            </a:extLst>
          </p:cNvPr>
          <p:cNvSpPr/>
          <p:nvPr/>
        </p:nvSpPr>
        <p:spPr>
          <a:xfrm>
            <a:off x="1229518" y="2700919"/>
            <a:ext cx="324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16E4A54-CBAE-4633-B331-C50C460490F8}"/>
              </a:ext>
            </a:extLst>
          </p:cNvPr>
          <p:cNvSpPr/>
          <p:nvPr/>
        </p:nvSpPr>
        <p:spPr>
          <a:xfrm>
            <a:off x="1230190" y="2407029"/>
            <a:ext cx="252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35E09DB2-EFDF-4AC3-A2EE-BB308E702E8C}"/>
              </a:ext>
            </a:extLst>
          </p:cNvPr>
          <p:cNvSpPr/>
          <p:nvPr/>
        </p:nvSpPr>
        <p:spPr>
          <a:xfrm>
            <a:off x="1232012" y="3273945"/>
            <a:ext cx="252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3B16F5BF-6F79-44AF-AC37-C28FB4057D4B}"/>
              </a:ext>
            </a:extLst>
          </p:cNvPr>
          <p:cNvSpPr/>
          <p:nvPr/>
        </p:nvSpPr>
        <p:spPr>
          <a:xfrm>
            <a:off x="1234031" y="4703527"/>
            <a:ext cx="144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9621214D-AE4E-4074-A468-215B177268B4}"/>
              </a:ext>
            </a:extLst>
          </p:cNvPr>
          <p:cNvSpPr/>
          <p:nvPr/>
        </p:nvSpPr>
        <p:spPr>
          <a:xfrm>
            <a:off x="1233398" y="4989045"/>
            <a:ext cx="144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43F077F-0A9E-4EB0-A3FA-35E9BFB0A1A6}"/>
              </a:ext>
            </a:extLst>
          </p:cNvPr>
          <p:cNvSpPr/>
          <p:nvPr/>
        </p:nvSpPr>
        <p:spPr>
          <a:xfrm>
            <a:off x="1226823" y="3553927"/>
            <a:ext cx="324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BB12543-71A2-4442-8AF6-2C0FCF177C84}"/>
              </a:ext>
            </a:extLst>
          </p:cNvPr>
          <p:cNvSpPr txBox="1"/>
          <p:nvPr/>
        </p:nvSpPr>
        <p:spPr>
          <a:xfrm>
            <a:off x="1222679" y="4078308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9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E4C7C4C-8A4B-4C0D-809E-B9696E56F830}"/>
              </a:ext>
            </a:extLst>
          </p:cNvPr>
          <p:cNvSpPr txBox="1"/>
          <p:nvPr/>
        </p:nvSpPr>
        <p:spPr>
          <a:xfrm>
            <a:off x="1203600" y="4380880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BABFEA-939E-4198-B720-18A85ECCD17B}"/>
              </a:ext>
            </a:extLst>
          </p:cNvPr>
          <p:cNvSpPr txBox="1"/>
          <p:nvPr/>
        </p:nvSpPr>
        <p:spPr>
          <a:xfrm>
            <a:off x="1159851" y="38169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217C569-4B50-4777-BB7D-D503CF6C4306}"/>
              </a:ext>
            </a:extLst>
          </p:cNvPr>
          <p:cNvSpPr txBox="1"/>
          <p:nvPr/>
        </p:nvSpPr>
        <p:spPr>
          <a:xfrm>
            <a:off x="1191050" y="3241271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87DF75F-DC44-478F-B3D6-4B93071A1FC3}"/>
              </a:ext>
            </a:extLst>
          </p:cNvPr>
          <p:cNvSpPr txBox="1"/>
          <p:nvPr/>
        </p:nvSpPr>
        <p:spPr>
          <a:xfrm>
            <a:off x="1174424" y="467088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3448277-6ED5-4E68-988E-00FE9DAF3FC5}"/>
              </a:ext>
            </a:extLst>
          </p:cNvPr>
          <p:cNvSpPr txBox="1"/>
          <p:nvPr/>
        </p:nvSpPr>
        <p:spPr>
          <a:xfrm>
            <a:off x="1173791" y="4956400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10A82B1-7AB9-4A5B-8B33-B3F24D021CF5}"/>
              </a:ext>
            </a:extLst>
          </p:cNvPr>
          <p:cNvSpPr txBox="1"/>
          <p:nvPr/>
        </p:nvSpPr>
        <p:spPr>
          <a:xfrm>
            <a:off x="1227561" y="3527131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16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B17259-0744-4428-9690-33AB06E6D989}"/>
              </a:ext>
            </a:extLst>
          </p:cNvPr>
          <p:cNvSpPr txBox="1"/>
          <p:nvPr/>
        </p:nvSpPr>
        <p:spPr>
          <a:xfrm>
            <a:off x="1191722" y="2377866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14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91A68A6F-31AE-4ED5-889A-4F1DECC67730}"/>
              </a:ext>
            </a:extLst>
          </p:cNvPr>
          <p:cNvSpPr txBox="1"/>
          <p:nvPr/>
        </p:nvSpPr>
        <p:spPr>
          <a:xfrm>
            <a:off x="1230256" y="2674123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СТУДЕНТЫ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6035" y="0"/>
            <a:ext cx="49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2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E3348AF-BF96-4367-B910-12480224F51C}"/>
              </a:ext>
            </a:extLst>
          </p:cNvPr>
          <p:cNvCxnSpPr>
            <a:cxnSpLocks/>
          </p:cNvCxnSpPr>
          <p:nvPr/>
        </p:nvCxnSpPr>
        <p:spPr>
          <a:xfrm>
            <a:off x="1221056" y="939415"/>
            <a:ext cx="0" cy="43776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B48C844-67FC-4C7A-B3CE-2F130E4F9E86}"/>
              </a:ext>
            </a:extLst>
          </p:cNvPr>
          <p:cNvCxnSpPr>
            <a:cxnSpLocks/>
          </p:cNvCxnSpPr>
          <p:nvPr/>
        </p:nvCxnSpPr>
        <p:spPr>
          <a:xfrm flipH="1">
            <a:off x="1210890" y="5260308"/>
            <a:ext cx="10080000" cy="4486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727E4F-F8E8-4A67-ABAE-9C530BB5632D}"/>
              </a:ext>
            </a:extLst>
          </p:cNvPr>
          <p:cNvSpPr/>
          <p:nvPr/>
        </p:nvSpPr>
        <p:spPr>
          <a:xfrm>
            <a:off x="1227809" y="1270250"/>
            <a:ext cx="3960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4B5A8F-9BCB-493C-B63B-52D2ACC15956}"/>
              </a:ext>
            </a:extLst>
          </p:cNvPr>
          <p:cNvSpPr/>
          <p:nvPr/>
        </p:nvSpPr>
        <p:spPr>
          <a:xfrm>
            <a:off x="1227809" y="1557182"/>
            <a:ext cx="2880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C395F8-975A-4BA6-99B2-DB9137438A6B}"/>
              </a:ext>
            </a:extLst>
          </p:cNvPr>
          <p:cNvSpPr txBox="1"/>
          <p:nvPr/>
        </p:nvSpPr>
        <p:spPr>
          <a:xfrm>
            <a:off x="538862" y="1186639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ПМ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40985-AA36-44F6-A588-DE2B4D92CAF0}"/>
              </a:ext>
            </a:extLst>
          </p:cNvPr>
          <p:cNvSpPr txBox="1"/>
          <p:nvPr/>
        </p:nvSpPr>
        <p:spPr>
          <a:xfrm>
            <a:off x="418685" y="1477905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ИТСС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7FF24-2798-49F4-AEFE-1400DA3B60D8}"/>
              </a:ext>
            </a:extLst>
          </p:cNvPr>
          <p:cNvSpPr txBox="1"/>
          <p:nvPr/>
        </p:nvSpPr>
        <p:spPr>
          <a:xfrm>
            <a:off x="556396" y="1780463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ИБ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24E565-3988-4608-BE05-FC02BCB1E8EC}"/>
              </a:ext>
            </a:extLst>
          </p:cNvPr>
          <p:cNvSpPr/>
          <p:nvPr/>
        </p:nvSpPr>
        <p:spPr>
          <a:xfrm>
            <a:off x="1227809" y="978747"/>
            <a:ext cx="5580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785C68-70CF-4CD2-AB93-58E903EB641A}"/>
              </a:ext>
            </a:extLst>
          </p:cNvPr>
          <p:cNvSpPr txBox="1"/>
          <p:nvPr/>
        </p:nvSpPr>
        <p:spPr>
          <a:xfrm>
            <a:off x="516322" y="91485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Montserrat Black" panose="00000A00000000000000" pitchFamily="2" charset="-52"/>
              </a:rPr>
              <a:t>ИВТ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D84468-B4AF-4DBB-8D8F-9EF529DF1BFD}"/>
              </a:ext>
            </a:extLst>
          </p:cNvPr>
          <p:cNvSpPr txBox="1"/>
          <p:nvPr/>
        </p:nvSpPr>
        <p:spPr>
          <a:xfrm>
            <a:off x="4024672" y="941229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962C86-4F12-49C9-9837-CA23291FFB2C}"/>
              </a:ext>
            </a:extLst>
          </p:cNvPr>
          <p:cNvSpPr txBox="1"/>
          <p:nvPr/>
        </p:nvSpPr>
        <p:spPr>
          <a:xfrm>
            <a:off x="349662" y="2327752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МИЭЛ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B3A3D63-AF86-4B9D-B50A-2B331E8B64C7}"/>
              </a:ext>
            </a:extLst>
          </p:cNvPr>
          <p:cNvSpPr/>
          <p:nvPr/>
        </p:nvSpPr>
        <p:spPr>
          <a:xfrm>
            <a:off x="1227809" y="1842293"/>
            <a:ext cx="2232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59F82D-A497-4289-A02F-C5CE6D840775}"/>
              </a:ext>
            </a:extLst>
          </p:cNvPr>
          <p:cNvSpPr txBox="1"/>
          <p:nvPr/>
        </p:nvSpPr>
        <p:spPr>
          <a:xfrm>
            <a:off x="562006" y="207339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КБ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135888C-6524-4044-8DAA-F0E07AC1F420}"/>
              </a:ext>
            </a:extLst>
          </p:cNvPr>
          <p:cNvSpPr/>
          <p:nvPr/>
        </p:nvSpPr>
        <p:spPr>
          <a:xfrm>
            <a:off x="1227809" y="2124237"/>
            <a:ext cx="1080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A08F8A-0259-4718-81EC-FDF30EC561A8}"/>
              </a:ext>
            </a:extLst>
          </p:cNvPr>
          <p:cNvSpPr txBox="1"/>
          <p:nvPr/>
        </p:nvSpPr>
        <p:spPr>
          <a:xfrm>
            <a:off x="437025" y="2646910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МКС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38DFD2-5D44-4F23-81CA-768A97D0DF69}"/>
              </a:ext>
            </a:extLst>
          </p:cNvPr>
          <p:cNvSpPr txBox="1"/>
          <p:nvPr/>
        </p:nvSpPr>
        <p:spPr>
          <a:xfrm>
            <a:off x="367389" y="2937118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МНКТ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461AF0-0AC4-4DC8-9682-0A4C2BCF329E}"/>
              </a:ext>
            </a:extLst>
          </p:cNvPr>
          <p:cNvSpPr txBox="1"/>
          <p:nvPr/>
        </p:nvSpPr>
        <p:spPr>
          <a:xfrm>
            <a:off x="323479" y="3221749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ММПН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792CA05-C380-47F4-80FB-1F2591834454}"/>
              </a:ext>
            </a:extLst>
          </p:cNvPr>
          <p:cNvSpPr txBox="1"/>
          <p:nvPr/>
        </p:nvSpPr>
        <p:spPr>
          <a:xfrm>
            <a:off x="333725" y="351205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МСМТ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AF7F177-CB44-4873-A3FB-739F100B87AF}"/>
              </a:ext>
            </a:extLst>
          </p:cNvPr>
          <p:cNvSpPr txBox="1"/>
          <p:nvPr/>
        </p:nvSpPr>
        <p:spPr>
          <a:xfrm>
            <a:off x="333725" y="3777634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МСКМ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5183C83-CE07-4A34-865F-CF36B5599243}"/>
              </a:ext>
            </a:extLst>
          </p:cNvPr>
          <p:cNvSpPr txBox="1"/>
          <p:nvPr/>
        </p:nvSpPr>
        <p:spPr>
          <a:xfrm>
            <a:off x="418685" y="4043345"/>
            <a:ext cx="689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МСУ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575C71-216A-4328-901E-639FF8D6A96A}"/>
              </a:ext>
            </a:extLst>
          </p:cNvPr>
          <p:cNvSpPr txBox="1"/>
          <p:nvPr/>
        </p:nvSpPr>
        <p:spPr>
          <a:xfrm>
            <a:off x="327523" y="4342398"/>
            <a:ext cx="87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ММКТ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C1FAFE-131F-4038-ADE9-D04AF6E79939}"/>
              </a:ext>
            </a:extLst>
          </p:cNvPr>
          <p:cNvSpPr txBox="1"/>
          <p:nvPr/>
        </p:nvSpPr>
        <p:spPr>
          <a:xfrm>
            <a:off x="327313" y="4624701"/>
            <a:ext cx="84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МБКС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F934B16-64AC-4525-AE38-21E3A38F62A9}"/>
              </a:ext>
            </a:extLst>
          </p:cNvPr>
          <p:cNvSpPr txBox="1"/>
          <p:nvPr/>
        </p:nvSpPr>
        <p:spPr>
          <a:xfrm>
            <a:off x="423368" y="4907004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Montserrat Black" panose="00000A00000000000000" pitchFamily="2" charset="-52"/>
              </a:rPr>
              <a:t>МИВ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2B1B03B-8DEE-476B-B867-9A77DCF6F01B}"/>
              </a:ext>
            </a:extLst>
          </p:cNvPr>
          <p:cNvSpPr txBox="1"/>
          <p:nvPr/>
        </p:nvSpPr>
        <p:spPr>
          <a:xfrm>
            <a:off x="3157693" y="1238646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126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615CEA5-9993-41B5-9062-7F02AC613C19}"/>
              </a:ext>
            </a:extLst>
          </p:cNvPr>
          <p:cNvSpPr txBox="1"/>
          <p:nvPr/>
        </p:nvSpPr>
        <p:spPr>
          <a:xfrm>
            <a:off x="2447765" y="1529469"/>
            <a:ext cx="4171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104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37B5F5D-F68E-4E9D-812E-A38012D259F2}"/>
              </a:ext>
            </a:extLst>
          </p:cNvPr>
          <p:cNvSpPr txBox="1"/>
          <p:nvPr/>
        </p:nvSpPr>
        <p:spPr>
          <a:xfrm>
            <a:off x="2266127" y="1811878"/>
            <a:ext cx="346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72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A83527F-FE5B-4812-8BE2-6834D64ABFBB}"/>
              </a:ext>
            </a:extLst>
          </p:cNvPr>
          <p:cNvSpPr txBox="1"/>
          <p:nvPr/>
        </p:nvSpPr>
        <p:spPr>
          <a:xfrm>
            <a:off x="1599251" y="2100615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35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92EF3109-5E48-43DD-8317-D209E06CE114}"/>
              </a:ext>
            </a:extLst>
          </p:cNvPr>
          <p:cNvCxnSpPr>
            <a:cxnSpLocks/>
          </p:cNvCxnSpPr>
          <p:nvPr/>
        </p:nvCxnSpPr>
        <p:spPr>
          <a:xfrm flipH="1">
            <a:off x="2652843" y="5203208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17B952F4-FD4E-4F46-B778-99DE2809812C}"/>
              </a:ext>
            </a:extLst>
          </p:cNvPr>
          <p:cNvCxnSpPr>
            <a:cxnSpLocks/>
          </p:cNvCxnSpPr>
          <p:nvPr/>
        </p:nvCxnSpPr>
        <p:spPr>
          <a:xfrm flipH="1">
            <a:off x="4094155" y="5196870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DC80BB4C-724E-4A70-9CD6-86C6A25E0AEA}"/>
              </a:ext>
            </a:extLst>
          </p:cNvPr>
          <p:cNvCxnSpPr>
            <a:cxnSpLocks/>
          </p:cNvCxnSpPr>
          <p:nvPr/>
        </p:nvCxnSpPr>
        <p:spPr>
          <a:xfrm flipH="1">
            <a:off x="5497320" y="5196870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0B57B35A-35E9-4DBD-BE19-318478DD3E74}"/>
              </a:ext>
            </a:extLst>
          </p:cNvPr>
          <p:cNvCxnSpPr>
            <a:cxnSpLocks/>
          </p:cNvCxnSpPr>
          <p:nvPr/>
        </p:nvCxnSpPr>
        <p:spPr>
          <a:xfrm flipH="1">
            <a:off x="6936722" y="5196870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92360B97-63E8-45CC-9677-267D17C9DC48}"/>
              </a:ext>
            </a:extLst>
          </p:cNvPr>
          <p:cNvCxnSpPr>
            <a:cxnSpLocks/>
          </p:cNvCxnSpPr>
          <p:nvPr/>
        </p:nvCxnSpPr>
        <p:spPr>
          <a:xfrm flipH="1">
            <a:off x="8378675" y="5192739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A29FE600-04B9-4348-9A78-141103279151}"/>
              </a:ext>
            </a:extLst>
          </p:cNvPr>
          <p:cNvCxnSpPr>
            <a:cxnSpLocks/>
          </p:cNvCxnSpPr>
          <p:nvPr/>
        </p:nvCxnSpPr>
        <p:spPr>
          <a:xfrm flipH="1">
            <a:off x="9818675" y="5190876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F29B3DEF-EA5A-4806-AAF0-5EB9D7C5180E}"/>
              </a:ext>
            </a:extLst>
          </p:cNvPr>
          <p:cNvCxnSpPr>
            <a:cxnSpLocks/>
          </p:cNvCxnSpPr>
          <p:nvPr/>
        </p:nvCxnSpPr>
        <p:spPr>
          <a:xfrm flipH="1">
            <a:off x="11257327" y="5170308"/>
            <a:ext cx="281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2EF3B851-8E7F-4665-A7F9-D736B6349E11}"/>
              </a:ext>
            </a:extLst>
          </p:cNvPr>
          <p:cNvSpPr txBox="1"/>
          <p:nvPr/>
        </p:nvSpPr>
        <p:spPr>
          <a:xfrm>
            <a:off x="2461727" y="5373729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50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467115C-1A28-468B-8727-77015BE37910}"/>
              </a:ext>
            </a:extLst>
          </p:cNvPr>
          <p:cNvSpPr txBox="1"/>
          <p:nvPr/>
        </p:nvSpPr>
        <p:spPr>
          <a:xfrm>
            <a:off x="3852143" y="537372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100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62B4649-303E-46FF-97E5-541EC9882425}"/>
              </a:ext>
            </a:extLst>
          </p:cNvPr>
          <p:cNvSpPr txBox="1"/>
          <p:nvPr/>
        </p:nvSpPr>
        <p:spPr>
          <a:xfrm>
            <a:off x="5282265" y="5369267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150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FB92477-3AFD-4480-B149-26DC3E5456D1}"/>
              </a:ext>
            </a:extLst>
          </p:cNvPr>
          <p:cNvSpPr txBox="1"/>
          <p:nvPr/>
        </p:nvSpPr>
        <p:spPr>
          <a:xfrm>
            <a:off x="6706393" y="537972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200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1DE5A05-349F-439A-BB11-9C1569A7FC2B}"/>
              </a:ext>
            </a:extLst>
          </p:cNvPr>
          <p:cNvSpPr txBox="1"/>
          <p:nvPr/>
        </p:nvSpPr>
        <p:spPr>
          <a:xfrm>
            <a:off x="8149193" y="5379722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250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025DE33-BBD7-45E5-84BA-55ADEB59CCFB}"/>
              </a:ext>
            </a:extLst>
          </p:cNvPr>
          <p:cNvSpPr txBox="1"/>
          <p:nvPr/>
        </p:nvSpPr>
        <p:spPr>
          <a:xfrm>
            <a:off x="9582781" y="536743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300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FA075EA-A30A-4DF2-B78F-12B0F20A6846}"/>
              </a:ext>
            </a:extLst>
          </p:cNvPr>
          <p:cNvSpPr txBox="1"/>
          <p:nvPr/>
        </p:nvSpPr>
        <p:spPr>
          <a:xfrm>
            <a:off x="11040407" y="5373729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Montserrat Black" panose="00000A00000000000000" pitchFamily="2" charset="-52"/>
              </a:rPr>
              <a:t>350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7850BA19-28D5-432B-9EE5-4040208C6D4F}"/>
              </a:ext>
            </a:extLst>
          </p:cNvPr>
          <p:cNvSpPr/>
          <p:nvPr/>
        </p:nvSpPr>
        <p:spPr>
          <a:xfrm>
            <a:off x="6807809" y="978747"/>
            <a:ext cx="3240000" cy="18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953135-7A50-4859-8B45-AA0A03958E7B}"/>
              </a:ext>
            </a:extLst>
          </p:cNvPr>
          <p:cNvSpPr txBox="1"/>
          <p:nvPr/>
        </p:nvSpPr>
        <p:spPr>
          <a:xfrm>
            <a:off x="8190070" y="949756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125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F1DDFF55-56A5-4597-ACE4-E9E02D8FFE24}"/>
              </a:ext>
            </a:extLst>
          </p:cNvPr>
          <p:cNvSpPr/>
          <p:nvPr/>
        </p:nvSpPr>
        <p:spPr>
          <a:xfrm>
            <a:off x="5187269" y="1269871"/>
            <a:ext cx="158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1E3691F-84C7-41F7-8B5D-C90F215D5B4B}"/>
              </a:ext>
            </a:extLst>
          </p:cNvPr>
          <p:cNvSpPr txBox="1"/>
          <p:nvPr/>
        </p:nvSpPr>
        <p:spPr>
          <a:xfrm>
            <a:off x="5747508" y="1239085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63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53DAF3CD-E4F7-4E7F-88E8-D35C5165ACF0}"/>
              </a:ext>
            </a:extLst>
          </p:cNvPr>
          <p:cNvSpPr/>
          <p:nvPr/>
        </p:nvSpPr>
        <p:spPr>
          <a:xfrm>
            <a:off x="4105154" y="1556803"/>
            <a:ext cx="72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7255F7B-C251-4C11-94BB-27E61A363C18}"/>
              </a:ext>
            </a:extLst>
          </p:cNvPr>
          <p:cNvSpPr txBox="1"/>
          <p:nvPr/>
        </p:nvSpPr>
        <p:spPr>
          <a:xfrm>
            <a:off x="4294799" y="1524087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35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77EA8DF7-8244-46B6-8FB3-86AA3D32496C}"/>
              </a:ext>
            </a:extLst>
          </p:cNvPr>
          <p:cNvSpPr/>
          <p:nvPr/>
        </p:nvSpPr>
        <p:spPr>
          <a:xfrm>
            <a:off x="3459026" y="1842779"/>
            <a:ext cx="72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E9D2607-C19B-4B05-9854-0F181E6B7133}"/>
              </a:ext>
            </a:extLst>
          </p:cNvPr>
          <p:cNvSpPr txBox="1"/>
          <p:nvPr/>
        </p:nvSpPr>
        <p:spPr>
          <a:xfrm>
            <a:off x="3663615" y="1811878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34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86D3105A-AF66-4D32-A2AF-DFCEBDF181B6}"/>
              </a:ext>
            </a:extLst>
          </p:cNvPr>
          <p:cNvSpPr/>
          <p:nvPr/>
        </p:nvSpPr>
        <p:spPr>
          <a:xfrm>
            <a:off x="1377475" y="4989449"/>
            <a:ext cx="115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C9D91D6-DB72-4EBC-A27A-46CAD99BCFFA}"/>
              </a:ext>
            </a:extLst>
          </p:cNvPr>
          <p:cNvSpPr txBox="1"/>
          <p:nvPr/>
        </p:nvSpPr>
        <p:spPr>
          <a:xfrm>
            <a:off x="1805934" y="4965965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43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B87E0961-DDFB-49E8-B2C9-E5E967F87A32}"/>
              </a:ext>
            </a:extLst>
          </p:cNvPr>
          <p:cNvSpPr/>
          <p:nvPr/>
        </p:nvSpPr>
        <p:spPr>
          <a:xfrm>
            <a:off x="1551540" y="2701355"/>
            <a:ext cx="2592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B12EFC4-6795-4856-A91E-D55E476432C8}"/>
              </a:ext>
            </a:extLst>
          </p:cNvPr>
          <p:cNvSpPr txBox="1"/>
          <p:nvPr/>
        </p:nvSpPr>
        <p:spPr>
          <a:xfrm>
            <a:off x="2487233" y="2670596"/>
            <a:ext cx="3497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95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91750462-4BA5-4F41-9A6D-8BB13F352B8D}"/>
              </a:ext>
            </a:extLst>
          </p:cNvPr>
          <p:cNvSpPr/>
          <p:nvPr/>
        </p:nvSpPr>
        <p:spPr>
          <a:xfrm>
            <a:off x="1541009" y="3551964"/>
            <a:ext cx="1440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B98369E-D955-414D-A60B-CCDB056162B0}"/>
              </a:ext>
            </a:extLst>
          </p:cNvPr>
          <p:cNvSpPr txBox="1"/>
          <p:nvPr/>
        </p:nvSpPr>
        <p:spPr>
          <a:xfrm>
            <a:off x="2089636" y="3528783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ontserrat Black" panose="00000A00000000000000" pitchFamily="2" charset="-52"/>
              </a:rPr>
              <a:t>53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8965644E-8AE9-414F-BF41-AA4D7628AB07}"/>
              </a:ext>
            </a:extLst>
          </p:cNvPr>
          <p:cNvSpPr/>
          <p:nvPr/>
        </p:nvSpPr>
        <p:spPr>
          <a:xfrm>
            <a:off x="1231006" y="2985986"/>
            <a:ext cx="540000" cy="18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A92B76C-3D53-4DEF-98B4-43789312B05D}"/>
              </a:ext>
            </a:extLst>
          </p:cNvPr>
          <p:cNvSpPr txBox="1"/>
          <p:nvPr/>
        </p:nvSpPr>
        <p:spPr>
          <a:xfrm>
            <a:off x="1340374" y="2956679"/>
            <a:ext cx="343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Black" panose="00000A00000000000000" pitchFamily="2" charset="-52"/>
              </a:rPr>
              <a:t>25</a:t>
            </a: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9238B244-1929-4A95-A954-5E34DE6120E0}"/>
              </a:ext>
            </a:extLst>
          </p:cNvPr>
          <p:cNvSpPr/>
          <p:nvPr/>
        </p:nvSpPr>
        <p:spPr>
          <a:xfrm>
            <a:off x="8986035" y="3272000"/>
            <a:ext cx="36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4378903A-E499-4319-8480-651AE46A9299}"/>
              </a:ext>
            </a:extLst>
          </p:cNvPr>
          <p:cNvSpPr/>
          <p:nvPr/>
        </p:nvSpPr>
        <p:spPr>
          <a:xfrm>
            <a:off x="8986035" y="2574620"/>
            <a:ext cx="360000" cy="3600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6DED508-1BCD-4AA5-B80A-462EB9193CDA}"/>
              </a:ext>
            </a:extLst>
          </p:cNvPr>
          <p:cNvSpPr txBox="1"/>
          <p:nvPr/>
        </p:nvSpPr>
        <p:spPr>
          <a:xfrm>
            <a:off x="9414181" y="2523787"/>
            <a:ext cx="23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Студенты, работающие в проектах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6E7D9AC-D3E5-44B4-A7A9-D370235B4FD8}"/>
              </a:ext>
            </a:extLst>
          </p:cNvPr>
          <p:cNvSpPr txBox="1"/>
          <p:nvPr/>
        </p:nvSpPr>
        <p:spPr>
          <a:xfrm>
            <a:off x="9435467" y="3202900"/>
            <a:ext cx="215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Студенты, не выбравшие проект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22B9778-4D59-4F98-9C3C-D962A5E1C35A}"/>
              </a:ext>
            </a:extLst>
          </p:cNvPr>
          <p:cNvSpPr txBox="1"/>
          <p:nvPr/>
        </p:nvSpPr>
        <p:spPr>
          <a:xfrm>
            <a:off x="2215318" y="56609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lack" panose="00000A00000000000000" pitchFamily="2" charset="-52"/>
              </a:rPr>
              <a:t>2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6FCE2BB5-F5D7-43FA-A1FB-D77E40BFDD00}"/>
              </a:ext>
            </a:extLst>
          </p:cNvPr>
          <p:cNvSpPr txBox="1"/>
          <p:nvPr/>
        </p:nvSpPr>
        <p:spPr>
          <a:xfrm>
            <a:off x="1755670" y="6045445"/>
            <a:ext cx="121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Студента </a:t>
            </a:r>
          </a:p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ФКМД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8D46224-E2D6-41B1-B2A0-8CB6B6D4C069}"/>
              </a:ext>
            </a:extLst>
          </p:cNvPr>
          <p:cNvSpPr txBox="1"/>
          <p:nvPr/>
        </p:nvSpPr>
        <p:spPr>
          <a:xfrm>
            <a:off x="5061184" y="57031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lack" panose="00000A00000000000000" pitchFamily="2" charset="-52"/>
              </a:rPr>
              <a:t>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ED75CE3-FDEE-4C81-AD76-F305F8CA56D2}"/>
              </a:ext>
            </a:extLst>
          </p:cNvPr>
          <p:cNvSpPr txBox="1"/>
          <p:nvPr/>
        </p:nvSpPr>
        <p:spPr>
          <a:xfrm>
            <a:off x="4686864" y="6087110"/>
            <a:ext cx="1121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Студента </a:t>
            </a:r>
          </a:p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ВШБ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366C7C6-83EA-48EC-91C0-4AA195B23AD7}"/>
              </a:ext>
            </a:extLst>
          </p:cNvPr>
          <p:cNvSpPr txBox="1"/>
          <p:nvPr/>
        </p:nvSpPr>
        <p:spPr>
          <a:xfrm>
            <a:off x="7896451" y="5688261"/>
            <a:ext cx="31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lack" panose="00000A00000000000000" pitchFamily="2" charset="-52"/>
              </a:rPr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C72F726-06F2-4B38-85DE-7B9470595A7F}"/>
              </a:ext>
            </a:extLst>
          </p:cNvPr>
          <p:cNvSpPr txBox="1"/>
          <p:nvPr/>
        </p:nvSpPr>
        <p:spPr>
          <a:xfrm>
            <a:off x="7472782" y="6045445"/>
            <a:ext cx="116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Студент </a:t>
            </a:r>
          </a:p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ФКН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D92BD40A-C742-4290-B2DB-5C6E86DCA68C}"/>
              </a:ext>
            </a:extLst>
          </p:cNvPr>
          <p:cNvSpPr txBox="1"/>
          <p:nvPr/>
        </p:nvSpPr>
        <p:spPr>
          <a:xfrm>
            <a:off x="10763868" y="5640241"/>
            <a:ext cx="312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tserrat Black" panose="00000A00000000000000" pitchFamily="2" charset="-52"/>
              </a:rPr>
              <a:t>1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6E3A478-666E-43A5-9E27-C461451690DD}"/>
              </a:ext>
            </a:extLst>
          </p:cNvPr>
          <p:cNvSpPr txBox="1"/>
          <p:nvPr/>
        </p:nvSpPr>
        <p:spPr>
          <a:xfrm>
            <a:off x="10298411" y="6037657"/>
            <a:ext cx="124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Студент </a:t>
            </a:r>
          </a:p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ФГН</a:t>
            </a:r>
          </a:p>
        </p:txBody>
      </p:sp>
      <p:pic>
        <p:nvPicPr>
          <p:cNvPr id="191" name="Рисунок 190" descr="Портфель со сплошной заливкой">
            <a:extLst>
              <a:ext uri="{FF2B5EF4-FFF2-40B4-BE49-F238E27FC236}">
                <a16:creationId xmlns:a16="http://schemas.microsoft.com/office/drawing/2014/main" id="{06B82ED8-E0B8-49AF-8D8E-6ABAB5BDE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71850" y="5866996"/>
            <a:ext cx="632326" cy="632326"/>
          </a:xfrm>
          <a:prstGeom prst="rect">
            <a:avLst/>
          </a:prstGeom>
        </p:spPr>
      </p:pic>
      <p:pic>
        <p:nvPicPr>
          <p:cNvPr id="193" name="Рисунок 192" descr="Палитра со сплошной заливкой">
            <a:extLst>
              <a:ext uri="{FF2B5EF4-FFF2-40B4-BE49-F238E27FC236}">
                <a16:creationId xmlns:a16="http://schemas.microsoft.com/office/drawing/2014/main" id="{391B5000-1E47-4878-B070-B8216B551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7769" y="5808250"/>
            <a:ext cx="628530" cy="628530"/>
          </a:xfrm>
          <a:prstGeom prst="rect">
            <a:avLst/>
          </a:prstGeom>
        </p:spPr>
      </p:pic>
      <p:pic>
        <p:nvPicPr>
          <p:cNvPr id="195" name="Рисунок 194" descr="Веб-дизайн со сплошной заливкой">
            <a:extLst>
              <a:ext uri="{FF2B5EF4-FFF2-40B4-BE49-F238E27FC236}">
                <a16:creationId xmlns:a16="http://schemas.microsoft.com/office/drawing/2014/main" id="{DF91F003-DC36-4753-8D00-63C20E1172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6566" y="5859990"/>
            <a:ext cx="631670" cy="631670"/>
          </a:xfrm>
          <a:prstGeom prst="rect">
            <a:avLst/>
          </a:prstGeom>
        </p:spPr>
      </p:pic>
      <p:pic>
        <p:nvPicPr>
          <p:cNvPr id="197" name="Рисунок 196" descr="Язык удаленного обучения со сплошной заливкой">
            <a:extLst>
              <a:ext uri="{FF2B5EF4-FFF2-40B4-BE49-F238E27FC236}">
                <a16:creationId xmlns:a16="http://schemas.microsoft.com/office/drawing/2014/main" id="{05ABE782-4389-49A5-887C-8119BEF8DA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5450" y="5798990"/>
            <a:ext cx="631669" cy="631669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BEE0273A-3836-4C66-B36F-C3119928D8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6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 descr="Будильник со сплошной заливкой">
            <a:extLst>
              <a:ext uri="{FF2B5EF4-FFF2-40B4-BE49-F238E27FC236}">
                <a16:creationId xmlns:a16="http://schemas.microsoft.com/office/drawing/2014/main" id="{F448EDEA-9C4C-472B-94AD-DF2A3C059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" y="2781701"/>
            <a:ext cx="834991" cy="834991"/>
          </a:xfrm>
          <a:prstGeom prst="rect">
            <a:avLst/>
          </a:prstGeom>
        </p:spPr>
      </p:pic>
      <p:pic>
        <p:nvPicPr>
          <p:cNvPr id="120" name="Рисунок 119" descr="Закрыть контур">
            <a:extLst>
              <a:ext uri="{FF2B5EF4-FFF2-40B4-BE49-F238E27FC236}">
                <a16:creationId xmlns:a16="http://schemas.microsoft.com/office/drawing/2014/main" id="{11FE7AEF-2091-4EF2-A0A1-7C2098BF0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740" y="2729710"/>
            <a:ext cx="914400" cy="9144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РУКОВОДИТЕЛИ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6035" y="0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3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5B8FD56-F9E7-4511-9C96-76B777C08378}"/>
              </a:ext>
            </a:extLst>
          </p:cNvPr>
          <p:cNvCxnSpPr>
            <a:cxnSpLocks/>
          </p:cNvCxnSpPr>
          <p:nvPr/>
        </p:nvCxnSpPr>
        <p:spPr>
          <a:xfrm>
            <a:off x="5794408" y="1322394"/>
            <a:ext cx="6083267" cy="870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E48E615-9645-4429-91F3-16263D6E789F}"/>
              </a:ext>
            </a:extLst>
          </p:cNvPr>
          <p:cNvCxnSpPr>
            <a:cxnSpLocks/>
          </p:cNvCxnSpPr>
          <p:nvPr/>
        </p:nvCxnSpPr>
        <p:spPr>
          <a:xfrm>
            <a:off x="5794408" y="4019232"/>
            <a:ext cx="6183602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87B277-E9F8-4CC9-989D-DBCCBA86830C}"/>
              </a:ext>
            </a:extLst>
          </p:cNvPr>
          <p:cNvSpPr txBox="1"/>
          <p:nvPr/>
        </p:nvSpPr>
        <p:spPr>
          <a:xfrm>
            <a:off x="5809738" y="965441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Руководители с наибольшим числом проектов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945B5F-23AB-421F-9582-0E4C93608678}"/>
              </a:ext>
            </a:extLst>
          </p:cNvPr>
          <p:cNvSpPr txBox="1"/>
          <p:nvPr/>
        </p:nvSpPr>
        <p:spPr>
          <a:xfrm>
            <a:off x="5794408" y="3665169"/>
            <a:ext cx="48640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Наибольшее число курируемых проектов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4BEF8B-6512-4EF4-BB97-FDCFD6954D0F}"/>
              </a:ext>
            </a:extLst>
          </p:cNvPr>
          <p:cNvSpPr txBox="1"/>
          <p:nvPr/>
        </p:nvSpPr>
        <p:spPr>
          <a:xfrm>
            <a:off x="6444346" y="2018521"/>
            <a:ext cx="116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Романов Александр Юрьевич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925504F-752C-4C41-B1BF-C7BC52D56937}"/>
              </a:ext>
            </a:extLst>
          </p:cNvPr>
          <p:cNvCxnSpPr>
            <a:cxnSpLocks/>
          </p:cNvCxnSpPr>
          <p:nvPr/>
        </p:nvCxnSpPr>
        <p:spPr>
          <a:xfrm>
            <a:off x="296339" y="1322394"/>
            <a:ext cx="4891678" cy="870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D1FCE2-75F8-4CA7-A341-A2DDCA3A35F3}"/>
              </a:ext>
            </a:extLst>
          </p:cNvPr>
          <p:cNvSpPr txBox="1"/>
          <p:nvPr/>
        </p:nvSpPr>
        <p:spPr>
          <a:xfrm>
            <a:off x="286871" y="965441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Общая статистика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B01894-11FD-479D-9ABB-40F0ED980882}"/>
              </a:ext>
            </a:extLst>
          </p:cNvPr>
          <p:cNvSpPr txBox="1"/>
          <p:nvPr/>
        </p:nvSpPr>
        <p:spPr>
          <a:xfrm>
            <a:off x="1141931" y="1506319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146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F521B4-36EB-45BA-A5BC-C4B92D989B23}"/>
              </a:ext>
            </a:extLst>
          </p:cNvPr>
          <p:cNvSpPr txBox="1"/>
          <p:nvPr/>
        </p:nvSpPr>
        <p:spPr>
          <a:xfrm>
            <a:off x="1975012" y="1506319"/>
            <a:ext cx="26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Руководителя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проектов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B6C975-8ECA-48EC-B324-2A06E01064D3}"/>
              </a:ext>
            </a:extLst>
          </p:cNvPr>
          <p:cNvSpPr txBox="1"/>
          <p:nvPr/>
        </p:nvSpPr>
        <p:spPr>
          <a:xfrm>
            <a:off x="1245324" y="2266104"/>
            <a:ext cx="620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904275-A5E1-479F-9D07-8C1DF8DFB5B4}"/>
              </a:ext>
            </a:extLst>
          </p:cNvPr>
          <p:cNvSpPr txBox="1"/>
          <p:nvPr/>
        </p:nvSpPr>
        <p:spPr>
          <a:xfrm>
            <a:off x="1975012" y="2266104"/>
            <a:ext cx="26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Руководителя направления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53E707-9F8A-4AD6-B8CB-7B9B20218CD9}"/>
              </a:ext>
            </a:extLst>
          </p:cNvPr>
          <p:cNvSpPr txBox="1"/>
          <p:nvPr/>
        </p:nvSpPr>
        <p:spPr>
          <a:xfrm>
            <a:off x="1160108" y="2972519"/>
            <a:ext cx="716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171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312616-B638-475F-AB19-C24E0F261540}"/>
              </a:ext>
            </a:extLst>
          </p:cNvPr>
          <p:cNvSpPr txBox="1"/>
          <p:nvPr/>
        </p:nvSpPr>
        <p:spPr>
          <a:xfrm>
            <a:off x="1975011" y="2962895"/>
            <a:ext cx="359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Проект, в котором руководители не вели учет часов</a:t>
            </a:r>
            <a:r>
              <a:rPr lang="ru-RU" sz="1050" b="1" dirty="0">
                <a:latin typeface="Montserrat" panose="00000500000000000000" pitchFamily="2" charset="-52"/>
              </a:rPr>
              <a:t>*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591FB9D-6CD0-4038-A2C8-4C9811784638}"/>
              </a:ext>
            </a:extLst>
          </p:cNvPr>
          <p:cNvCxnSpPr>
            <a:cxnSpLocks/>
          </p:cNvCxnSpPr>
          <p:nvPr/>
        </p:nvCxnSpPr>
        <p:spPr>
          <a:xfrm>
            <a:off x="396674" y="4015878"/>
            <a:ext cx="4791343" cy="3354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35C9E0A-17E3-4128-B392-1A77C395C899}"/>
              </a:ext>
            </a:extLst>
          </p:cNvPr>
          <p:cNvSpPr txBox="1"/>
          <p:nvPr/>
        </p:nvSpPr>
        <p:spPr>
          <a:xfrm>
            <a:off x="296340" y="3629744"/>
            <a:ext cx="35975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Средние показатели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D3C238D-C0A7-4600-BD79-706522B4B52F}"/>
              </a:ext>
            </a:extLst>
          </p:cNvPr>
          <p:cNvSpPr/>
          <p:nvPr/>
        </p:nvSpPr>
        <p:spPr>
          <a:xfrm>
            <a:off x="549855" y="5788982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F43927-3492-4BB1-A929-A453AEAEA946}"/>
              </a:ext>
            </a:extLst>
          </p:cNvPr>
          <p:cNvSpPr txBox="1"/>
          <p:nvPr/>
        </p:nvSpPr>
        <p:spPr>
          <a:xfrm>
            <a:off x="1048113" y="4322900"/>
            <a:ext cx="4027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Среднее число проектов на одного руководителя направления</a:t>
            </a:r>
          </a:p>
        </p:txBody>
      </p:sp>
      <p:pic>
        <p:nvPicPr>
          <p:cNvPr id="3" name="Рисунок 2" descr="Управление со сплошной заливкой">
            <a:extLst>
              <a:ext uri="{FF2B5EF4-FFF2-40B4-BE49-F238E27FC236}">
                <a16:creationId xmlns:a16="http://schemas.microsoft.com/office/drawing/2014/main" id="{8876F2B6-B1E7-417C-B589-7C0DA09CD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815" y="1450522"/>
            <a:ext cx="651807" cy="651807"/>
          </a:xfrm>
          <a:prstGeom prst="rect">
            <a:avLst/>
          </a:prstGeom>
        </p:spPr>
      </p:pic>
      <p:pic>
        <p:nvPicPr>
          <p:cNvPr id="51" name="Рисунок 50" descr="Направление со сплошной заливкой">
            <a:extLst>
              <a:ext uri="{FF2B5EF4-FFF2-40B4-BE49-F238E27FC236}">
                <a16:creationId xmlns:a16="http://schemas.microsoft.com/office/drawing/2014/main" id="{3C0E7B78-CE52-4FD8-8AF4-E55F34804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938" y="2214682"/>
            <a:ext cx="651808" cy="65180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296DE66-6199-4730-B7CA-75913291EA02}"/>
              </a:ext>
            </a:extLst>
          </p:cNvPr>
          <p:cNvSpPr txBox="1"/>
          <p:nvPr/>
        </p:nvSpPr>
        <p:spPr>
          <a:xfrm>
            <a:off x="396674" y="4292123"/>
            <a:ext cx="50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50DB85-D95D-4426-A7E6-8501973767D0}"/>
              </a:ext>
            </a:extLst>
          </p:cNvPr>
          <p:cNvSpPr txBox="1"/>
          <p:nvPr/>
        </p:nvSpPr>
        <p:spPr>
          <a:xfrm>
            <a:off x="1048113" y="5089023"/>
            <a:ext cx="4493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Среднее число курируемых руководителей проектов на одного руководителя направления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FCA249D-EB92-435D-9534-5A1DDE0BCEAF}"/>
              </a:ext>
            </a:extLst>
          </p:cNvPr>
          <p:cNvSpPr txBox="1"/>
          <p:nvPr/>
        </p:nvSpPr>
        <p:spPr>
          <a:xfrm>
            <a:off x="396674" y="5060023"/>
            <a:ext cx="50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FE3C67-29C8-438B-89C1-31464A3182A9}"/>
              </a:ext>
            </a:extLst>
          </p:cNvPr>
          <p:cNvSpPr txBox="1"/>
          <p:nvPr/>
        </p:nvSpPr>
        <p:spPr>
          <a:xfrm>
            <a:off x="1048113" y="5949946"/>
            <a:ext cx="458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Среднее число проектов на одного руководителя проекта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4643823-41EC-456A-82F4-7BE2722AA0C3}"/>
              </a:ext>
            </a:extLst>
          </p:cNvPr>
          <p:cNvSpPr txBox="1"/>
          <p:nvPr/>
        </p:nvSpPr>
        <p:spPr>
          <a:xfrm>
            <a:off x="396674" y="5919169"/>
            <a:ext cx="506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2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6929ED8-C445-4D78-805D-8C0ED564F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06" y="2664852"/>
            <a:ext cx="615895" cy="61589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486305-3B78-4E58-AC75-8BAF2BCAC0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98" y="1497107"/>
            <a:ext cx="615894" cy="61589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94122D2-1723-49BF-AC45-8CC3CF1EF8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08" y="1987146"/>
            <a:ext cx="651807" cy="651807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187548C-5957-4D8D-AC36-9760DEADA005}"/>
              </a:ext>
            </a:extLst>
          </p:cNvPr>
          <p:cNvSpPr txBox="1"/>
          <p:nvPr/>
        </p:nvSpPr>
        <p:spPr>
          <a:xfrm>
            <a:off x="9039101" y="1523571"/>
            <a:ext cx="199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latin typeface="Montserrat" panose="00000500000000000000" pitchFamily="2" charset="-52"/>
              </a:rPr>
              <a:t>Сластников</a:t>
            </a:r>
            <a:r>
              <a:rPr lang="ru-RU" sz="1200" b="1" dirty="0">
                <a:latin typeface="Montserrat" panose="00000500000000000000" pitchFamily="2" charset="-52"/>
              </a:rPr>
              <a:t> Сергей Александрович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C8B75A-1C3C-4685-ACEB-193404ED8932}"/>
              </a:ext>
            </a:extLst>
          </p:cNvPr>
          <p:cNvSpPr txBox="1"/>
          <p:nvPr/>
        </p:nvSpPr>
        <p:spPr>
          <a:xfrm>
            <a:off x="9041830" y="2422970"/>
            <a:ext cx="199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Зонтов Юрий Владимирович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A97E19D-6E0F-4E52-9C16-6244A8697898}"/>
              </a:ext>
            </a:extLst>
          </p:cNvPr>
          <p:cNvSpPr txBox="1"/>
          <p:nvPr/>
        </p:nvSpPr>
        <p:spPr>
          <a:xfrm>
            <a:off x="9005966" y="3123586"/>
            <a:ext cx="199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Файзиев Сергей </a:t>
            </a:r>
            <a:r>
              <a:rPr lang="ru-RU" sz="1200" b="1" dirty="0" err="1">
                <a:latin typeface="Montserrat" panose="00000500000000000000" pitchFamily="2" charset="-52"/>
              </a:rPr>
              <a:t>Анварович</a:t>
            </a:r>
            <a:endParaRPr lang="ru-RU" sz="1200" b="1" dirty="0">
              <a:latin typeface="Montserrat" panose="00000500000000000000" pitchFamily="2" charset="-52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CF3DB2F-A01F-4D17-A1F0-057131B84C56}"/>
              </a:ext>
            </a:extLst>
          </p:cNvPr>
          <p:cNvSpPr txBox="1"/>
          <p:nvPr/>
        </p:nvSpPr>
        <p:spPr>
          <a:xfrm>
            <a:off x="7767231" y="2064501"/>
            <a:ext cx="449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13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996A1C-900F-429F-A209-FA357D993041}"/>
              </a:ext>
            </a:extLst>
          </p:cNvPr>
          <p:cNvSpPr txBox="1"/>
          <p:nvPr/>
        </p:nvSpPr>
        <p:spPr>
          <a:xfrm>
            <a:off x="7431201" y="2347179"/>
            <a:ext cx="117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проектов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9FCAD6C-C6EC-4EA4-9815-44A2C39F7D05}"/>
              </a:ext>
            </a:extLst>
          </p:cNvPr>
          <p:cNvSpPr txBox="1"/>
          <p:nvPr/>
        </p:nvSpPr>
        <p:spPr>
          <a:xfrm>
            <a:off x="11110366" y="1567671"/>
            <a:ext cx="39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11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4317ADD-42EE-4E88-942D-61513DE6E1AF}"/>
              </a:ext>
            </a:extLst>
          </p:cNvPr>
          <p:cNvSpPr txBox="1"/>
          <p:nvPr/>
        </p:nvSpPr>
        <p:spPr>
          <a:xfrm>
            <a:off x="10749490" y="1850349"/>
            <a:ext cx="117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проектов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3F2C87-BAC1-4D39-94A3-3494A37F0D12}"/>
              </a:ext>
            </a:extLst>
          </p:cNvPr>
          <p:cNvSpPr txBox="1"/>
          <p:nvPr/>
        </p:nvSpPr>
        <p:spPr>
          <a:xfrm>
            <a:off x="11226426" y="274314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9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73E52FA-4241-4DDD-95DA-1624E38D302B}"/>
              </a:ext>
            </a:extLst>
          </p:cNvPr>
          <p:cNvSpPr txBox="1"/>
          <p:nvPr/>
        </p:nvSpPr>
        <p:spPr>
          <a:xfrm>
            <a:off x="10843108" y="3025825"/>
            <a:ext cx="117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anose="00000500000000000000" pitchFamily="2" charset="-52"/>
              </a:rPr>
              <a:t>проектов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40436089-A87F-47D1-A098-9B4B98A525C9}"/>
              </a:ext>
            </a:extLst>
          </p:cNvPr>
          <p:cNvCxnSpPr/>
          <p:nvPr/>
        </p:nvCxnSpPr>
        <p:spPr>
          <a:xfrm>
            <a:off x="7560816" y="1962103"/>
            <a:ext cx="0" cy="75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98630224-FEB7-4FA6-84CA-89934A821D9E}"/>
              </a:ext>
            </a:extLst>
          </p:cNvPr>
          <p:cNvCxnSpPr/>
          <p:nvPr/>
        </p:nvCxnSpPr>
        <p:spPr>
          <a:xfrm>
            <a:off x="10864907" y="1428514"/>
            <a:ext cx="0" cy="75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0D7D80F-2EE1-4F99-90EA-A7666E885FAC}"/>
              </a:ext>
            </a:extLst>
          </p:cNvPr>
          <p:cNvSpPr txBox="1"/>
          <p:nvPr/>
        </p:nvSpPr>
        <p:spPr>
          <a:xfrm>
            <a:off x="9636444" y="2820920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&amp;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A2EE67E0-05F7-41AE-A063-A1A41935A082}"/>
              </a:ext>
            </a:extLst>
          </p:cNvPr>
          <p:cNvCxnSpPr>
            <a:cxnSpLocks/>
          </p:cNvCxnSpPr>
          <p:nvPr/>
        </p:nvCxnSpPr>
        <p:spPr>
          <a:xfrm>
            <a:off x="10882196" y="2439640"/>
            <a:ext cx="0" cy="116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0C8616B-66D8-4D03-9DBF-CCA0BA7DE817}"/>
              </a:ext>
            </a:extLst>
          </p:cNvPr>
          <p:cNvSpPr txBox="1"/>
          <p:nvPr/>
        </p:nvSpPr>
        <p:spPr>
          <a:xfrm>
            <a:off x="6433645" y="4852846"/>
            <a:ext cx="1708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Королев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Денис Александрович</a:t>
            </a: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7E4428DF-8CF6-420D-B79E-0F3188796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002" y="5644798"/>
            <a:ext cx="615895" cy="615895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D377F6E-F63F-469A-A09E-AFB9E4E3E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43" y="4332048"/>
            <a:ext cx="615894" cy="615894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5EE8DA5C-9759-458D-8661-7DF89D6D6E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08" y="4821471"/>
            <a:ext cx="651807" cy="65180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7A06E2C-34BF-4C7E-90F8-53055450E3A1}"/>
              </a:ext>
            </a:extLst>
          </p:cNvPr>
          <p:cNvSpPr txBox="1"/>
          <p:nvPr/>
        </p:nvSpPr>
        <p:spPr>
          <a:xfrm>
            <a:off x="9506537" y="4347194"/>
            <a:ext cx="199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Романов </a:t>
            </a:r>
            <a:endParaRPr lang="en-US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Александр </a:t>
            </a:r>
            <a:endParaRPr lang="en-US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Юрьевич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8B46FDD-BB34-41C9-8AE9-8F23169EAE00}"/>
              </a:ext>
            </a:extLst>
          </p:cNvPr>
          <p:cNvSpPr txBox="1"/>
          <p:nvPr/>
        </p:nvSpPr>
        <p:spPr>
          <a:xfrm>
            <a:off x="9506538" y="5632134"/>
            <a:ext cx="199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Montserrat" panose="00000500000000000000" pitchFamily="2" charset="-52"/>
              </a:rPr>
              <a:t>Сергеев </a:t>
            </a:r>
          </a:p>
          <a:p>
            <a:r>
              <a:rPr lang="ru-RU" sz="1200" b="1" dirty="0">
                <a:latin typeface="Montserrat" panose="00000500000000000000" pitchFamily="2" charset="-52"/>
              </a:rPr>
              <a:t>Антон </a:t>
            </a:r>
            <a:endParaRPr lang="en-US" sz="1200" b="1" dirty="0">
              <a:latin typeface="Montserrat" panose="00000500000000000000" pitchFamily="2" charset="-52"/>
            </a:endParaRPr>
          </a:p>
          <a:p>
            <a:r>
              <a:rPr lang="ru-RU" sz="1200" b="1" dirty="0">
                <a:latin typeface="Montserrat" panose="00000500000000000000" pitchFamily="2" charset="-52"/>
              </a:rPr>
              <a:t>Валерьевич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35DA-22D8-4601-A8AC-1E4B1B82FDF1}"/>
              </a:ext>
            </a:extLst>
          </p:cNvPr>
          <p:cNvSpPr txBox="1"/>
          <p:nvPr/>
        </p:nvSpPr>
        <p:spPr>
          <a:xfrm>
            <a:off x="8141702" y="4898678"/>
            <a:ext cx="449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13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ED79588-EA84-4551-809D-D97973EE1686}"/>
              </a:ext>
            </a:extLst>
          </p:cNvPr>
          <p:cNvSpPr txBox="1"/>
          <p:nvPr/>
        </p:nvSpPr>
        <p:spPr>
          <a:xfrm>
            <a:off x="7805672" y="5181356"/>
            <a:ext cx="117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проектов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F119ED1-A2D4-4867-BE98-DA5019F97392}"/>
              </a:ext>
            </a:extLst>
          </p:cNvPr>
          <p:cNvSpPr txBox="1"/>
          <p:nvPr/>
        </p:nvSpPr>
        <p:spPr>
          <a:xfrm>
            <a:off x="11222775" y="4392779"/>
            <a:ext cx="39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11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1B86923-0F5B-40C2-9EFC-D9DB8C391D1A}"/>
              </a:ext>
            </a:extLst>
          </p:cNvPr>
          <p:cNvSpPr txBox="1"/>
          <p:nvPr/>
        </p:nvSpPr>
        <p:spPr>
          <a:xfrm>
            <a:off x="10861899" y="4675457"/>
            <a:ext cx="117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Montserrat" panose="00000500000000000000" pitchFamily="2" charset="-52"/>
              </a:rPr>
              <a:t>проектов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8BCE44A-AC5F-4740-8CA7-F1554BF7B4CE}"/>
              </a:ext>
            </a:extLst>
          </p:cNvPr>
          <p:cNvSpPr txBox="1"/>
          <p:nvPr/>
        </p:nvSpPr>
        <p:spPr>
          <a:xfrm>
            <a:off x="11301008" y="5539921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ontserrat Black" panose="00000A00000000000000" pitchFamily="2" charset="-52"/>
              </a:rPr>
              <a:t>9</a:t>
            </a:r>
            <a:endParaRPr lang="ru-RU" sz="2000" dirty="0">
              <a:latin typeface="Montserrat Black" panose="00000A00000000000000" pitchFamily="2" charset="-52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9BBFB2F-FBBD-47CE-91CB-D0C6AF41EC58}"/>
              </a:ext>
            </a:extLst>
          </p:cNvPr>
          <p:cNvSpPr txBox="1"/>
          <p:nvPr/>
        </p:nvSpPr>
        <p:spPr>
          <a:xfrm>
            <a:off x="10917690" y="5822599"/>
            <a:ext cx="117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Montserrat" panose="00000500000000000000" pitchFamily="2" charset="-52"/>
              </a:rPr>
              <a:t>проектов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AA33F3F8-DB16-4B6A-8B7C-9FBCF81CD87F}"/>
              </a:ext>
            </a:extLst>
          </p:cNvPr>
          <p:cNvCxnSpPr/>
          <p:nvPr/>
        </p:nvCxnSpPr>
        <p:spPr>
          <a:xfrm>
            <a:off x="7935287" y="4796280"/>
            <a:ext cx="0" cy="75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02D5010E-6DA0-4B3A-8E59-F59207561D4A}"/>
              </a:ext>
            </a:extLst>
          </p:cNvPr>
          <p:cNvCxnSpPr/>
          <p:nvPr/>
        </p:nvCxnSpPr>
        <p:spPr>
          <a:xfrm>
            <a:off x="10815816" y="4244788"/>
            <a:ext cx="0" cy="75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680E5988-01DF-4580-996E-102DF90EF893}"/>
              </a:ext>
            </a:extLst>
          </p:cNvPr>
          <p:cNvCxnSpPr/>
          <p:nvPr/>
        </p:nvCxnSpPr>
        <p:spPr>
          <a:xfrm>
            <a:off x="10832408" y="5535080"/>
            <a:ext cx="0" cy="759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7E86DCA1-D26F-45D7-9A60-19A7EA6FE9E4}"/>
              </a:ext>
            </a:extLst>
          </p:cNvPr>
          <p:cNvSpPr txBox="1"/>
          <p:nvPr/>
        </p:nvSpPr>
        <p:spPr>
          <a:xfrm>
            <a:off x="7741" y="6576748"/>
            <a:ext cx="64652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tx1"/>
                </a:solidFill>
                <a:latin typeface="Montserrat" panose="00000500000000000000" pitchFamily="2" charset="-52"/>
              </a:rPr>
              <a:t>* Статистика за последние 3 цикла от 13.12.2021 16:00 по </a:t>
            </a:r>
            <a:r>
              <a:rPr lang="ru-RU" sz="600" dirty="0" err="1">
                <a:solidFill>
                  <a:schemeClr val="tx1"/>
                </a:solidFill>
                <a:latin typeface="Montserrat" panose="00000500000000000000" pitchFamily="2" charset="-52"/>
              </a:rPr>
              <a:t>мск</a:t>
            </a:r>
            <a:endParaRPr lang="ru-RU" sz="6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0A00B766-0AC5-4ED1-A4C0-82F747B3A8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ПРОЕКТНЫЕ ЗАЯВКИ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6035" y="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4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7092D23-53CF-4692-BD18-33B0B59D20EE}"/>
              </a:ext>
            </a:extLst>
          </p:cNvPr>
          <p:cNvCxnSpPr/>
          <p:nvPr/>
        </p:nvCxnSpPr>
        <p:spPr>
          <a:xfrm>
            <a:off x="6315075" y="1263717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77AF6B03-7824-41F9-9622-D1C8A8738ADA}"/>
              </a:ext>
            </a:extLst>
          </p:cNvPr>
          <p:cNvCxnSpPr/>
          <p:nvPr/>
        </p:nvCxnSpPr>
        <p:spPr>
          <a:xfrm>
            <a:off x="6415410" y="3951855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315EB49-A39C-4960-A6D4-64678117337E}"/>
              </a:ext>
            </a:extLst>
          </p:cNvPr>
          <p:cNvSpPr txBox="1"/>
          <p:nvPr/>
        </p:nvSpPr>
        <p:spPr>
          <a:xfrm>
            <a:off x="6315074" y="906875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Причины отклонения проектных заявок</a:t>
            </a: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514AAF28-E052-42C9-B74B-EB898A88950B}"/>
              </a:ext>
            </a:extLst>
          </p:cNvPr>
          <p:cNvSpPr/>
          <p:nvPr/>
        </p:nvSpPr>
        <p:spPr>
          <a:xfrm>
            <a:off x="6422153" y="1592101"/>
            <a:ext cx="720000" cy="720000"/>
          </a:xfrm>
          <a:prstGeom prst="ellipse">
            <a:avLst/>
          </a:prstGeom>
          <a:solidFill>
            <a:schemeClr val="accent6"/>
          </a:solidFill>
          <a:ln>
            <a:solidFill>
              <a:srgbClr val="17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D8C40F9A-5898-45CC-8437-8DAE931048B9}"/>
              </a:ext>
            </a:extLst>
          </p:cNvPr>
          <p:cNvSpPr/>
          <p:nvPr/>
        </p:nvSpPr>
        <p:spPr>
          <a:xfrm>
            <a:off x="9411289" y="1521307"/>
            <a:ext cx="720000" cy="720000"/>
          </a:xfrm>
          <a:prstGeom prst="ellipse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FBC99E42-EFF4-43C7-8C26-5E9A4601B5E5}"/>
              </a:ext>
            </a:extLst>
          </p:cNvPr>
          <p:cNvSpPr/>
          <p:nvPr/>
        </p:nvSpPr>
        <p:spPr>
          <a:xfrm>
            <a:off x="9394361" y="2705357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6D83597-63E0-48CF-8D1E-B9DF1C6465B4}"/>
              </a:ext>
            </a:extLst>
          </p:cNvPr>
          <p:cNvSpPr txBox="1"/>
          <p:nvPr/>
        </p:nvSpPr>
        <p:spPr>
          <a:xfrm>
            <a:off x="6415410" y="3606300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Причины задержки проектов в песочнице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B4B156-2866-4E69-A01E-A187F5A740E5}"/>
              </a:ext>
            </a:extLst>
          </p:cNvPr>
          <p:cNvSpPr txBox="1"/>
          <p:nvPr/>
        </p:nvSpPr>
        <p:spPr>
          <a:xfrm>
            <a:off x="7242618" y="1592101"/>
            <a:ext cx="1998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Концепт и/или идея проекта не актуальны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1913FA7-6FA7-4241-BCA9-9E6EF5BC6756}"/>
              </a:ext>
            </a:extLst>
          </p:cNvPr>
          <p:cNvSpPr txBox="1"/>
          <p:nvPr/>
        </p:nvSpPr>
        <p:spPr>
          <a:xfrm>
            <a:off x="10195112" y="1476412"/>
            <a:ext cx="1998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Декомпозиция проекта на </a:t>
            </a:r>
            <a:r>
              <a:rPr lang="ru-RU" sz="1400" b="1" dirty="0" err="1">
                <a:latin typeface="Montserrat" panose="00000500000000000000" pitchFamily="2" charset="-52"/>
              </a:rPr>
              <a:t>подпроекты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8FFA774-CBF7-4F4F-87B8-905A8CC3B7EB}"/>
              </a:ext>
            </a:extLst>
          </p:cNvPr>
          <p:cNvSpPr txBox="1"/>
          <p:nvPr/>
        </p:nvSpPr>
        <p:spPr>
          <a:xfrm>
            <a:off x="10162445" y="2696025"/>
            <a:ext cx="1998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Несоответствие компетенциям МИЭМ НИУ ВШЭ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ADD5447-11E1-47FB-934D-85F8CF323947}"/>
              </a:ext>
            </a:extLst>
          </p:cNvPr>
          <p:cNvSpPr/>
          <p:nvPr/>
        </p:nvSpPr>
        <p:spPr>
          <a:xfrm>
            <a:off x="6797523" y="4065447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0942440C-4A6E-4D37-8CA8-ED49B847E1FD}"/>
              </a:ext>
            </a:extLst>
          </p:cNvPr>
          <p:cNvSpPr/>
          <p:nvPr/>
        </p:nvSpPr>
        <p:spPr>
          <a:xfrm>
            <a:off x="6887523" y="4150420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390FA-EAB9-4358-9FE2-C96A24244979}"/>
              </a:ext>
            </a:extLst>
          </p:cNvPr>
          <p:cNvSpPr txBox="1"/>
          <p:nvPr/>
        </p:nvSpPr>
        <p:spPr>
          <a:xfrm>
            <a:off x="6901915" y="423042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59%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id="{D58C5C1A-CB20-4485-85AB-C994E08E3C69}"/>
              </a:ext>
            </a:extLst>
          </p:cNvPr>
          <p:cNvSpPr/>
          <p:nvPr/>
        </p:nvSpPr>
        <p:spPr>
          <a:xfrm>
            <a:off x="6797523" y="4853994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9E7CA21E-84F1-40E2-A0CA-C1FFC53A978F}"/>
              </a:ext>
            </a:extLst>
          </p:cNvPr>
          <p:cNvSpPr/>
          <p:nvPr/>
        </p:nvSpPr>
        <p:spPr>
          <a:xfrm>
            <a:off x="6887523" y="4938967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A04143D-EEE0-44F4-A6AB-8B5056F6CD9A}"/>
              </a:ext>
            </a:extLst>
          </p:cNvPr>
          <p:cNvSpPr txBox="1"/>
          <p:nvPr/>
        </p:nvSpPr>
        <p:spPr>
          <a:xfrm>
            <a:off x="6907525" y="501896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35%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7B53B72-0F5C-4ABA-B333-360C2098CB7F}"/>
              </a:ext>
            </a:extLst>
          </p:cNvPr>
          <p:cNvSpPr/>
          <p:nvPr/>
        </p:nvSpPr>
        <p:spPr>
          <a:xfrm>
            <a:off x="6797523" y="5639986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67FA1518-5508-4F5C-82CD-1DF5EFB53BB6}"/>
              </a:ext>
            </a:extLst>
          </p:cNvPr>
          <p:cNvSpPr/>
          <p:nvPr/>
        </p:nvSpPr>
        <p:spPr>
          <a:xfrm>
            <a:off x="6887523" y="5724959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E3D8E42-04C7-4846-8E88-5E73562FABF4}"/>
              </a:ext>
            </a:extLst>
          </p:cNvPr>
          <p:cNvSpPr txBox="1"/>
          <p:nvPr/>
        </p:nvSpPr>
        <p:spPr>
          <a:xfrm>
            <a:off x="6973248" y="580496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6%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66787A9-5DD2-4DA6-85DC-0C7269DAC42B}"/>
              </a:ext>
            </a:extLst>
          </p:cNvPr>
          <p:cNvSpPr txBox="1"/>
          <p:nvPr/>
        </p:nvSpPr>
        <p:spPr>
          <a:xfrm>
            <a:off x="7893387" y="4155833"/>
            <a:ext cx="446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Неполнота заполняемости паспорта 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проекта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9F4FAA4-E8C3-437C-99E8-70AB1460E660}"/>
              </a:ext>
            </a:extLst>
          </p:cNvPr>
          <p:cNvSpPr txBox="1"/>
          <p:nvPr/>
        </p:nvSpPr>
        <p:spPr>
          <a:xfrm>
            <a:off x="7893387" y="4922234"/>
            <a:ext cx="446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Отсутствие списка вакансий 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на проект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F524756-056F-437C-923D-F96AC621FE87}"/>
              </a:ext>
            </a:extLst>
          </p:cNvPr>
          <p:cNvSpPr txBox="1"/>
          <p:nvPr/>
        </p:nvSpPr>
        <p:spPr>
          <a:xfrm>
            <a:off x="7893387" y="5688635"/>
            <a:ext cx="446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Переговоры с заказчиком или поиск руководителей от МИЭМ НИУ ВШЭ</a:t>
            </a:r>
          </a:p>
        </p:txBody>
      </p: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983362D7-DA93-4165-BD6B-EB3F82719A54}"/>
              </a:ext>
            </a:extLst>
          </p:cNvPr>
          <p:cNvCxnSpPr/>
          <p:nvPr/>
        </p:nvCxnSpPr>
        <p:spPr>
          <a:xfrm>
            <a:off x="296339" y="1255017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9FFACCE7-0F64-4DD8-86D5-13D68E676534}"/>
              </a:ext>
            </a:extLst>
          </p:cNvPr>
          <p:cNvSpPr txBox="1"/>
          <p:nvPr/>
        </p:nvSpPr>
        <p:spPr>
          <a:xfrm>
            <a:off x="227683" y="886242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Общая статистика</a:t>
            </a:r>
          </a:p>
        </p:txBody>
      </p:sp>
      <p:pic>
        <p:nvPicPr>
          <p:cNvPr id="15" name="Рисунок 14" descr="Лупа со сплошной заливкой">
            <a:extLst>
              <a:ext uri="{FF2B5EF4-FFF2-40B4-BE49-F238E27FC236}">
                <a16:creationId xmlns:a16="http://schemas.microsoft.com/office/drawing/2014/main" id="{9F943CE2-8889-47A8-912A-8EB6D2D1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230" y="1383988"/>
            <a:ext cx="651807" cy="651807"/>
          </a:xfrm>
          <a:prstGeom prst="rect">
            <a:avLst/>
          </a:prstGeom>
        </p:spPr>
      </p:pic>
      <p:sp>
        <p:nvSpPr>
          <p:cNvPr id="173" name="TextBox 172">
            <a:extLst>
              <a:ext uri="{FF2B5EF4-FFF2-40B4-BE49-F238E27FC236}">
                <a16:creationId xmlns:a16="http://schemas.microsoft.com/office/drawing/2014/main" id="{9E970140-8C2E-4A3B-A8C5-A249163D6AE6}"/>
              </a:ext>
            </a:extLst>
          </p:cNvPr>
          <p:cNvSpPr txBox="1"/>
          <p:nvPr/>
        </p:nvSpPr>
        <p:spPr>
          <a:xfrm>
            <a:off x="1350485" y="1438213"/>
            <a:ext cx="838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401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8A36708D-863E-4006-83C1-0E92B7A81886}"/>
              </a:ext>
            </a:extLst>
          </p:cNvPr>
          <p:cNvSpPr txBox="1"/>
          <p:nvPr/>
        </p:nvSpPr>
        <p:spPr>
          <a:xfrm>
            <a:off x="2189177" y="1438213"/>
            <a:ext cx="26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Было рассмотрено, начиная с 21.05.2021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945DD3BB-1B24-4477-B0DF-7F0C3DEB0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481" y="2164765"/>
            <a:ext cx="651807" cy="65180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2781EC9F-2232-4E47-901C-68476182528B}"/>
              </a:ext>
            </a:extLst>
          </p:cNvPr>
          <p:cNvSpPr txBox="1"/>
          <p:nvPr/>
        </p:nvSpPr>
        <p:spPr>
          <a:xfrm>
            <a:off x="1320830" y="2197998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364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7B8D63C-3633-45C1-8492-AC1858C55398}"/>
              </a:ext>
            </a:extLst>
          </p:cNvPr>
          <p:cNvSpPr txBox="1"/>
          <p:nvPr/>
        </p:nvSpPr>
        <p:spPr>
          <a:xfrm>
            <a:off x="2189177" y="2197998"/>
            <a:ext cx="26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Проекта были одобрены для старта</a:t>
            </a:r>
          </a:p>
        </p:txBody>
      </p:sp>
      <p:pic>
        <p:nvPicPr>
          <p:cNvPr id="19" name="Рисунок 18" descr="Значок &quot;Крестик&quot; со сплошной заливкой">
            <a:extLst>
              <a:ext uri="{FF2B5EF4-FFF2-40B4-BE49-F238E27FC236}">
                <a16:creationId xmlns:a16="http://schemas.microsoft.com/office/drawing/2014/main" id="{A46E6008-19A5-4F70-878D-3F527C713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939" y="2816572"/>
            <a:ext cx="651807" cy="651807"/>
          </a:xfrm>
          <a:prstGeom prst="rect">
            <a:avLst/>
          </a:prstGeom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34047761-032B-4858-A951-DF9E397FD7D7}"/>
              </a:ext>
            </a:extLst>
          </p:cNvPr>
          <p:cNvSpPr txBox="1"/>
          <p:nvPr/>
        </p:nvSpPr>
        <p:spPr>
          <a:xfrm>
            <a:off x="1437592" y="2904413"/>
            <a:ext cx="59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14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FB437EE0-8816-417C-A3A3-5A726641F83C}"/>
              </a:ext>
            </a:extLst>
          </p:cNvPr>
          <p:cNvSpPr txBox="1"/>
          <p:nvPr/>
        </p:nvSpPr>
        <p:spPr>
          <a:xfrm>
            <a:off x="2189177" y="2904413"/>
            <a:ext cx="26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Проектов были отклонены</a:t>
            </a:r>
          </a:p>
        </p:txBody>
      </p:sp>
      <p:cxnSp>
        <p:nvCxnSpPr>
          <p:cNvPr id="179" name="Прямая соединительная линия 178">
            <a:extLst>
              <a:ext uri="{FF2B5EF4-FFF2-40B4-BE49-F238E27FC236}">
                <a16:creationId xmlns:a16="http://schemas.microsoft.com/office/drawing/2014/main" id="{730A2B7C-08F4-4766-B83E-AFE7CABF640B}"/>
              </a:ext>
            </a:extLst>
          </p:cNvPr>
          <p:cNvCxnSpPr/>
          <p:nvPr/>
        </p:nvCxnSpPr>
        <p:spPr>
          <a:xfrm>
            <a:off x="396674" y="3948501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7B971CAB-58E7-4C85-8550-76FC3335F418}"/>
              </a:ext>
            </a:extLst>
          </p:cNvPr>
          <p:cNvSpPr txBox="1"/>
          <p:nvPr/>
        </p:nvSpPr>
        <p:spPr>
          <a:xfrm>
            <a:off x="396674" y="3576520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Основные замечания комиссии</a:t>
            </a: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1EDA174C-3638-482D-877B-17FC9C77ECF4}"/>
              </a:ext>
            </a:extLst>
          </p:cNvPr>
          <p:cNvSpPr/>
          <p:nvPr/>
        </p:nvSpPr>
        <p:spPr>
          <a:xfrm>
            <a:off x="868787" y="5721605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E1BE894-A341-46B3-B9B4-45A6CF5B4904}"/>
              </a:ext>
            </a:extLst>
          </p:cNvPr>
          <p:cNvSpPr txBox="1"/>
          <p:nvPr/>
        </p:nvSpPr>
        <p:spPr>
          <a:xfrm>
            <a:off x="576230" y="3972528"/>
            <a:ext cx="51581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Заполняемость раздела «Общая информация»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Соответствие концепций проекта основным направлениям МИЭМ НИУ ВШЭ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Заполняемость раздела «Вакансии»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Соответствие вакансий квалификациям МИЭМ НИУ ВШЭ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Анализ результатов многолетних проектов</a:t>
            </a:r>
            <a:endParaRPr lang="ru-RU" sz="1400" b="1" dirty="0">
              <a:highlight>
                <a:srgbClr val="FFFF00"/>
              </a:highlight>
              <a:latin typeface="Montserrat" panose="00000500000000000000" pitchFamily="2" charset="-52"/>
            </a:endParaRPr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id="{A03A26A3-6AC3-4FF1-A727-217D29D01AEC}"/>
              </a:ext>
            </a:extLst>
          </p:cNvPr>
          <p:cNvSpPr/>
          <p:nvPr/>
        </p:nvSpPr>
        <p:spPr>
          <a:xfrm>
            <a:off x="6415410" y="2732456"/>
            <a:ext cx="720000" cy="720000"/>
          </a:xfrm>
          <a:prstGeom prst="ellipse">
            <a:avLst/>
          </a:prstGeom>
          <a:solidFill>
            <a:schemeClr val="accent5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5DF8266-FD7D-4370-974A-4A74A08D7017}"/>
              </a:ext>
            </a:extLst>
          </p:cNvPr>
          <p:cNvSpPr txBox="1"/>
          <p:nvPr/>
        </p:nvSpPr>
        <p:spPr>
          <a:xfrm>
            <a:off x="7257858" y="2716571"/>
            <a:ext cx="2613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Низкое качество результатов за прошлый год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C7C8324-DD28-49B8-8257-057D4D670C2F}"/>
              </a:ext>
            </a:extLst>
          </p:cNvPr>
          <p:cNvSpPr txBox="1"/>
          <p:nvPr/>
        </p:nvSpPr>
        <p:spPr>
          <a:xfrm>
            <a:off x="6424191" y="176207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43%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28DCD20-6660-4282-AB1D-EE4EC9F47371}"/>
              </a:ext>
            </a:extLst>
          </p:cNvPr>
          <p:cNvSpPr txBox="1"/>
          <p:nvPr/>
        </p:nvSpPr>
        <p:spPr>
          <a:xfrm>
            <a:off x="6437347" y="290441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29%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6C7968C-B495-4628-98E8-F4F70594F4F5}"/>
              </a:ext>
            </a:extLst>
          </p:cNvPr>
          <p:cNvSpPr txBox="1"/>
          <p:nvPr/>
        </p:nvSpPr>
        <p:spPr>
          <a:xfrm>
            <a:off x="9457945" y="1669383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14%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F44D0ED-F5AF-4381-881C-96DF666AB038}"/>
              </a:ext>
            </a:extLst>
          </p:cNvPr>
          <p:cNvSpPr txBox="1"/>
          <p:nvPr/>
        </p:nvSpPr>
        <p:spPr>
          <a:xfrm>
            <a:off x="9442513" y="2886298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14%</a:t>
            </a:r>
          </a:p>
        </p:txBody>
      </p:sp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4CE064F5-039D-4E88-9EBD-A604A499EC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9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A9F62129-A9A4-4085-89F6-0F0450B0C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158894"/>
              </p:ext>
            </p:extLst>
          </p:nvPr>
        </p:nvGraphicFramePr>
        <p:xfrm>
          <a:off x="560876" y="4259464"/>
          <a:ext cx="4081913" cy="243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Диаграмма 72">
            <a:extLst>
              <a:ext uri="{FF2B5EF4-FFF2-40B4-BE49-F238E27FC236}">
                <a16:creationId xmlns:a16="http://schemas.microsoft.com/office/drawing/2014/main" id="{811407EE-28A0-4BE8-9D98-F4D253438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48640"/>
              </p:ext>
            </p:extLst>
          </p:nvPr>
        </p:nvGraphicFramePr>
        <p:xfrm>
          <a:off x="843598" y="1518122"/>
          <a:ext cx="3799191" cy="243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ПРЕДСТАВЛЕНИЯ ПРОЕКТОВ (ОСЕНЬ)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4432" y="0"/>
            <a:ext cx="50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5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6EBA639-6A03-4E00-B13F-6B5997B6B7B2}"/>
              </a:ext>
            </a:extLst>
          </p:cNvPr>
          <p:cNvCxnSpPr/>
          <p:nvPr/>
        </p:nvCxnSpPr>
        <p:spPr>
          <a:xfrm>
            <a:off x="6315075" y="1263717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566F88-C00E-466A-8AA1-FC53762D94ED}"/>
              </a:ext>
            </a:extLst>
          </p:cNvPr>
          <p:cNvCxnSpPr/>
          <p:nvPr/>
        </p:nvCxnSpPr>
        <p:spPr>
          <a:xfrm>
            <a:off x="6315075" y="2827633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68A7E68-2952-4C96-A499-B5A1607F9F8C}"/>
              </a:ext>
            </a:extLst>
          </p:cNvPr>
          <p:cNvSpPr txBox="1"/>
          <p:nvPr/>
        </p:nvSpPr>
        <p:spPr>
          <a:xfrm>
            <a:off x="6315074" y="906875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Статистика по проектам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2813B-5CA2-458D-A845-06955DE662E5}"/>
              </a:ext>
            </a:extLst>
          </p:cNvPr>
          <p:cNvSpPr txBox="1"/>
          <p:nvPr/>
        </p:nvSpPr>
        <p:spPr>
          <a:xfrm>
            <a:off x="6315075" y="2482078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Особенные участник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A1339-238F-4394-839E-11D6A4011C1B}"/>
              </a:ext>
            </a:extLst>
          </p:cNvPr>
          <p:cNvSpPr txBox="1"/>
          <p:nvPr/>
        </p:nvSpPr>
        <p:spPr>
          <a:xfrm>
            <a:off x="7361227" y="1655304"/>
            <a:ext cx="199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Проекта прошли представление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FA287-E3DD-4F52-BBDB-D091D87FF47A}"/>
              </a:ext>
            </a:extLst>
          </p:cNvPr>
          <p:cNvSpPr txBox="1"/>
          <p:nvPr/>
        </p:nvSpPr>
        <p:spPr>
          <a:xfrm>
            <a:off x="6383075" y="1625203"/>
            <a:ext cx="978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243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39F6C603-B782-4347-9220-C761E8478E84}"/>
              </a:ext>
            </a:extLst>
          </p:cNvPr>
          <p:cNvCxnSpPr/>
          <p:nvPr/>
        </p:nvCxnSpPr>
        <p:spPr>
          <a:xfrm>
            <a:off x="6315074" y="4433550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C233B54-9418-481A-876E-069349617FA6}"/>
              </a:ext>
            </a:extLst>
          </p:cNvPr>
          <p:cNvSpPr txBox="1"/>
          <p:nvPr/>
        </p:nvSpPr>
        <p:spPr>
          <a:xfrm>
            <a:off x="6315074" y="4087995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Средний процент участия в проектах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CCE13D6-729E-46CF-B4C2-A582885FD624}"/>
              </a:ext>
            </a:extLst>
          </p:cNvPr>
          <p:cNvSpPr/>
          <p:nvPr/>
        </p:nvSpPr>
        <p:spPr>
          <a:xfrm>
            <a:off x="6422152" y="4776752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3F329D4-9C95-4B2D-B6AA-CF5D3727D4F3}"/>
              </a:ext>
            </a:extLst>
          </p:cNvPr>
          <p:cNvSpPr/>
          <p:nvPr/>
        </p:nvSpPr>
        <p:spPr>
          <a:xfrm>
            <a:off x="6512152" y="4861725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1E5BE7-5B09-41D8-A86C-DC258B8C939C}"/>
              </a:ext>
            </a:extLst>
          </p:cNvPr>
          <p:cNvSpPr txBox="1"/>
          <p:nvPr/>
        </p:nvSpPr>
        <p:spPr>
          <a:xfrm>
            <a:off x="6532155" y="494172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52%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EA2FA-3E54-4608-B47B-CCC4312CB116}"/>
              </a:ext>
            </a:extLst>
          </p:cNvPr>
          <p:cNvSpPr txBox="1"/>
          <p:nvPr/>
        </p:nvSpPr>
        <p:spPr>
          <a:xfrm>
            <a:off x="7443935" y="4854683"/>
            <a:ext cx="159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Бакалавриат,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2 курс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7AA84B-F3B6-4179-970E-D3DFDD669C42}"/>
              </a:ext>
            </a:extLst>
          </p:cNvPr>
          <p:cNvSpPr txBox="1"/>
          <p:nvPr/>
        </p:nvSpPr>
        <p:spPr>
          <a:xfrm>
            <a:off x="10444106" y="1625203"/>
            <a:ext cx="199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Студент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участвовал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04B9247-1DB8-4103-B615-7D664B03764B}"/>
              </a:ext>
            </a:extLst>
          </p:cNvPr>
          <p:cNvSpPr txBox="1"/>
          <p:nvPr/>
        </p:nvSpPr>
        <p:spPr>
          <a:xfrm>
            <a:off x="9512441" y="1595102"/>
            <a:ext cx="885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771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C41BDB-AC5B-4715-A4FC-95E66DDB8FDB}"/>
              </a:ext>
            </a:extLst>
          </p:cNvPr>
          <p:cNvSpPr txBox="1"/>
          <p:nvPr/>
        </p:nvSpPr>
        <p:spPr>
          <a:xfrm>
            <a:off x="7179287" y="3225586"/>
            <a:ext cx="199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Выпускника МИЭМ НИУ ВШЭ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B053DCA-4621-4AF0-83A6-CA89258C2334}"/>
              </a:ext>
            </a:extLst>
          </p:cNvPr>
          <p:cNvSpPr txBox="1"/>
          <p:nvPr/>
        </p:nvSpPr>
        <p:spPr>
          <a:xfrm>
            <a:off x="6472041" y="3192646"/>
            <a:ext cx="707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63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618E26C-FE19-47CE-B87F-3256A869A7DC}"/>
              </a:ext>
            </a:extLst>
          </p:cNvPr>
          <p:cNvSpPr txBox="1"/>
          <p:nvPr/>
        </p:nvSpPr>
        <p:spPr>
          <a:xfrm>
            <a:off x="9955030" y="3219858"/>
            <a:ext cx="199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Студентов других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факультетов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DC9AE8-34D1-4A51-8C12-4987464F8298}"/>
              </a:ext>
            </a:extLst>
          </p:cNvPr>
          <p:cNvSpPr txBox="1"/>
          <p:nvPr/>
        </p:nvSpPr>
        <p:spPr>
          <a:xfrm>
            <a:off x="9448846" y="3191969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5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86D1F6A-6A99-484B-94F9-7BAB3116C4CF}"/>
              </a:ext>
            </a:extLst>
          </p:cNvPr>
          <p:cNvSpPr/>
          <p:nvPr/>
        </p:nvSpPr>
        <p:spPr>
          <a:xfrm>
            <a:off x="6422152" y="5721104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59DBFF8-C98D-4FED-8AF9-7194867FD8EF}"/>
              </a:ext>
            </a:extLst>
          </p:cNvPr>
          <p:cNvSpPr/>
          <p:nvPr/>
        </p:nvSpPr>
        <p:spPr>
          <a:xfrm>
            <a:off x="6512152" y="5806077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01CDF1-BF94-4F93-BBF5-DFE602DCA2DC}"/>
              </a:ext>
            </a:extLst>
          </p:cNvPr>
          <p:cNvSpPr txBox="1"/>
          <p:nvPr/>
        </p:nvSpPr>
        <p:spPr>
          <a:xfrm>
            <a:off x="6526544" y="5886079"/>
            <a:ext cx="69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65%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CE7C43-7BA8-4A25-BD2D-F78C394D4E5F}"/>
              </a:ext>
            </a:extLst>
          </p:cNvPr>
          <p:cNvSpPr txBox="1"/>
          <p:nvPr/>
        </p:nvSpPr>
        <p:spPr>
          <a:xfrm>
            <a:off x="7443935" y="5799035"/>
            <a:ext cx="159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Бакалавриат,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3 курс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FEA9612C-4E64-49FA-8CB7-369C882225B2}"/>
              </a:ext>
            </a:extLst>
          </p:cNvPr>
          <p:cNvSpPr/>
          <p:nvPr/>
        </p:nvSpPr>
        <p:spPr>
          <a:xfrm>
            <a:off x="9261230" y="4756879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5298205-F9B3-4DF7-AF1E-556342259337}"/>
              </a:ext>
            </a:extLst>
          </p:cNvPr>
          <p:cNvSpPr/>
          <p:nvPr/>
        </p:nvSpPr>
        <p:spPr>
          <a:xfrm>
            <a:off x="9351230" y="4841852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D20BE9-3FDF-4F32-A7F3-114F12C0021D}"/>
              </a:ext>
            </a:extLst>
          </p:cNvPr>
          <p:cNvSpPr txBox="1"/>
          <p:nvPr/>
        </p:nvSpPr>
        <p:spPr>
          <a:xfrm>
            <a:off x="9382453" y="492185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41%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36C6A0-5EC4-4956-8763-B88B4A9CC2E4}"/>
              </a:ext>
            </a:extLst>
          </p:cNvPr>
          <p:cNvSpPr txBox="1"/>
          <p:nvPr/>
        </p:nvSpPr>
        <p:spPr>
          <a:xfrm>
            <a:off x="10283013" y="4834810"/>
            <a:ext cx="181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Магистратура,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1 курс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5C097BE0-C9A2-4F57-8ACC-85D6EDD15407}"/>
              </a:ext>
            </a:extLst>
          </p:cNvPr>
          <p:cNvSpPr/>
          <p:nvPr/>
        </p:nvSpPr>
        <p:spPr>
          <a:xfrm>
            <a:off x="9261230" y="5681358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40B328B-EC0D-44A0-9619-591E97556350}"/>
              </a:ext>
            </a:extLst>
          </p:cNvPr>
          <p:cNvSpPr/>
          <p:nvPr/>
        </p:nvSpPr>
        <p:spPr>
          <a:xfrm>
            <a:off x="9351230" y="5766331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01AEE1-1992-48ED-B5EF-B87338B7CE78}"/>
              </a:ext>
            </a:extLst>
          </p:cNvPr>
          <p:cNvSpPr txBox="1"/>
          <p:nvPr/>
        </p:nvSpPr>
        <p:spPr>
          <a:xfrm>
            <a:off x="9347989" y="5846333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44%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BB80D6-8283-41C6-A6CF-EF6C1F2CEAC5}"/>
              </a:ext>
            </a:extLst>
          </p:cNvPr>
          <p:cNvSpPr txBox="1"/>
          <p:nvPr/>
        </p:nvSpPr>
        <p:spPr>
          <a:xfrm>
            <a:off x="10283013" y="5759289"/>
            <a:ext cx="190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Магистратура,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2 курс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072C5C-1746-411D-9741-B3A29382EAA3}"/>
              </a:ext>
            </a:extLst>
          </p:cNvPr>
          <p:cNvSpPr txBox="1"/>
          <p:nvPr/>
        </p:nvSpPr>
        <p:spPr>
          <a:xfrm>
            <a:off x="2888655" y="1155959"/>
            <a:ext cx="103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Внешние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C6318E-8228-4F48-8C44-E520A2E0A112}"/>
              </a:ext>
            </a:extLst>
          </p:cNvPr>
          <p:cNvSpPr txBox="1"/>
          <p:nvPr/>
        </p:nvSpPr>
        <p:spPr>
          <a:xfrm>
            <a:off x="3792347" y="1776138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ДЭИ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170797-4D95-44CA-9CA3-016AAA7A37F5}"/>
              </a:ext>
            </a:extLst>
          </p:cNvPr>
          <p:cNvSpPr txBox="1"/>
          <p:nvPr/>
        </p:nvSpPr>
        <p:spPr>
          <a:xfrm>
            <a:off x="3769294" y="3202444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ДКИ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CA0B641-F7DF-4B63-A513-F387982F78CE}"/>
              </a:ext>
            </a:extLst>
          </p:cNvPr>
          <p:cNvSpPr txBox="1"/>
          <p:nvPr/>
        </p:nvSpPr>
        <p:spPr>
          <a:xfrm>
            <a:off x="920899" y="3090089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ДПМ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69D7E47-E13B-4904-BA0E-50BF3761A67D}"/>
              </a:ext>
            </a:extLst>
          </p:cNvPr>
          <p:cNvSpPr txBox="1"/>
          <p:nvPr/>
        </p:nvSpPr>
        <p:spPr>
          <a:xfrm>
            <a:off x="516125" y="1447658"/>
            <a:ext cx="129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ВШЭ/МИЭМ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5C2A44F-7F8A-42D8-BE2B-3844ECF6B374}"/>
              </a:ext>
            </a:extLst>
          </p:cNvPr>
          <p:cNvSpPr txBox="1"/>
          <p:nvPr/>
        </p:nvSpPr>
        <p:spPr>
          <a:xfrm>
            <a:off x="3659952" y="4566700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НИР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1E1149D-9F38-472A-8B32-359B1A96AB1D}"/>
              </a:ext>
            </a:extLst>
          </p:cNvPr>
          <p:cNvSpPr txBox="1"/>
          <p:nvPr/>
        </p:nvSpPr>
        <p:spPr>
          <a:xfrm>
            <a:off x="3426591" y="6189346"/>
            <a:ext cx="141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Программно-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аппаратный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01FE384-FC70-4D65-BCBB-D9EFF320A893}"/>
              </a:ext>
            </a:extLst>
          </p:cNvPr>
          <p:cNvSpPr txBox="1"/>
          <p:nvPr/>
        </p:nvSpPr>
        <p:spPr>
          <a:xfrm>
            <a:off x="123825" y="4621816"/>
            <a:ext cx="1477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Программный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5A5CDF5-E40F-45BB-9B76-440B3DD282CD}"/>
              </a:ext>
            </a:extLst>
          </p:cNvPr>
          <p:cNvSpPr txBox="1"/>
          <p:nvPr/>
        </p:nvSpPr>
        <p:spPr>
          <a:xfrm>
            <a:off x="2674826" y="1655304"/>
            <a:ext cx="427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5%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7A2D1611-8445-416E-B955-1328ABD2FFDC}"/>
              </a:ext>
            </a:extLst>
          </p:cNvPr>
          <p:cNvCxnSpPr/>
          <p:nvPr/>
        </p:nvCxnSpPr>
        <p:spPr>
          <a:xfrm>
            <a:off x="3000064" y="1385333"/>
            <a:ext cx="8159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0BBA92CF-4D42-45E8-A6B3-14066B183E89}"/>
              </a:ext>
            </a:extLst>
          </p:cNvPr>
          <p:cNvCxnSpPr>
            <a:cxnSpLocks/>
            <a:endCxn id="83" idx="0"/>
          </p:cNvCxnSpPr>
          <p:nvPr/>
        </p:nvCxnSpPr>
        <p:spPr>
          <a:xfrm flipH="1">
            <a:off x="2888655" y="1393031"/>
            <a:ext cx="100800" cy="2622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1ECEEC6-8D53-4E5F-8DE2-0FB2BFE44E0E}"/>
              </a:ext>
            </a:extLst>
          </p:cNvPr>
          <p:cNvSpPr txBox="1"/>
          <p:nvPr/>
        </p:nvSpPr>
        <p:spPr>
          <a:xfrm>
            <a:off x="3152124" y="2053137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21%</a:t>
            </a: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081E9AD-6013-4F19-912E-08E0DE9934AC}"/>
              </a:ext>
            </a:extLst>
          </p:cNvPr>
          <p:cNvCxnSpPr/>
          <p:nvPr/>
        </p:nvCxnSpPr>
        <p:spPr>
          <a:xfrm>
            <a:off x="3850352" y="2053137"/>
            <a:ext cx="49304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08DE5EF3-82A9-4A57-BB56-3D8E115AD6A4}"/>
              </a:ext>
            </a:extLst>
          </p:cNvPr>
          <p:cNvCxnSpPr>
            <a:cxnSpLocks/>
          </p:cNvCxnSpPr>
          <p:nvPr/>
        </p:nvCxnSpPr>
        <p:spPr>
          <a:xfrm flipH="1">
            <a:off x="3639784" y="2053137"/>
            <a:ext cx="194400" cy="398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54FD46B-6DE6-453A-9404-E5EA46FF6795}"/>
              </a:ext>
            </a:extLst>
          </p:cNvPr>
          <p:cNvSpPr txBox="1"/>
          <p:nvPr/>
        </p:nvSpPr>
        <p:spPr>
          <a:xfrm>
            <a:off x="2974386" y="3305303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29%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F4D2425-907A-4558-B8E5-106D89549A29}"/>
              </a:ext>
            </a:extLst>
          </p:cNvPr>
          <p:cNvSpPr txBox="1"/>
          <p:nvPr/>
        </p:nvSpPr>
        <p:spPr>
          <a:xfrm>
            <a:off x="1699837" y="3028304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24%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92C9967-F542-467D-961C-AADA2F8E5F3D}"/>
              </a:ext>
            </a:extLst>
          </p:cNvPr>
          <p:cNvSpPr txBox="1"/>
          <p:nvPr/>
        </p:nvSpPr>
        <p:spPr>
          <a:xfrm>
            <a:off x="1944711" y="1897432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21%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4B9C4B67-8BF8-4FB8-9D00-BB863D60D54F}"/>
              </a:ext>
            </a:extLst>
          </p:cNvPr>
          <p:cNvCxnSpPr/>
          <p:nvPr/>
        </p:nvCxnSpPr>
        <p:spPr>
          <a:xfrm>
            <a:off x="673894" y="1695451"/>
            <a:ext cx="1000125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1C18403-1A2D-443B-BB1D-2B185C35372C}"/>
              </a:ext>
            </a:extLst>
          </p:cNvPr>
          <p:cNvCxnSpPr>
            <a:cxnSpLocks/>
          </p:cNvCxnSpPr>
          <p:nvPr/>
        </p:nvCxnSpPr>
        <p:spPr>
          <a:xfrm>
            <a:off x="1688306" y="1707356"/>
            <a:ext cx="326232" cy="20002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C754A938-A10A-4414-B3F5-2B904B304DBA}"/>
              </a:ext>
            </a:extLst>
          </p:cNvPr>
          <p:cNvCxnSpPr>
            <a:cxnSpLocks/>
          </p:cNvCxnSpPr>
          <p:nvPr/>
        </p:nvCxnSpPr>
        <p:spPr>
          <a:xfrm>
            <a:off x="990600" y="3343275"/>
            <a:ext cx="4619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C849F3CD-B518-4B1F-9E45-D6E2BB679329}"/>
              </a:ext>
            </a:extLst>
          </p:cNvPr>
          <p:cNvCxnSpPr>
            <a:cxnSpLocks/>
          </p:cNvCxnSpPr>
          <p:nvPr/>
        </p:nvCxnSpPr>
        <p:spPr>
          <a:xfrm flipV="1">
            <a:off x="1476375" y="3257550"/>
            <a:ext cx="300038" cy="7858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365117F2-1F40-45DA-A331-E5B4679AF8EC}"/>
              </a:ext>
            </a:extLst>
          </p:cNvPr>
          <p:cNvCxnSpPr/>
          <p:nvPr/>
        </p:nvCxnSpPr>
        <p:spPr>
          <a:xfrm>
            <a:off x="3798094" y="3469481"/>
            <a:ext cx="554831" cy="0"/>
          </a:xfrm>
          <a:prstGeom prst="line">
            <a:avLst/>
          </a:prstGeom>
          <a:ln w="19050">
            <a:solidFill>
              <a:srgbClr val="E7B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6BFB1B8B-C5C5-4269-91F3-51BDCCEA0BDC}"/>
              </a:ext>
            </a:extLst>
          </p:cNvPr>
          <p:cNvCxnSpPr>
            <a:cxnSpLocks/>
          </p:cNvCxnSpPr>
          <p:nvPr/>
        </p:nvCxnSpPr>
        <p:spPr>
          <a:xfrm flipH="1" flipV="1">
            <a:off x="3598069" y="3414714"/>
            <a:ext cx="166687" cy="5000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B1B81864-0BD9-48E5-A582-37CD34CB4950}"/>
              </a:ext>
            </a:extLst>
          </p:cNvPr>
          <p:cNvSpPr txBox="1"/>
          <p:nvPr/>
        </p:nvSpPr>
        <p:spPr>
          <a:xfrm>
            <a:off x="3002961" y="484359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34%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670FF84-AFCA-40A8-A172-258EAD1314E6}"/>
              </a:ext>
            </a:extLst>
          </p:cNvPr>
          <p:cNvSpPr txBox="1"/>
          <p:nvPr/>
        </p:nvSpPr>
        <p:spPr>
          <a:xfrm>
            <a:off x="2707686" y="6172328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17%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A7D2DB7-E111-4DAF-A256-80242ACD3649}"/>
              </a:ext>
            </a:extLst>
          </p:cNvPr>
          <p:cNvSpPr txBox="1"/>
          <p:nvPr/>
        </p:nvSpPr>
        <p:spPr>
          <a:xfrm>
            <a:off x="1526586" y="5134103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49%</a:t>
            </a:r>
          </a:p>
        </p:txBody>
      </p: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D93DC426-1AC6-44D6-B3D2-72D1C700F33C}"/>
              </a:ext>
            </a:extLst>
          </p:cNvPr>
          <p:cNvCxnSpPr>
            <a:cxnSpLocks/>
          </p:cNvCxnSpPr>
          <p:nvPr/>
        </p:nvCxnSpPr>
        <p:spPr>
          <a:xfrm>
            <a:off x="3550315" y="6645139"/>
            <a:ext cx="1155035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5FD897EC-FC36-46DF-88CF-29076DC0E53F}"/>
              </a:ext>
            </a:extLst>
          </p:cNvPr>
          <p:cNvCxnSpPr>
            <a:cxnSpLocks/>
          </p:cNvCxnSpPr>
          <p:nvPr/>
        </p:nvCxnSpPr>
        <p:spPr>
          <a:xfrm flipH="1" flipV="1">
            <a:off x="3071813" y="6481763"/>
            <a:ext cx="462334" cy="14813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94C60AEA-7DC8-4E33-97A6-1D7396524297}"/>
              </a:ext>
            </a:extLst>
          </p:cNvPr>
          <p:cNvCxnSpPr>
            <a:cxnSpLocks/>
          </p:cNvCxnSpPr>
          <p:nvPr/>
        </p:nvCxnSpPr>
        <p:spPr>
          <a:xfrm>
            <a:off x="3771589" y="4800045"/>
            <a:ext cx="4051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46BDD8C8-A6A5-48B9-829F-419768709D27}"/>
              </a:ext>
            </a:extLst>
          </p:cNvPr>
          <p:cNvCxnSpPr>
            <a:cxnSpLocks/>
          </p:cNvCxnSpPr>
          <p:nvPr/>
        </p:nvCxnSpPr>
        <p:spPr>
          <a:xfrm flipH="1">
            <a:off x="3560169" y="4802981"/>
            <a:ext cx="192681" cy="1241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9EDC1912-4930-4380-9DF6-4050B19E9894}"/>
              </a:ext>
            </a:extLst>
          </p:cNvPr>
          <p:cNvCxnSpPr>
            <a:cxnSpLocks/>
          </p:cNvCxnSpPr>
          <p:nvPr/>
        </p:nvCxnSpPr>
        <p:spPr>
          <a:xfrm>
            <a:off x="200025" y="4879181"/>
            <a:ext cx="1255395" cy="0"/>
          </a:xfrm>
          <a:prstGeom prst="line">
            <a:avLst/>
          </a:prstGeom>
          <a:ln w="19050">
            <a:solidFill>
              <a:srgbClr val="E7B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79F1B588-42E5-404C-AA99-329CC2B943CE}"/>
              </a:ext>
            </a:extLst>
          </p:cNvPr>
          <p:cNvCxnSpPr>
            <a:cxnSpLocks/>
          </p:cNvCxnSpPr>
          <p:nvPr/>
        </p:nvCxnSpPr>
        <p:spPr>
          <a:xfrm flipH="1" flipV="1">
            <a:off x="1474470" y="4881564"/>
            <a:ext cx="166687" cy="5000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B8001924-8DAF-4879-AEC6-8A14B3A46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Диаграмма 55">
            <a:extLst>
              <a:ext uri="{FF2B5EF4-FFF2-40B4-BE49-F238E27FC236}">
                <a16:creationId xmlns:a16="http://schemas.microsoft.com/office/drawing/2014/main" id="{5099B83C-28AB-410D-B6A5-C5693F199E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341339"/>
              </p:ext>
            </p:extLst>
          </p:nvPr>
        </p:nvGraphicFramePr>
        <p:xfrm>
          <a:off x="0" y="4052236"/>
          <a:ext cx="4732455" cy="242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id="{1FE18B30-B23C-4CD5-B762-E21C79619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007593"/>
              </p:ext>
            </p:extLst>
          </p:nvPr>
        </p:nvGraphicFramePr>
        <p:xfrm>
          <a:off x="566291" y="1309036"/>
          <a:ext cx="3784328" cy="245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ЗАЩИТЫ ПРОЕКТОВ (ОСЕНЬ)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47711" y="0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Montserrat Black" panose="00000A00000000000000" pitchFamily="2" charset="-52"/>
              </a:rPr>
              <a:t>6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8EAC81A-FA6A-4BDC-901E-07BE85EC15D3}"/>
              </a:ext>
            </a:extLst>
          </p:cNvPr>
          <p:cNvCxnSpPr/>
          <p:nvPr/>
        </p:nvCxnSpPr>
        <p:spPr>
          <a:xfrm>
            <a:off x="6315075" y="1263717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E1FCA82-9505-4BF8-8A2F-0051560494DA}"/>
              </a:ext>
            </a:extLst>
          </p:cNvPr>
          <p:cNvCxnSpPr/>
          <p:nvPr/>
        </p:nvCxnSpPr>
        <p:spPr>
          <a:xfrm>
            <a:off x="6315075" y="2827633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DDB1D1-4681-428A-9042-04FA0C99ADCB}"/>
              </a:ext>
            </a:extLst>
          </p:cNvPr>
          <p:cNvSpPr txBox="1"/>
          <p:nvPr/>
        </p:nvSpPr>
        <p:spPr>
          <a:xfrm>
            <a:off x="6315075" y="906875"/>
            <a:ext cx="28866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Статистика по проектам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04479-23F6-4E32-A187-870B61130101}"/>
              </a:ext>
            </a:extLst>
          </p:cNvPr>
          <p:cNvSpPr txBox="1"/>
          <p:nvPr/>
        </p:nvSpPr>
        <p:spPr>
          <a:xfrm>
            <a:off x="6315076" y="2482078"/>
            <a:ext cx="476249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Сравнение показателя средней оценки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F5A63-F76C-41AC-B143-4AB270277F40}"/>
              </a:ext>
            </a:extLst>
          </p:cNvPr>
          <p:cNvSpPr txBox="1"/>
          <p:nvPr/>
        </p:nvSpPr>
        <p:spPr>
          <a:xfrm>
            <a:off x="7072470" y="1645678"/>
            <a:ext cx="236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Проектов были допущены к защите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EE0AE-2792-40C3-B118-7F80B701816C}"/>
              </a:ext>
            </a:extLst>
          </p:cNvPr>
          <p:cNvSpPr txBox="1"/>
          <p:nvPr/>
        </p:nvSpPr>
        <p:spPr>
          <a:xfrm>
            <a:off x="6336449" y="1625203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26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E23EB3C-2327-4EC1-8E3F-5FEDF61CD689}"/>
              </a:ext>
            </a:extLst>
          </p:cNvPr>
          <p:cNvCxnSpPr/>
          <p:nvPr/>
        </p:nvCxnSpPr>
        <p:spPr>
          <a:xfrm>
            <a:off x="6315074" y="4433550"/>
            <a:ext cx="556260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3FF31A-E9FB-4785-8751-C4A1DFA53611}"/>
              </a:ext>
            </a:extLst>
          </p:cNvPr>
          <p:cNvSpPr txBox="1"/>
          <p:nvPr/>
        </p:nvSpPr>
        <p:spPr>
          <a:xfrm>
            <a:off x="6315074" y="4087995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Причины переноса защит проектов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CED778-B944-4A31-B2D8-79E3C34BCA16}"/>
              </a:ext>
            </a:extLst>
          </p:cNvPr>
          <p:cNvSpPr/>
          <p:nvPr/>
        </p:nvSpPr>
        <p:spPr>
          <a:xfrm>
            <a:off x="6422152" y="4776752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071F0BA-EEA4-4554-9689-A855ED239B43}"/>
              </a:ext>
            </a:extLst>
          </p:cNvPr>
          <p:cNvSpPr/>
          <p:nvPr/>
        </p:nvSpPr>
        <p:spPr>
          <a:xfrm>
            <a:off x="6512152" y="4861725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88DD1-562E-457B-8375-1EBDDA9E14DA}"/>
              </a:ext>
            </a:extLst>
          </p:cNvPr>
          <p:cNvSpPr txBox="1"/>
          <p:nvPr/>
        </p:nvSpPr>
        <p:spPr>
          <a:xfrm>
            <a:off x="6515324" y="494172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46%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2D87D-9C92-43CC-96F7-D4932A04ABC3}"/>
              </a:ext>
            </a:extLst>
          </p:cNvPr>
          <p:cNvSpPr txBox="1"/>
          <p:nvPr/>
        </p:nvSpPr>
        <p:spPr>
          <a:xfrm>
            <a:off x="7443935" y="4854683"/>
            <a:ext cx="159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Поздний старт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42D99-E486-43F6-A66E-A93DDA89930A}"/>
              </a:ext>
            </a:extLst>
          </p:cNvPr>
          <p:cNvSpPr txBox="1"/>
          <p:nvPr/>
        </p:nvSpPr>
        <p:spPr>
          <a:xfrm>
            <a:off x="10415230" y="1490450"/>
            <a:ext cx="1998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Студента</a:t>
            </a:r>
          </a:p>
          <a:p>
            <a:r>
              <a:rPr lang="ru-RU" sz="1400" b="1" dirty="0">
                <a:latin typeface="Montserrat" panose="00000500000000000000" pitchFamily="2" charset="-52"/>
              </a:rPr>
              <a:t>Защищали результаты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504083-FBAA-4DA8-8F48-6BACAF28E23D}"/>
              </a:ext>
            </a:extLst>
          </p:cNvPr>
          <p:cNvSpPr txBox="1"/>
          <p:nvPr/>
        </p:nvSpPr>
        <p:spPr>
          <a:xfrm>
            <a:off x="9581370" y="1595102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Montserrat Black" panose="00000A00000000000000" pitchFamily="2" charset="-52"/>
              </a:rPr>
              <a:t>64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E378F30-D846-47DD-B1E9-5C31DEDAE504}"/>
              </a:ext>
            </a:extLst>
          </p:cNvPr>
          <p:cNvSpPr/>
          <p:nvPr/>
        </p:nvSpPr>
        <p:spPr>
          <a:xfrm>
            <a:off x="6422152" y="5721104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D03605D-B7DE-4092-8501-046D17856D40}"/>
              </a:ext>
            </a:extLst>
          </p:cNvPr>
          <p:cNvSpPr/>
          <p:nvPr/>
        </p:nvSpPr>
        <p:spPr>
          <a:xfrm>
            <a:off x="6512152" y="5806077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DF5678-11F3-46B0-BE28-6E1C67F4BAEF}"/>
              </a:ext>
            </a:extLst>
          </p:cNvPr>
          <p:cNvSpPr txBox="1"/>
          <p:nvPr/>
        </p:nvSpPr>
        <p:spPr>
          <a:xfrm>
            <a:off x="6527346" y="588607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39%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3DAA39-7B8F-49A5-8158-DAA74A148B46}"/>
              </a:ext>
            </a:extLst>
          </p:cNvPr>
          <p:cNvSpPr txBox="1"/>
          <p:nvPr/>
        </p:nvSpPr>
        <p:spPr>
          <a:xfrm>
            <a:off x="7443935" y="5799035"/>
            <a:ext cx="159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Трудности реализации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22E90CB-95DD-4B04-8C99-7B3B65D7B6F6}"/>
              </a:ext>
            </a:extLst>
          </p:cNvPr>
          <p:cNvSpPr/>
          <p:nvPr/>
        </p:nvSpPr>
        <p:spPr>
          <a:xfrm>
            <a:off x="9193853" y="5170765"/>
            <a:ext cx="900000" cy="72000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9EDC18A-D6E0-4016-9DB8-6020671365A1}"/>
              </a:ext>
            </a:extLst>
          </p:cNvPr>
          <p:cNvSpPr/>
          <p:nvPr/>
        </p:nvSpPr>
        <p:spPr>
          <a:xfrm>
            <a:off x="9283853" y="5255738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2EF27-CF4F-45AC-9782-DC0606327EF2}"/>
              </a:ext>
            </a:extLst>
          </p:cNvPr>
          <p:cNvSpPr txBox="1"/>
          <p:nvPr/>
        </p:nvSpPr>
        <p:spPr>
          <a:xfrm>
            <a:off x="9326297" y="53357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Montserrat Black" panose="00000A00000000000000" pitchFamily="2" charset="-52"/>
              </a:rPr>
              <a:t>15%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5D4411-E283-497C-9FAC-A2F337005888}"/>
              </a:ext>
            </a:extLst>
          </p:cNvPr>
          <p:cNvSpPr txBox="1"/>
          <p:nvPr/>
        </p:nvSpPr>
        <p:spPr>
          <a:xfrm>
            <a:off x="10215636" y="5248696"/>
            <a:ext cx="181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Другое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94A5085-9180-4DA6-BD8C-00E630568D86}"/>
              </a:ext>
            </a:extLst>
          </p:cNvPr>
          <p:cNvCxnSpPr>
            <a:cxnSpLocks/>
          </p:cNvCxnSpPr>
          <p:nvPr/>
        </p:nvCxnSpPr>
        <p:spPr>
          <a:xfrm flipH="1">
            <a:off x="7592727" y="3838876"/>
            <a:ext cx="4073092" cy="0"/>
          </a:xfrm>
          <a:prstGeom prst="line">
            <a:avLst/>
          </a:prstGeom>
          <a:ln w="28575">
            <a:solidFill>
              <a:srgbClr val="1717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0B9CDCC-AD88-4FDC-A3E5-2C9F7E4BF601}"/>
              </a:ext>
            </a:extLst>
          </p:cNvPr>
          <p:cNvSpPr txBox="1"/>
          <p:nvPr/>
        </p:nvSpPr>
        <p:spPr>
          <a:xfrm>
            <a:off x="6275545" y="2947428"/>
            <a:ext cx="123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Весна 2021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C1FE86-DCD5-491C-B817-6D63B5FD8AA9}"/>
              </a:ext>
            </a:extLst>
          </p:cNvPr>
          <p:cNvSpPr txBox="1"/>
          <p:nvPr/>
        </p:nvSpPr>
        <p:spPr>
          <a:xfrm>
            <a:off x="6266020" y="3414153"/>
            <a:ext cx="1344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Осень 2021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6B48756-20A5-4A6B-8FE2-1EAF0A3BBDAB}"/>
              </a:ext>
            </a:extLst>
          </p:cNvPr>
          <p:cNvSpPr/>
          <p:nvPr/>
        </p:nvSpPr>
        <p:spPr>
          <a:xfrm>
            <a:off x="7613650" y="2978150"/>
            <a:ext cx="3041516" cy="25717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F8AF8E4-E238-402A-A57A-B1A13F809788}"/>
              </a:ext>
            </a:extLst>
          </p:cNvPr>
          <p:cNvSpPr/>
          <p:nvPr/>
        </p:nvSpPr>
        <p:spPr>
          <a:xfrm>
            <a:off x="7613650" y="3429000"/>
            <a:ext cx="2704632" cy="257175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0B74E60-55E1-4FB8-9E2F-E4C8009203CF}"/>
              </a:ext>
            </a:extLst>
          </p:cNvPr>
          <p:cNvCxnSpPr>
            <a:cxnSpLocks/>
          </p:cNvCxnSpPr>
          <p:nvPr/>
        </p:nvCxnSpPr>
        <p:spPr>
          <a:xfrm>
            <a:off x="7603955" y="2933700"/>
            <a:ext cx="0" cy="916405"/>
          </a:xfrm>
          <a:prstGeom prst="line">
            <a:avLst/>
          </a:prstGeom>
          <a:ln w="28575">
            <a:solidFill>
              <a:srgbClr val="17171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1DBB789-F541-451F-87B8-C7A6E8AF8E12}"/>
              </a:ext>
            </a:extLst>
          </p:cNvPr>
          <p:cNvSpPr txBox="1"/>
          <p:nvPr/>
        </p:nvSpPr>
        <p:spPr>
          <a:xfrm>
            <a:off x="8759665" y="2955048"/>
            <a:ext cx="83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7 из 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786496-AA1D-4DC4-AA58-910757C5C9C2}"/>
              </a:ext>
            </a:extLst>
          </p:cNvPr>
          <p:cNvSpPr txBox="1"/>
          <p:nvPr/>
        </p:nvSpPr>
        <p:spPr>
          <a:xfrm>
            <a:off x="8774905" y="3397008"/>
            <a:ext cx="833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6 из 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745163-B1B1-49E2-B32E-7DC4C98CC00D}"/>
              </a:ext>
            </a:extLst>
          </p:cNvPr>
          <p:cNvSpPr txBox="1"/>
          <p:nvPr/>
        </p:nvSpPr>
        <p:spPr>
          <a:xfrm>
            <a:off x="1047173" y="1415996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C2120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ДЭИ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112A630-FB21-4632-9CA7-327BB00545E1}"/>
              </a:ext>
            </a:extLst>
          </p:cNvPr>
          <p:cNvSpPr txBox="1"/>
          <p:nvPr/>
        </p:nvSpPr>
        <p:spPr>
          <a:xfrm>
            <a:off x="3445791" y="3085008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C2120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ДКИ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8B00F8D-D12A-45F8-AFC1-3B2F6D65A0F7}"/>
              </a:ext>
            </a:extLst>
          </p:cNvPr>
          <p:cNvSpPr txBox="1"/>
          <p:nvPr/>
        </p:nvSpPr>
        <p:spPr>
          <a:xfrm>
            <a:off x="792962" y="3177941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C2120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ДПМ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830253-BB9A-4152-9536-445B1D0F67DD}"/>
              </a:ext>
            </a:extLst>
          </p:cNvPr>
          <p:cNvSpPr txBox="1"/>
          <p:nvPr/>
        </p:nvSpPr>
        <p:spPr>
          <a:xfrm>
            <a:off x="3205585" y="1310518"/>
            <a:ext cx="1314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C2120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ВШЭ/МИЭМ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EEDEE0-E3C9-4CAE-BD8F-64301A98135E}"/>
              </a:ext>
            </a:extLst>
          </p:cNvPr>
          <p:cNvSpPr txBox="1"/>
          <p:nvPr/>
        </p:nvSpPr>
        <p:spPr>
          <a:xfrm>
            <a:off x="3355208" y="4300946"/>
            <a:ext cx="61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C2120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НИР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9D6811-364E-48E7-8280-C465B1BBAC13}"/>
              </a:ext>
            </a:extLst>
          </p:cNvPr>
          <p:cNvSpPr txBox="1"/>
          <p:nvPr/>
        </p:nvSpPr>
        <p:spPr>
          <a:xfrm>
            <a:off x="0" y="4282740"/>
            <a:ext cx="159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C2120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Программный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59D692-DA75-4FAF-B3D4-DDF3E8E3F69E}"/>
              </a:ext>
            </a:extLst>
          </p:cNvPr>
          <p:cNvSpPr txBox="1"/>
          <p:nvPr/>
        </p:nvSpPr>
        <p:spPr>
          <a:xfrm>
            <a:off x="1575794" y="1758317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23%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BD1499-2958-41F1-9DC7-E68BCA36FE02}"/>
              </a:ext>
            </a:extLst>
          </p:cNvPr>
          <p:cNvSpPr txBox="1"/>
          <p:nvPr/>
        </p:nvSpPr>
        <p:spPr>
          <a:xfrm>
            <a:off x="2809281" y="1772604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23%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7EEE90-E22E-4DA8-9AC2-4B771227D5BA}"/>
              </a:ext>
            </a:extLst>
          </p:cNvPr>
          <p:cNvSpPr txBox="1"/>
          <p:nvPr/>
        </p:nvSpPr>
        <p:spPr>
          <a:xfrm>
            <a:off x="1471019" y="2906079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23%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D5AC788-F469-4547-993A-D65DFB85127D}"/>
              </a:ext>
            </a:extLst>
          </p:cNvPr>
          <p:cNvSpPr txBox="1"/>
          <p:nvPr/>
        </p:nvSpPr>
        <p:spPr>
          <a:xfrm>
            <a:off x="2780707" y="304419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31%</a:t>
            </a: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3DD4095-BC19-4789-ACB9-2ACFC3B22807}"/>
              </a:ext>
            </a:extLst>
          </p:cNvPr>
          <p:cNvCxnSpPr>
            <a:cxnSpLocks/>
          </p:cNvCxnSpPr>
          <p:nvPr/>
        </p:nvCxnSpPr>
        <p:spPr>
          <a:xfrm>
            <a:off x="3338202" y="1537733"/>
            <a:ext cx="10147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9217597-A6FA-4A34-AA65-E106740E3625}"/>
              </a:ext>
            </a:extLst>
          </p:cNvPr>
          <p:cNvCxnSpPr>
            <a:cxnSpLocks/>
          </p:cNvCxnSpPr>
          <p:nvPr/>
        </p:nvCxnSpPr>
        <p:spPr>
          <a:xfrm flipH="1">
            <a:off x="3233738" y="1566863"/>
            <a:ext cx="80962" cy="1666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6C00E90-03AF-4C3F-BA2E-8E4B15960666}"/>
              </a:ext>
            </a:extLst>
          </p:cNvPr>
          <p:cNvCxnSpPr>
            <a:cxnSpLocks/>
          </p:cNvCxnSpPr>
          <p:nvPr/>
        </p:nvCxnSpPr>
        <p:spPr>
          <a:xfrm>
            <a:off x="3578890" y="3329487"/>
            <a:ext cx="340648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7911B3B-9B61-4BFE-A44C-C4F2B0AF9695}"/>
              </a:ext>
            </a:extLst>
          </p:cNvPr>
          <p:cNvCxnSpPr>
            <a:cxnSpLocks/>
          </p:cNvCxnSpPr>
          <p:nvPr/>
        </p:nvCxnSpPr>
        <p:spPr>
          <a:xfrm flipH="1">
            <a:off x="3201634" y="3333750"/>
            <a:ext cx="341666" cy="3555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687412F-FECF-41BF-92C7-2C8B7A318ADB}"/>
              </a:ext>
            </a:extLst>
          </p:cNvPr>
          <p:cNvCxnSpPr>
            <a:cxnSpLocks/>
          </p:cNvCxnSpPr>
          <p:nvPr/>
        </p:nvCxnSpPr>
        <p:spPr>
          <a:xfrm>
            <a:off x="1133475" y="1657350"/>
            <a:ext cx="461963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A4FE8DD-A7A5-47ED-9EC4-A64AA685D0CE}"/>
              </a:ext>
            </a:extLst>
          </p:cNvPr>
          <p:cNvCxnSpPr>
            <a:cxnSpLocks/>
          </p:cNvCxnSpPr>
          <p:nvPr/>
        </p:nvCxnSpPr>
        <p:spPr>
          <a:xfrm>
            <a:off x="1619250" y="1659732"/>
            <a:ext cx="66675" cy="69056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13249752-08D8-404D-AF0F-D64B2EA09E5B}"/>
              </a:ext>
            </a:extLst>
          </p:cNvPr>
          <p:cNvCxnSpPr>
            <a:cxnSpLocks/>
          </p:cNvCxnSpPr>
          <p:nvPr/>
        </p:nvCxnSpPr>
        <p:spPr>
          <a:xfrm>
            <a:off x="892969" y="3436144"/>
            <a:ext cx="407194" cy="0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31550FE2-410E-47AC-91C5-0770A5BAE8B8}"/>
              </a:ext>
            </a:extLst>
          </p:cNvPr>
          <p:cNvCxnSpPr>
            <a:cxnSpLocks/>
          </p:cNvCxnSpPr>
          <p:nvPr/>
        </p:nvCxnSpPr>
        <p:spPr>
          <a:xfrm flipH="1">
            <a:off x="1326358" y="3171825"/>
            <a:ext cx="192880" cy="26670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7CE877E-58A4-4E10-BCEA-68FEAD2CC47B}"/>
              </a:ext>
            </a:extLst>
          </p:cNvPr>
          <p:cNvSpPr txBox="1"/>
          <p:nvPr/>
        </p:nvSpPr>
        <p:spPr>
          <a:xfrm>
            <a:off x="2828332" y="468249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31%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724CB2-9C06-4FF9-A576-22BBD0096E84}"/>
              </a:ext>
            </a:extLst>
          </p:cNvPr>
          <p:cNvSpPr txBox="1"/>
          <p:nvPr/>
        </p:nvSpPr>
        <p:spPr>
          <a:xfrm>
            <a:off x="1228132" y="513969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69%</a:t>
            </a: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64989B20-184F-4E46-A06E-E38EA44BB803}"/>
              </a:ext>
            </a:extLst>
          </p:cNvPr>
          <p:cNvCxnSpPr>
            <a:cxnSpLocks/>
          </p:cNvCxnSpPr>
          <p:nvPr/>
        </p:nvCxnSpPr>
        <p:spPr>
          <a:xfrm>
            <a:off x="168940" y="4539162"/>
            <a:ext cx="1207423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0F5A1C52-746D-4F66-BC72-EDB6EC2976FA}"/>
              </a:ext>
            </a:extLst>
          </p:cNvPr>
          <p:cNvCxnSpPr>
            <a:cxnSpLocks/>
          </p:cNvCxnSpPr>
          <p:nvPr/>
        </p:nvCxnSpPr>
        <p:spPr>
          <a:xfrm flipV="1">
            <a:off x="1369219" y="4540875"/>
            <a:ext cx="25046" cy="30973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CF9BDF13-3F8D-43CE-8B58-FDDE1ED41121}"/>
              </a:ext>
            </a:extLst>
          </p:cNvPr>
          <p:cNvCxnSpPr>
            <a:cxnSpLocks/>
          </p:cNvCxnSpPr>
          <p:nvPr/>
        </p:nvCxnSpPr>
        <p:spPr>
          <a:xfrm>
            <a:off x="3467742" y="4524773"/>
            <a:ext cx="38273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5C05A137-3C98-4FA3-973B-347155286428}"/>
              </a:ext>
            </a:extLst>
          </p:cNvPr>
          <p:cNvCxnSpPr>
            <a:cxnSpLocks/>
          </p:cNvCxnSpPr>
          <p:nvPr/>
        </p:nvCxnSpPr>
        <p:spPr>
          <a:xfrm flipH="1">
            <a:off x="3317082" y="4531519"/>
            <a:ext cx="133349" cy="1785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E3B8C64-733B-4F2C-A8D9-DD8917C02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6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ТЕХНИЧЕСКАЯ ПОДДЕРЖКА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6035" y="0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CC1CD-25EC-4528-AD3C-82899DBD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947718E-490E-4D89-9E51-C4FD3BF53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691276"/>
              </p:ext>
            </p:extLst>
          </p:nvPr>
        </p:nvGraphicFramePr>
        <p:xfrm>
          <a:off x="6076750" y="2496793"/>
          <a:ext cx="5135114" cy="30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4323970-D1B6-41C6-AEBD-B0AC8C78324A}"/>
              </a:ext>
            </a:extLst>
          </p:cNvPr>
          <p:cNvSpPr txBox="1"/>
          <p:nvPr/>
        </p:nvSpPr>
        <p:spPr>
          <a:xfrm>
            <a:off x="9406694" y="3472867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B2155-8A68-461A-A282-FC7EC316667A}"/>
              </a:ext>
            </a:extLst>
          </p:cNvPr>
          <p:cNvSpPr txBox="1"/>
          <p:nvPr/>
        </p:nvSpPr>
        <p:spPr>
          <a:xfrm>
            <a:off x="7958171" y="4968292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DBF38-6834-4A47-B491-70EDC86DF9DD}"/>
              </a:ext>
            </a:extLst>
          </p:cNvPr>
          <p:cNvSpPr txBox="1"/>
          <p:nvPr/>
        </p:nvSpPr>
        <p:spPr>
          <a:xfrm>
            <a:off x="7288246" y="3566567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19%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FDB5E8-19AD-4988-B5E6-A3736A5A9F34}"/>
              </a:ext>
            </a:extLst>
          </p:cNvPr>
          <p:cNvSpPr txBox="1"/>
          <p:nvPr/>
        </p:nvSpPr>
        <p:spPr>
          <a:xfrm>
            <a:off x="7767671" y="2840036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91C24-FCE7-44A7-BE5F-12D373084BDC}"/>
              </a:ext>
            </a:extLst>
          </p:cNvPr>
          <p:cNvSpPr txBox="1"/>
          <p:nvPr/>
        </p:nvSpPr>
        <p:spPr>
          <a:xfrm>
            <a:off x="8077803" y="269501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EF6CE9-122D-4048-9E35-383299C4C186}"/>
              </a:ext>
            </a:extLst>
          </p:cNvPr>
          <p:cNvSpPr txBox="1"/>
          <p:nvPr/>
        </p:nvSpPr>
        <p:spPr>
          <a:xfrm>
            <a:off x="5857328" y="1829392"/>
            <a:ext cx="196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Создать временный доступ к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Jitsi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A1F741-6C3A-44F0-ABDC-FF146D9D0888}"/>
              </a:ext>
            </a:extLst>
          </p:cNvPr>
          <p:cNvCxnSpPr>
            <a:cxnSpLocks/>
          </p:cNvCxnSpPr>
          <p:nvPr/>
        </p:nvCxnSpPr>
        <p:spPr>
          <a:xfrm>
            <a:off x="6006900" y="2307709"/>
            <a:ext cx="1659445" cy="0"/>
          </a:xfrm>
          <a:prstGeom prst="line">
            <a:avLst/>
          </a:prstGeom>
          <a:ln w="19050">
            <a:solidFill>
              <a:srgbClr val="4A016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CDC2598-CE68-4358-AA95-7462D2117CC5}"/>
              </a:ext>
            </a:extLst>
          </p:cNvPr>
          <p:cNvCxnSpPr>
            <a:cxnSpLocks/>
          </p:cNvCxnSpPr>
          <p:nvPr/>
        </p:nvCxnSpPr>
        <p:spPr>
          <a:xfrm flipH="1" flipV="1">
            <a:off x="7680633" y="2313437"/>
            <a:ext cx="605398" cy="362408"/>
          </a:xfrm>
          <a:prstGeom prst="line">
            <a:avLst/>
          </a:prstGeom>
          <a:ln w="19050">
            <a:solidFill>
              <a:srgbClr val="4A016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A75025D-BA3A-4022-A239-14DB872BFD88}"/>
              </a:ext>
            </a:extLst>
          </p:cNvPr>
          <p:cNvSpPr txBox="1"/>
          <p:nvPr/>
        </p:nvSpPr>
        <p:spPr>
          <a:xfrm>
            <a:off x="5133775" y="2463099"/>
            <a:ext cx="1960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Создать запись </a:t>
            </a:r>
            <a:r>
              <a:rPr lang="en-US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Jitsi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8CE1593-3CB7-436B-A80E-37AB95FDA677}"/>
              </a:ext>
            </a:extLst>
          </p:cNvPr>
          <p:cNvCxnSpPr>
            <a:cxnSpLocks/>
          </p:cNvCxnSpPr>
          <p:nvPr/>
        </p:nvCxnSpPr>
        <p:spPr>
          <a:xfrm>
            <a:off x="5298314" y="2731851"/>
            <a:ext cx="1642036" cy="0"/>
          </a:xfrm>
          <a:prstGeom prst="line">
            <a:avLst/>
          </a:prstGeom>
          <a:ln w="19050">
            <a:solidFill>
              <a:srgbClr val="B06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EB96D58-629E-4C82-B6F4-A331EDE0C7DF}"/>
              </a:ext>
            </a:extLst>
          </p:cNvPr>
          <p:cNvCxnSpPr>
            <a:cxnSpLocks/>
          </p:cNvCxnSpPr>
          <p:nvPr/>
        </p:nvCxnSpPr>
        <p:spPr>
          <a:xfrm flipH="1" flipV="1">
            <a:off x="6961220" y="2734404"/>
            <a:ext cx="925280" cy="97462"/>
          </a:xfrm>
          <a:prstGeom prst="line">
            <a:avLst/>
          </a:prstGeom>
          <a:ln w="19050">
            <a:solidFill>
              <a:srgbClr val="B06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A27B00-458E-4D67-9DD1-2447ABDD7CFE}"/>
              </a:ext>
            </a:extLst>
          </p:cNvPr>
          <p:cNvSpPr txBox="1"/>
          <p:nvPr/>
        </p:nvSpPr>
        <p:spPr>
          <a:xfrm>
            <a:off x="4929305" y="3149990"/>
            <a:ext cx="219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Изменение аккаунта или проекта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B38B8CE-5EE2-419B-82D8-779CE18510ED}"/>
              </a:ext>
            </a:extLst>
          </p:cNvPr>
          <p:cNvCxnSpPr>
            <a:cxnSpLocks/>
          </p:cNvCxnSpPr>
          <p:nvPr/>
        </p:nvCxnSpPr>
        <p:spPr>
          <a:xfrm>
            <a:off x="5164924" y="3691792"/>
            <a:ext cx="1743676" cy="0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A0F8A2C-4E63-4B62-BF6A-C250B0CF850B}"/>
              </a:ext>
            </a:extLst>
          </p:cNvPr>
          <p:cNvCxnSpPr>
            <a:cxnSpLocks/>
          </p:cNvCxnSpPr>
          <p:nvPr/>
        </p:nvCxnSpPr>
        <p:spPr>
          <a:xfrm flipH="1">
            <a:off x="6923080" y="3694345"/>
            <a:ext cx="360170" cy="0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B5463AA-765C-4431-A8F9-DFE0EEC6F235}"/>
              </a:ext>
            </a:extLst>
          </p:cNvPr>
          <p:cNvSpPr txBox="1"/>
          <p:nvPr/>
        </p:nvSpPr>
        <p:spPr>
          <a:xfrm>
            <a:off x="5844231" y="5093636"/>
            <a:ext cx="163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Создать аккаунт @miem.hse.ru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49E16613-5004-4AE2-8CCC-77E790D23F92}"/>
              </a:ext>
            </a:extLst>
          </p:cNvPr>
          <p:cNvCxnSpPr>
            <a:cxnSpLocks/>
          </p:cNvCxnSpPr>
          <p:nvPr/>
        </p:nvCxnSpPr>
        <p:spPr>
          <a:xfrm>
            <a:off x="5968056" y="5578288"/>
            <a:ext cx="1321593" cy="0"/>
          </a:xfrm>
          <a:prstGeom prst="line">
            <a:avLst/>
          </a:prstGeom>
          <a:ln w="19050">
            <a:solidFill>
              <a:srgbClr val="74001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4D2D4F4-E945-4211-A34A-63BFC9AC3537}"/>
              </a:ext>
            </a:extLst>
          </p:cNvPr>
          <p:cNvCxnSpPr>
            <a:cxnSpLocks/>
          </p:cNvCxnSpPr>
          <p:nvPr/>
        </p:nvCxnSpPr>
        <p:spPr>
          <a:xfrm flipH="1">
            <a:off x="7308650" y="5273441"/>
            <a:ext cx="587375" cy="301625"/>
          </a:xfrm>
          <a:prstGeom prst="line">
            <a:avLst/>
          </a:prstGeom>
          <a:ln w="19050">
            <a:solidFill>
              <a:srgbClr val="74001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5CDC023-0FFC-4388-95D3-4E8A1346242A}"/>
              </a:ext>
            </a:extLst>
          </p:cNvPr>
          <p:cNvSpPr txBox="1"/>
          <p:nvPr/>
        </p:nvSpPr>
        <p:spPr>
          <a:xfrm>
            <a:off x="10145923" y="3173127"/>
            <a:ext cx="163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Сброс пароля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B9B091-CC6D-45DF-89D8-5345043C7E0F}"/>
              </a:ext>
            </a:extLst>
          </p:cNvPr>
          <p:cNvCxnSpPr>
            <a:cxnSpLocks/>
          </p:cNvCxnSpPr>
          <p:nvPr/>
        </p:nvCxnSpPr>
        <p:spPr>
          <a:xfrm>
            <a:off x="10291973" y="3441879"/>
            <a:ext cx="1321593" cy="0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2C26AAA-0780-4053-9E86-DD908DF5E5D9}"/>
              </a:ext>
            </a:extLst>
          </p:cNvPr>
          <p:cNvCxnSpPr>
            <a:cxnSpLocks/>
          </p:cNvCxnSpPr>
          <p:nvPr/>
        </p:nvCxnSpPr>
        <p:spPr>
          <a:xfrm flipH="1">
            <a:off x="9972475" y="3437289"/>
            <a:ext cx="303623" cy="112127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9BA0B31-595A-4DA5-958E-54EB4888F4C8}"/>
              </a:ext>
            </a:extLst>
          </p:cNvPr>
          <p:cNvSpPr txBox="1"/>
          <p:nvPr/>
        </p:nvSpPr>
        <p:spPr>
          <a:xfrm>
            <a:off x="7602337" y="986403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Запрос</a:t>
            </a:r>
            <a:r>
              <a:rPr lang="ru-RU" b="1" dirty="0">
                <a:latin typeface="Montserrat Black" panose="00000A00000000000000" pitchFamily="2" charset="-52"/>
                <a:cs typeface="Clear Sans Medium" panose="020B0603030202020304" pitchFamily="34" charset="0"/>
              </a:rPr>
              <a:t>ы на </a:t>
            </a:r>
          </a:p>
          <a:p>
            <a:pPr algn="ctr"/>
            <a:r>
              <a:rPr lang="ru-RU" b="1" dirty="0">
                <a:latin typeface="Montserrat Black" panose="00000A00000000000000" pitchFamily="2" charset="-52"/>
                <a:cs typeface="Clear Sans Medium" panose="020B0603030202020304" pitchFamily="34" charset="0"/>
              </a:rPr>
              <a:t>изменение</a:t>
            </a:r>
            <a:endParaRPr lang="ru-RU" b="1" dirty="0">
              <a:solidFill>
                <a:schemeClr val="tx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9F0A917-184D-454C-8417-0C71290CAFB5}"/>
              </a:ext>
            </a:extLst>
          </p:cNvPr>
          <p:cNvCxnSpPr>
            <a:cxnSpLocks/>
          </p:cNvCxnSpPr>
          <p:nvPr/>
        </p:nvCxnSpPr>
        <p:spPr>
          <a:xfrm>
            <a:off x="96175" y="1355178"/>
            <a:ext cx="4649080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3134B75-48DD-45DB-BAF0-81E5EE16A4C6}"/>
              </a:ext>
            </a:extLst>
          </p:cNvPr>
          <p:cNvSpPr txBox="1"/>
          <p:nvPr/>
        </p:nvSpPr>
        <p:spPr>
          <a:xfrm>
            <a:off x="27519" y="986403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Общая статистика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821A72-49FF-4B33-9330-F03C4813E48E}"/>
              </a:ext>
            </a:extLst>
          </p:cNvPr>
          <p:cNvSpPr txBox="1"/>
          <p:nvPr/>
        </p:nvSpPr>
        <p:spPr>
          <a:xfrm>
            <a:off x="1148720" y="171983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162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10C76A-7658-4FB1-9B87-94800A3B9074}"/>
              </a:ext>
            </a:extLst>
          </p:cNvPr>
          <p:cNvSpPr txBox="1"/>
          <p:nvPr/>
        </p:nvSpPr>
        <p:spPr>
          <a:xfrm>
            <a:off x="1950102" y="1616426"/>
            <a:ext cx="2769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Именно столько дней непрерывно работает техническая поддержка*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442146-12A5-433B-88AF-39099F5422E9}"/>
              </a:ext>
            </a:extLst>
          </p:cNvPr>
          <p:cNvSpPr txBox="1"/>
          <p:nvPr/>
        </p:nvSpPr>
        <p:spPr>
          <a:xfrm>
            <a:off x="1148720" y="2631159"/>
            <a:ext cx="78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Montserrat Black" panose="00000A00000000000000" pitchFamily="2" charset="-52"/>
              </a:rPr>
              <a:t>173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725AAB-A48C-40B4-9CEC-18FAED7520A9}"/>
              </a:ext>
            </a:extLst>
          </p:cNvPr>
          <p:cNvSpPr txBox="1"/>
          <p:nvPr/>
        </p:nvSpPr>
        <p:spPr>
          <a:xfrm>
            <a:off x="1956986" y="2578426"/>
            <a:ext cx="26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" panose="00000500000000000000" pitchFamily="2" charset="-52"/>
              </a:rPr>
              <a:t>Запросов было обработано*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56DDB8D-5804-41E6-B690-96C470903C69}"/>
              </a:ext>
            </a:extLst>
          </p:cNvPr>
          <p:cNvCxnSpPr>
            <a:cxnSpLocks/>
          </p:cNvCxnSpPr>
          <p:nvPr/>
        </p:nvCxnSpPr>
        <p:spPr>
          <a:xfrm>
            <a:off x="196510" y="4048662"/>
            <a:ext cx="4548745" cy="0"/>
          </a:xfrm>
          <a:prstGeom prst="line">
            <a:avLst/>
          </a:prstGeom>
          <a:ln w="28575">
            <a:solidFill>
              <a:srgbClr val="D092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E8EFC05-23D3-4F0A-8F60-794FFE3238BE}"/>
              </a:ext>
            </a:extLst>
          </p:cNvPr>
          <p:cNvSpPr txBox="1"/>
          <p:nvPr/>
        </p:nvSpPr>
        <p:spPr>
          <a:xfrm>
            <a:off x="196510" y="3676681"/>
            <a:ext cx="53197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Montserrat Black" panose="00000A00000000000000" pitchFamily="2" charset="-52"/>
              </a:rPr>
              <a:t>Часто задаваемые вопросы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DDC1DC1-87D4-45C2-81A6-C55E38109CBC}"/>
              </a:ext>
            </a:extLst>
          </p:cNvPr>
          <p:cNvSpPr/>
          <p:nvPr/>
        </p:nvSpPr>
        <p:spPr>
          <a:xfrm>
            <a:off x="668623" y="5821766"/>
            <a:ext cx="720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7135CE-3E40-454E-95C4-6724EF450699}"/>
              </a:ext>
            </a:extLst>
          </p:cNvPr>
          <p:cNvSpPr txBox="1"/>
          <p:nvPr/>
        </p:nvSpPr>
        <p:spPr>
          <a:xfrm>
            <a:off x="199462" y="4110079"/>
            <a:ext cx="45457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Как добавить участников проекта в </a:t>
            </a:r>
            <a:r>
              <a:rPr lang="en-US" sz="1400" b="1" dirty="0">
                <a:latin typeface="Montserrat" panose="00000500000000000000" pitchFamily="2" charset="-52"/>
              </a:rPr>
              <a:t>W</a:t>
            </a:r>
            <a:r>
              <a:rPr lang="ru-RU" sz="1400" b="1" dirty="0" err="1">
                <a:latin typeface="Montserrat" panose="00000500000000000000" pitchFamily="2" charset="-52"/>
              </a:rPr>
              <a:t>ekan</a:t>
            </a:r>
            <a:r>
              <a:rPr lang="ru-RU" sz="1400" b="1" dirty="0">
                <a:latin typeface="Montserrat" panose="00000500000000000000" pitchFamily="2" charset="-52"/>
              </a:rPr>
              <a:t>?</a:t>
            </a:r>
            <a:endParaRPr lang="en-US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Как авторизоваться в </a:t>
            </a:r>
            <a:r>
              <a:rPr lang="en-US" sz="1400" b="1" dirty="0" err="1">
                <a:latin typeface="Montserrat" panose="00000500000000000000" pitchFamily="2" charset="-52"/>
              </a:rPr>
              <a:t>Wekan</a:t>
            </a:r>
            <a:r>
              <a:rPr lang="en-US" sz="1400" b="1" dirty="0">
                <a:latin typeface="Montserrat" panose="00000500000000000000" pitchFamily="2" charset="-52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Как зачесть часы в </a:t>
            </a:r>
            <a:r>
              <a:rPr lang="en-US" sz="1400" b="1" dirty="0">
                <a:latin typeface="Montserrat" panose="00000500000000000000" pitchFamily="2" charset="-52"/>
              </a:rPr>
              <a:t>W</a:t>
            </a:r>
            <a:r>
              <a:rPr lang="ru-RU" sz="1400" b="1" dirty="0" err="1">
                <a:latin typeface="Montserrat" panose="00000500000000000000" pitchFamily="2" charset="-52"/>
              </a:rPr>
              <a:t>ekan</a:t>
            </a:r>
            <a:r>
              <a:rPr lang="ru-RU" sz="1400" b="1" dirty="0">
                <a:latin typeface="Montserrat" panose="00000500000000000000" pitchFamily="2" charset="-52"/>
              </a:rPr>
              <a:t>?</a:t>
            </a:r>
            <a:endParaRPr lang="en-US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Вышлите повторно пароль от почты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latin typeface="Montserrat" panose="00000500000000000000" pitchFamily="2" charset="-52"/>
              </a:rPr>
              <a:t>Не могу зайти в </a:t>
            </a:r>
            <a:r>
              <a:rPr lang="ru-RU" sz="1400" b="1" dirty="0" err="1">
                <a:latin typeface="Montserrat" panose="00000500000000000000" pitchFamily="2" charset="-52"/>
              </a:rPr>
              <a:t>jitsi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A8A1C59-5BDF-4114-B1BD-DEE711A7713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2" y="2564319"/>
            <a:ext cx="651808" cy="65180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D13ACD-6DE5-4B8C-8BA1-8DC4C3C49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" y="1620505"/>
            <a:ext cx="651809" cy="65180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86C62003-538A-4356-9284-E90E36F6363A}"/>
              </a:ext>
            </a:extLst>
          </p:cNvPr>
          <p:cNvSpPr txBox="1"/>
          <p:nvPr/>
        </p:nvSpPr>
        <p:spPr>
          <a:xfrm>
            <a:off x="7741" y="6576748"/>
            <a:ext cx="64652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tx1"/>
                </a:solidFill>
                <a:latin typeface="Montserrat" panose="00000500000000000000" pitchFamily="2" charset="-52"/>
              </a:rPr>
              <a:t>* 05.07.2021 года техническая поддержка была переформирована и запущена заново. Статистический отсчет ведется с этой даты.</a:t>
            </a:r>
          </a:p>
        </p:txBody>
      </p:sp>
    </p:spTree>
    <p:extLst>
      <p:ext uri="{BB962C8B-B14F-4D97-AF65-F5344CB8AC3E}">
        <p14:creationId xmlns:p14="http://schemas.microsoft.com/office/powerpoint/2010/main" val="9821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6282731-2035-45FC-B165-ACD51AD54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724845"/>
              </p:ext>
            </p:extLst>
          </p:nvPr>
        </p:nvGraphicFramePr>
        <p:xfrm>
          <a:off x="979283" y="2042984"/>
          <a:ext cx="5464658" cy="306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ABAF9F-B0DB-4106-AB47-DD6AEECBD5D4}"/>
              </a:ext>
            </a:extLst>
          </p:cNvPr>
          <p:cNvSpPr/>
          <p:nvPr/>
        </p:nvSpPr>
        <p:spPr>
          <a:xfrm>
            <a:off x="0" y="0"/>
            <a:ext cx="8867775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ТЕХНИЧЕСКАЯ ПОДДЕРЖКА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A47AD6-8D6B-413C-A836-2476A30894E7}"/>
              </a:ext>
            </a:extLst>
          </p:cNvPr>
          <p:cNvSpPr/>
          <p:nvPr/>
        </p:nvSpPr>
        <p:spPr>
          <a:xfrm>
            <a:off x="9963150" y="0"/>
            <a:ext cx="2228850" cy="666750"/>
          </a:xfrm>
          <a:prstGeom prst="rect">
            <a:avLst/>
          </a:prstGeom>
          <a:solidFill>
            <a:srgbClr val="49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2CB49-B0AB-4E5E-860D-393548CF0854}"/>
              </a:ext>
            </a:extLst>
          </p:cNvPr>
          <p:cNvSpPr txBox="1"/>
          <p:nvPr/>
        </p:nvSpPr>
        <p:spPr>
          <a:xfrm>
            <a:off x="9169498" y="0"/>
            <a:ext cx="532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202A4F"/>
                </a:solidFill>
                <a:latin typeface="Montserrat Black" panose="00000A00000000000000" pitchFamily="2" charset="-52"/>
              </a:rPr>
              <a:t>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741449-D715-4831-BBB1-214C7EFBB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4687" y="90487"/>
            <a:ext cx="485775" cy="48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3FBD2-1FA3-4F28-B4DF-DC78698020C4}"/>
              </a:ext>
            </a:extLst>
          </p:cNvPr>
          <p:cNvSpPr txBox="1"/>
          <p:nvPr/>
        </p:nvSpPr>
        <p:spPr>
          <a:xfrm>
            <a:off x="2587599" y="270475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752E49-06C9-4532-86B2-E9DA4F051C69}"/>
              </a:ext>
            </a:extLst>
          </p:cNvPr>
          <p:cNvSpPr txBox="1"/>
          <p:nvPr/>
        </p:nvSpPr>
        <p:spPr>
          <a:xfrm>
            <a:off x="3962408" y="2413502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16%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23175-B439-4BFF-963F-C7C5FCAB14DB}"/>
              </a:ext>
            </a:extLst>
          </p:cNvPr>
          <p:cNvSpPr txBox="1"/>
          <p:nvPr/>
        </p:nvSpPr>
        <p:spPr>
          <a:xfrm>
            <a:off x="4507080" y="343784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16%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A6797-93F6-4B92-9EF2-6D081B22CDD2}"/>
              </a:ext>
            </a:extLst>
          </p:cNvPr>
          <p:cNvSpPr txBox="1"/>
          <p:nvPr/>
        </p:nvSpPr>
        <p:spPr>
          <a:xfrm>
            <a:off x="4245660" y="4240648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10%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3DDB70-5D24-45FD-BAA5-1259AA2F13AD}"/>
              </a:ext>
            </a:extLst>
          </p:cNvPr>
          <p:cNvSpPr txBox="1"/>
          <p:nvPr/>
        </p:nvSpPr>
        <p:spPr>
          <a:xfrm>
            <a:off x="3797735" y="4590563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5E9398-F144-4D1E-97F2-4ADF05B47543}"/>
              </a:ext>
            </a:extLst>
          </p:cNvPr>
          <p:cNvSpPr txBox="1"/>
          <p:nvPr/>
        </p:nvSpPr>
        <p:spPr>
          <a:xfrm>
            <a:off x="3227606" y="4648489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DEDBDB-8043-49E9-BE05-613685A87B06}"/>
              </a:ext>
            </a:extLst>
          </p:cNvPr>
          <p:cNvSpPr txBox="1"/>
          <p:nvPr/>
        </p:nvSpPr>
        <p:spPr>
          <a:xfrm>
            <a:off x="2828725" y="4471761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E783AE-80A0-4100-9208-43519AEA4164}"/>
              </a:ext>
            </a:extLst>
          </p:cNvPr>
          <p:cNvSpPr txBox="1"/>
          <p:nvPr/>
        </p:nvSpPr>
        <p:spPr>
          <a:xfrm>
            <a:off x="2545473" y="4240648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34B1E-A454-4791-A207-B150A1C349F5}"/>
              </a:ext>
            </a:extLst>
          </p:cNvPr>
          <p:cNvSpPr txBox="1"/>
          <p:nvPr/>
        </p:nvSpPr>
        <p:spPr>
          <a:xfrm>
            <a:off x="2355237" y="4019804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8BE40-83F9-4F2D-81EA-97DD7E9E3087}"/>
              </a:ext>
            </a:extLst>
          </p:cNvPr>
          <p:cNvSpPr txBox="1"/>
          <p:nvPr/>
        </p:nvSpPr>
        <p:spPr>
          <a:xfrm>
            <a:off x="2232862" y="3742805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378A72-6525-42C3-B56C-CC7A31BAEAA6}"/>
              </a:ext>
            </a:extLst>
          </p:cNvPr>
          <p:cNvSpPr txBox="1"/>
          <p:nvPr/>
        </p:nvSpPr>
        <p:spPr>
          <a:xfrm>
            <a:off x="1651443" y="1992660"/>
            <a:ext cx="103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Другие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54D922-6D65-4E64-9E2D-9317FAEC7113}"/>
              </a:ext>
            </a:extLst>
          </p:cNvPr>
          <p:cNvSpPr txBox="1"/>
          <p:nvPr/>
        </p:nvSpPr>
        <p:spPr>
          <a:xfrm>
            <a:off x="340429" y="2383497"/>
            <a:ext cx="1656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Неккоректное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 отображение учебной группы у магистрантов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A39020-C77B-44E4-A557-B135F743FEEE}"/>
              </a:ext>
            </a:extLst>
          </p:cNvPr>
          <p:cNvSpPr txBox="1"/>
          <p:nvPr/>
        </p:nvSpPr>
        <p:spPr>
          <a:xfrm>
            <a:off x="376122" y="3437841"/>
            <a:ext cx="165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входа в сервис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Wiki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3C32A1BF-3BDE-4D4D-8872-C7957A0951CA}"/>
              </a:ext>
            </a:extLst>
          </p:cNvPr>
          <p:cNvCxnSpPr/>
          <p:nvPr/>
        </p:nvCxnSpPr>
        <p:spPr>
          <a:xfrm>
            <a:off x="449580" y="3214494"/>
            <a:ext cx="1478280" cy="0"/>
          </a:xfrm>
          <a:prstGeom prst="line">
            <a:avLst/>
          </a:prstGeom>
          <a:ln w="19050">
            <a:solidFill>
              <a:srgbClr val="032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A61063C-0CB6-42B0-A3B4-C0B31C41779D}"/>
              </a:ext>
            </a:extLst>
          </p:cNvPr>
          <p:cNvCxnSpPr>
            <a:cxnSpLocks/>
          </p:cNvCxnSpPr>
          <p:nvPr/>
        </p:nvCxnSpPr>
        <p:spPr>
          <a:xfrm>
            <a:off x="1947863" y="3221831"/>
            <a:ext cx="400050" cy="676275"/>
          </a:xfrm>
          <a:prstGeom prst="line">
            <a:avLst/>
          </a:prstGeom>
          <a:ln w="19050">
            <a:solidFill>
              <a:srgbClr val="032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B61BF3B2-2081-43CD-8B7E-50D3CB00D027}"/>
              </a:ext>
            </a:extLst>
          </p:cNvPr>
          <p:cNvCxnSpPr/>
          <p:nvPr/>
        </p:nvCxnSpPr>
        <p:spPr>
          <a:xfrm>
            <a:off x="495548" y="3921692"/>
            <a:ext cx="1478280" cy="0"/>
          </a:xfrm>
          <a:prstGeom prst="line">
            <a:avLst/>
          </a:prstGeom>
          <a:ln w="19050">
            <a:solidFill>
              <a:srgbClr val="46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51D25F2-BDE4-45BB-ADA3-99663993245F}"/>
              </a:ext>
            </a:extLst>
          </p:cNvPr>
          <p:cNvCxnSpPr>
            <a:cxnSpLocks/>
          </p:cNvCxnSpPr>
          <p:nvPr/>
        </p:nvCxnSpPr>
        <p:spPr>
          <a:xfrm>
            <a:off x="1990725" y="3921919"/>
            <a:ext cx="464344" cy="297656"/>
          </a:xfrm>
          <a:prstGeom prst="line">
            <a:avLst/>
          </a:prstGeom>
          <a:ln w="19050">
            <a:solidFill>
              <a:srgbClr val="46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C563F5-3297-4B69-9883-19302BD10056}"/>
              </a:ext>
            </a:extLst>
          </p:cNvPr>
          <p:cNvSpPr txBox="1"/>
          <p:nvPr/>
        </p:nvSpPr>
        <p:spPr>
          <a:xfrm>
            <a:off x="282679" y="4173951"/>
            <a:ext cx="1997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заполнения проектной заявки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7A4909B-94F0-4A44-9BE1-F318BB59C8CA}"/>
              </a:ext>
            </a:extLst>
          </p:cNvPr>
          <p:cNvCxnSpPr>
            <a:cxnSpLocks/>
          </p:cNvCxnSpPr>
          <p:nvPr/>
        </p:nvCxnSpPr>
        <p:spPr>
          <a:xfrm>
            <a:off x="420948" y="4660027"/>
            <a:ext cx="1749892" cy="0"/>
          </a:xfrm>
          <a:prstGeom prst="line">
            <a:avLst/>
          </a:prstGeom>
          <a:ln w="19050">
            <a:solidFill>
              <a:srgbClr val="223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5F352BD-291C-4AE6-B449-9A2B3FB0AFB9}"/>
              </a:ext>
            </a:extLst>
          </p:cNvPr>
          <p:cNvCxnSpPr>
            <a:cxnSpLocks/>
          </p:cNvCxnSpPr>
          <p:nvPr/>
        </p:nvCxnSpPr>
        <p:spPr>
          <a:xfrm flipV="1">
            <a:off x="2187575" y="4495801"/>
            <a:ext cx="466725" cy="158749"/>
          </a:xfrm>
          <a:prstGeom prst="line">
            <a:avLst/>
          </a:prstGeom>
          <a:ln w="19050">
            <a:solidFill>
              <a:srgbClr val="2234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969A416-4F19-4E63-8ED6-5C433D1F3997}"/>
              </a:ext>
            </a:extLst>
          </p:cNvPr>
          <p:cNvSpPr txBox="1"/>
          <p:nvPr/>
        </p:nvSpPr>
        <p:spPr>
          <a:xfrm>
            <a:off x="449580" y="4794595"/>
            <a:ext cx="218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приглашения в репозиторий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GitLab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7AB3A4D-5E10-439A-98C6-F2B96E42D08A}"/>
              </a:ext>
            </a:extLst>
          </p:cNvPr>
          <p:cNvCxnSpPr>
            <a:cxnSpLocks/>
          </p:cNvCxnSpPr>
          <p:nvPr/>
        </p:nvCxnSpPr>
        <p:spPr>
          <a:xfrm>
            <a:off x="581952" y="5273602"/>
            <a:ext cx="1934162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0936300-3E76-4A53-B581-78FB84C74968}"/>
              </a:ext>
            </a:extLst>
          </p:cNvPr>
          <p:cNvCxnSpPr>
            <a:cxnSpLocks/>
          </p:cNvCxnSpPr>
          <p:nvPr/>
        </p:nvCxnSpPr>
        <p:spPr>
          <a:xfrm flipV="1">
            <a:off x="2545473" y="4797425"/>
            <a:ext cx="454902" cy="448394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CC4B8D0-098C-4B7C-81E1-18635D1742A5}"/>
              </a:ext>
            </a:extLst>
          </p:cNvPr>
          <p:cNvSpPr txBox="1"/>
          <p:nvPr/>
        </p:nvSpPr>
        <p:spPr>
          <a:xfrm>
            <a:off x="3955181" y="5177073"/>
            <a:ext cx="218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неопознанных членов команды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4BF40F-CA07-48D6-8797-64F6BE98D2D4}"/>
              </a:ext>
            </a:extLst>
          </p:cNvPr>
          <p:cNvSpPr txBox="1"/>
          <p:nvPr/>
        </p:nvSpPr>
        <p:spPr>
          <a:xfrm>
            <a:off x="4721285" y="4323180"/>
            <a:ext cx="177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отображения статистики </a:t>
            </a: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Trello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A81160-7693-423F-A853-1188E1C63FD3}"/>
              </a:ext>
            </a:extLst>
          </p:cNvPr>
          <p:cNvSpPr txBox="1"/>
          <p:nvPr/>
        </p:nvSpPr>
        <p:spPr>
          <a:xfrm>
            <a:off x="5133092" y="3723015"/>
            <a:ext cx="171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учета часов </a:t>
            </a: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Taiga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610221-77D6-469C-A7CE-42FB1C079E19}"/>
              </a:ext>
            </a:extLst>
          </p:cNvPr>
          <p:cNvSpPr txBox="1"/>
          <p:nvPr/>
        </p:nvSpPr>
        <p:spPr>
          <a:xfrm>
            <a:off x="4977051" y="2584509"/>
            <a:ext cx="218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входа в Личный Кабинет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CEE21-8DF1-43CF-94E1-55F96B75094B}"/>
              </a:ext>
            </a:extLst>
          </p:cNvPr>
          <p:cNvSpPr txBox="1"/>
          <p:nvPr/>
        </p:nvSpPr>
        <p:spPr>
          <a:xfrm>
            <a:off x="4711208" y="2062822"/>
            <a:ext cx="2184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Ошибка входа в </a:t>
            </a:r>
            <a:r>
              <a:rPr lang="en-US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Jitsi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1E52DE37-1EFB-46E3-A794-1FF191A99286}"/>
              </a:ext>
            </a:extLst>
          </p:cNvPr>
          <p:cNvCxnSpPr>
            <a:cxnSpLocks/>
          </p:cNvCxnSpPr>
          <p:nvPr/>
        </p:nvCxnSpPr>
        <p:spPr>
          <a:xfrm>
            <a:off x="1808185" y="2274292"/>
            <a:ext cx="707929" cy="0"/>
          </a:xfrm>
          <a:prstGeom prst="line">
            <a:avLst/>
          </a:prstGeom>
          <a:ln w="19050">
            <a:solidFill>
              <a:srgbClr val="6A3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031DF510-02D5-4E4A-B860-A21BDACB25CB}"/>
              </a:ext>
            </a:extLst>
          </p:cNvPr>
          <p:cNvCxnSpPr>
            <a:cxnSpLocks/>
          </p:cNvCxnSpPr>
          <p:nvPr/>
        </p:nvCxnSpPr>
        <p:spPr>
          <a:xfrm>
            <a:off x="2536191" y="2279440"/>
            <a:ext cx="182477" cy="245047"/>
          </a:xfrm>
          <a:prstGeom prst="line">
            <a:avLst/>
          </a:prstGeom>
          <a:ln w="19050">
            <a:solidFill>
              <a:srgbClr val="6A3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3EA70B2B-5EFE-4FAF-8AF4-40696FD758E3}"/>
              </a:ext>
            </a:extLst>
          </p:cNvPr>
          <p:cNvCxnSpPr>
            <a:cxnSpLocks/>
          </p:cNvCxnSpPr>
          <p:nvPr/>
        </p:nvCxnSpPr>
        <p:spPr>
          <a:xfrm>
            <a:off x="4073216" y="5664030"/>
            <a:ext cx="1934162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E1800D8C-FDFE-420A-9A7F-608A226E72D5}"/>
              </a:ext>
            </a:extLst>
          </p:cNvPr>
          <p:cNvCxnSpPr>
            <a:cxnSpLocks/>
          </p:cNvCxnSpPr>
          <p:nvPr/>
        </p:nvCxnSpPr>
        <p:spPr>
          <a:xfrm>
            <a:off x="3495675" y="4956175"/>
            <a:ext cx="546100" cy="695325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8E957295-B07E-4F52-8279-3B4B4A6EB920}"/>
              </a:ext>
            </a:extLst>
          </p:cNvPr>
          <p:cNvCxnSpPr>
            <a:cxnSpLocks/>
          </p:cNvCxnSpPr>
          <p:nvPr/>
        </p:nvCxnSpPr>
        <p:spPr>
          <a:xfrm>
            <a:off x="4897128" y="4952036"/>
            <a:ext cx="1425091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0D3B7B50-7AE0-48FF-BCF6-E31C7057B97C}"/>
              </a:ext>
            </a:extLst>
          </p:cNvPr>
          <p:cNvCxnSpPr>
            <a:cxnSpLocks/>
          </p:cNvCxnSpPr>
          <p:nvPr/>
        </p:nvCxnSpPr>
        <p:spPr>
          <a:xfrm>
            <a:off x="4105275" y="4917281"/>
            <a:ext cx="776288" cy="35719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F12BC25C-99E7-4132-87C0-5B3068D16DF2}"/>
              </a:ext>
            </a:extLst>
          </p:cNvPr>
          <p:cNvCxnSpPr>
            <a:cxnSpLocks/>
          </p:cNvCxnSpPr>
          <p:nvPr/>
        </p:nvCxnSpPr>
        <p:spPr>
          <a:xfrm>
            <a:off x="5392428" y="4209086"/>
            <a:ext cx="1227447" cy="0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B3512E4F-FE38-4E24-807C-522CC1CE5743}"/>
              </a:ext>
            </a:extLst>
          </p:cNvPr>
          <p:cNvCxnSpPr>
            <a:cxnSpLocks/>
          </p:cNvCxnSpPr>
          <p:nvPr/>
        </p:nvCxnSpPr>
        <p:spPr>
          <a:xfrm flipV="1">
            <a:off x="4731544" y="4219575"/>
            <a:ext cx="640556" cy="292894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C9BD37EA-B631-45C8-9F98-30F2B3DE6CCE}"/>
              </a:ext>
            </a:extLst>
          </p:cNvPr>
          <p:cNvCxnSpPr>
            <a:cxnSpLocks/>
          </p:cNvCxnSpPr>
          <p:nvPr/>
        </p:nvCxnSpPr>
        <p:spPr>
          <a:xfrm>
            <a:off x="5361471" y="3027986"/>
            <a:ext cx="14465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7BE0959-039E-4BEF-977C-5E87E0B29DF5}"/>
              </a:ext>
            </a:extLst>
          </p:cNvPr>
          <p:cNvCxnSpPr>
            <a:cxnSpLocks/>
          </p:cNvCxnSpPr>
          <p:nvPr/>
        </p:nvCxnSpPr>
        <p:spPr>
          <a:xfrm flipV="1">
            <a:off x="5110163" y="3031331"/>
            <a:ext cx="240506" cy="497682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C4A9F0ED-8BFD-481B-ADA9-0659665BA65A}"/>
              </a:ext>
            </a:extLst>
          </p:cNvPr>
          <p:cNvCxnSpPr>
            <a:cxnSpLocks/>
          </p:cNvCxnSpPr>
          <p:nvPr/>
        </p:nvCxnSpPr>
        <p:spPr>
          <a:xfrm>
            <a:off x="4959040" y="2306468"/>
            <a:ext cx="1715604" cy="0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80C0D4DE-BC5D-481B-AE85-0DC320675322}"/>
              </a:ext>
            </a:extLst>
          </p:cNvPr>
          <p:cNvCxnSpPr>
            <a:cxnSpLocks/>
          </p:cNvCxnSpPr>
          <p:nvPr/>
        </p:nvCxnSpPr>
        <p:spPr>
          <a:xfrm flipV="1">
            <a:off x="4352925" y="2307431"/>
            <a:ext cx="597694" cy="28575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54506A4-3370-4C39-A30E-528A14D5BA67}"/>
              </a:ext>
            </a:extLst>
          </p:cNvPr>
          <p:cNvSpPr txBox="1"/>
          <p:nvPr/>
        </p:nvSpPr>
        <p:spPr>
          <a:xfrm>
            <a:off x="2130461" y="938872"/>
            <a:ext cx="316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Запросы в результате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ошибок в системе</a:t>
            </a:r>
          </a:p>
        </p:txBody>
      </p:sp>
      <p:graphicFrame>
        <p:nvGraphicFramePr>
          <p:cNvPr id="89" name="Диаграмма 88">
            <a:extLst>
              <a:ext uri="{FF2B5EF4-FFF2-40B4-BE49-F238E27FC236}">
                <a16:creationId xmlns:a16="http://schemas.microsoft.com/office/drawing/2014/main" id="{5903E8EB-2254-4ACD-9E72-8D256F415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86342"/>
              </p:ext>
            </p:extLst>
          </p:nvPr>
        </p:nvGraphicFramePr>
        <p:xfrm>
          <a:off x="7077075" y="1885950"/>
          <a:ext cx="5372100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7A267BB9-B24E-493A-8F99-225551D033B7}"/>
              </a:ext>
            </a:extLst>
          </p:cNvPr>
          <p:cNvSpPr txBox="1"/>
          <p:nvPr/>
        </p:nvSpPr>
        <p:spPr>
          <a:xfrm>
            <a:off x="6588919" y="3233896"/>
            <a:ext cx="1636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Несвязные аккаунты </a:t>
            </a:r>
            <a:r>
              <a:rPr lang="en-US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GitLab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0B36EA9-C945-44E9-94A4-30DD4DAF3885}"/>
              </a:ext>
            </a:extLst>
          </p:cNvPr>
          <p:cNvSpPr txBox="1"/>
          <p:nvPr/>
        </p:nvSpPr>
        <p:spPr>
          <a:xfrm>
            <a:off x="6510338" y="3678639"/>
            <a:ext cx="169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Проблема с включением камеры в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Jitsi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25077A9-8336-4614-B061-A8E4CD7BB16B}"/>
              </a:ext>
            </a:extLst>
          </p:cNvPr>
          <p:cNvSpPr txBox="1"/>
          <p:nvPr/>
        </p:nvSpPr>
        <p:spPr>
          <a:xfrm>
            <a:off x="6636543" y="4280845"/>
            <a:ext cx="168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Перевод часов из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Trello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 в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Wekan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EB7D024-B620-4F69-9A03-CD533643EA36}"/>
              </a:ext>
            </a:extLst>
          </p:cNvPr>
          <p:cNvSpPr txBox="1"/>
          <p:nvPr/>
        </p:nvSpPr>
        <p:spPr>
          <a:xfrm>
            <a:off x="6486525" y="4750877"/>
            <a:ext cx="1962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Руководители создают доски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Wekan</a:t>
            </a:r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 сами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A150437-94C4-44F5-B7C5-3F3D48D02DF4}"/>
              </a:ext>
            </a:extLst>
          </p:cNvPr>
          <p:cNvSpPr txBox="1"/>
          <p:nvPr/>
        </p:nvSpPr>
        <p:spPr>
          <a:xfrm>
            <a:off x="6899387" y="5446151"/>
            <a:ext cx="160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Как указать количество часов в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Wekan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C7F3A6D-116F-466A-982D-7E5506475F83}"/>
              </a:ext>
            </a:extLst>
          </p:cNvPr>
          <p:cNvSpPr txBox="1"/>
          <p:nvPr/>
        </p:nvSpPr>
        <p:spPr>
          <a:xfrm>
            <a:off x="10074477" y="4968665"/>
            <a:ext cx="195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Проблемы с добавлением участников на доску </a:t>
            </a:r>
            <a:r>
              <a:rPr lang="ru-RU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Wekan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99BFB57-0C55-48BB-B55D-599BBEFCC0C7}"/>
              </a:ext>
            </a:extLst>
          </p:cNvPr>
          <p:cNvSpPr txBox="1"/>
          <p:nvPr/>
        </p:nvSpPr>
        <p:spPr>
          <a:xfrm>
            <a:off x="10564372" y="1555189"/>
            <a:ext cx="151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Проблемы с отображением </a:t>
            </a:r>
            <a:r>
              <a:rPr lang="en-US" sz="1200" b="1" dirty="0" err="1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Wekan</a:t>
            </a:r>
            <a:endParaRPr lang="ru-RU" sz="1200" b="1" dirty="0">
              <a:solidFill>
                <a:schemeClr val="tx1"/>
              </a:solidFill>
              <a:latin typeface="Montserrat" panose="00000500000000000000" pitchFamily="2" charset="-52"/>
              <a:cs typeface="Clear Sans Medium" panose="020B06030302020203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130A07C-3BB8-4C08-9E7C-37B7A0F4FE7F}"/>
              </a:ext>
            </a:extLst>
          </p:cNvPr>
          <p:cNvSpPr txBox="1"/>
          <p:nvPr/>
        </p:nvSpPr>
        <p:spPr>
          <a:xfrm>
            <a:off x="8542430" y="2618188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29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601DBDC-B377-4127-8CF4-673386E08984}"/>
              </a:ext>
            </a:extLst>
          </p:cNvPr>
          <p:cNvSpPr txBox="1"/>
          <p:nvPr/>
        </p:nvSpPr>
        <p:spPr>
          <a:xfrm>
            <a:off x="10490694" y="2833303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39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ABBAAF4-AA01-49E0-8829-60A48F02A3FC}"/>
              </a:ext>
            </a:extLst>
          </p:cNvPr>
          <p:cNvSpPr txBox="1"/>
          <p:nvPr/>
        </p:nvSpPr>
        <p:spPr>
          <a:xfrm>
            <a:off x="9483700" y="4583396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20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3F52B62-83C7-42ED-868C-602D9947E504}"/>
              </a:ext>
            </a:extLst>
          </p:cNvPr>
          <p:cNvSpPr txBox="1"/>
          <p:nvPr/>
        </p:nvSpPr>
        <p:spPr>
          <a:xfrm>
            <a:off x="8693125" y="4354796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8529543-7BF4-4D3B-AF5D-B67A070F1D54}"/>
              </a:ext>
            </a:extLst>
          </p:cNvPr>
          <p:cNvSpPr txBox="1"/>
          <p:nvPr/>
        </p:nvSpPr>
        <p:spPr>
          <a:xfrm>
            <a:off x="8521675" y="4169058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3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2C67EB-C2E6-4498-8FB6-B77202377177}"/>
              </a:ext>
            </a:extLst>
          </p:cNvPr>
          <p:cNvSpPr txBox="1"/>
          <p:nvPr/>
        </p:nvSpPr>
        <p:spPr>
          <a:xfrm>
            <a:off x="8407374" y="4026183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543A97D-E3C4-47DC-8D06-D817B2E19571}"/>
              </a:ext>
            </a:extLst>
          </p:cNvPr>
          <p:cNvSpPr txBox="1"/>
          <p:nvPr/>
        </p:nvSpPr>
        <p:spPr>
          <a:xfrm>
            <a:off x="8345461" y="3883308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F558A8F-6FC8-4C0F-8C09-297051285A5E}"/>
              </a:ext>
            </a:extLst>
          </p:cNvPr>
          <p:cNvSpPr txBox="1"/>
          <p:nvPr/>
        </p:nvSpPr>
        <p:spPr>
          <a:xfrm>
            <a:off x="8288311" y="3726146"/>
            <a:ext cx="5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2</a:t>
            </a:r>
            <a:r>
              <a:rPr lang="ru-RU" sz="1200" dirty="0">
                <a:solidFill>
                  <a:schemeClr val="bg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%</a:t>
            </a: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C95780E-821E-463A-9C79-4878253B2C00}"/>
              </a:ext>
            </a:extLst>
          </p:cNvPr>
          <p:cNvCxnSpPr>
            <a:cxnSpLocks/>
          </p:cNvCxnSpPr>
          <p:nvPr/>
        </p:nvCxnSpPr>
        <p:spPr>
          <a:xfrm>
            <a:off x="6712744" y="3718548"/>
            <a:ext cx="1321593" cy="0"/>
          </a:xfrm>
          <a:prstGeom prst="line">
            <a:avLst/>
          </a:prstGeom>
          <a:ln w="19050">
            <a:solidFill>
              <a:srgbClr val="22341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B8D2747B-13D1-4646-A629-348ADEEC90AB}"/>
              </a:ext>
            </a:extLst>
          </p:cNvPr>
          <p:cNvCxnSpPr>
            <a:cxnSpLocks/>
          </p:cNvCxnSpPr>
          <p:nvPr/>
        </p:nvCxnSpPr>
        <p:spPr>
          <a:xfrm flipH="1" flipV="1">
            <a:off x="8048625" y="3724275"/>
            <a:ext cx="350044" cy="183357"/>
          </a:xfrm>
          <a:prstGeom prst="line">
            <a:avLst/>
          </a:prstGeom>
          <a:ln w="19050">
            <a:solidFill>
              <a:srgbClr val="22341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:a16="http://schemas.microsoft.com/office/drawing/2014/main" id="{E055FB3D-C713-41B3-8203-7928BEAAA994}"/>
              </a:ext>
            </a:extLst>
          </p:cNvPr>
          <p:cNvCxnSpPr>
            <a:cxnSpLocks/>
          </p:cNvCxnSpPr>
          <p:nvPr/>
        </p:nvCxnSpPr>
        <p:spPr>
          <a:xfrm>
            <a:off x="6705600" y="4285286"/>
            <a:ext cx="1414463" cy="0"/>
          </a:xfrm>
          <a:prstGeom prst="line">
            <a:avLst/>
          </a:prstGeom>
          <a:ln w="19050">
            <a:solidFill>
              <a:srgbClr val="C6C10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D3F2D0FD-4FD1-4234-A1C0-F6964D63B2EA}"/>
              </a:ext>
            </a:extLst>
          </p:cNvPr>
          <p:cNvCxnSpPr>
            <a:cxnSpLocks/>
          </p:cNvCxnSpPr>
          <p:nvPr/>
        </p:nvCxnSpPr>
        <p:spPr>
          <a:xfrm flipH="1">
            <a:off x="8139113" y="4081463"/>
            <a:ext cx="316707" cy="188118"/>
          </a:xfrm>
          <a:prstGeom prst="line">
            <a:avLst/>
          </a:prstGeom>
          <a:ln w="19050">
            <a:solidFill>
              <a:srgbClr val="C6C10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1620B034-6683-4A44-A6DC-80B82FA8B34E}"/>
              </a:ext>
            </a:extLst>
          </p:cNvPr>
          <p:cNvCxnSpPr>
            <a:cxnSpLocks/>
          </p:cNvCxnSpPr>
          <p:nvPr/>
        </p:nvCxnSpPr>
        <p:spPr>
          <a:xfrm>
            <a:off x="6750844" y="4752010"/>
            <a:ext cx="1483519" cy="0"/>
          </a:xfrm>
          <a:prstGeom prst="line">
            <a:avLst/>
          </a:prstGeom>
          <a:ln w="19050">
            <a:solidFill>
              <a:srgbClr val="4A016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id="{ED3B91BB-4722-4C95-BDA1-6A481F920689}"/>
              </a:ext>
            </a:extLst>
          </p:cNvPr>
          <p:cNvCxnSpPr>
            <a:cxnSpLocks/>
          </p:cNvCxnSpPr>
          <p:nvPr/>
        </p:nvCxnSpPr>
        <p:spPr>
          <a:xfrm flipH="1">
            <a:off x="8258175" y="4245769"/>
            <a:ext cx="292897" cy="478631"/>
          </a:xfrm>
          <a:prstGeom prst="line">
            <a:avLst/>
          </a:prstGeom>
          <a:ln w="19050">
            <a:solidFill>
              <a:srgbClr val="4A016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A629A54A-EC62-4BDD-A951-7CC3F2A06B68}"/>
              </a:ext>
            </a:extLst>
          </p:cNvPr>
          <p:cNvCxnSpPr>
            <a:cxnSpLocks/>
          </p:cNvCxnSpPr>
          <p:nvPr/>
        </p:nvCxnSpPr>
        <p:spPr>
          <a:xfrm>
            <a:off x="6788944" y="5390186"/>
            <a:ext cx="1483519" cy="0"/>
          </a:xfrm>
          <a:prstGeom prst="line">
            <a:avLst/>
          </a:prstGeom>
          <a:ln w="19050">
            <a:solidFill>
              <a:srgbClr val="B06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8924A3A5-44E0-463D-80EB-B6055317EB87}"/>
              </a:ext>
            </a:extLst>
          </p:cNvPr>
          <p:cNvCxnSpPr>
            <a:cxnSpLocks/>
          </p:cNvCxnSpPr>
          <p:nvPr/>
        </p:nvCxnSpPr>
        <p:spPr>
          <a:xfrm flipH="1">
            <a:off x="8286750" y="4433888"/>
            <a:ext cx="390526" cy="952500"/>
          </a:xfrm>
          <a:prstGeom prst="line">
            <a:avLst/>
          </a:prstGeom>
          <a:ln w="19050">
            <a:solidFill>
              <a:srgbClr val="B069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0CC1E9E3-6285-4033-8578-B880B7EBF8D2}"/>
              </a:ext>
            </a:extLst>
          </p:cNvPr>
          <p:cNvSpPr txBox="1"/>
          <p:nvPr/>
        </p:nvSpPr>
        <p:spPr>
          <a:xfrm>
            <a:off x="7709343" y="1872010"/>
            <a:ext cx="103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anose="00000500000000000000" pitchFamily="2" charset="-52"/>
                <a:cs typeface="Clear Sans Medium" panose="020B0603030202020304" pitchFamily="34" charset="0"/>
              </a:rPr>
              <a:t>Другие</a:t>
            </a:r>
          </a:p>
        </p:txBody>
      </p:sp>
      <p:cxnSp>
        <p:nvCxnSpPr>
          <p:cNvPr id="139" name="Прямая соединительная линия 138">
            <a:extLst>
              <a:ext uri="{FF2B5EF4-FFF2-40B4-BE49-F238E27FC236}">
                <a16:creationId xmlns:a16="http://schemas.microsoft.com/office/drawing/2014/main" id="{A52A9F71-7A6F-44F2-924A-F65040A628C4}"/>
              </a:ext>
            </a:extLst>
          </p:cNvPr>
          <p:cNvCxnSpPr>
            <a:cxnSpLocks/>
          </p:cNvCxnSpPr>
          <p:nvPr/>
        </p:nvCxnSpPr>
        <p:spPr>
          <a:xfrm>
            <a:off x="7866085" y="2153642"/>
            <a:ext cx="707929" cy="0"/>
          </a:xfrm>
          <a:prstGeom prst="line">
            <a:avLst/>
          </a:prstGeom>
          <a:ln w="19050">
            <a:solidFill>
              <a:srgbClr val="46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B95E1D92-5678-4572-A05E-305F1A025F97}"/>
              </a:ext>
            </a:extLst>
          </p:cNvPr>
          <p:cNvCxnSpPr>
            <a:cxnSpLocks/>
          </p:cNvCxnSpPr>
          <p:nvPr/>
        </p:nvCxnSpPr>
        <p:spPr>
          <a:xfrm>
            <a:off x="8594091" y="2158790"/>
            <a:ext cx="182477" cy="245047"/>
          </a:xfrm>
          <a:prstGeom prst="line">
            <a:avLst/>
          </a:prstGeom>
          <a:ln w="19050">
            <a:solidFill>
              <a:srgbClr val="4600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id="{8996EC6C-B84E-41BB-85FA-3882E1F2EE29}"/>
              </a:ext>
            </a:extLst>
          </p:cNvPr>
          <p:cNvCxnSpPr>
            <a:cxnSpLocks/>
          </p:cNvCxnSpPr>
          <p:nvPr/>
        </p:nvCxnSpPr>
        <p:spPr>
          <a:xfrm>
            <a:off x="6947694" y="6095036"/>
            <a:ext cx="1483519" cy="0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id="{917AD4B7-092F-4E7D-8EB7-0E0093E86369}"/>
              </a:ext>
            </a:extLst>
          </p:cNvPr>
          <p:cNvCxnSpPr>
            <a:cxnSpLocks/>
          </p:cNvCxnSpPr>
          <p:nvPr/>
        </p:nvCxnSpPr>
        <p:spPr>
          <a:xfrm flipH="1">
            <a:off x="8445500" y="4648200"/>
            <a:ext cx="444500" cy="1443038"/>
          </a:xfrm>
          <a:prstGeom prst="line">
            <a:avLst/>
          </a:prstGeom>
          <a:ln w="19050">
            <a:solidFill>
              <a:srgbClr val="054E8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1B7AAC3D-F9DE-40B5-B7BB-BA63CE5A9CBC}"/>
              </a:ext>
            </a:extLst>
          </p:cNvPr>
          <p:cNvCxnSpPr>
            <a:cxnSpLocks/>
          </p:cNvCxnSpPr>
          <p:nvPr/>
        </p:nvCxnSpPr>
        <p:spPr>
          <a:xfrm>
            <a:off x="10165807" y="5799894"/>
            <a:ext cx="1832518" cy="0"/>
          </a:xfrm>
          <a:prstGeom prst="line">
            <a:avLst/>
          </a:prstGeom>
          <a:ln w="19050">
            <a:solidFill>
              <a:srgbClr val="74001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:a16="http://schemas.microsoft.com/office/drawing/2014/main" id="{433D06FE-E3BB-4A21-9BD5-32C205A80C36}"/>
              </a:ext>
            </a:extLst>
          </p:cNvPr>
          <p:cNvCxnSpPr>
            <a:cxnSpLocks/>
          </p:cNvCxnSpPr>
          <p:nvPr/>
        </p:nvCxnSpPr>
        <p:spPr>
          <a:xfrm>
            <a:off x="9772651" y="4914900"/>
            <a:ext cx="380999" cy="879475"/>
          </a:xfrm>
          <a:prstGeom prst="line">
            <a:avLst/>
          </a:prstGeom>
          <a:ln w="19050">
            <a:solidFill>
              <a:srgbClr val="740016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4C6668EA-75A6-4FFB-ACE9-857F01AA23E4}"/>
              </a:ext>
            </a:extLst>
          </p:cNvPr>
          <p:cNvCxnSpPr>
            <a:cxnSpLocks/>
          </p:cNvCxnSpPr>
          <p:nvPr/>
        </p:nvCxnSpPr>
        <p:spPr>
          <a:xfrm>
            <a:off x="10733110" y="2191742"/>
            <a:ext cx="1235053" cy="0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AEDA3ABB-4461-4309-B605-E8F36461071F}"/>
              </a:ext>
            </a:extLst>
          </p:cNvPr>
          <p:cNvCxnSpPr>
            <a:cxnSpLocks/>
          </p:cNvCxnSpPr>
          <p:nvPr/>
        </p:nvCxnSpPr>
        <p:spPr>
          <a:xfrm flipV="1">
            <a:off x="10567988" y="2189524"/>
            <a:ext cx="151680" cy="44089"/>
          </a:xfrm>
          <a:prstGeom prst="line">
            <a:avLst/>
          </a:prstGeom>
          <a:ln w="19050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62FDD46B-CFE0-497F-AF68-06A843BC3CF7}"/>
              </a:ext>
            </a:extLst>
          </p:cNvPr>
          <p:cNvSpPr txBox="1"/>
          <p:nvPr/>
        </p:nvSpPr>
        <p:spPr>
          <a:xfrm>
            <a:off x="8701088" y="929347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Montserrat Black" panose="00000A00000000000000" pitchFamily="2" charset="-52"/>
                <a:cs typeface="Clear Sans Medium" panose="020B0603030202020304" pitchFamily="34" charset="0"/>
              </a:rPr>
              <a:t>Запрос</a:t>
            </a:r>
            <a:r>
              <a:rPr lang="ru-RU" b="1" dirty="0">
                <a:latin typeface="Montserrat Black" panose="00000A00000000000000" pitchFamily="2" charset="-52"/>
                <a:cs typeface="Clear Sans Medium" panose="020B0603030202020304" pitchFamily="34" charset="0"/>
              </a:rPr>
              <a:t>ы на </a:t>
            </a:r>
          </a:p>
          <a:p>
            <a:pPr algn="ctr"/>
            <a:r>
              <a:rPr lang="ru-RU" b="1" dirty="0">
                <a:latin typeface="Montserrat Black" panose="00000A00000000000000" pitchFamily="2" charset="-52"/>
                <a:cs typeface="Clear Sans Medium" panose="020B0603030202020304" pitchFamily="34" charset="0"/>
              </a:rPr>
              <a:t>консультацию</a:t>
            </a:r>
            <a:endParaRPr lang="ru-RU" b="1" dirty="0">
              <a:solidFill>
                <a:schemeClr val="tx1"/>
              </a:solidFill>
              <a:latin typeface="Montserrat Black" panose="00000A00000000000000" pitchFamily="2" charset="-52"/>
              <a:cs typeface="Clear Sans Medium" panose="020B06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1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871</Words>
  <Application>Microsoft Office PowerPoint</Application>
  <PresentationFormat>Широкоэкранный</PresentationFormat>
  <Paragraphs>353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Montserrat Black</vt:lpstr>
      <vt:lpstr>Montserrat SemiBold</vt:lpstr>
      <vt:lpstr>Open Sans</vt:lpstr>
      <vt:lpstr>Open Sans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Семичаснов</dc:creator>
  <cp:lastModifiedBy>Илья Семичаснов</cp:lastModifiedBy>
  <cp:revision>106</cp:revision>
  <dcterms:created xsi:type="dcterms:W3CDTF">2021-12-13T06:08:46Z</dcterms:created>
  <dcterms:modified xsi:type="dcterms:W3CDTF">2021-12-13T18:11:33Z</dcterms:modified>
</cp:coreProperties>
</file>