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70" r:id="rId4"/>
    <p:sldId id="271" r:id="rId5"/>
    <p:sldId id="272" r:id="rId6"/>
    <p:sldId id="267" r:id="rId7"/>
    <p:sldId id="273" r:id="rId8"/>
    <p:sldId id="277" r:id="rId9"/>
    <p:sldId id="278" r:id="rId10"/>
    <p:sldId id="279" r:id="rId11"/>
    <p:sldId id="27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08" autoAdjust="0"/>
    <p:restoredTop sz="83361" autoAdjust="0"/>
  </p:normalViewPr>
  <p:slideViewPr>
    <p:cSldViewPr>
      <p:cViewPr varScale="1">
        <p:scale>
          <a:sx n="71" d="100"/>
          <a:sy n="71" d="100"/>
        </p:scale>
        <p:origin x="5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47" d="100"/>
          <a:sy n="147" d="100"/>
        </p:scale>
        <p:origin x="-445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216A3E-DE76-4F43-9599-E29727D84058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BD9C7F-E0B1-4680-AAF6-4AAD1C718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382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B8D64E4-9040-4D3E-A432-8F0A4BF8F8F1}" type="datetimeFigureOut">
              <a:rPr lang="ru-RU"/>
              <a:pPr>
                <a:defRPr/>
              </a:pPr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30E20A-46A3-41A9-8CC1-3AB609FCA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7855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фон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071942"/>
            <a:ext cx="7786742" cy="2286016"/>
          </a:xfrm>
        </p:spPr>
        <p:txBody>
          <a:bodyPr/>
          <a:lstStyle>
            <a:lvl1pPr marL="0" indent="0" algn="ctr">
              <a:buNone/>
              <a:defRPr b="0" i="1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0" y="6429375"/>
            <a:ext cx="9144000" cy="428625"/>
          </a:xfrm>
        </p:spPr>
        <p:txBody>
          <a:bodyPr/>
          <a:lstStyle>
            <a:lvl1pPr>
              <a:defRPr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7C814-4D5D-4623-B0EB-E7C75F8BC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ACE5-69F7-479F-8CF3-8BC534F10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шаблон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</p:spPr>
        <p:txBody>
          <a:bodyPr/>
          <a:lstStyle>
            <a:lvl1pPr marL="108000"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0" y="6429375"/>
            <a:ext cx="9144000" cy="428625"/>
          </a:xfrm>
        </p:spPr>
        <p:txBody>
          <a:bodyPr/>
          <a:lstStyle>
            <a:lvl1pPr>
              <a:defRPr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sz="1800" b="1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 </a:t>
            </a:r>
            <a:fld id="{DAAE3922-C862-4321-9706-4BA2DE9F1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55E49-C833-41D5-BCA2-969A8D014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C609-AEBF-4246-AA1B-439A9F565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310C4-EB6E-4CF8-AD56-C51EF7317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204EA-D493-48C4-86A2-83F35EE42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F546-2233-4F95-ADD5-920B364C0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D9B76-215E-4DCB-9EB5-EE751923B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7686-F7A6-4688-A47F-DCD3E620C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X Конференция молодых ученых «Фундаментальные и прикладные космические исследования» ИКИ-РАН, 3-5 апреля 2013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8254EB-BA37-4D83-9DAE-C27500A7C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iem.hse.ru/scien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16113"/>
            <a:ext cx="9144000" cy="3481387"/>
          </a:xfrm>
        </p:spPr>
        <p:txBody>
          <a:bodyPr rtlCol="0">
            <a:normAutofit/>
          </a:bodyPr>
          <a:lstStyle/>
          <a:p>
            <a:r>
              <a:rPr lang="ru-RU" sz="3600" dirty="0">
                <a:effectLst/>
              </a:rPr>
              <a:t>Отчет </a:t>
            </a:r>
            <a:br>
              <a:rPr lang="ru-RU" sz="3600" dirty="0">
                <a:effectLst/>
              </a:rPr>
            </a:br>
            <a:r>
              <a:rPr lang="ru-RU" sz="2400" dirty="0">
                <a:effectLst/>
              </a:rPr>
              <a:t>о работе Научной комиссии</a:t>
            </a:r>
            <a:br>
              <a:rPr lang="ru-RU" sz="2400" dirty="0">
                <a:effectLst/>
              </a:rPr>
            </a:br>
            <a:r>
              <a:rPr lang="ru-RU" sz="2000" dirty="0">
                <a:effectLst/>
              </a:rPr>
              <a:t>Московского института электроники и математики им. </a:t>
            </a:r>
            <a:r>
              <a:rPr lang="ru-RU" sz="2000" dirty="0" err="1">
                <a:effectLst/>
              </a:rPr>
              <a:t>А.Н.Тихонова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Национального исследовательского университета «Высшая школа экономики» за 20</a:t>
            </a:r>
            <a:r>
              <a:rPr lang="en-US" sz="2000" dirty="0">
                <a:effectLst/>
              </a:rPr>
              <a:t>20</a:t>
            </a:r>
            <a:r>
              <a:rPr lang="ru-RU" sz="2000" dirty="0">
                <a:effectLst/>
              </a:rPr>
              <a:t> год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595438" y="5445125"/>
            <a:ext cx="7462837" cy="1084263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ru-RU" sz="1800" b="0" i="1" dirty="0">
                <a:solidFill>
                  <a:schemeClr val="tx2">
                    <a:lumMod val="75000"/>
                  </a:schemeClr>
                </a:solidFill>
                <a:effectLst/>
              </a:rPr>
              <a:t>Зам. директора по научной работе</a:t>
            </a:r>
            <a:endParaRPr lang="en-US" sz="1800" b="0" i="1" dirty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0" i="1" dirty="0">
                <a:solidFill>
                  <a:schemeClr val="tx2">
                    <a:lumMod val="75000"/>
                  </a:schemeClr>
                </a:solidFill>
                <a:effectLst/>
              </a:rPr>
              <a:t>Аксенов</a:t>
            </a:r>
            <a:r>
              <a:rPr lang="en-US" sz="1800" b="0" i="1" dirty="0">
                <a:solidFill>
                  <a:schemeClr val="tx2">
                    <a:lumMod val="75000"/>
                  </a:schemeClr>
                </a:solidFill>
                <a:effectLst/>
              </a:rPr>
              <a:t> </a:t>
            </a:r>
            <a:r>
              <a:rPr lang="ru-RU" sz="1800" b="0" i="1" dirty="0">
                <a:solidFill>
                  <a:schemeClr val="tx2">
                    <a:lumMod val="75000"/>
                  </a:schemeClr>
                </a:solidFill>
                <a:effectLst/>
              </a:rPr>
              <a:t>Сергей Алексеевич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Конкурс проектных групп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</a:t>
            </a:r>
            <a:fld id="{DAAE3922-C862-4321-9706-4BA2DE9F11FE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792088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000" dirty="0"/>
              <a:t>На рассмотрение была представлены </a:t>
            </a:r>
            <a:r>
              <a:rPr lang="ru-RU" sz="2000" b="1" dirty="0"/>
              <a:t>24</a:t>
            </a:r>
            <a:r>
              <a:rPr lang="ru-RU" sz="2000" dirty="0"/>
              <a:t> заявка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000" dirty="0"/>
              <a:t>Поддержаны </a:t>
            </a:r>
            <a:r>
              <a:rPr lang="ru-RU" sz="2000" b="1" dirty="0"/>
              <a:t>11</a:t>
            </a:r>
            <a:r>
              <a:rPr lang="ru-RU" sz="2000" dirty="0"/>
              <a:t> заявок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08520" y="2323469"/>
            <a:ext cx="9001000" cy="435503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Статистическая механика сложных систем - Буровский Евгений Андреевич 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Создание программного комплекса обеспечения надежности электронных средств в рамках современного подхода сквозного проектирования - Полесский Сергей Николаевич 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Цифровой след - Сластников Сергей Александрович 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Асимптотические методы в задачах моделирования физических процессов - Данилов Владимир Григорьевич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Исследование методов и устройств эффективной беспроводной передачи и приема электромагнитной энергии для высокоскоростных мобильных и нательных устройств Интернета вещей (</a:t>
            </a:r>
            <a:r>
              <a:rPr lang="ru-RU" sz="1200" dirty="0" err="1"/>
              <a:t>IoT</a:t>
            </a:r>
            <a:r>
              <a:rPr lang="ru-RU" sz="1200" dirty="0"/>
              <a:t>/</a:t>
            </a:r>
            <a:r>
              <a:rPr lang="ru-RU" sz="1200" dirty="0" err="1"/>
              <a:t>IIoT</a:t>
            </a:r>
            <a:r>
              <a:rPr lang="ru-RU" sz="1200" dirty="0"/>
              <a:t>) и </a:t>
            </a:r>
            <a:r>
              <a:rPr lang="ru-RU" sz="1200" dirty="0" err="1"/>
              <a:t>киберфизических</a:t>
            </a:r>
            <a:r>
              <a:rPr lang="ru-RU" sz="1200" dirty="0"/>
              <a:t> систем - Елизаров Андрей Альбертович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Цифровые инфраструктурные сервисы поддержки проектной модели обучения - Башун Владимир Владимирович</a:t>
            </a:r>
          </a:p>
          <a:p>
            <a:pPr marL="628650" lvl="1" indent="-1714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628650" lvl="1" indent="-1714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Программно-аппаратный комплекс для исследования характеристик и определения параметров </a:t>
            </a:r>
            <a:r>
              <a:rPr lang="en-US" sz="1200" dirty="0"/>
              <a:t>SPICE</a:t>
            </a:r>
            <a:r>
              <a:rPr lang="ru-RU" sz="1200" dirty="0"/>
              <a:t>-моделей полупроводниковых приборов и компонентов БИС, работающих в условиях воздействия внешних факторов – Петросянц Константин Орестович</a:t>
            </a:r>
          </a:p>
          <a:p>
            <a:pPr marL="628650" lvl="1" indent="-1714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Виртуальная лаборатория – Юрин Александр Игоревич</a:t>
            </a:r>
          </a:p>
          <a:p>
            <a:pPr marL="628650" lvl="1" indent="-1714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Аппаратно-программный комплекс для обучения в режиме удаленного доступа к лабораторному оборудованию – Старых Владимир Александрович</a:t>
            </a:r>
          </a:p>
          <a:p>
            <a:pPr marL="628650" lvl="1" indent="-1714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Электронная лаборатория «Виртуальный космос виртуальный спутник» - Абрамешин Дмитрий Андреевич</a:t>
            </a:r>
          </a:p>
          <a:p>
            <a:pPr marL="628650" lvl="1" indent="-1714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dirty="0"/>
              <a:t>Встраивание в учебный процесс МИЭМ НИУ ВШЭ стенда, моделирующего процессы защиты информации корпоративных сетей и АСУ ТП – Лось Алексей Борисович</a:t>
            </a:r>
          </a:p>
        </p:txBody>
      </p:sp>
    </p:spTree>
    <p:extLst>
      <p:ext uri="{BB962C8B-B14F-4D97-AF65-F5344CB8AC3E}">
        <p14:creationId xmlns:p14="http://schemas.microsoft.com/office/powerpoint/2010/main" val="1926629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Сайт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https://miem.hse.ru/sciencom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 </a:t>
            </a:r>
            <a:fld id="{DAAE3922-C862-4321-9706-4BA2DE9F11FE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9692" y="1628800"/>
            <a:ext cx="5544616" cy="465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35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 НК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/>
              <a:t>Состав Научной комиссии </a:t>
            </a:r>
            <a:r>
              <a:rPr lang="en-US" sz="2800" b="1" dirty="0"/>
              <a:t>2020</a:t>
            </a:r>
            <a:endParaRPr lang="ru-RU" sz="2800" b="1" dirty="0"/>
          </a:p>
          <a:p>
            <a:pPr lvl="1"/>
            <a:r>
              <a:rPr lang="ru-RU" sz="2000" dirty="0"/>
              <a:t>Крук Е.А.</a:t>
            </a:r>
            <a:r>
              <a:rPr lang="ru-RU" sz="2000" i="1" dirty="0"/>
              <a:t> </a:t>
            </a:r>
            <a:r>
              <a:rPr lang="en-US" sz="2000" i="1" dirty="0"/>
              <a:t>(</a:t>
            </a:r>
            <a:r>
              <a:rPr lang="ru-RU" sz="2000" i="1" dirty="0"/>
              <a:t>председатель НК)</a:t>
            </a:r>
          </a:p>
          <a:p>
            <a:pPr lvl="1"/>
            <a:r>
              <a:rPr lang="ru-RU" sz="2000" dirty="0"/>
              <a:t>Аксенов С.А. </a:t>
            </a:r>
            <a:r>
              <a:rPr lang="ru-RU" sz="2000" i="1" dirty="0"/>
              <a:t>(ответственный секретарь НК)</a:t>
            </a:r>
          </a:p>
          <a:p>
            <a:pPr lvl="1"/>
            <a:r>
              <a:rPr lang="ru-RU" sz="2000" dirty="0"/>
              <a:t>Афанасьев В.Н.</a:t>
            </a:r>
          </a:p>
          <a:p>
            <a:pPr lvl="1"/>
            <a:r>
              <a:rPr lang="ru-RU" sz="2000" dirty="0"/>
              <a:t>Бондаренко Г.Г.</a:t>
            </a:r>
          </a:p>
          <a:p>
            <a:pPr lvl="1"/>
            <a:r>
              <a:rPr lang="ru-RU" sz="2000" dirty="0"/>
              <a:t>Будков Ю.А.</a:t>
            </a:r>
          </a:p>
          <a:p>
            <a:pPr lvl="1"/>
            <a:r>
              <a:rPr lang="ru-RU" sz="2000" dirty="0"/>
              <a:t>Васенко А.С.</a:t>
            </a:r>
          </a:p>
          <a:p>
            <a:pPr lvl="1"/>
            <a:r>
              <a:rPr lang="ru-RU" sz="2000" dirty="0"/>
              <a:t>Данилов В.Г. </a:t>
            </a:r>
          </a:p>
          <a:p>
            <a:pPr lvl="1"/>
            <a:r>
              <a:rPr lang="ru-RU" sz="2000" dirty="0"/>
              <a:t>Евсютин О.О,</a:t>
            </a:r>
          </a:p>
          <a:p>
            <a:pPr lvl="1"/>
            <a:r>
              <a:rPr lang="ru-RU" sz="2000" dirty="0"/>
              <a:t>Каперко А.Ф.</a:t>
            </a:r>
          </a:p>
          <a:p>
            <a:pPr lvl="1"/>
            <a:r>
              <a:rPr lang="ru-RU" sz="2000" dirty="0"/>
              <a:t>Романов А.Ю.</a:t>
            </a:r>
          </a:p>
          <a:p>
            <a:pPr lvl="1"/>
            <a:r>
              <a:rPr lang="ru-RU" sz="2000" dirty="0"/>
              <a:t>Самбурский Л.М.</a:t>
            </a:r>
          </a:p>
          <a:p>
            <a:pPr lvl="1"/>
            <a:r>
              <a:rPr lang="ru-RU" sz="2000" dirty="0"/>
              <a:t>Сергеев А.В.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</a:t>
            </a:r>
            <a:fld id="{DAAE3922-C862-4321-9706-4BA2DE9F11F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3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Сферы деятельности НК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61206"/>
          </a:xfrm>
        </p:spPr>
        <p:txBody>
          <a:bodyPr/>
          <a:lstStyle/>
          <a:p>
            <a:pPr lvl="0"/>
            <a:r>
              <a:rPr lang="ru-RU" sz="2400" b="1" dirty="0"/>
              <a:t>Поддержка научных мероприятий и конференций</a:t>
            </a:r>
          </a:p>
          <a:p>
            <a:pPr lvl="0"/>
            <a:r>
              <a:rPr lang="ru-RU" sz="2400" b="1" dirty="0"/>
              <a:t>Поддержка повышения квалификации НПР</a:t>
            </a:r>
          </a:p>
          <a:p>
            <a:pPr lvl="0"/>
            <a:r>
              <a:rPr lang="ru-RU" sz="2400" b="1" dirty="0" err="1"/>
              <a:t>Тревел</a:t>
            </a:r>
            <a:r>
              <a:rPr lang="ru-RU" sz="2400" b="1" dirty="0"/>
              <a:t>-гранты</a:t>
            </a:r>
          </a:p>
          <a:p>
            <a:pPr lvl="0"/>
            <a:r>
              <a:rPr lang="ru-RU" sz="2400" b="1" dirty="0"/>
              <a:t>Летние школы</a:t>
            </a:r>
          </a:p>
          <a:p>
            <a:pPr lvl="0"/>
            <a:r>
              <a:rPr lang="ru-RU" sz="2400" b="1" dirty="0"/>
              <a:t>Организация входящей мобильности международных специалистов</a:t>
            </a:r>
          </a:p>
          <a:p>
            <a:pPr lvl="0"/>
            <a:r>
              <a:rPr lang="ru-RU" sz="2400" b="1" dirty="0"/>
              <a:t>Финансирование деятельности научных ассистентов</a:t>
            </a:r>
          </a:p>
          <a:p>
            <a:pPr lvl="0"/>
            <a:r>
              <a:rPr lang="ru-RU" sz="2400" b="1" dirty="0"/>
              <a:t>Предварительная экспертиза публикаций, подаваемых на надбавку </a:t>
            </a:r>
            <a:r>
              <a:rPr lang="en-US" sz="2400" b="1" dirty="0"/>
              <a:t>II</a:t>
            </a:r>
            <a:r>
              <a:rPr lang="ru-RU" sz="2400" b="1" dirty="0"/>
              <a:t> уровня</a:t>
            </a:r>
          </a:p>
          <a:p>
            <a:pPr lvl="0"/>
            <a:r>
              <a:rPr lang="ru-RU" sz="2400" b="1" dirty="0"/>
              <a:t>Оценка заявок конкурса проектных групп</a:t>
            </a:r>
            <a:endParaRPr lang="en-US" sz="2400" b="1" dirty="0"/>
          </a:p>
          <a:p>
            <a:pPr lvl="0"/>
            <a:endParaRPr lang="ru-RU" sz="2400" b="1" dirty="0"/>
          </a:p>
          <a:p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</a:t>
            </a:r>
            <a:fld id="{DAAE3922-C862-4321-9706-4BA2DE9F11F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69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конференций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997810"/>
          </a:xfrm>
        </p:spPr>
        <p:txBody>
          <a:bodyPr/>
          <a:lstStyle/>
          <a:p>
            <a:pPr lvl="1">
              <a:buFont typeface="+mj-lt"/>
              <a:buAutoNum type="arabicPeriod"/>
            </a:pPr>
            <a:r>
              <a:rPr lang="ru-RU" sz="1700" dirty="0"/>
              <a:t>Второй Международный московский</a:t>
            </a:r>
            <a:r>
              <a:rPr lang="en-US" sz="1700" dirty="0"/>
              <a:t>IEEE-</a:t>
            </a:r>
            <a:r>
              <a:rPr lang="ru-RU" sz="1700" dirty="0"/>
              <a:t>семинар "</a:t>
            </a:r>
            <a:r>
              <a:rPr lang="en-US" sz="1700" dirty="0"/>
              <a:t>Moscow Workshop on Electronic and Networking Technologies (MWENT-2020)</a:t>
            </a:r>
            <a:br>
              <a:rPr lang="ru-RU" sz="1700" dirty="0"/>
            </a:br>
            <a:r>
              <a:rPr lang="ru-RU" sz="1700" b="1" dirty="0"/>
              <a:t>11 - 17 марта 2020 </a:t>
            </a:r>
            <a:r>
              <a:rPr lang="ru-RU" sz="1700" dirty="0"/>
              <a:t>(выделено 444 </a:t>
            </a:r>
            <a:r>
              <a:rPr lang="ru-RU" sz="1700" dirty="0" err="1"/>
              <a:t>т.р</a:t>
            </a:r>
            <a:r>
              <a:rPr lang="ru-RU" sz="1700" dirty="0"/>
              <a:t>.)</a:t>
            </a:r>
            <a:endParaRPr lang="ru-RU" sz="1700" b="1" dirty="0"/>
          </a:p>
          <a:p>
            <a:pPr lvl="1">
              <a:buFont typeface="+mj-lt"/>
              <a:buAutoNum type="arabicPeriod"/>
            </a:pPr>
            <a:r>
              <a:rPr lang="ru-RU" sz="1700" dirty="0"/>
              <a:t>VII Всероссийской НТК «ТЕХНОЛОГИИ, ИЗМЕРЕНИЯ И ИСПЫТАНИЯ В ОБЛАСТИ ЭЛЕКТРОМАГНИТНОЙ СОВМЕСТИМОСТИ - ТехноЭМС-2020»</a:t>
            </a:r>
            <a:br>
              <a:rPr lang="en-US" sz="1700" dirty="0"/>
            </a:br>
            <a:r>
              <a:rPr lang="ru-RU" sz="1700" b="1" dirty="0"/>
              <a:t>24 - 26 марта 2020 </a:t>
            </a:r>
            <a:r>
              <a:rPr lang="ru-RU" sz="1700" dirty="0"/>
              <a:t>НЕ СОСТОЯЛАСЬ</a:t>
            </a:r>
            <a:endParaRPr lang="ru-RU" sz="1700" b="1" dirty="0"/>
          </a:p>
          <a:p>
            <a:pPr lvl="1">
              <a:buFont typeface="+mj-lt"/>
              <a:buAutoNum type="arabicPeriod"/>
            </a:pPr>
            <a:r>
              <a:rPr lang="ru-RU" sz="1700" dirty="0"/>
              <a:t>Международная конференция «Инженерные технологии и информатика: инновации и применение (EnT-2020)»</a:t>
            </a:r>
            <a:br>
              <a:rPr lang="ru-RU" sz="1700" dirty="0"/>
            </a:br>
            <a:r>
              <a:rPr lang="ru-RU" sz="1700" b="1" dirty="0"/>
              <a:t>24-27 июня 2020 </a:t>
            </a:r>
            <a:r>
              <a:rPr lang="ru-RU" sz="1700" dirty="0"/>
              <a:t>(выделено 80 </a:t>
            </a:r>
            <a:r>
              <a:rPr lang="ru-RU" sz="1700" dirty="0" err="1"/>
              <a:t>т.р</a:t>
            </a:r>
            <a:r>
              <a:rPr lang="ru-RU" sz="1700" dirty="0"/>
              <a:t>.)</a:t>
            </a:r>
            <a:endParaRPr lang="ru-RU" sz="1700" b="1" dirty="0"/>
          </a:p>
          <a:p>
            <a:pPr lvl="1">
              <a:buFont typeface="+mj-lt"/>
              <a:buAutoNum type="arabicPeriod"/>
            </a:pPr>
            <a:r>
              <a:rPr lang="ru-RU" sz="1700" dirty="0"/>
              <a:t>Пятая международная конференция «Развитие вычислительной техники в России, странах бывшего СССР и СЭВ (SORUCOM 2020)»</a:t>
            </a:r>
            <a:br>
              <a:rPr lang="ru-RU" sz="1700" dirty="0"/>
            </a:br>
            <a:r>
              <a:rPr lang="ru-RU" sz="1700" b="1" dirty="0"/>
              <a:t>6 - 8 октября 2020 </a:t>
            </a:r>
            <a:r>
              <a:rPr lang="ru-RU" sz="1700" dirty="0"/>
              <a:t>(выделено 100 </a:t>
            </a:r>
            <a:r>
              <a:rPr lang="ru-RU" sz="1700" dirty="0" err="1"/>
              <a:t>т.р</a:t>
            </a:r>
            <a:r>
              <a:rPr lang="ru-RU" sz="1700" dirty="0"/>
              <a:t>.)</a:t>
            </a:r>
          </a:p>
          <a:p>
            <a:pPr lvl="1">
              <a:buFont typeface="+mj-lt"/>
              <a:buAutoNum type="arabicPeriod"/>
            </a:pPr>
            <a:r>
              <a:rPr lang="ru-RU" sz="1700" dirty="0"/>
              <a:t> «Компьютерное моделирование в физике и не только (</a:t>
            </a:r>
            <a:r>
              <a:rPr lang="ru-RU" sz="1700" dirty="0" err="1"/>
              <a:t>Computer</a:t>
            </a:r>
            <a:r>
              <a:rPr lang="ru-RU" sz="1700" dirty="0"/>
              <a:t> </a:t>
            </a:r>
            <a:r>
              <a:rPr lang="ru-RU" sz="1700" dirty="0" err="1"/>
              <a:t>Simulations</a:t>
            </a:r>
            <a:r>
              <a:rPr lang="ru-RU" sz="1700" dirty="0"/>
              <a:t> </a:t>
            </a:r>
            <a:r>
              <a:rPr lang="ru-RU" sz="1700" dirty="0" err="1"/>
              <a:t>in</a:t>
            </a:r>
            <a:r>
              <a:rPr lang="ru-RU" sz="1700" dirty="0"/>
              <a:t> </a:t>
            </a:r>
            <a:r>
              <a:rPr lang="ru-RU" sz="1700" dirty="0" err="1"/>
              <a:t>Physics</a:t>
            </a:r>
            <a:r>
              <a:rPr lang="ru-RU" sz="1700" dirty="0"/>
              <a:t> and </a:t>
            </a:r>
            <a:r>
              <a:rPr lang="ru-RU" sz="1700" dirty="0" err="1"/>
              <a:t>beyond</a:t>
            </a:r>
            <a:r>
              <a:rPr lang="ru-RU" sz="1700" dirty="0"/>
              <a:t>)»</a:t>
            </a:r>
            <a:br>
              <a:rPr lang="ru-RU" sz="1700" dirty="0"/>
            </a:br>
            <a:r>
              <a:rPr lang="ru-RU" sz="1700" b="1" dirty="0"/>
              <a:t>12-16 октября 2020</a:t>
            </a:r>
            <a:r>
              <a:rPr lang="ru-RU" sz="1700" dirty="0"/>
              <a:t> (выделено 418 </a:t>
            </a:r>
            <a:r>
              <a:rPr lang="ru-RU" sz="1700" dirty="0" err="1"/>
              <a:t>т.р</a:t>
            </a:r>
            <a:r>
              <a:rPr lang="ru-RU" sz="1700" dirty="0"/>
              <a:t>.)</a:t>
            </a:r>
          </a:p>
          <a:p>
            <a:pPr lvl="1">
              <a:buFont typeface="+mj-lt"/>
              <a:buAutoNum type="arabicPeriod"/>
            </a:pPr>
            <a:endParaRPr lang="ru-RU" sz="17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</a:t>
            </a:r>
            <a:fld id="{DAAE3922-C862-4321-9706-4BA2DE9F11F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72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Повышение квалификации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/>
              <a:t>В 2020 году Научной комиссией выделено </a:t>
            </a:r>
            <a:r>
              <a:rPr lang="ru-RU" sz="2000" b="1" dirty="0"/>
              <a:t>90 000 </a:t>
            </a:r>
            <a:r>
              <a:rPr lang="ru-RU" sz="2000" dirty="0"/>
              <a:t>рублей. </a:t>
            </a:r>
            <a:br>
              <a:rPr lang="ru-RU" sz="2000" dirty="0"/>
            </a:br>
            <a:r>
              <a:rPr lang="ru-RU" sz="2000" dirty="0"/>
              <a:t>Были поддержаны заявки следующих научно-преподавательских работников МИЭМ НИУ ВШЭ на повышение квалификации:</a:t>
            </a:r>
          </a:p>
          <a:p>
            <a:pPr marL="0" indent="0">
              <a:buNone/>
            </a:pPr>
            <a:endParaRPr lang="ru-RU" sz="2000" dirty="0"/>
          </a:p>
          <a:p>
            <a:pPr lvl="1"/>
            <a:r>
              <a:rPr lang="ru-RU" sz="1600" dirty="0"/>
              <a:t>Дёмин Дмитрий Олегович – Курс повышения квалификации "Введение в </a:t>
            </a:r>
            <a:r>
              <a:rPr lang="ru-RU" sz="1600" dirty="0" err="1"/>
              <a:t>Abaqus</a:t>
            </a:r>
            <a:r>
              <a:rPr lang="ru-RU" sz="1600" dirty="0"/>
              <a:t>/</a:t>
            </a:r>
            <a:r>
              <a:rPr lang="ru-RU" sz="1600" dirty="0" err="1"/>
              <a:t>Standard</a:t>
            </a:r>
            <a:r>
              <a:rPr lang="ru-RU" sz="1600" dirty="0"/>
              <a:t> и </a:t>
            </a:r>
            <a:r>
              <a:rPr lang="ru-RU" sz="1600" dirty="0" err="1"/>
              <a:t>Abaqus</a:t>
            </a:r>
            <a:r>
              <a:rPr lang="ru-RU" sz="1600" dirty="0"/>
              <a:t>/</a:t>
            </a:r>
            <a:r>
              <a:rPr lang="ru-RU" sz="1600" dirty="0" err="1"/>
              <a:t>Explicit</a:t>
            </a:r>
            <a:r>
              <a:rPr lang="ru-RU" sz="1600" dirty="0"/>
              <a:t>" от ООО «Системы инженерного анализа» (Нижний Новгород, Россия);</a:t>
            </a:r>
          </a:p>
          <a:p>
            <a:pPr lvl="1"/>
            <a:r>
              <a:rPr lang="ru-RU" sz="1600" dirty="0"/>
              <a:t>Захарьев Иван Юрьевич – Курс повышения квалификации "Введение в </a:t>
            </a:r>
            <a:r>
              <a:rPr lang="ru-RU" sz="1600" dirty="0" err="1"/>
              <a:t>Abaqus</a:t>
            </a:r>
            <a:r>
              <a:rPr lang="ru-RU" sz="1600" dirty="0"/>
              <a:t>/</a:t>
            </a:r>
            <a:r>
              <a:rPr lang="ru-RU" sz="1600" dirty="0" err="1"/>
              <a:t>Standard</a:t>
            </a:r>
            <a:r>
              <a:rPr lang="ru-RU" sz="1600" dirty="0"/>
              <a:t> и </a:t>
            </a:r>
            <a:r>
              <a:rPr lang="ru-RU" sz="1600" dirty="0" err="1"/>
              <a:t>Abaqus</a:t>
            </a:r>
            <a:r>
              <a:rPr lang="ru-RU" sz="1600" dirty="0"/>
              <a:t>/</a:t>
            </a:r>
            <a:r>
              <a:rPr lang="ru-RU" sz="1600" dirty="0" err="1"/>
              <a:t>Explicit</a:t>
            </a:r>
            <a:r>
              <a:rPr lang="ru-RU" sz="1600" dirty="0"/>
              <a:t>« от ООО «Системы инженерного анализа» (Нижний Новгород, Россия);</a:t>
            </a:r>
          </a:p>
          <a:p>
            <a:pPr lvl="1"/>
            <a:r>
              <a:rPr lang="ru-RU" sz="1600" dirty="0"/>
              <a:t>Синельщиков Дмитрий Игоревич – повышение квалификации «Особенности волновых явлений в нелинейных средах» в рамках Группы высокого профессионального потенциала, категория «Будущие профессора» (</a:t>
            </a:r>
            <a:r>
              <a:rPr lang="ru-RU" sz="1600" dirty="0" err="1"/>
              <a:t>Тувумба</a:t>
            </a:r>
            <a:r>
              <a:rPr lang="ru-RU" sz="1600" dirty="0"/>
              <a:t>, Австралия) НЕ СОСТОЯЛОСЬ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</a:t>
            </a:r>
            <a:fld id="{DAAE3922-C862-4321-9706-4BA2DE9F11F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08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Мобильность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</a:t>
            </a:r>
            <a:fld id="{DAAE3922-C862-4321-9706-4BA2DE9F11F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600" dirty="0"/>
              <a:t>Поддержано </a:t>
            </a:r>
            <a:r>
              <a:rPr lang="ru-RU" sz="1600" b="1" dirty="0"/>
              <a:t>9</a:t>
            </a:r>
            <a:r>
              <a:rPr lang="ru-RU" sz="1600" dirty="0"/>
              <a:t> заявок на участие в научных мероприятиях:</a:t>
            </a:r>
          </a:p>
          <a:p>
            <a:pPr lvl="1"/>
            <a:r>
              <a:rPr lang="ru-RU" sz="1600" b="1" dirty="0"/>
              <a:t>7</a:t>
            </a:r>
            <a:r>
              <a:rPr lang="ru-RU" sz="1600" dirty="0"/>
              <a:t> заявок сотрудников </a:t>
            </a:r>
          </a:p>
          <a:p>
            <a:pPr marL="457200" lvl="1" indent="0">
              <a:buNone/>
            </a:pPr>
            <a:r>
              <a:rPr lang="ru-RU" sz="1600" dirty="0"/>
              <a:t>	Состоялись – 4 </a:t>
            </a:r>
          </a:p>
          <a:p>
            <a:pPr marL="457200" lvl="1" indent="0">
              <a:buNone/>
            </a:pPr>
            <a:r>
              <a:rPr lang="ru-RU" sz="1600" dirty="0"/>
              <a:t>	Не состоялись – 3 </a:t>
            </a:r>
          </a:p>
          <a:p>
            <a:pPr lvl="1"/>
            <a:r>
              <a:rPr lang="ru-RU" sz="1600" b="1" dirty="0"/>
              <a:t>2 </a:t>
            </a:r>
            <a:r>
              <a:rPr lang="ru-RU" sz="1600" dirty="0"/>
              <a:t>заявки студентов и аспирантов</a:t>
            </a:r>
          </a:p>
          <a:p>
            <a:pPr marL="457200" lvl="1" indent="0">
              <a:buNone/>
            </a:pPr>
            <a:r>
              <a:rPr lang="ru-RU" sz="1600" dirty="0"/>
              <a:t>      Состоялись – 1</a:t>
            </a:r>
          </a:p>
          <a:p>
            <a:pPr marL="457200" lvl="1" indent="0">
              <a:buNone/>
            </a:pPr>
            <a:r>
              <a:rPr lang="ru-RU" sz="1600" dirty="0"/>
              <a:t>	Не состоялись – 1</a:t>
            </a:r>
          </a:p>
          <a:p>
            <a:pPr marL="457200" lvl="1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Выделено </a:t>
            </a:r>
            <a:r>
              <a:rPr lang="ru-RU" sz="1600" b="1" dirty="0"/>
              <a:t>766 971 </a:t>
            </a:r>
            <a:r>
              <a:rPr lang="ru-RU" sz="1600" dirty="0"/>
              <a:t>руб.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Поддержано </a:t>
            </a:r>
            <a:r>
              <a:rPr lang="ru-RU" sz="1600" b="1" dirty="0"/>
              <a:t>4</a:t>
            </a:r>
            <a:r>
              <a:rPr lang="ru-RU" sz="1600" dirty="0"/>
              <a:t> входящих визитов (все не состоялись)</a:t>
            </a:r>
          </a:p>
          <a:p>
            <a:pPr lvl="1"/>
            <a:r>
              <a:rPr lang="ru-RU" sz="1600" dirty="0"/>
              <a:t>Силкин Вячеслав(Испания) - для проведения исследования и научного семинара;</a:t>
            </a:r>
          </a:p>
          <a:p>
            <a:pPr lvl="1"/>
            <a:r>
              <a:rPr lang="ru-RU" sz="1600" dirty="0"/>
              <a:t>Кумияма </a:t>
            </a:r>
            <a:r>
              <a:rPr lang="ru-RU" sz="1600" dirty="0" err="1"/>
              <a:t>Сусуму</a:t>
            </a:r>
            <a:r>
              <a:rPr lang="ru-RU" sz="1600" dirty="0"/>
              <a:t> (Япония) - для проведения серии научно-технических семинаров; </a:t>
            </a:r>
          </a:p>
          <a:p>
            <a:pPr lvl="1"/>
            <a:r>
              <a:rPr lang="ru-RU" sz="1600" dirty="0"/>
              <a:t>Карателли Диего (Италия) - для проведения исследования и научного семинара;</a:t>
            </a:r>
          </a:p>
          <a:p>
            <a:pPr lvl="1"/>
            <a:r>
              <a:rPr lang="ru-RU" sz="1600" dirty="0" err="1"/>
              <a:t>Зальцман</a:t>
            </a:r>
            <a:r>
              <a:rPr lang="ru-RU" sz="1600" dirty="0"/>
              <a:t> Борис (Израиль) - для проведения исследования и научного семинара.</a:t>
            </a:r>
          </a:p>
          <a:p>
            <a:pPr marL="457200" lvl="1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Выделено </a:t>
            </a:r>
            <a:r>
              <a:rPr lang="ru-RU" sz="1600" b="1" dirty="0"/>
              <a:t>263 800 </a:t>
            </a:r>
            <a:r>
              <a:rPr lang="ru-RU" sz="1600" dirty="0"/>
              <a:t>руб.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65971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Экспертиза публикаций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</a:t>
            </a:r>
            <a:fld id="{DAAE3922-C862-4321-9706-4BA2DE9F11F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Проведена  предварительная экспертиза монографий:</a:t>
            </a:r>
          </a:p>
          <a:p>
            <a:pPr marL="0" indent="0">
              <a:buNone/>
            </a:pPr>
            <a:endParaRPr lang="ru-RU" sz="2400" dirty="0"/>
          </a:p>
          <a:p>
            <a:pPr lvl="1" algn="just"/>
            <a:r>
              <a:rPr lang="ru-RU" sz="2000" dirty="0"/>
              <a:t>Кечиев Л.Н. Экранирование радиоэлектронной аппаратуры. М.: Грифон, 2019</a:t>
            </a:r>
          </a:p>
          <a:p>
            <a:pPr lvl="1" algn="just"/>
            <a:r>
              <a:rPr lang="ru-RU" sz="2000" b="1" dirty="0"/>
              <a:t>Карпов В.Э., Карпова И.П., </a:t>
            </a:r>
            <a:r>
              <a:rPr lang="ru-RU" sz="2000" b="1" dirty="0" err="1"/>
              <a:t>Кулинич</a:t>
            </a:r>
            <a:r>
              <a:rPr lang="ru-RU" sz="2000" b="1" dirty="0"/>
              <a:t> А.А. Социальные сообщества роботов. М.: ЛЕНАНД, 2019</a:t>
            </a:r>
            <a:endParaRPr lang="ru-RU" sz="2000" dirty="0"/>
          </a:p>
          <a:p>
            <a:pPr lvl="1" algn="just"/>
            <a:r>
              <a:rPr lang="ru-RU" sz="2000" b="1" dirty="0"/>
              <a:t>Елизаров А. А., Кухаренко А.С. Микроволновые частотно-селективные устройства на резонансных отрезках электродинамических замедляющих систем и структурах с </a:t>
            </a:r>
            <a:r>
              <a:rPr lang="ru-RU" sz="2000" b="1" dirty="0" err="1"/>
              <a:t>метаматериалами</a:t>
            </a:r>
            <a:r>
              <a:rPr lang="ru-RU" sz="2000" b="1" dirty="0"/>
              <a:t>. М.: Издательский дом НИУ ВШЭ, 2019</a:t>
            </a:r>
          </a:p>
        </p:txBody>
      </p:sp>
    </p:spTree>
    <p:extLst>
      <p:ext uri="{BB962C8B-B14F-4D97-AF65-F5344CB8AC3E}">
        <p14:creationId xmlns:p14="http://schemas.microsoft.com/office/powerpoint/2010/main" val="218080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Летние школы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</a:t>
            </a:r>
            <a:fld id="{DAAE3922-C862-4321-9706-4BA2DE9F11F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33214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400" dirty="0"/>
              <a:t>Поддержано </a:t>
            </a:r>
            <a:r>
              <a:rPr lang="ru-RU" sz="2400" b="1" dirty="0"/>
              <a:t>2</a:t>
            </a:r>
            <a:r>
              <a:rPr lang="ru-RU" sz="2400" dirty="0"/>
              <a:t> летних школы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ru-RU" sz="2400" dirty="0"/>
              <a:t>Выделено </a:t>
            </a:r>
            <a:r>
              <a:rPr lang="ru-RU" sz="2400" b="1" dirty="0"/>
              <a:t>300 000 руб.</a:t>
            </a:r>
            <a:endParaRPr lang="ru-RU" sz="24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u-RU" sz="2000" dirty="0"/>
              <a:t>Суперкомпьютерное моделирование и системы управления в инженерии (Продвижение программ магистратуры ДПМ) – 150 000 руб.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ru-RU" sz="2000" dirty="0"/>
              <a:t>«Электроника, </a:t>
            </a:r>
            <a:r>
              <a:rPr lang="ru-RU" sz="2000" dirty="0" err="1"/>
              <a:t>наноэлектроника</a:t>
            </a:r>
            <a:r>
              <a:rPr lang="ru-RU" sz="2000" dirty="0"/>
              <a:t> и интернет вещей» (Продвижение программ магистратуры ДЭИ) – 150 000 руб.</a:t>
            </a:r>
          </a:p>
        </p:txBody>
      </p:sp>
    </p:spTree>
    <p:extLst>
      <p:ext uri="{BB962C8B-B14F-4D97-AF65-F5344CB8AC3E}">
        <p14:creationId xmlns:p14="http://schemas.microsoft.com/office/powerpoint/2010/main" val="113536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Поддержка научных ассистентов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</a:t>
            </a:r>
            <a:fld id="{DAAE3922-C862-4321-9706-4BA2DE9F11F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792088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400" dirty="0"/>
              <a:t>Поддержано участие </a:t>
            </a:r>
            <a:r>
              <a:rPr lang="ru-RU" sz="2400" b="1" dirty="0"/>
              <a:t>26 </a:t>
            </a:r>
            <a:r>
              <a:rPr lang="ru-RU" sz="2400" dirty="0"/>
              <a:t>человек в программе научных ассистентов 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2400" dirty="0"/>
              <a:t>Выделено </a:t>
            </a:r>
            <a:r>
              <a:rPr lang="ru-RU" sz="2400" b="1" dirty="0"/>
              <a:t>1 925 565 руб</a:t>
            </a:r>
            <a:r>
              <a:rPr lang="ru-RU" sz="2400" dirty="0"/>
              <a:t>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ru-RU" sz="24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2467440"/>
            <a:ext cx="8435280" cy="4104455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400" dirty="0"/>
              <a:t>Антонов Дмитрий Андреевич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Борисов Вячеслав Дмитриевич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Булеков Александр Александрович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Кузнецов Сергей Алексеевич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Миколаенко Вадим Витальевич 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Плотникова Оксана Александровна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Серякова Василиса Денисовна</a:t>
            </a:r>
          </a:p>
          <a:p>
            <a:pPr>
              <a:spcAft>
                <a:spcPts val="1000"/>
              </a:spcAft>
            </a:pPr>
            <a:r>
              <a:rPr lang="ru-RU" sz="1400" dirty="0" err="1"/>
              <a:t>Файзуллина</a:t>
            </a:r>
            <a:r>
              <a:rPr lang="ru-RU" sz="1400" dirty="0"/>
              <a:t> Камилла </a:t>
            </a:r>
            <a:r>
              <a:rPr lang="ru-RU" sz="1400" dirty="0" err="1"/>
              <a:t>Наилевна</a:t>
            </a:r>
            <a:endParaRPr lang="ru-RU" sz="1400" dirty="0"/>
          </a:p>
          <a:p>
            <a:pPr>
              <a:spcAft>
                <a:spcPts val="1000"/>
              </a:spcAft>
            </a:pPr>
            <a:r>
              <a:rPr lang="ru-RU" sz="1400" dirty="0"/>
              <a:t>Астраханцев Роман Геннадьевич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Бесчастных Роман Львович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Апасов Вячеслав Алексеевич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Москаленко Роман Борисович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Мирошник Валерий Александрович 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Четвериков Илья Сергеевич </a:t>
            </a:r>
          </a:p>
          <a:p>
            <a:pPr>
              <a:spcAft>
                <a:spcPts val="1000"/>
              </a:spcAft>
            </a:pPr>
            <a:r>
              <a:rPr lang="ru-RU" sz="1400" dirty="0" err="1"/>
              <a:t>Башкевич</a:t>
            </a:r>
            <a:r>
              <a:rPr lang="ru-RU" sz="1400" dirty="0"/>
              <a:t> Степан Владимирович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Кузнецов Александр Дмитриевич</a:t>
            </a:r>
          </a:p>
          <a:p>
            <a:pPr>
              <a:spcAft>
                <a:spcPts val="1000"/>
              </a:spcAft>
            </a:pPr>
            <a:r>
              <a:rPr lang="ru-RU" sz="1400" dirty="0" err="1"/>
              <a:t>Клянчин</a:t>
            </a:r>
            <a:r>
              <a:rPr lang="ru-RU" sz="1400" dirty="0"/>
              <a:t> Данил Сергеевич</a:t>
            </a:r>
          </a:p>
          <a:p>
            <a:pPr>
              <a:spcAft>
                <a:spcPts val="1000"/>
              </a:spcAft>
            </a:pPr>
            <a:r>
              <a:rPr lang="ru-RU" sz="1400" dirty="0" err="1"/>
              <a:t>Люкшин</a:t>
            </a:r>
            <a:r>
              <a:rPr lang="ru-RU" sz="1400" dirty="0"/>
              <a:t> Владислав Сергеевич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Нечаев Виктор Владимирович</a:t>
            </a:r>
          </a:p>
          <a:p>
            <a:pPr>
              <a:spcAft>
                <a:spcPts val="1000"/>
              </a:spcAft>
            </a:pPr>
            <a:endParaRPr lang="ru-RU" sz="1400" dirty="0"/>
          </a:p>
          <a:p>
            <a:pPr>
              <a:spcAft>
                <a:spcPts val="1000"/>
              </a:spcAft>
            </a:pPr>
            <a:r>
              <a:rPr lang="ru-RU" sz="1400" dirty="0" err="1"/>
              <a:t>Рзаев</a:t>
            </a:r>
            <a:r>
              <a:rPr lang="ru-RU" sz="1400" dirty="0"/>
              <a:t> Эдвард </a:t>
            </a:r>
            <a:r>
              <a:rPr lang="ru-RU" sz="1400" dirty="0" err="1"/>
              <a:t>Рамизович</a:t>
            </a:r>
            <a:endParaRPr lang="ru-RU" sz="1400" dirty="0"/>
          </a:p>
          <a:p>
            <a:pPr>
              <a:spcAft>
                <a:spcPts val="1000"/>
              </a:spcAft>
            </a:pPr>
            <a:r>
              <a:rPr lang="ru-RU" sz="1400" dirty="0"/>
              <a:t>Семенов Андрей Андреевич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Волгина Ольга Андреевна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Рогулина Алина Валерьевна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Лобашев Александр Алексеевич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Коврижных Мария Антоновна</a:t>
            </a:r>
          </a:p>
          <a:p>
            <a:pPr>
              <a:spcAft>
                <a:spcPts val="1000"/>
              </a:spcAft>
            </a:pPr>
            <a:r>
              <a:rPr lang="ru-RU" sz="1400" dirty="0"/>
              <a:t>Тимохин Илья Сергеевич</a:t>
            </a:r>
          </a:p>
        </p:txBody>
      </p:sp>
    </p:spTree>
    <p:extLst>
      <p:ext uri="{BB962C8B-B14F-4D97-AF65-F5344CB8AC3E}">
        <p14:creationId xmlns:p14="http://schemas.microsoft.com/office/powerpoint/2010/main" val="4255673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5188</TotalTime>
  <Words>948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Отчет  о работе Научной комиссии Московского института электроники и математики им. А.Н.Тихонова Национального исследовательского университета «Высшая школа экономики» за 2020 год </vt:lpstr>
      <vt:lpstr>Состав НК</vt:lpstr>
      <vt:lpstr>Сферы деятельности НК</vt:lpstr>
      <vt:lpstr>Организация конференций</vt:lpstr>
      <vt:lpstr>Повышение квалификации</vt:lpstr>
      <vt:lpstr>Мобильность</vt:lpstr>
      <vt:lpstr>Экспертиза публикаций</vt:lpstr>
      <vt:lpstr>Летние школы</vt:lpstr>
      <vt:lpstr>Поддержка научных ассистентов</vt:lpstr>
      <vt:lpstr>Конкурс проектных групп</vt:lpstr>
      <vt:lpstr>Сайт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ДОКЛАДА</dc:title>
  <dc:creator>Aksenov</dc:creator>
  <cp:lastModifiedBy>Виктория</cp:lastModifiedBy>
  <cp:revision>147</cp:revision>
  <dcterms:created xsi:type="dcterms:W3CDTF">2013-03-24T14:12:58Z</dcterms:created>
  <dcterms:modified xsi:type="dcterms:W3CDTF">2020-12-14T10:16:36Z</dcterms:modified>
</cp:coreProperties>
</file>