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6" r:id="rId3"/>
    <p:sldId id="265" r:id="rId4"/>
    <p:sldId id="294" r:id="rId5"/>
    <p:sldId id="259" r:id="rId6"/>
    <p:sldId id="260" r:id="rId7"/>
    <p:sldId id="263" r:id="rId8"/>
    <p:sldId id="280" r:id="rId9"/>
    <p:sldId id="266" r:id="rId10"/>
    <p:sldId id="261" r:id="rId11"/>
    <p:sldId id="281" r:id="rId12"/>
    <p:sldId id="284" r:id="rId13"/>
    <p:sldId id="285" r:id="rId14"/>
    <p:sldId id="286" r:id="rId15"/>
    <p:sldId id="287" r:id="rId16"/>
    <p:sldId id="291" r:id="rId17"/>
    <p:sldId id="282" r:id="rId18"/>
    <p:sldId id="293" r:id="rId19"/>
    <p:sldId id="288" r:id="rId20"/>
    <p:sldId id="289" r:id="rId21"/>
    <p:sldId id="290" r:id="rId22"/>
    <p:sldId id="292" r:id="rId23"/>
    <p:sldId id="273" r:id="rId24"/>
    <p:sldId id="262" r:id="rId25"/>
    <p:sldId id="268" r:id="rId26"/>
    <p:sldId id="269" r:id="rId27"/>
    <p:sldId id="270" r:id="rId28"/>
    <p:sldId id="272" r:id="rId29"/>
    <p:sldId id="271" r:id="rId30"/>
    <p:sldId id="274" r:id="rId31"/>
    <p:sldId id="275" r:id="rId32"/>
    <p:sldId id="276" r:id="rId33"/>
    <p:sldId id="277" r:id="rId34"/>
    <p:sldId id="278" r:id="rId35"/>
    <p:sldId id="295" r:id="rId36"/>
    <p:sldId id="279" r:id="rId37"/>
    <p:sldId id="26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uzmi\&#1059;&#1085;&#1080;&#1074;&#1077;&#1088;\&#1044;&#1080;&#1087;&#1083;&#1086;&#1084;%20&#1072;&#1083;&#1103;%20&#1087;&#1088;&#1086;&#1077;&#1082;&#1090;&#1099;\results\arduino\new\&#1088;&#1077;&#1079;&#1091;&#1083;&#1100;&#1090;&#1072;&#1090;&#1099;_Arduino_UN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uzmi\&#1059;&#1085;&#1080;&#1074;&#1077;&#1088;\&#1044;&#1080;&#1087;&#1083;&#1086;&#1084;%20&#1072;&#1083;&#1103;%20&#1087;&#1088;&#1086;&#1077;&#1082;&#1090;&#1099;\results\raspberry%20pi%203\new\&#1088;&#1077;&#1079;&#1091;&#1083;&#1100;&#1090;&#1072;&#1090;&#1099;_Raspberry_Pi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uzmi\&#1059;&#1085;&#1080;&#1074;&#1077;&#1088;\&#1044;&#1080;&#1087;&#1083;&#1086;&#1084;%20&#1072;&#1083;&#1103;%20&#1087;&#1088;&#1086;&#1077;&#1082;&#1090;&#1099;\results\raspberry%20pi%203\new\&#1088;&#1077;&#1079;&#1091;&#1083;&#1100;&#1090;&#1072;&#1090;&#1099;_Raspberry_Pi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uzmi\&#1059;&#1085;&#1080;&#1074;&#1077;&#1088;\&#1044;&#1080;&#1087;&#1083;&#1086;&#1084;%20&#1072;&#1083;&#1103;%20&#1087;&#1088;&#1086;&#1077;&#1082;&#1090;&#1099;\results\raspberry%20pi%203\new\&#1088;&#1077;&#1079;&#1091;&#1083;&#1100;&#1090;&#1072;&#1090;&#1099;_Raspberry_Pi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uzmi\&#1059;&#1085;&#1080;&#1074;&#1077;&#1088;\&#1044;&#1080;&#1087;&#1083;&#1086;&#1084;%20&#1072;&#1083;&#1103;%20&#1087;&#1088;&#1086;&#1077;&#1082;&#1090;&#1099;\results\raspberry%20pi%203\new\&#1088;&#1077;&#1079;&#1091;&#1083;&#1100;&#1090;&#1072;&#1090;&#1099;_Raspberry_Pi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uzmi\&#1059;&#1085;&#1080;&#1074;&#1077;&#1088;\&#1044;&#1080;&#1087;&#1083;&#1086;&#1084;%20&#1072;&#1083;&#1103;%20&#1087;&#1088;&#1086;&#1077;&#1082;&#1090;&#1099;\results\raspberry%20pi%203\new\&#1088;&#1077;&#1079;&#1091;&#1083;&#1100;&#1090;&#1072;&#1090;&#1099;_Raspberry_Pi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uzmi\&#1059;&#1085;&#1080;&#1074;&#1077;&#1088;\&#1044;&#1080;&#1087;&#1083;&#1086;&#1084;%20&#1072;&#1083;&#1103;%20&#1087;&#1088;&#1086;&#1077;&#1082;&#1090;&#1099;\results\raspberry%20pi%203\new\&#1088;&#1077;&#1079;&#1091;&#1083;&#1100;&#1090;&#1072;&#1090;&#1099;_Raspberry_Pi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uzmi\&#1059;&#1085;&#1080;&#1074;&#1077;&#1088;\&#1044;&#1080;&#1087;&#1083;&#1086;&#1084;%20&#1072;&#1083;&#1103;%20&#1087;&#1088;&#1086;&#1077;&#1082;&#1090;&#1099;\results\raspberry%20pi%203\new\&#1088;&#1077;&#1079;&#1091;&#1083;&#1100;&#1090;&#1072;&#1090;&#1099;_Raspberry_Pi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uzmi\&#1059;&#1085;&#1080;&#1074;&#1077;&#1088;\&#1044;&#1080;&#1087;&#1083;&#1086;&#1084;%20&#1072;&#1083;&#1103;%20&#1087;&#1088;&#1086;&#1077;&#1082;&#1090;&#1099;\results\&#1048;&#1084;&#1080;&#1090;&#1086;&#1074;&#1089;&#1090;&#1072;&#1074;&#1082;&#1072;%20Arduino%20&#1080;%20Raspberry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uzmi\&#1059;&#1085;&#1080;&#1074;&#1077;&#1088;\&#1044;&#1080;&#1087;&#1083;&#1086;&#1084;%20&#1072;&#1083;&#1103;%20&#1087;&#1088;&#1086;&#1077;&#1082;&#1090;&#1099;\results\stm32\Nucleo-F401RE\new\&#1088;&#1077;&#1079;&#1091;&#1083;&#1100;&#1090;&#1072;&#1090;&#1099;_Nucleo-F401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uzmi\&#1059;&#1085;&#1080;&#1074;&#1077;&#1088;\&#1044;&#1080;&#1087;&#1083;&#1086;&#1084;%20&#1072;&#1083;&#1103;%20&#1087;&#1088;&#1086;&#1077;&#1082;&#1090;&#1099;\results\stm32\Nucleo-F401RE\new\&#1088;&#1077;&#1079;&#1091;&#1083;&#1100;&#1090;&#1072;&#1090;&#1099;_Nucleo-F401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uzmi\&#1059;&#1085;&#1080;&#1074;&#1077;&#1088;\&#1044;&#1080;&#1087;&#1083;&#1086;&#1084;%20&#1072;&#1083;&#1103;%20&#1087;&#1088;&#1086;&#1077;&#1082;&#1090;&#1099;\results\stm32\Nucleo-F401RE\new\&#1088;&#1077;&#1079;&#1091;&#1083;&#1100;&#1090;&#1072;&#1090;&#1099;_Nucleo-F401R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uzmi\&#1059;&#1085;&#1080;&#1074;&#1077;&#1088;\&#1044;&#1080;&#1087;&#1083;&#1086;&#1084;%20&#1072;&#1083;&#1103;%20&#1087;&#1088;&#1086;&#1077;&#1082;&#1090;&#1099;\results\stm32\Nucleo-F401RE\new\&#1088;&#1077;&#1079;&#1091;&#1083;&#1100;&#1090;&#1072;&#1090;&#1099;_Nucleo-F401R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uzmi\&#1059;&#1085;&#1080;&#1074;&#1077;&#1088;\&#1044;&#1080;&#1087;&#1083;&#1086;&#1084;%20&#1072;&#1083;&#1103;%20&#1087;&#1088;&#1086;&#1077;&#1082;&#1090;&#1099;\results\stm32\Nucleo-L152RE\new\&#1088;&#1077;&#1079;&#1091;&#1083;&#1100;&#1090;&#1072;&#1090;&#1099;_Nucleo-L152R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uzmi\&#1059;&#1085;&#1080;&#1074;&#1077;&#1088;\&#1044;&#1080;&#1087;&#1083;&#1086;&#1084;%20&#1072;&#1083;&#1103;%20&#1087;&#1088;&#1086;&#1077;&#1082;&#1090;&#1099;\results\stm32\Nucleo-L152RE\new\&#1088;&#1077;&#1079;&#1091;&#1083;&#1100;&#1090;&#1072;&#1090;&#1099;_Nucleo-L152R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uzmi\&#1059;&#1085;&#1080;&#1074;&#1077;&#1088;\&#1044;&#1080;&#1087;&#1083;&#1086;&#1084;%20&#1072;&#1083;&#1103;%20&#1087;&#1088;&#1086;&#1077;&#1082;&#1090;&#1099;\results\stm32\Nucleo-L152RE\new\&#1088;&#1077;&#1079;&#1091;&#1083;&#1100;&#1090;&#1072;&#1090;&#1099;_Nucleo-L152R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uzmi\&#1059;&#1085;&#1080;&#1074;&#1077;&#1088;\&#1044;&#1080;&#1087;&#1083;&#1086;&#1084;%20&#1072;&#1083;&#1103;%20&#1087;&#1088;&#1086;&#1077;&#1082;&#1090;&#1099;\results\stm32\Nucleo-L152RE\new\&#1088;&#1077;&#1079;&#1091;&#1083;&#1100;&#1090;&#1072;&#1090;&#1099;_Nucleo-L152R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Arduino UNO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Имитвст!$B$2</c:f>
              <c:strCache>
                <c:ptCount val="1"/>
                <c:pt idx="0">
                  <c:v>Время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Имитвст!$A$3:$A$12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Имитвст!$B$3:$B$12</c:f>
              <c:numCache>
                <c:formatCode>General</c:formatCode>
                <c:ptCount val="10"/>
                <c:pt idx="0">
                  <c:v>1976</c:v>
                </c:pt>
                <c:pt idx="1">
                  <c:v>14613</c:v>
                </c:pt>
                <c:pt idx="2">
                  <c:v>27250</c:v>
                </c:pt>
                <c:pt idx="3">
                  <c:v>39887</c:v>
                </c:pt>
                <c:pt idx="4">
                  <c:v>52524</c:v>
                </c:pt>
                <c:pt idx="5">
                  <c:v>65161</c:v>
                </c:pt>
                <c:pt idx="6">
                  <c:v>77798</c:v>
                </c:pt>
                <c:pt idx="7">
                  <c:v>90435</c:v>
                </c:pt>
                <c:pt idx="8">
                  <c:v>103072</c:v>
                </c:pt>
                <c:pt idx="9">
                  <c:v>115709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717-4A74-85A4-BFCF70E48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350568"/>
        <c:axId val="467352536"/>
      </c:scatterChart>
      <c:valAx>
        <c:axId val="467350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Длина строки, байт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7352536"/>
        <c:crosses val="autoZero"/>
        <c:crossBetween val="midCat"/>
      </c:valAx>
      <c:valAx>
        <c:axId val="46735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мкс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7350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Простая замена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'Пр замена'!$A$1:$B$1</c:f>
              <c:strCache>
                <c:ptCount val="1"/>
                <c:pt idx="0">
                  <c:v>Простая замена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'Пр замена'!$A$3:$A$12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'Пр замена'!$B$3:$B$12</c:f>
              <c:numCache>
                <c:formatCode>General</c:formatCode>
                <c:ptCount val="10"/>
                <c:pt idx="0">
                  <c:v>32</c:v>
                </c:pt>
                <c:pt idx="1">
                  <c:v>257</c:v>
                </c:pt>
                <c:pt idx="2">
                  <c:v>482</c:v>
                </c:pt>
                <c:pt idx="3">
                  <c:v>707</c:v>
                </c:pt>
                <c:pt idx="4">
                  <c:v>932</c:v>
                </c:pt>
                <c:pt idx="5">
                  <c:v>1157</c:v>
                </c:pt>
                <c:pt idx="6">
                  <c:v>1382</c:v>
                </c:pt>
                <c:pt idx="7">
                  <c:v>1607</c:v>
                </c:pt>
                <c:pt idx="8">
                  <c:v>1833</c:v>
                </c:pt>
                <c:pt idx="9">
                  <c:v>2058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A9D-4820-823B-3C8203325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3908480"/>
        <c:axId val="523910448"/>
      </c:scatterChart>
      <c:valAx>
        <c:axId val="523908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Длина строки, байт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3910448"/>
        <c:crosses val="autoZero"/>
        <c:crossBetween val="midCat"/>
      </c:valAx>
      <c:valAx>
        <c:axId val="52391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мкс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3908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Гаммирование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'Гамм-е'!$A$1</c:f>
              <c:strCache>
                <c:ptCount val="1"/>
                <c:pt idx="0">
                  <c:v>Гаммирование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'Гамм-е'!$A$3:$A$12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'Гамм-е'!$B$3:$B$12</c:f>
              <c:numCache>
                <c:formatCode>General</c:formatCode>
                <c:ptCount val="10"/>
                <c:pt idx="0">
                  <c:v>24</c:v>
                </c:pt>
                <c:pt idx="1">
                  <c:v>136</c:v>
                </c:pt>
                <c:pt idx="2">
                  <c:v>249</c:v>
                </c:pt>
                <c:pt idx="3">
                  <c:v>362</c:v>
                </c:pt>
                <c:pt idx="4">
                  <c:v>475</c:v>
                </c:pt>
                <c:pt idx="5">
                  <c:v>587</c:v>
                </c:pt>
                <c:pt idx="6">
                  <c:v>729</c:v>
                </c:pt>
                <c:pt idx="7">
                  <c:v>813</c:v>
                </c:pt>
                <c:pt idx="8">
                  <c:v>927</c:v>
                </c:pt>
                <c:pt idx="9">
                  <c:v>1038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808-4B34-A900-9EB8A1E1D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052896"/>
        <c:axId val="527047976"/>
      </c:scatterChart>
      <c:valAx>
        <c:axId val="527052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Длина строки, байт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047976"/>
        <c:crosses val="autoZero"/>
        <c:crossBetween val="midCat"/>
      </c:valAx>
      <c:valAx>
        <c:axId val="52704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мкс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0528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Гаммирование с обратной связью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'Гамм-е с ОС'!$A$1:$B$1</c:f>
              <c:strCache>
                <c:ptCount val="1"/>
                <c:pt idx="0">
                  <c:v>Гаммирование с обратной связью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'Гамм-е с ОС'!$A$3:$A$12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'Гамм-е с ОС'!$B$3:$B$12</c:f>
              <c:numCache>
                <c:formatCode>General</c:formatCode>
                <c:ptCount val="10"/>
                <c:pt idx="0">
                  <c:v>76</c:v>
                </c:pt>
                <c:pt idx="1">
                  <c:v>261</c:v>
                </c:pt>
                <c:pt idx="2">
                  <c:v>489</c:v>
                </c:pt>
                <c:pt idx="3">
                  <c:v>719</c:v>
                </c:pt>
                <c:pt idx="4">
                  <c:v>947</c:v>
                </c:pt>
                <c:pt idx="5">
                  <c:v>1175</c:v>
                </c:pt>
                <c:pt idx="6">
                  <c:v>1404</c:v>
                </c:pt>
                <c:pt idx="7">
                  <c:v>1632</c:v>
                </c:pt>
                <c:pt idx="8">
                  <c:v>1862</c:v>
                </c:pt>
                <c:pt idx="9">
                  <c:v>2090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0C8-4B27-9A51-A033DC411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8468744"/>
        <c:axId val="450645144"/>
      </c:scatterChart>
      <c:valAx>
        <c:axId val="548468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Длина строки, байт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645144"/>
        <c:crosses val="autoZero"/>
        <c:crossBetween val="midCat"/>
      </c:valAx>
      <c:valAx>
        <c:axId val="45064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мкс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468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AES ECB</a:t>
            </a:r>
            <a:r>
              <a:rPr lang="en-US" sz="1400" b="0" i="0" u="none" strike="noStrike" baseline="0"/>
              <a:t> 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'AES ECB'!$A$1:$B$1</c:f>
              <c:strCache>
                <c:ptCount val="1"/>
                <c:pt idx="0">
                  <c:v>AES ECB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'AES ECB'!$A$3:$A$12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ECB'!$B$3:$B$12</c:f>
              <c:numCache>
                <c:formatCode>General</c:formatCode>
                <c:ptCount val="10"/>
                <c:pt idx="0">
                  <c:v>1161</c:v>
                </c:pt>
                <c:pt idx="1">
                  <c:v>7214</c:v>
                </c:pt>
                <c:pt idx="2">
                  <c:v>13167</c:v>
                </c:pt>
                <c:pt idx="3">
                  <c:v>19176</c:v>
                </c:pt>
                <c:pt idx="4">
                  <c:v>25196</c:v>
                </c:pt>
                <c:pt idx="5">
                  <c:v>31208</c:v>
                </c:pt>
                <c:pt idx="6">
                  <c:v>37127</c:v>
                </c:pt>
                <c:pt idx="7">
                  <c:v>43054</c:v>
                </c:pt>
                <c:pt idx="8">
                  <c:v>49244</c:v>
                </c:pt>
                <c:pt idx="9">
                  <c:v>55107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A18-458D-BEF3-BDB81B16D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8467104"/>
        <c:axId val="450645472"/>
      </c:scatterChart>
      <c:valAx>
        <c:axId val="548467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Длина строки, байт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645472"/>
        <c:crosses val="autoZero"/>
        <c:crossBetween val="midCat"/>
      </c:valAx>
      <c:valAx>
        <c:axId val="4506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мкс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467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AES CBC</a:t>
            </a:r>
            <a:r>
              <a:rPr lang="en-US" sz="1400" b="0" i="0" u="none" strike="noStrike" baseline="0"/>
              <a:t> 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'AES CBC'!$A$1:$B$1</c:f>
              <c:strCache>
                <c:ptCount val="1"/>
                <c:pt idx="0">
                  <c:v>AES CBC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'AES CBC'!$A$3:$A$12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CBC'!$B$3:$B$12</c:f>
              <c:numCache>
                <c:formatCode>General</c:formatCode>
                <c:ptCount val="10"/>
                <c:pt idx="0">
                  <c:v>893</c:v>
                </c:pt>
                <c:pt idx="1">
                  <c:v>7084</c:v>
                </c:pt>
                <c:pt idx="2">
                  <c:v>12954</c:v>
                </c:pt>
                <c:pt idx="3">
                  <c:v>20947</c:v>
                </c:pt>
                <c:pt idx="4">
                  <c:v>25145</c:v>
                </c:pt>
                <c:pt idx="5" formatCode="0">
                  <c:v>31355</c:v>
                </c:pt>
                <c:pt idx="6" formatCode="0">
                  <c:v>37353</c:v>
                </c:pt>
                <c:pt idx="7" formatCode="0">
                  <c:v>43431</c:v>
                </c:pt>
                <c:pt idx="8" formatCode="0">
                  <c:v>49532</c:v>
                </c:pt>
                <c:pt idx="9" formatCode="0">
                  <c:v>55644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56B-45A9-92F7-CCE01B936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353976"/>
        <c:axId val="550354304"/>
      </c:scatterChart>
      <c:valAx>
        <c:axId val="550353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Длина строки, байт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0354304"/>
        <c:crosses val="autoZero"/>
        <c:crossBetween val="midCat"/>
      </c:valAx>
      <c:valAx>
        <c:axId val="55035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</a:t>
                </a:r>
                <a:r>
                  <a:rPr lang="ru-RU" baseline="0"/>
                  <a:t> мкс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0353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AES CFB</a:t>
            </a:r>
            <a:r>
              <a:rPr lang="en-US" sz="1400" b="0" i="0" u="none" strike="noStrike" baseline="0"/>
              <a:t> 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'AES CFB'!$A$1:$B$1</c:f>
              <c:strCache>
                <c:ptCount val="1"/>
                <c:pt idx="0">
                  <c:v>AES CFB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'AES CFB'!$A$3:$A$12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CFB'!$B$3:$B$12</c:f>
              <c:numCache>
                <c:formatCode>General</c:formatCode>
                <c:ptCount val="10"/>
                <c:pt idx="0">
                  <c:v>598</c:v>
                </c:pt>
                <c:pt idx="1">
                  <c:v>4814</c:v>
                </c:pt>
                <c:pt idx="2">
                  <c:v>9068</c:v>
                </c:pt>
                <c:pt idx="3">
                  <c:v>13365</c:v>
                </c:pt>
                <c:pt idx="4">
                  <c:v>17662</c:v>
                </c:pt>
                <c:pt idx="5">
                  <c:v>21852</c:v>
                </c:pt>
                <c:pt idx="6">
                  <c:v>26007</c:v>
                </c:pt>
                <c:pt idx="7">
                  <c:v>30204</c:v>
                </c:pt>
                <c:pt idx="8">
                  <c:v>34533</c:v>
                </c:pt>
                <c:pt idx="9">
                  <c:v>38898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CA5-4FC5-B48E-E6D2C179C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693208"/>
        <c:axId val="514461928"/>
      </c:scatterChart>
      <c:valAx>
        <c:axId val="550693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Длина строки, байт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461928"/>
        <c:crosses val="autoZero"/>
        <c:crossBetween val="midCat"/>
      </c:valAx>
      <c:valAx>
        <c:axId val="514461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мкс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0693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4"/>
          <c:order val="1"/>
          <c:tx>
            <c:strRef>
              <c:f>'AES CBC'!$A$1</c:f>
              <c:strCache>
                <c:ptCount val="1"/>
                <c:pt idx="0">
                  <c:v>AES CBC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'AES CBC'!$A$3:$A$13</c:f>
              <c:numCache>
                <c:formatCode>General</c:formatCode>
                <c:ptCount val="11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CBC'!$B$3:$B$13</c:f>
              <c:numCache>
                <c:formatCode>General</c:formatCode>
                <c:ptCount val="11"/>
                <c:pt idx="0">
                  <c:v>893</c:v>
                </c:pt>
                <c:pt idx="1">
                  <c:v>7084</c:v>
                </c:pt>
                <c:pt idx="2">
                  <c:v>12954</c:v>
                </c:pt>
                <c:pt idx="3">
                  <c:v>20947</c:v>
                </c:pt>
                <c:pt idx="4">
                  <c:v>25145</c:v>
                </c:pt>
                <c:pt idx="5" formatCode="0">
                  <c:v>31355</c:v>
                </c:pt>
                <c:pt idx="6" formatCode="0">
                  <c:v>37353</c:v>
                </c:pt>
                <c:pt idx="7" formatCode="0">
                  <c:v>43431</c:v>
                </c:pt>
                <c:pt idx="8" formatCode="0">
                  <c:v>49532</c:v>
                </c:pt>
                <c:pt idx="9" formatCode="0">
                  <c:v>55644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745-4A1D-A2D1-DBD7B075DED0}"/>
            </c:ext>
          </c:extLst>
        </c:ser>
        <c:ser>
          <c:idx val="6"/>
          <c:order val="2"/>
          <c:tx>
            <c:strRef>
              <c:f>'AES ECB'!$A$1</c:f>
              <c:strCache>
                <c:ptCount val="1"/>
                <c:pt idx="0">
                  <c:v>AES ECB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'AES ECB'!$A$3:$A$12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ECB'!$B$3:$B$12</c:f>
              <c:numCache>
                <c:formatCode>General</c:formatCode>
                <c:ptCount val="10"/>
                <c:pt idx="0">
                  <c:v>1161</c:v>
                </c:pt>
                <c:pt idx="1">
                  <c:v>7214</c:v>
                </c:pt>
                <c:pt idx="2">
                  <c:v>13167</c:v>
                </c:pt>
                <c:pt idx="3">
                  <c:v>19176</c:v>
                </c:pt>
                <c:pt idx="4">
                  <c:v>25196</c:v>
                </c:pt>
                <c:pt idx="5">
                  <c:v>31208</c:v>
                </c:pt>
                <c:pt idx="6">
                  <c:v>37127</c:v>
                </c:pt>
                <c:pt idx="7">
                  <c:v>43054</c:v>
                </c:pt>
                <c:pt idx="8">
                  <c:v>49244</c:v>
                </c:pt>
                <c:pt idx="9">
                  <c:v>55107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745-4A1D-A2D1-DBD7B075DED0}"/>
            </c:ext>
          </c:extLst>
        </c:ser>
        <c:ser>
          <c:idx val="5"/>
          <c:order val="3"/>
          <c:tx>
            <c:strRef>
              <c:f>'AES CFB'!$A$1</c:f>
              <c:strCache>
                <c:ptCount val="1"/>
                <c:pt idx="0">
                  <c:v>AES CFB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'AES CFB'!$A$3:$A$13</c:f>
              <c:numCache>
                <c:formatCode>General</c:formatCode>
                <c:ptCount val="11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CFB'!$B$3:$B$13</c:f>
              <c:numCache>
                <c:formatCode>General</c:formatCode>
                <c:ptCount val="11"/>
                <c:pt idx="0">
                  <c:v>598</c:v>
                </c:pt>
                <c:pt idx="1">
                  <c:v>4814</c:v>
                </c:pt>
                <c:pt idx="2">
                  <c:v>9068</c:v>
                </c:pt>
                <c:pt idx="3">
                  <c:v>13365</c:v>
                </c:pt>
                <c:pt idx="4">
                  <c:v>17662</c:v>
                </c:pt>
                <c:pt idx="5">
                  <c:v>21852</c:v>
                </c:pt>
                <c:pt idx="6">
                  <c:v>26007</c:v>
                </c:pt>
                <c:pt idx="7">
                  <c:v>30204</c:v>
                </c:pt>
                <c:pt idx="8">
                  <c:v>34533</c:v>
                </c:pt>
                <c:pt idx="9">
                  <c:v>38898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745-4A1D-A2D1-DBD7B075DED0}"/>
            </c:ext>
          </c:extLst>
        </c:ser>
        <c:ser>
          <c:idx val="1"/>
          <c:order val="4"/>
          <c:tx>
            <c:strRef>
              <c:f>'Пр замена'!$A$1</c:f>
              <c:strCache>
                <c:ptCount val="1"/>
                <c:pt idx="0">
                  <c:v>Простая замена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'Пр замена'!$A$3:$A$12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'Пр замена'!$B$3:$B$12</c:f>
              <c:numCache>
                <c:formatCode>General</c:formatCode>
                <c:ptCount val="10"/>
                <c:pt idx="0">
                  <c:v>32</c:v>
                </c:pt>
                <c:pt idx="1">
                  <c:v>257</c:v>
                </c:pt>
                <c:pt idx="2">
                  <c:v>482</c:v>
                </c:pt>
                <c:pt idx="3">
                  <c:v>707</c:v>
                </c:pt>
                <c:pt idx="4">
                  <c:v>932</c:v>
                </c:pt>
                <c:pt idx="5">
                  <c:v>1157</c:v>
                </c:pt>
                <c:pt idx="6">
                  <c:v>1382</c:v>
                </c:pt>
                <c:pt idx="7">
                  <c:v>1607</c:v>
                </c:pt>
                <c:pt idx="8">
                  <c:v>1833</c:v>
                </c:pt>
                <c:pt idx="9">
                  <c:v>2058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745-4A1D-A2D1-DBD7B075DED0}"/>
            </c:ext>
          </c:extLst>
        </c:ser>
        <c:ser>
          <c:idx val="3"/>
          <c:order val="5"/>
          <c:tx>
            <c:strRef>
              <c:f>'Гамм-е с ОС'!$A$1</c:f>
              <c:strCache>
                <c:ptCount val="1"/>
                <c:pt idx="0">
                  <c:v>Гаммирование с обратной связью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'Гамм-е с ОС'!$A$3:$A$12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'Гамм-е с ОС'!$B$3:$B$12</c:f>
              <c:numCache>
                <c:formatCode>General</c:formatCode>
                <c:ptCount val="10"/>
                <c:pt idx="0">
                  <c:v>76</c:v>
                </c:pt>
                <c:pt idx="1">
                  <c:v>261</c:v>
                </c:pt>
                <c:pt idx="2">
                  <c:v>489</c:v>
                </c:pt>
                <c:pt idx="3">
                  <c:v>719</c:v>
                </c:pt>
                <c:pt idx="4">
                  <c:v>947</c:v>
                </c:pt>
                <c:pt idx="5">
                  <c:v>1175</c:v>
                </c:pt>
                <c:pt idx="6">
                  <c:v>1404</c:v>
                </c:pt>
                <c:pt idx="7">
                  <c:v>1632</c:v>
                </c:pt>
                <c:pt idx="8">
                  <c:v>1862</c:v>
                </c:pt>
                <c:pt idx="9">
                  <c:v>2090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745-4A1D-A2D1-DBD7B075DED0}"/>
            </c:ext>
          </c:extLst>
        </c:ser>
        <c:ser>
          <c:idx val="2"/>
          <c:order val="6"/>
          <c:tx>
            <c:strRef>
              <c:f>'Гамм-е'!$A$1</c:f>
              <c:strCache>
                <c:ptCount val="1"/>
                <c:pt idx="0">
                  <c:v>Гаммирование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'Гамм-е'!$A$3:$A$12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'Гамм-е'!$B$3:$B$12</c:f>
              <c:numCache>
                <c:formatCode>General</c:formatCode>
                <c:ptCount val="10"/>
                <c:pt idx="0">
                  <c:v>24</c:v>
                </c:pt>
                <c:pt idx="1">
                  <c:v>136</c:v>
                </c:pt>
                <c:pt idx="2">
                  <c:v>249</c:v>
                </c:pt>
                <c:pt idx="3">
                  <c:v>362</c:v>
                </c:pt>
                <c:pt idx="4">
                  <c:v>475</c:v>
                </c:pt>
                <c:pt idx="5">
                  <c:v>587</c:v>
                </c:pt>
                <c:pt idx="6">
                  <c:v>729</c:v>
                </c:pt>
                <c:pt idx="7">
                  <c:v>813</c:v>
                </c:pt>
                <c:pt idx="8">
                  <c:v>927</c:v>
                </c:pt>
                <c:pt idx="9">
                  <c:v>1038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745-4A1D-A2D1-DBD7B075D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8477016"/>
        <c:axId val="59846816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Имитвст!$A$1</c15:sqref>
                        </c15:formulaRef>
                      </c:ext>
                    </c:extLst>
                    <c:strCache>
                      <c:ptCount val="1"/>
                      <c:pt idx="0">
                        <c:v>Имитовставка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Имитвст!$A$3:$A$13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16</c:v>
                      </c:pt>
                      <c:pt idx="1">
                        <c:v>128</c:v>
                      </c:pt>
                      <c:pt idx="2">
                        <c:v>240</c:v>
                      </c:pt>
                      <c:pt idx="3">
                        <c:v>352</c:v>
                      </c:pt>
                      <c:pt idx="4">
                        <c:v>464</c:v>
                      </c:pt>
                      <c:pt idx="5">
                        <c:v>576</c:v>
                      </c:pt>
                      <c:pt idx="6">
                        <c:v>688</c:v>
                      </c:pt>
                      <c:pt idx="7">
                        <c:v>800</c:v>
                      </c:pt>
                      <c:pt idx="8">
                        <c:v>912</c:v>
                      </c:pt>
                      <c:pt idx="9">
                        <c:v>1024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Имитвст!$B$3:$B$13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52</c:v>
                      </c:pt>
                      <c:pt idx="1">
                        <c:v>150</c:v>
                      </c:pt>
                      <c:pt idx="2">
                        <c:v>325</c:v>
                      </c:pt>
                      <c:pt idx="3">
                        <c:v>502</c:v>
                      </c:pt>
                      <c:pt idx="4">
                        <c:v>678</c:v>
                      </c:pt>
                      <c:pt idx="5">
                        <c:v>819</c:v>
                      </c:pt>
                      <c:pt idx="6">
                        <c:v>980</c:v>
                      </c:pt>
                      <c:pt idx="7">
                        <c:v>1138</c:v>
                      </c:pt>
                      <c:pt idx="8">
                        <c:v>1289</c:v>
                      </c:pt>
                      <c:pt idx="9">
                        <c:v>1440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3745-4A1D-A2D1-DBD7B075DED0}"/>
                  </c:ext>
                </c:extLst>
              </c15:ser>
            </c15:filteredScatterSeries>
          </c:ext>
        </c:extLst>
      </c:scatterChart>
      <c:valAx>
        <c:axId val="598477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Длина строки, байт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468160"/>
        <c:crosses val="autoZero"/>
        <c:crossBetween val="midCat"/>
      </c:valAx>
      <c:valAx>
        <c:axId val="59846816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</a:t>
                </a:r>
                <a:r>
                  <a:rPr lang="en-US"/>
                  <a:t>lg(</a:t>
                </a:r>
                <a:r>
                  <a:rPr lang="ru-RU"/>
                  <a:t>мкс</a:t>
                </a:r>
                <a:r>
                  <a:rPr lang="en-US"/>
                  <a:t>)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477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Имитовставка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Лист1!$C$15</c:f>
              <c:strCache>
                <c:ptCount val="1"/>
                <c:pt idx="0">
                  <c:v>Arduino UNO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Лист1!$A$16:$A$27</c:f>
              <c:numCache>
                <c:formatCode>0</c:formatCode>
                <c:ptCount val="12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1024</c:v>
                </c:pt>
              </c:numCache>
            </c:numRef>
          </c:xVal>
          <c:yVal>
            <c:numRef>
              <c:f>Лист1!$B$16:$B$27</c:f>
              <c:numCache>
                <c:formatCode>0</c:formatCode>
                <c:ptCount val="12"/>
                <c:pt idx="0">
                  <c:v>1971</c:v>
                </c:pt>
                <c:pt idx="1">
                  <c:v>3997</c:v>
                </c:pt>
                <c:pt idx="2">
                  <c:v>7417</c:v>
                </c:pt>
                <c:pt idx="3">
                  <c:v>14471</c:v>
                </c:pt>
                <c:pt idx="4" formatCode="General">
                  <c:v>28957</c:v>
                </c:pt>
                <c:pt idx="5" formatCode="General">
                  <c:v>57879</c:v>
                </c:pt>
                <c:pt idx="6" formatCode="General">
                  <c:v>115768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181-4B6A-BFBA-126F22CDD94C}"/>
            </c:ext>
          </c:extLst>
        </c:ser>
        <c:ser>
          <c:idx val="3"/>
          <c:order val="1"/>
          <c:tx>
            <c:strRef>
              <c:f>Лист1!$G$15</c:f>
              <c:strCache>
                <c:ptCount val="1"/>
                <c:pt idx="0">
                  <c:v>Nucleo-L152RE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Лист1!$E$16:$E$26</c:f>
              <c:numCache>
                <c:formatCode>General</c:formatCode>
                <c:ptCount val="11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600</c:v>
                </c:pt>
                <c:pt idx="7">
                  <c:v>700</c:v>
                </c:pt>
                <c:pt idx="8">
                  <c:v>802</c:v>
                </c:pt>
                <c:pt idx="9">
                  <c:v>902</c:v>
                </c:pt>
                <c:pt idx="10">
                  <c:v>1026</c:v>
                </c:pt>
              </c:numCache>
            </c:numRef>
          </c:xVal>
          <c:yVal>
            <c:numRef>
              <c:f>Лист1!$F$16:$F$26</c:f>
              <c:numCache>
                <c:formatCode>General</c:formatCode>
                <c:ptCount val="11"/>
                <c:pt idx="0">
                  <c:v>367</c:v>
                </c:pt>
                <c:pt idx="1">
                  <c:v>742</c:v>
                </c:pt>
                <c:pt idx="2">
                  <c:v>1494</c:v>
                </c:pt>
                <c:pt idx="3">
                  <c:v>3009</c:v>
                </c:pt>
                <c:pt idx="4">
                  <c:v>6075</c:v>
                </c:pt>
                <c:pt idx="5">
                  <c:v>12359</c:v>
                </c:pt>
                <c:pt idx="6">
                  <c:v>14566</c:v>
                </c:pt>
                <c:pt idx="7">
                  <c:v>17266</c:v>
                </c:pt>
                <c:pt idx="8">
                  <c:v>19888</c:v>
                </c:pt>
                <c:pt idx="9">
                  <c:v>22376</c:v>
                </c:pt>
                <c:pt idx="10">
                  <c:v>25755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181-4B6A-BFBA-126F22CDD94C}"/>
            </c:ext>
          </c:extLst>
        </c:ser>
        <c:ser>
          <c:idx val="2"/>
          <c:order val="2"/>
          <c:tx>
            <c:strRef>
              <c:f>Лист1!$G$1</c:f>
              <c:strCache>
                <c:ptCount val="1"/>
                <c:pt idx="0">
                  <c:v>Nucleo-F401RE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Лист1!$E$3:$E$13</c:f>
              <c:numCache>
                <c:formatCode>General</c:formatCode>
                <c:ptCount val="11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600</c:v>
                </c:pt>
                <c:pt idx="7">
                  <c:v>700</c:v>
                </c:pt>
                <c:pt idx="8">
                  <c:v>802</c:v>
                </c:pt>
                <c:pt idx="9">
                  <c:v>902</c:v>
                </c:pt>
                <c:pt idx="10">
                  <c:v>1026</c:v>
                </c:pt>
              </c:numCache>
            </c:numRef>
          </c:xVal>
          <c:yVal>
            <c:numRef>
              <c:f>Лист1!$F$3:$F$13</c:f>
              <c:numCache>
                <c:formatCode>General</c:formatCode>
                <c:ptCount val="11"/>
                <c:pt idx="0">
                  <c:v>128</c:v>
                </c:pt>
                <c:pt idx="1">
                  <c:v>260</c:v>
                </c:pt>
                <c:pt idx="2">
                  <c:v>524</c:v>
                </c:pt>
                <c:pt idx="3">
                  <c:v>1055</c:v>
                </c:pt>
                <c:pt idx="4">
                  <c:v>2130</c:v>
                </c:pt>
                <c:pt idx="5">
                  <c:v>4334</c:v>
                </c:pt>
                <c:pt idx="6">
                  <c:v>5108</c:v>
                </c:pt>
                <c:pt idx="7">
                  <c:v>6055</c:v>
                </c:pt>
                <c:pt idx="8">
                  <c:v>6974</c:v>
                </c:pt>
                <c:pt idx="9">
                  <c:v>7846</c:v>
                </c:pt>
                <c:pt idx="10">
                  <c:v>9031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181-4B6A-BFBA-126F22CDD94C}"/>
            </c:ext>
          </c:extLst>
        </c:ser>
        <c:ser>
          <c:idx val="0"/>
          <c:order val="3"/>
          <c:tx>
            <c:strRef>
              <c:f>Лист1!$C$1</c:f>
              <c:strCache>
                <c:ptCount val="1"/>
                <c:pt idx="0">
                  <c:v>Raspberry Pi 3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Лист1!$A$3:$A$13</c:f>
              <c:numCache>
                <c:formatCode>General</c:formatCode>
                <c:ptCount val="11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600</c:v>
                </c:pt>
                <c:pt idx="7">
                  <c:v>700</c:v>
                </c:pt>
                <c:pt idx="8">
                  <c:v>802</c:v>
                </c:pt>
                <c:pt idx="9">
                  <c:v>902</c:v>
                </c:pt>
                <c:pt idx="10">
                  <c:v>1026</c:v>
                </c:pt>
              </c:numCache>
            </c:numRef>
          </c:xVal>
          <c:yVal>
            <c:numRef>
              <c:f>Лист1!$B$3:$B$13</c:f>
              <c:numCache>
                <c:formatCode>General</c:formatCode>
                <c:ptCount val="11"/>
                <c:pt idx="0">
                  <c:v>43</c:v>
                </c:pt>
                <c:pt idx="1">
                  <c:v>83</c:v>
                </c:pt>
                <c:pt idx="2">
                  <c:v>168</c:v>
                </c:pt>
                <c:pt idx="3">
                  <c:v>221</c:v>
                </c:pt>
                <c:pt idx="4">
                  <c:v>289</c:v>
                </c:pt>
                <c:pt idx="5">
                  <c:v>580</c:v>
                </c:pt>
                <c:pt idx="6">
                  <c:v>681</c:v>
                </c:pt>
                <c:pt idx="7">
                  <c:v>798</c:v>
                </c:pt>
                <c:pt idx="8">
                  <c:v>919</c:v>
                </c:pt>
                <c:pt idx="9">
                  <c:v>1031</c:v>
                </c:pt>
                <c:pt idx="10">
                  <c:v>1184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181-4B6A-BFBA-126F22CDD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814600"/>
        <c:axId val="597814928"/>
      </c:scatterChart>
      <c:valAx>
        <c:axId val="597814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Размерность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7814928"/>
        <c:crosses val="autoZero"/>
        <c:crossBetween val="midCat"/>
      </c:valAx>
      <c:valAx>
        <c:axId val="59781492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</a:t>
                </a:r>
                <a:r>
                  <a:rPr lang="ru-RU" baseline="0"/>
                  <a:t> </a:t>
                </a:r>
                <a:r>
                  <a:rPr lang="en-US" baseline="0"/>
                  <a:t>lg(</a:t>
                </a:r>
                <a:r>
                  <a:rPr lang="ru-RU" baseline="0"/>
                  <a:t>мкс</a:t>
                </a:r>
                <a:r>
                  <a:rPr lang="en-US" baseline="0"/>
                  <a:t>)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7814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'AES ECB'!$A$1</c:f>
              <c:strCache>
                <c:ptCount val="1"/>
                <c:pt idx="0">
                  <c:v>AES ECB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'AES ECB'!$A$3:$A$12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ECB'!$B$3:$B$12</c:f>
              <c:numCache>
                <c:formatCode>General</c:formatCode>
                <c:ptCount val="10"/>
                <c:pt idx="0">
                  <c:v>6263</c:v>
                </c:pt>
                <c:pt idx="1">
                  <c:v>38339</c:v>
                </c:pt>
                <c:pt idx="2">
                  <c:v>70114</c:v>
                </c:pt>
                <c:pt idx="3">
                  <c:v>102061</c:v>
                </c:pt>
                <c:pt idx="4">
                  <c:v>134035</c:v>
                </c:pt>
                <c:pt idx="5">
                  <c:v>166013</c:v>
                </c:pt>
                <c:pt idx="6">
                  <c:v>197577</c:v>
                </c:pt>
                <c:pt idx="7">
                  <c:v>229256</c:v>
                </c:pt>
                <c:pt idx="8">
                  <c:v>261877</c:v>
                </c:pt>
                <c:pt idx="9">
                  <c:v>293259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35B-47AD-BD6C-AFE84BD05DDD}"/>
            </c:ext>
          </c:extLst>
        </c:ser>
        <c:ser>
          <c:idx val="0"/>
          <c:order val="1"/>
          <c:tx>
            <c:strRef>
              <c:f>'Пр замена'!$A$1</c:f>
              <c:strCache>
                <c:ptCount val="1"/>
                <c:pt idx="0">
                  <c:v>Простая замена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'Пр замена'!$A$3:$A$12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'Пр замена'!$B$3:$B$12</c:f>
              <c:numCache>
                <c:formatCode>General</c:formatCode>
                <c:ptCount val="10"/>
                <c:pt idx="0">
                  <c:v>219</c:v>
                </c:pt>
                <c:pt idx="1">
                  <c:v>1709</c:v>
                </c:pt>
                <c:pt idx="2">
                  <c:v>3199</c:v>
                </c:pt>
                <c:pt idx="3">
                  <c:v>4688</c:v>
                </c:pt>
                <c:pt idx="4">
                  <c:v>6178</c:v>
                </c:pt>
                <c:pt idx="5">
                  <c:v>7667</c:v>
                </c:pt>
                <c:pt idx="6">
                  <c:v>9157</c:v>
                </c:pt>
                <c:pt idx="7">
                  <c:v>10646</c:v>
                </c:pt>
                <c:pt idx="8">
                  <c:v>12136</c:v>
                </c:pt>
                <c:pt idx="9">
                  <c:v>13625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35B-47AD-BD6C-AFE84BD05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7940160"/>
        <c:axId val="577933928"/>
      </c:scatterChart>
      <c:valAx>
        <c:axId val="577940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Длина строки, байт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33928"/>
        <c:crosses val="autoZero"/>
        <c:crossBetween val="midCat"/>
      </c:valAx>
      <c:valAx>
        <c:axId val="57793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мкс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40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'AES CFB'!$A$1</c:f>
              <c:strCache>
                <c:ptCount val="1"/>
                <c:pt idx="0">
                  <c:v>AES CFB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'AES CFB'!$A$3:$A$13</c:f>
              <c:numCache>
                <c:formatCode>General</c:formatCode>
                <c:ptCount val="11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CFB'!$B$3:$B$13</c:f>
              <c:numCache>
                <c:formatCode>General</c:formatCode>
                <c:ptCount val="11"/>
                <c:pt idx="0">
                  <c:v>3392</c:v>
                </c:pt>
                <c:pt idx="1">
                  <c:v>26720</c:v>
                </c:pt>
                <c:pt idx="2">
                  <c:v>50220</c:v>
                </c:pt>
                <c:pt idx="3">
                  <c:v>73927</c:v>
                </c:pt>
                <c:pt idx="4">
                  <c:v>97586</c:v>
                </c:pt>
                <c:pt idx="5">
                  <c:v>120844</c:v>
                </c:pt>
                <c:pt idx="6">
                  <c:v>143921</c:v>
                </c:pt>
                <c:pt idx="7">
                  <c:v>167243</c:v>
                </c:pt>
                <c:pt idx="8">
                  <c:v>191065</c:v>
                </c:pt>
                <c:pt idx="9">
                  <c:v>215002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DCC-46E7-8232-A8D9B5F36137}"/>
            </c:ext>
          </c:extLst>
        </c:ser>
        <c:ser>
          <c:idx val="0"/>
          <c:order val="1"/>
          <c:tx>
            <c:strRef>
              <c:f>'Гамм-е с ОС'!$A$1</c:f>
              <c:strCache>
                <c:ptCount val="1"/>
                <c:pt idx="0">
                  <c:v>Гаммирование с обратной связью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'Гамм-е с ОС'!$A$3:$A$12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'Гамм-е с ОС'!$B$3:$B$12</c:f>
              <c:numCache>
                <c:formatCode>General</c:formatCode>
                <c:ptCount val="10"/>
                <c:pt idx="0">
                  <c:v>221</c:v>
                </c:pt>
                <c:pt idx="1">
                  <c:v>1727</c:v>
                </c:pt>
                <c:pt idx="2">
                  <c:v>3233</c:v>
                </c:pt>
                <c:pt idx="3">
                  <c:v>4738</c:v>
                </c:pt>
                <c:pt idx="4">
                  <c:v>6244</c:v>
                </c:pt>
                <c:pt idx="5">
                  <c:v>7749</c:v>
                </c:pt>
                <c:pt idx="6">
                  <c:v>9255</c:v>
                </c:pt>
                <c:pt idx="7">
                  <c:v>10760</c:v>
                </c:pt>
                <c:pt idx="8">
                  <c:v>12266</c:v>
                </c:pt>
                <c:pt idx="9">
                  <c:v>13771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DCC-46E7-8232-A8D9B5F36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6116968"/>
        <c:axId val="576117624"/>
      </c:scatterChart>
      <c:valAx>
        <c:axId val="576116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u="none" strike="noStrike" baseline="0">
                    <a:effectLst/>
                  </a:rPr>
                  <a:t>Длина строки, байт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6117624"/>
        <c:crosses val="autoZero"/>
        <c:crossBetween val="midCat"/>
      </c:valAx>
      <c:valAx>
        <c:axId val="576117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мкс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6116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v>AES CBC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'AES CBC'!$A$3:$A$12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CBC'!$B$3:$B$12</c:f>
              <c:numCache>
                <c:formatCode>General</c:formatCode>
                <c:ptCount val="10"/>
                <c:pt idx="0">
                  <c:v>4665</c:v>
                </c:pt>
                <c:pt idx="1">
                  <c:v>36944</c:v>
                </c:pt>
                <c:pt idx="2">
                  <c:v>68114</c:v>
                </c:pt>
                <c:pt idx="3">
                  <c:v>100407</c:v>
                </c:pt>
                <c:pt idx="4">
                  <c:v>132304</c:v>
                </c:pt>
                <c:pt idx="5" formatCode="0">
                  <c:v>164585</c:v>
                </c:pt>
                <c:pt idx="6" formatCode="0">
                  <c:v>196167</c:v>
                </c:pt>
                <c:pt idx="7" formatCode="0">
                  <c:v>228403</c:v>
                </c:pt>
                <c:pt idx="8" formatCode="0">
                  <c:v>260432</c:v>
                </c:pt>
                <c:pt idx="9" formatCode="0">
                  <c:v>292455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CA7-4C02-916F-949DBB035199}"/>
            </c:ext>
          </c:extLst>
        </c:ser>
        <c:ser>
          <c:idx val="0"/>
          <c:order val="1"/>
          <c:tx>
            <c:strRef>
              <c:f>'Гамм-е'!$A$1</c:f>
              <c:strCache>
                <c:ptCount val="1"/>
                <c:pt idx="0">
                  <c:v>Гаммирование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'Гамм-е'!$A$3:$A$12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'Гамм-е'!$B$3:$B$12</c:f>
              <c:numCache>
                <c:formatCode>General</c:formatCode>
                <c:ptCount val="10"/>
                <c:pt idx="0">
                  <c:v>163</c:v>
                </c:pt>
                <c:pt idx="1">
                  <c:v>908</c:v>
                </c:pt>
                <c:pt idx="2">
                  <c:v>1653</c:v>
                </c:pt>
                <c:pt idx="3">
                  <c:v>2398</c:v>
                </c:pt>
                <c:pt idx="4">
                  <c:v>3143</c:v>
                </c:pt>
                <c:pt idx="5">
                  <c:v>3888</c:v>
                </c:pt>
                <c:pt idx="6">
                  <c:v>4633</c:v>
                </c:pt>
                <c:pt idx="7">
                  <c:v>5378</c:v>
                </c:pt>
                <c:pt idx="8">
                  <c:v>6123</c:v>
                </c:pt>
                <c:pt idx="9">
                  <c:v>6868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CA7-4C02-916F-949DBB035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373376"/>
        <c:axId val="579370096"/>
      </c:scatterChart>
      <c:valAx>
        <c:axId val="579373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u="none" strike="noStrike" baseline="0">
                    <a:effectLst/>
                  </a:rPr>
                  <a:t>Длина строки, байт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370096"/>
        <c:crosses val="autoZero"/>
        <c:crossBetween val="midCat"/>
      </c:valAx>
      <c:valAx>
        <c:axId val="57937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мкс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373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effectLst/>
              </a:rPr>
              <a:t>Nucleo-F401RE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4"/>
          <c:order val="1"/>
          <c:tx>
            <c:strRef>
              <c:f>'AES CBC'!$A$1</c:f>
              <c:strCache>
                <c:ptCount val="1"/>
                <c:pt idx="0">
                  <c:v>AES CBC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'AES CBC'!$A$3:$A$13</c:f>
              <c:numCache>
                <c:formatCode>General</c:formatCode>
                <c:ptCount val="11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CBC'!$B$3:$B$13</c:f>
              <c:numCache>
                <c:formatCode>General</c:formatCode>
                <c:ptCount val="11"/>
                <c:pt idx="0">
                  <c:v>4665</c:v>
                </c:pt>
                <c:pt idx="1">
                  <c:v>36944</c:v>
                </c:pt>
                <c:pt idx="2">
                  <c:v>68114</c:v>
                </c:pt>
                <c:pt idx="3">
                  <c:v>100407</c:v>
                </c:pt>
                <c:pt idx="4">
                  <c:v>132304</c:v>
                </c:pt>
                <c:pt idx="5" formatCode="0">
                  <c:v>164585</c:v>
                </c:pt>
                <c:pt idx="6" formatCode="0">
                  <c:v>196167</c:v>
                </c:pt>
                <c:pt idx="7" formatCode="0">
                  <c:v>228403</c:v>
                </c:pt>
                <c:pt idx="8" formatCode="0">
                  <c:v>260432</c:v>
                </c:pt>
                <c:pt idx="9" formatCode="0">
                  <c:v>292455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34C-4C3E-9A5A-5E0BF1ABDBEC}"/>
            </c:ext>
          </c:extLst>
        </c:ser>
        <c:ser>
          <c:idx val="6"/>
          <c:order val="2"/>
          <c:tx>
            <c:strRef>
              <c:f>'AES ECB'!$A$1</c:f>
              <c:strCache>
                <c:ptCount val="1"/>
                <c:pt idx="0">
                  <c:v>AES ECB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'AES ECB'!$A$3:$A$12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ECB'!$B$3:$B$12</c:f>
              <c:numCache>
                <c:formatCode>General</c:formatCode>
                <c:ptCount val="10"/>
                <c:pt idx="0">
                  <c:v>6263</c:v>
                </c:pt>
                <c:pt idx="1">
                  <c:v>38339</c:v>
                </c:pt>
                <c:pt idx="2">
                  <c:v>70114</c:v>
                </c:pt>
                <c:pt idx="3">
                  <c:v>102061</c:v>
                </c:pt>
                <c:pt idx="4">
                  <c:v>134035</c:v>
                </c:pt>
                <c:pt idx="5">
                  <c:v>166013</c:v>
                </c:pt>
                <c:pt idx="6">
                  <c:v>197577</c:v>
                </c:pt>
                <c:pt idx="7">
                  <c:v>229256</c:v>
                </c:pt>
                <c:pt idx="8">
                  <c:v>261877</c:v>
                </c:pt>
                <c:pt idx="9">
                  <c:v>293259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34C-4C3E-9A5A-5E0BF1ABDBEC}"/>
            </c:ext>
          </c:extLst>
        </c:ser>
        <c:ser>
          <c:idx val="5"/>
          <c:order val="3"/>
          <c:tx>
            <c:strRef>
              <c:f>'AES CFB'!$A$1</c:f>
              <c:strCache>
                <c:ptCount val="1"/>
                <c:pt idx="0">
                  <c:v>AES CFB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'AES CFB'!$A$3:$A$13</c:f>
              <c:numCache>
                <c:formatCode>General</c:formatCode>
                <c:ptCount val="11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CFB'!$B$3:$B$13</c:f>
              <c:numCache>
                <c:formatCode>General</c:formatCode>
                <c:ptCount val="11"/>
                <c:pt idx="0">
                  <c:v>3392</c:v>
                </c:pt>
                <c:pt idx="1">
                  <c:v>26720</c:v>
                </c:pt>
                <c:pt idx="2">
                  <c:v>50220</c:v>
                </c:pt>
                <c:pt idx="3">
                  <c:v>73927</c:v>
                </c:pt>
                <c:pt idx="4">
                  <c:v>97586</c:v>
                </c:pt>
                <c:pt idx="5">
                  <c:v>120844</c:v>
                </c:pt>
                <c:pt idx="6">
                  <c:v>143921</c:v>
                </c:pt>
                <c:pt idx="7">
                  <c:v>167243</c:v>
                </c:pt>
                <c:pt idx="8">
                  <c:v>191065</c:v>
                </c:pt>
                <c:pt idx="9">
                  <c:v>215002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34C-4C3E-9A5A-5E0BF1ABDBEC}"/>
            </c:ext>
          </c:extLst>
        </c:ser>
        <c:ser>
          <c:idx val="1"/>
          <c:order val="4"/>
          <c:tx>
            <c:strRef>
              <c:f>'Пр замена'!$A$1</c:f>
              <c:strCache>
                <c:ptCount val="1"/>
                <c:pt idx="0">
                  <c:v>Простая замена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'Пр замена'!$A$3:$A$12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'Пр замена'!$B$3:$B$12</c:f>
              <c:numCache>
                <c:formatCode>General</c:formatCode>
                <c:ptCount val="10"/>
                <c:pt idx="0">
                  <c:v>219</c:v>
                </c:pt>
                <c:pt idx="1">
                  <c:v>1709</c:v>
                </c:pt>
                <c:pt idx="2">
                  <c:v>3199</c:v>
                </c:pt>
                <c:pt idx="3">
                  <c:v>4688</c:v>
                </c:pt>
                <c:pt idx="4">
                  <c:v>6178</c:v>
                </c:pt>
                <c:pt idx="5">
                  <c:v>7667</c:v>
                </c:pt>
                <c:pt idx="6">
                  <c:v>9157</c:v>
                </c:pt>
                <c:pt idx="7">
                  <c:v>10646</c:v>
                </c:pt>
                <c:pt idx="8">
                  <c:v>12136</c:v>
                </c:pt>
                <c:pt idx="9">
                  <c:v>13625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34C-4C3E-9A5A-5E0BF1ABDBEC}"/>
            </c:ext>
          </c:extLst>
        </c:ser>
        <c:ser>
          <c:idx val="3"/>
          <c:order val="5"/>
          <c:tx>
            <c:strRef>
              <c:f>'Гамм-е с ОС'!$A$1</c:f>
              <c:strCache>
                <c:ptCount val="1"/>
                <c:pt idx="0">
                  <c:v>Гаммирование с обратной связью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'Гамм-е с ОС'!$A$3:$A$12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'Гамм-е с ОС'!$B$3:$B$12</c:f>
              <c:numCache>
                <c:formatCode>General</c:formatCode>
                <c:ptCount val="10"/>
                <c:pt idx="0">
                  <c:v>221</c:v>
                </c:pt>
                <c:pt idx="1">
                  <c:v>1727</c:v>
                </c:pt>
                <c:pt idx="2">
                  <c:v>3233</c:v>
                </c:pt>
                <c:pt idx="3">
                  <c:v>4738</c:v>
                </c:pt>
                <c:pt idx="4">
                  <c:v>6244</c:v>
                </c:pt>
                <c:pt idx="5">
                  <c:v>7749</c:v>
                </c:pt>
                <c:pt idx="6">
                  <c:v>9255</c:v>
                </c:pt>
                <c:pt idx="7">
                  <c:v>10760</c:v>
                </c:pt>
                <c:pt idx="8">
                  <c:v>12266</c:v>
                </c:pt>
                <c:pt idx="9">
                  <c:v>13771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34C-4C3E-9A5A-5E0BF1ABDBEC}"/>
            </c:ext>
          </c:extLst>
        </c:ser>
        <c:ser>
          <c:idx val="2"/>
          <c:order val="6"/>
          <c:tx>
            <c:strRef>
              <c:f>'Гамм-е'!$A$1</c:f>
              <c:strCache>
                <c:ptCount val="1"/>
                <c:pt idx="0">
                  <c:v>Гаммирование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'Гамм-е'!$A$3:$A$12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'Гамм-е'!$B$3:$B$12</c:f>
              <c:numCache>
                <c:formatCode>General</c:formatCode>
                <c:ptCount val="10"/>
                <c:pt idx="0">
                  <c:v>163</c:v>
                </c:pt>
                <c:pt idx="1">
                  <c:v>908</c:v>
                </c:pt>
                <c:pt idx="2">
                  <c:v>1653</c:v>
                </c:pt>
                <c:pt idx="3">
                  <c:v>2398</c:v>
                </c:pt>
                <c:pt idx="4">
                  <c:v>3143</c:v>
                </c:pt>
                <c:pt idx="5">
                  <c:v>3888</c:v>
                </c:pt>
                <c:pt idx="6">
                  <c:v>4633</c:v>
                </c:pt>
                <c:pt idx="7">
                  <c:v>5378</c:v>
                </c:pt>
                <c:pt idx="8">
                  <c:v>6123</c:v>
                </c:pt>
                <c:pt idx="9">
                  <c:v>6868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34C-4C3E-9A5A-5E0BF1ABD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8477016"/>
        <c:axId val="59846816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Имитвст!$A$1</c15:sqref>
                        </c15:formulaRef>
                      </c:ext>
                    </c:extLst>
                    <c:strCache>
                      <c:ptCount val="1"/>
                      <c:pt idx="0">
                        <c:v>Имитовставка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Имитвст!$A$3:$A$13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16</c:v>
                      </c:pt>
                      <c:pt idx="1">
                        <c:v>128</c:v>
                      </c:pt>
                      <c:pt idx="2">
                        <c:v>240</c:v>
                      </c:pt>
                      <c:pt idx="3">
                        <c:v>352</c:v>
                      </c:pt>
                      <c:pt idx="4">
                        <c:v>464</c:v>
                      </c:pt>
                      <c:pt idx="5">
                        <c:v>576</c:v>
                      </c:pt>
                      <c:pt idx="6">
                        <c:v>688</c:v>
                      </c:pt>
                      <c:pt idx="7">
                        <c:v>800</c:v>
                      </c:pt>
                      <c:pt idx="8">
                        <c:v>912</c:v>
                      </c:pt>
                      <c:pt idx="9">
                        <c:v>1024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Имитвст!$B$3:$B$13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129</c:v>
                      </c:pt>
                      <c:pt idx="1">
                        <c:v>1062</c:v>
                      </c:pt>
                      <c:pt idx="2">
                        <c:v>2009</c:v>
                      </c:pt>
                      <c:pt idx="3">
                        <c:v>2969</c:v>
                      </c:pt>
                      <c:pt idx="4">
                        <c:v>3943</c:v>
                      </c:pt>
                      <c:pt idx="5">
                        <c:v>4931</c:v>
                      </c:pt>
                      <c:pt idx="6">
                        <c:v>5932</c:v>
                      </c:pt>
                      <c:pt idx="7">
                        <c:v>6946</c:v>
                      </c:pt>
                      <c:pt idx="8">
                        <c:v>7974</c:v>
                      </c:pt>
                      <c:pt idx="9">
                        <c:v>9015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D34C-4C3E-9A5A-5E0BF1ABDBEC}"/>
                  </c:ext>
                </c:extLst>
              </c15:ser>
            </c15:filteredScatterSeries>
          </c:ext>
        </c:extLst>
      </c:scatterChart>
      <c:valAx>
        <c:axId val="598477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Длина строки, байт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468160"/>
        <c:crosses val="autoZero"/>
        <c:crossBetween val="midCat"/>
      </c:valAx>
      <c:valAx>
        <c:axId val="598468160"/>
        <c:scaling>
          <c:logBase val="10"/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</a:t>
                </a:r>
                <a:r>
                  <a:rPr lang="en-US"/>
                  <a:t>lg(</a:t>
                </a:r>
                <a:r>
                  <a:rPr lang="ru-RU"/>
                  <a:t>мкс</a:t>
                </a:r>
                <a:r>
                  <a:rPr lang="en-US"/>
                  <a:t>)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477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'AES ECB'!$A$1</c:f>
              <c:strCache>
                <c:ptCount val="1"/>
                <c:pt idx="0">
                  <c:v>AES ECB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'AES ECB'!$A$3:$A$12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ECB'!$B$3:$B$12</c:f>
              <c:numCache>
                <c:formatCode>General</c:formatCode>
                <c:ptCount val="10"/>
                <c:pt idx="0">
                  <c:v>19043</c:v>
                </c:pt>
                <c:pt idx="1">
                  <c:v>116721</c:v>
                </c:pt>
                <c:pt idx="2">
                  <c:v>213518</c:v>
                </c:pt>
                <c:pt idx="3">
                  <c:v>310834</c:v>
                </c:pt>
                <c:pt idx="4">
                  <c:v>408202</c:v>
                </c:pt>
                <c:pt idx="5">
                  <c:v>505602</c:v>
                </c:pt>
                <c:pt idx="6">
                  <c:v>601792</c:v>
                </c:pt>
                <c:pt idx="7">
                  <c:v>698316</c:v>
                </c:pt>
                <c:pt idx="8">
                  <c:v>797572</c:v>
                </c:pt>
                <c:pt idx="9">
                  <c:v>893245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DF5-47B2-ACA3-9BD72AA10F42}"/>
            </c:ext>
          </c:extLst>
        </c:ser>
        <c:ser>
          <c:idx val="0"/>
          <c:order val="1"/>
          <c:tx>
            <c:strRef>
              <c:f>'Пр замена'!$A$1</c:f>
              <c:strCache>
                <c:ptCount val="1"/>
                <c:pt idx="0">
                  <c:v>Простая замена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'Пр замена'!$A$3:$A$12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'Пр замена'!$B$3:$B$12</c:f>
              <c:numCache>
                <c:formatCode>General</c:formatCode>
                <c:ptCount val="10"/>
                <c:pt idx="0">
                  <c:v>643</c:v>
                </c:pt>
                <c:pt idx="1">
                  <c:v>5016</c:v>
                </c:pt>
                <c:pt idx="2">
                  <c:v>9390</c:v>
                </c:pt>
                <c:pt idx="3">
                  <c:v>13764</c:v>
                </c:pt>
                <c:pt idx="4">
                  <c:v>18137</c:v>
                </c:pt>
                <c:pt idx="5">
                  <c:v>22511</c:v>
                </c:pt>
                <c:pt idx="6">
                  <c:v>26884</c:v>
                </c:pt>
                <c:pt idx="7">
                  <c:v>31258</c:v>
                </c:pt>
                <c:pt idx="8">
                  <c:v>35632</c:v>
                </c:pt>
                <c:pt idx="9">
                  <c:v>40005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DF5-47B2-ACA3-9BD72AA10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7940160"/>
        <c:axId val="577933928"/>
      </c:scatterChart>
      <c:valAx>
        <c:axId val="577940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Длина строки, байт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33928"/>
        <c:crosses val="autoZero"/>
        <c:crossBetween val="midCat"/>
      </c:valAx>
      <c:valAx>
        <c:axId val="57793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мкс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40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'AES CFB'!$A$1</c:f>
              <c:strCache>
                <c:ptCount val="1"/>
                <c:pt idx="0">
                  <c:v>AES CFB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'AES CFB'!$A$3:$A$13</c:f>
              <c:numCache>
                <c:formatCode>General</c:formatCode>
                <c:ptCount val="11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CFB'!$B$3:$B$13</c:f>
              <c:numCache>
                <c:formatCode>General</c:formatCode>
                <c:ptCount val="11"/>
                <c:pt idx="0">
                  <c:v>10268</c:v>
                </c:pt>
                <c:pt idx="1">
                  <c:v>80979</c:v>
                </c:pt>
                <c:pt idx="2">
                  <c:v>152197</c:v>
                </c:pt>
                <c:pt idx="3">
                  <c:v>224005</c:v>
                </c:pt>
                <c:pt idx="4">
                  <c:v>295673</c:v>
                </c:pt>
                <c:pt idx="5">
                  <c:v>366183</c:v>
                </c:pt>
                <c:pt idx="6">
                  <c:v>436186</c:v>
                </c:pt>
                <c:pt idx="7">
                  <c:v>506864</c:v>
                </c:pt>
                <c:pt idx="8">
                  <c:v>579007</c:v>
                </c:pt>
                <c:pt idx="9">
                  <c:v>651494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C12-4039-A506-BFBF16975CF0}"/>
            </c:ext>
          </c:extLst>
        </c:ser>
        <c:ser>
          <c:idx val="0"/>
          <c:order val="1"/>
          <c:tx>
            <c:strRef>
              <c:f>'Гамм-е с ОС'!$A$1</c:f>
              <c:strCache>
                <c:ptCount val="1"/>
                <c:pt idx="0">
                  <c:v>Гаммирование с обратной связью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'Гамм-е с ОС'!$A$3:$A$12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'Гамм-е с ОС'!$B$3:$B$12</c:f>
              <c:numCache>
                <c:formatCode>General</c:formatCode>
                <c:ptCount val="10"/>
                <c:pt idx="0">
                  <c:v>646</c:v>
                </c:pt>
                <c:pt idx="1">
                  <c:v>5044</c:v>
                </c:pt>
                <c:pt idx="2">
                  <c:v>9443</c:v>
                </c:pt>
                <c:pt idx="3">
                  <c:v>13841</c:v>
                </c:pt>
                <c:pt idx="4">
                  <c:v>18239</c:v>
                </c:pt>
                <c:pt idx="5">
                  <c:v>22638</c:v>
                </c:pt>
                <c:pt idx="6">
                  <c:v>27036</c:v>
                </c:pt>
                <c:pt idx="7">
                  <c:v>31434</c:v>
                </c:pt>
                <c:pt idx="8">
                  <c:v>35833</c:v>
                </c:pt>
                <c:pt idx="9">
                  <c:v>40231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C12-4039-A506-BFBF16975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6116968"/>
        <c:axId val="576117624"/>
      </c:scatterChart>
      <c:valAx>
        <c:axId val="576116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u="none" strike="noStrike" baseline="0">
                    <a:effectLst/>
                  </a:rPr>
                  <a:t>Длина строки, байт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6117624"/>
        <c:crosses val="autoZero"/>
        <c:crossBetween val="midCat"/>
      </c:valAx>
      <c:valAx>
        <c:axId val="576117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мкс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6116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v>AES CBC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'AES CBC'!$A$3:$A$12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CBC'!$B$3:$B$12</c:f>
              <c:numCache>
                <c:formatCode>General</c:formatCode>
                <c:ptCount val="10"/>
                <c:pt idx="0">
                  <c:v>14188</c:v>
                </c:pt>
                <c:pt idx="1">
                  <c:v>112450</c:v>
                </c:pt>
                <c:pt idx="2">
                  <c:v>207507</c:v>
                </c:pt>
                <c:pt idx="3">
                  <c:v>305788</c:v>
                </c:pt>
                <c:pt idx="4">
                  <c:v>402946</c:v>
                </c:pt>
                <c:pt idx="5" formatCode="0">
                  <c:v>501212</c:v>
                </c:pt>
                <c:pt idx="6" formatCode="0">
                  <c:v>597458</c:v>
                </c:pt>
                <c:pt idx="7" formatCode="0">
                  <c:v>695593</c:v>
                </c:pt>
                <c:pt idx="8" formatCode="0">
                  <c:v>793124</c:v>
                </c:pt>
                <c:pt idx="9" formatCode="0">
                  <c:v>890649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532-405C-9B4C-8E0DA7A448A6}"/>
            </c:ext>
          </c:extLst>
        </c:ser>
        <c:ser>
          <c:idx val="0"/>
          <c:order val="1"/>
          <c:tx>
            <c:strRef>
              <c:f>'Гамм-е'!$A$1</c:f>
              <c:strCache>
                <c:ptCount val="1"/>
                <c:pt idx="0">
                  <c:v>Гаммирование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'Гамм-е'!$A$3:$A$12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'Гамм-е'!$B$3:$B$12</c:f>
              <c:numCache>
                <c:formatCode>General</c:formatCode>
                <c:ptCount val="10"/>
                <c:pt idx="0">
                  <c:v>477</c:v>
                </c:pt>
                <c:pt idx="1">
                  <c:v>2651</c:v>
                </c:pt>
                <c:pt idx="2">
                  <c:v>4826</c:v>
                </c:pt>
                <c:pt idx="3">
                  <c:v>7001</c:v>
                </c:pt>
                <c:pt idx="4">
                  <c:v>9176</c:v>
                </c:pt>
                <c:pt idx="5">
                  <c:v>11351</c:v>
                </c:pt>
                <c:pt idx="6">
                  <c:v>13526</c:v>
                </c:pt>
                <c:pt idx="7">
                  <c:v>15701</c:v>
                </c:pt>
                <c:pt idx="8">
                  <c:v>17876</c:v>
                </c:pt>
                <c:pt idx="9">
                  <c:v>20051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532-405C-9B4C-8E0DA7A44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373376"/>
        <c:axId val="579370096"/>
      </c:scatterChart>
      <c:valAx>
        <c:axId val="579373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u="none" strike="noStrike" baseline="0">
                    <a:effectLst/>
                  </a:rPr>
                  <a:t>Длина строки, байт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370096"/>
        <c:crosses val="autoZero"/>
        <c:crossBetween val="midCat"/>
      </c:valAx>
      <c:valAx>
        <c:axId val="57937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мкс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373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Nucleo-L152RE</a:t>
            </a:r>
            <a:endParaRPr lang="ru-RU" dirty="0"/>
          </a:p>
        </c:rich>
      </c:tx>
      <c:layout>
        <c:manualLayout>
          <c:xMode val="edge"/>
          <c:yMode val="edge"/>
          <c:x val="0.4595055731714815"/>
          <c:y val="1.6260162601626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4"/>
          <c:order val="1"/>
          <c:tx>
            <c:strRef>
              <c:f>'AES CBC'!$A$1</c:f>
              <c:strCache>
                <c:ptCount val="1"/>
                <c:pt idx="0">
                  <c:v>AES CBC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'AES CBC'!$A$3:$A$13</c:f>
              <c:numCache>
                <c:formatCode>General</c:formatCode>
                <c:ptCount val="11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CBC'!$B$3:$B$13</c:f>
              <c:numCache>
                <c:formatCode>General</c:formatCode>
                <c:ptCount val="11"/>
                <c:pt idx="0">
                  <c:v>14188</c:v>
                </c:pt>
                <c:pt idx="1">
                  <c:v>112450</c:v>
                </c:pt>
                <c:pt idx="2">
                  <c:v>207507</c:v>
                </c:pt>
                <c:pt idx="3">
                  <c:v>305788</c:v>
                </c:pt>
                <c:pt idx="4">
                  <c:v>402946</c:v>
                </c:pt>
                <c:pt idx="5" formatCode="0">
                  <c:v>501212</c:v>
                </c:pt>
                <c:pt idx="6" formatCode="0">
                  <c:v>597458</c:v>
                </c:pt>
                <c:pt idx="7" formatCode="0">
                  <c:v>695593</c:v>
                </c:pt>
                <c:pt idx="8" formatCode="0">
                  <c:v>793124</c:v>
                </c:pt>
                <c:pt idx="9" formatCode="0">
                  <c:v>890649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729-4492-A6AC-E67ADD3CA2A6}"/>
            </c:ext>
          </c:extLst>
        </c:ser>
        <c:ser>
          <c:idx val="6"/>
          <c:order val="2"/>
          <c:tx>
            <c:strRef>
              <c:f>'AES ECB'!$A$1</c:f>
              <c:strCache>
                <c:ptCount val="1"/>
                <c:pt idx="0">
                  <c:v>AES ECB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'AES ECB'!$A$3:$A$12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ECB'!$B$3:$B$12</c:f>
              <c:numCache>
                <c:formatCode>General</c:formatCode>
                <c:ptCount val="10"/>
                <c:pt idx="0">
                  <c:v>19043</c:v>
                </c:pt>
                <c:pt idx="1">
                  <c:v>116721</c:v>
                </c:pt>
                <c:pt idx="2">
                  <c:v>213518</c:v>
                </c:pt>
                <c:pt idx="3">
                  <c:v>310834</c:v>
                </c:pt>
                <c:pt idx="4">
                  <c:v>408202</c:v>
                </c:pt>
                <c:pt idx="5">
                  <c:v>505602</c:v>
                </c:pt>
                <c:pt idx="6">
                  <c:v>601792</c:v>
                </c:pt>
                <c:pt idx="7">
                  <c:v>698316</c:v>
                </c:pt>
                <c:pt idx="8">
                  <c:v>797572</c:v>
                </c:pt>
                <c:pt idx="9">
                  <c:v>893245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729-4492-A6AC-E67ADD3CA2A6}"/>
            </c:ext>
          </c:extLst>
        </c:ser>
        <c:ser>
          <c:idx val="5"/>
          <c:order val="3"/>
          <c:tx>
            <c:strRef>
              <c:f>'AES CFB'!$A$1</c:f>
              <c:strCache>
                <c:ptCount val="1"/>
                <c:pt idx="0">
                  <c:v>AES CFB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'AES CFB'!$A$3:$A$13</c:f>
              <c:numCache>
                <c:formatCode>General</c:formatCode>
                <c:ptCount val="11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'AES CFB'!$B$3:$B$13</c:f>
              <c:numCache>
                <c:formatCode>General</c:formatCode>
                <c:ptCount val="11"/>
                <c:pt idx="0">
                  <c:v>10268</c:v>
                </c:pt>
                <c:pt idx="1">
                  <c:v>80979</c:v>
                </c:pt>
                <c:pt idx="2">
                  <c:v>152197</c:v>
                </c:pt>
                <c:pt idx="3">
                  <c:v>224005</c:v>
                </c:pt>
                <c:pt idx="4">
                  <c:v>295673</c:v>
                </c:pt>
                <c:pt idx="5">
                  <c:v>366183</c:v>
                </c:pt>
                <c:pt idx="6">
                  <c:v>436186</c:v>
                </c:pt>
                <c:pt idx="7">
                  <c:v>506864</c:v>
                </c:pt>
                <c:pt idx="8">
                  <c:v>579007</c:v>
                </c:pt>
                <c:pt idx="9">
                  <c:v>651494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729-4492-A6AC-E67ADD3CA2A6}"/>
            </c:ext>
          </c:extLst>
        </c:ser>
        <c:ser>
          <c:idx val="1"/>
          <c:order val="4"/>
          <c:tx>
            <c:strRef>
              <c:f>'Пр замена'!$A$1</c:f>
              <c:strCache>
                <c:ptCount val="1"/>
                <c:pt idx="0">
                  <c:v>Простая замена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'Пр замена'!$A$3:$A$12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'Пр замена'!$B$3:$B$12</c:f>
              <c:numCache>
                <c:formatCode>General</c:formatCode>
                <c:ptCount val="10"/>
                <c:pt idx="0">
                  <c:v>643</c:v>
                </c:pt>
                <c:pt idx="1">
                  <c:v>5016</c:v>
                </c:pt>
                <c:pt idx="2">
                  <c:v>9390</c:v>
                </c:pt>
                <c:pt idx="3">
                  <c:v>13764</c:v>
                </c:pt>
                <c:pt idx="4">
                  <c:v>18137</c:v>
                </c:pt>
                <c:pt idx="5">
                  <c:v>22511</c:v>
                </c:pt>
                <c:pt idx="6">
                  <c:v>26884</c:v>
                </c:pt>
                <c:pt idx="7">
                  <c:v>31258</c:v>
                </c:pt>
                <c:pt idx="8">
                  <c:v>35632</c:v>
                </c:pt>
                <c:pt idx="9">
                  <c:v>40005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729-4492-A6AC-E67ADD3CA2A6}"/>
            </c:ext>
          </c:extLst>
        </c:ser>
        <c:ser>
          <c:idx val="3"/>
          <c:order val="5"/>
          <c:tx>
            <c:strRef>
              <c:f>'Гамм-е с ОС'!$A$1</c:f>
              <c:strCache>
                <c:ptCount val="1"/>
                <c:pt idx="0">
                  <c:v>Гаммирование с обратной связью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'Гамм-е с ОС'!$A$3:$A$12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'Гамм-е с ОС'!$B$3:$B$12</c:f>
              <c:numCache>
                <c:formatCode>General</c:formatCode>
                <c:ptCount val="10"/>
                <c:pt idx="0">
                  <c:v>646</c:v>
                </c:pt>
                <c:pt idx="1">
                  <c:v>5044</c:v>
                </c:pt>
                <c:pt idx="2">
                  <c:v>9443</c:v>
                </c:pt>
                <c:pt idx="3">
                  <c:v>13841</c:v>
                </c:pt>
                <c:pt idx="4">
                  <c:v>18239</c:v>
                </c:pt>
                <c:pt idx="5">
                  <c:v>22638</c:v>
                </c:pt>
                <c:pt idx="6">
                  <c:v>27036</c:v>
                </c:pt>
                <c:pt idx="7">
                  <c:v>31434</c:v>
                </c:pt>
                <c:pt idx="8">
                  <c:v>35833</c:v>
                </c:pt>
                <c:pt idx="9">
                  <c:v>40231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729-4492-A6AC-E67ADD3CA2A6}"/>
            </c:ext>
          </c:extLst>
        </c:ser>
        <c:ser>
          <c:idx val="2"/>
          <c:order val="6"/>
          <c:tx>
            <c:strRef>
              <c:f>'Гамм-е'!$A$1</c:f>
              <c:strCache>
                <c:ptCount val="1"/>
                <c:pt idx="0">
                  <c:v>Гаммирование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'Гамм-е'!$A$3:$A$12</c:f>
              <c:numCache>
                <c:formatCode>General</c:formatCode>
                <c:ptCount val="10"/>
                <c:pt idx="0">
                  <c:v>16</c:v>
                </c:pt>
                <c:pt idx="1">
                  <c:v>128</c:v>
                </c:pt>
                <c:pt idx="2">
                  <c:v>240</c:v>
                </c:pt>
                <c:pt idx="3">
                  <c:v>352</c:v>
                </c:pt>
                <c:pt idx="4">
                  <c:v>464</c:v>
                </c:pt>
                <c:pt idx="5">
                  <c:v>576</c:v>
                </c:pt>
                <c:pt idx="6">
                  <c:v>688</c:v>
                </c:pt>
                <c:pt idx="7">
                  <c:v>800</c:v>
                </c:pt>
                <c:pt idx="8">
                  <c:v>912</c:v>
                </c:pt>
                <c:pt idx="9">
                  <c:v>1024</c:v>
                </c:pt>
              </c:numCache>
            </c:numRef>
          </c:xVal>
          <c:yVal>
            <c:numRef>
              <c:f>'Гамм-е'!$B$3:$B$12</c:f>
              <c:numCache>
                <c:formatCode>General</c:formatCode>
                <c:ptCount val="10"/>
                <c:pt idx="0">
                  <c:v>477</c:v>
                </c:pt>
                <c:pt idx="1">
                  <c:v>2651</c:v>
                </c:pt>
                <c:pt idx="2">
                  <c:v>4826</c:v>
                </c:pt>
                <c:pt idx="3">
                  <c:v>7001</c:v>
                </c:pt>
                <c:pt idx="4">
                  <c:v>9176</c:v>
                </c:pt>
                <c:pt idx="5">
                  <c:v>11351</c:v>
                </c:pt>
                <c:pt idx="6">
                  <c:v>13526</c:v>
                </c:pt>
                <c:pt idx="7">
                  <c:v>15701</c:v>
                </c:pt>
                <c:pt idx="8">
                  <c:v>17876</c:v>
                </c:pt>
                <c:pt idx="9">
                  <c:v>20051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5729-4492-A6AC-E67ADD3CA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8477016"/>
        <c:axId val="59846816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Имитвст!$A$1</c15:sqref>
                        </c15:formulaRef>
                      </c:ext>
                    </c:extLst>
                    <c:strCache>
                      <c:ptCount val="1"/>
                      <c:pt idx="0">
                        <c:v>Имитовставка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Имитвст!$A$3:$A$13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16</c:v>
                      </c:pt>
                      <c:pt idx="1">
                        <c:v>128</c:v>
                      </c:pt>
                      <c:pt idx="2">
                        <c:v>240</c:v>
                      </c:pt>
                      <c:pt idx="3">
                        <c:v>352</c:v>
                      </c:pt>
                      <c:pt idx="4">
                        <c:v>464</c:v>
                      </c:pt>
                      <c:pt idx="5">
                        <c:v>576</c:v>
                      </c:pt>
                      <c:pt idx="6">
                        <c:v>688</c:v>
                      </c:pt>
                      <c:pt idx="7">
                        <c:v>800</c:v>
                      </c:pt>
                      <c:pt idx="8">
                        <c:v>912</c:v>
                      </c:pt>
                      <c:pt idx="9">
                        <c:v>1024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Имитвст!$B$3:$B$13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368</c:v>
                      </c:pt>
                      <c:pt idx="1">
                        <c:v>3017</c:v>
                      </c:pt>
                      <c:pt idx="2">
                        <c:v>5706</c:v>
                      </c:pt>
                      <c:pt idx="3">
                        <c:v>8432</c:v>
                      </c:pt>
                      <c:pt idx="4">
                        <c:v>11197</c:v>
                      </c:pt>
                      <c:pt idx="5">
                        <c:v>14001</c:v>
                      </c:pt>
                      <c:pt idx="6">
                        <c:v>16843</c:v>
                      </c:pt>
                      <c:pt idx="7">
                        <c:v>19724</c:v>
                      </c:pt>
                      <c:pt idx="8">
                        <c:v>22643</c:v>
                      </c:pt>
                      <c:pt idx="9">
                        <c:v>25600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5729-4492-A6AC-E67ADD3CA2A6}"/>
                  </c:ext>
                </c:extLst>
              </c15:ser>
            </c15:filteredScatterSeries>
          </c:ext>
        </c:extLst>
      </c:scatterChart>
      <c:valAx>
        <c:axId val="598477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Длина строки, байт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468160"/>
        <c:crosses val="autoZero"/>
        <c:crossBetween val="midCat"/>
      </c:valAx>
      <c:valAx>
        <c:axId val="598468160"/>
        <c:scaling>
          <c:logBase val="10"/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</a:t>
                </a:r>
                <a:r>
                  <a:rPr lang="en-US"/>
                  <a:t>lg(</a:t>
                </a:r>
                <a:r>
                  <a:rPr lang="ru-RU"/>
                  <a:t>мкс</a:t>
                </a:r>
                <a:r>
                  <a:rPr lang="en-US"/>
                  <a:t>)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477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7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6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6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40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1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30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8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4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4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2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2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4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6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6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DB8182-866A-48B0-8763-C9A36FDBC5E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6070D5-C481-4952-B25E-2461CE5AC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2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6CC60-CDFB-48F0-B36E-A36155886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190" y="924232"/>
            <a:ext cx="9652952" cy="3285866"/>
          </a:xfrm>
        </p:spPr>
        <p:txBody>
          <a:bodyPr>
            <a:normAutofit/>
          </a:bodyPr>
          <a:lstStyle/>
          <a:p>
            <a:pPr algn="l"/>
            <a:r>
              <a:rPr lang="ru-RU" sz="4900" dirty="0"/>
              <a:t>Экспериментальное исследование криптографических алгоритмов на аппаратных платформах интернета вещей</a:t>
            </a:r>
            <a:endParaRPr lang="ru-RU" sz="6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49FB44-F996-4751-A078-67D9BF7D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190" y="4210098"/>
            <a:ext cx="7178070" cy="149311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НИУ ВШЭ</a:t>
            </a:r>
          </a:p>
          <a:p>
            <a:pPr algn="l"/>
            <a:r>
              <a:rPr lang="ru-RU" dirty="0"/>
              <a:t>Выполнил Кузьмин Д.А.</a:t>
            </a:r>
          </a:p>
          <a:p>
            <a:pPr algn="l"/>
            <a:r>
              <a:rPr lang="ru-RU" dirty="0"/>
              <a:t>Руководитель: к.т.н., доцент Восков Л.С.</a:t>
            </a:r>
          </a:p>
        </p:txBody>
      </p:sp>
    </p:spTree>
    <p:extLst>
      <p:ext uri="{BB962C8B-B14F-4D97-AF65-F5344CB8AC3E}">
        <p14:creationId xmlns:p14="http://schemas.microsoft.com/office/powerpoint/2010/main" val="303825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9881-60E3-41BD-ABE6-85D97894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6D8283-0CEF-432F-9BAB-B861B1D645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Тестирование на </a:t>
            </a:r>
            <a:r>
              <a:rPr lang="en-US" dirty="0"/>
              <a:t>Arduino </a:t>
            </a:r>
            <a:r>
              <a:rPr lang="ru-RU" dirty="0" err="1"/>
              <a:t>имитовставки</a:t>
            </a:r>
            <a:r>
              <a:rPr lang="ru-RU" dirty="0"/>
              <a:t> по ГОСТ28147-89 в своей реализации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/>
              <a:t>Arduino </a:t>
            </a:r>
            <a:r>
              <a:rPr lang="ru-RU" dirty="0"/>
              <a:t>достаточно медленно обрабатывает данные</a:t>
            </a:r>
            <a:r>
              <a:rPr lang="en-US" dirty="0"/>
              <a:t>;</a:t>
            </a:r>
          </a:p>
          <a:p>
            <a:r>
              <a:rPr lang="ru-RU" dirty="0"/>
              <a:t>При размере массива более 1130 элементов микроконтроллер переставал работать из-за нехватки памяти</a:t>
            </a:r>
            <a:r>
              <a:rPr lang="en-US" dirty="0"/>
              <a:t>;</a:t>
            </a:r>
          </a:p>
          <a:p>
            <a:r>
              <a:rPr lang="ru-RU" dirty="0" err="1"/>
              <a:t>Имитовставка</a:t>
            </a:r>
            <a:r>
              <a:rPr lang="en-US" dirty="0"/>
              <a:t> </a:t>
            </a:r>
            <a:r>
              <a:rPr lang="ru-RU" dirty="0"/>
              <a:t>используется для контроля целостности сообщения.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9F83C32-5059-4F91-AAAD-1F98D49B232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61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9263E-9847-4716-8365-61A686DC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0" y="924232"/>
            <a:ext cx="8174971" cy="3285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200" dirty="0"/>
              <a:t>Nucleo-F401RE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1F4C8A-E378-490C-8CCF-486179B29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190" y="4210098"/>
            <a:ext cx="7178070" cy="863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100"/>
              <a:t>STM32</a:t>
            </a:r>
          </a:p>
        </p:txBody>
      </p:sp>
    </p:spTree>
    <p:extLst>
      <p:ext uri="{BB962C8B-B14F-4D97-AF65-F5344CB8AC3E}">
        <p14:creationId xmlns:p14="http://schemas.microsoft.com/office/powerpoint/2010/main" val="1104391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2C57779-19A8-4EC9-BFFA-FA4C3430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Nucleo-F401RE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66C532E-DC4A-4420-A183-B523D57FB8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32-разрядный </a:t>
            </a:r>
            <a:r>
              <a:rPr lang="en-US" dirty="0"/>
              <a:t>ARM-</a:t>
            </a:r>
            <a:r>
              <a:rPr lang="ru-RU" dirty="0"/>
              <a:t>процессор </a:t>
            </a:r>
            <a:r>
              <a:rPr lang="en-US" dirty="0"/>
              <a:t>STM32F401RET6</a:t>
            </a:r>
            <a:endParaRPr lang="ru-RU" dirty="0"/>
          </a:p>
          <a:p>
            <a:r>
              <a:rPr lang="ru-RU" dirty="0"/>
              <a:t>Ядро </a:t>
            </a:r>
            <a:r>
              <a:rPr lang="en-US" dirty="0"/>
              <a:t>Cortex-M4</a:t>
            </a:r>
            <a:endParaRPr lang="ru-RU" dirty="0"/>
          </a:p>
          <a:p>
            <a:r>
              <a:rPr lang="ru-RU" dirty="0"/>
              <a:t>Частота 84 МГц</a:t>
            </a:r>
          </a:p>
          <a:p>
            <a:r>
              <a:rPr lang="ru-RU" dirty="0"/>
              <a:t>512 Кб </a:t>
            </a:r>
            <a:r>
              <a:rPr lang="en-US" dirty="0"/>
              <a:t>Flash</a:t>
            </a:r>
            <a:endParaRPr lang="ru-RU" dirty="0"/>
          </a:p>
          <a:p>
            <a:r>
              <a:rPr lang="ru-RU" dirty="0"/>
              <a:t>96 Кб </a:t>
            </a:r>
            <a:r>
              <a:rPr lang="en-US" dirty="0"/>
              <a:t>SRAM</a:t>
            </a:r>
            <a:r>
              <a:rPr lang="ru-RU" dirty="0"/>
              <a:t>.</a:t>
            </a:r>
          </a:p>
          <a:p>
            <a:r>
              <a:rPr lang="ru-RU" dirty="0"/>
              <a:t>Компиляция кода осуществлялась стандартными средствами </a:t>
            </a:r>
            <a:r>
              <a:rPr lang="en-US" dirty="0"/>
              <a:t>MBED OS</a:t>
            </a:r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2C6EEAF-F541-4191-9A63-D9D23B47D9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05" y="2667000"/>
            <a:ext cx="407859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68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85D7D-3084-4874-A5D3-C132F8D7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скорости аналогов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1188B-24C5-45AD-8894-8EAFB4B7D3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 ростом числа элементов становится заметна большая эффективность простой замены из ГОСТ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BE53B2A8-947A-4EA5-8524-A765D74E1EA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3684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FB496-854B-4B7A-A73D-76F72249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скорости аналогов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55706-39F7-439E-BE23-5FBC71797E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Гаммирование с обратной связью по ГОСТ эффективнее аналога из </a:t>
            </a:r>
            <a:r>
              <a:rPr lang="en-US" dirty="0"/>
              <a:t>AES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1F2BAA2-5808-43A4-8776-700E3178D67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82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E9B79-D5CB-40E8-8963-A07FCAA7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Гаммирование ГОСТ и </a:t>
            </a:r>
            <a:r>
              <a:rPr lang="en-US" dirty="0"/>
              <a:t>AES CBC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D2E4F6-902A-41C3-AFD6-BD22191CF2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Эти два режима не являются аналогами, однако алгоритм из ГОСТ оказался эффективнее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55AA3D0-BD8B-4FF6-BA20-ADFDFD454F2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4108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A66C6-CACC-4DE9-B100-F3F9BD63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Общее сравнение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C9C598D-14EE-44F0-904E-473040743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076199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8594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9263E-9847-4716-8365-61A686DC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0" y="924232"/>
            <a:ext cx="8174971" cy="3285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200" dirty="0"/>
              <a:t>Nucleo-L152RE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1F4C8A-E378-490C-8CCF-486179B29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190" y="4210098"/>
            <a:ext cx="7178070" cy="863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100"/>
              <a:t>STM32</a:t>
            </a:r>
          </a:p>
        </p:txBody>
      </p:sp>
    </p:spTree>
    <p:extLst>
      <p:ext uri="{BB962C8B-B14F-4D97-AF65-F5344CB8AC3E}">
        <p14:creationId xmlns:p14="http://schemas.microsoft.com/office/powerpoint/2010/main" val="2049619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AC54239-A05C-4B46-A84A-20EE80CF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Nucleo-L152RE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13B9E78-2084-4D49-84F0-23027AAE37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32-разрядный ARM-процессор STM32L152RE</a:t>
            </a:r>
          </a:p>
          <a:p>
            <a:r>
              <a:rPr lang="ru-RU" dirty="0"/>
              <a:t>Ядро Cortex-M3</a:t>
            </a:r>
          </a:p>
          <a:p>
            <a:r>
              <a:rPr lang="ru-RU" dirty="0"/>
              <a:t>Частот 32 МГц</a:t>
            </a:r>
          </a:p>
          <a:p>
            <a:r>
              <a:rPr lang="ru-RU" dirty="0"/>
              <a:t>512 </a:t>
            </a:r>
            <a:r>
              <a:rPr lang="ru-RU" dirty="0" err="1"/>
              <a:t>кБ</a:t>
            </a:r>
            <a:r>
              <a:rPr lang="ru-RU" dirty="0"/>
              <a:t> </a:t>
            </a:r>
            <a:r>
              <a:rPr lang="ru-RU" dirty="0" err="1"/>
              <a:t>Flash</a:t>
            </a:r>
            <a:endParaRPr lang="ru-RU" dirty="0"/>
          </a:p>
          <a:p>
            <a:r>
              <a:rPr lang="ru-RU" dirty="0"/>
              <a:t>80 Кб SRAM</a:t>
            </a:r>
          </a:p>
          <a:p>
            <a:r>
              <a:rPr lang="ru-RU" dirty="0"/>
              <a:t>Данная модель экономичнее </a:t>
            </a:r>
            <a:r>
              <a:rPr lang="en-US" dirty="0"/>
              <a:t>Nucleo-F401RE</a:t>
            </a:r>
            <a:r>
              <a:rPr lang="ru-RU" dirty="0"/>
              <a:t>.</a:t>
            </a:r>
            <a:endParaRPr lang="en-US" dirty="0"/>
          </a:p>
          <a:p>
            <a:r>
              <a:rPr lang="ru-RU" dirty="0"/>
              <a:t>Компиляция кода осуществлялась стандартными средствами MBED OS</a:t>
            </a:r>
          </a:p>
        </p:txBody>
      </p:sp>
      <p:pic>
        <p:nvPicPr>
          <p:cNvPr id="2050" name="Picture 2" descr="Отладочная плата STMicroelectronics NUCLEO-L152RE">
            <a:extLst>
              <a:ext uri="{FF2B5EF4-FFF2-40B4-BE49-F238E27FC236}">
                <a16:creationId xmlns:a16="http://schemas.microsoft.com/office/drawing/2014/main" id="{4F6C9AC6-9E3F-4BC4-BDEC-4ADEAF6F4B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26670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640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85D7D-3084-4874-A5D3-C132F8D7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скорости аналогов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1188B-24C5-45AD-8894-8EAFB4B7D3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Простая замена по скорости практически неотличима по скорости от </a:t>
            </a:r>
            <a:r>
              <a:rPr lang="en-US" dirty="0"/>
              <a:t>AES ECB </a:t>
            </a:r>
            <a:r>
              <a:rPr lang="ru-RU" dirty="0"/>
              <a:t>на малом количестве данных</a:t>
            </a:r>
          </a:p>
          <a:p>
            <a:r>
              <a:rPr lang="ru-RU" dirty="0"/>
              <a:t>Угол наклона графика к оси размерности меньше у простой замены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E53B2A8-947A-4EA5-8524-A765D74E1EA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815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F4016-B0E9-40B2-AE48-2BC307DE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FE90C7-1EAE-41B1-A92C-00007788F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настоящее время всё большую популярность обретает Интернет вещей;</a:t>
            </a:r>
          </a:p>
          <a:p>
            <a:r>
              <a:rPr lang="ru-RU" dirty="0"/>
              <a:t>Вместе с ростом числа «умных» устройств растут и риски в области безопасности;</a:t>
            </a:r>
          </a:p>
          <a:p>
            <a:r>
              <a:rPr lang="ru-RU" dirty="0"/>
              <a:t>Криптография для </a:t>
            </a:r>
            <a:r>
              <a:rPr lang="ru-RU" dirty="0" err="1"/>
              <a:t>IoT</a:t>
            </a:r>
            <a:r>
              <a:rPr lang="ru-RU" dirty="0"/>
              <a:t> приборов только начинает развиваться.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269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FB496-854B-4B7A-A73D-76F72249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скорости аналогов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55706-39F7-439E-BE23-5FBC71797E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данном тесте гаммирование с обратной связью по ГОСТ показало большую эффективность относительно аналога из </a:t>
            </a:r>
            <a:r>
              <a:rPr lang="en-US" dirty="0"/>
              <a:t>AES</a:t>
            </a:r>
            <a:endParaRPr lang="ru-RU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1F2BAA2-5808-43A4-8776-700E3178D67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5700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E9B79-D5CB-40E8-8963-A07FCAA7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Гаммирование ГОСТ и </a:t>
            </a:r>
            <a:r>
              <a:rPr lang="en-US" dirty="0"/>
              <a:t>AES CBC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D2E4F6-902A-41C3-AFD6-BD22191CF2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Эти два режима не являются аналогами, однако алгоритм из ГОСТ оказался эффективнее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55AA3D0-BD8B-4FF6-BA20-ADFDFD454F2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3289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F42687B-0D00-4850-9189-066126A5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Общее сравнение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C9C598D-14EE-44F0-904E-473040743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495993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4161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86F8C3-7305-4AB6-8B1E-3A1074C9F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0" y="924232"/>
            <a:ext cx="8174971" cy="3285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200" dirty="0"/>
              <a:t>Raspberry Pi 3 Model B+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10438F6-1256-4BED-8C46-B5E01DEC3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190" y="4210098"/>
            <a:ext cx="7178070" cy="863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100"/>
              <a:t>ГОСТ28147-89</a:t>
            </a:r>
          </a:p>
        </p:txBody>
      </p:sp>
    </p:spTree>
    <p:extLst>
      <p:ext uri="{BB962C8B-B14F-4D97-AF65-F5344CB8AC3E}">
        <p14:creationId xmlns:p14="http://schemas.microsoft.com/office/powerpoint/2010/main" val="407810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8202A-9420-40F2-9018-BE6C590A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Raspberry</a:t>
            </a:r>
            <a:r>
              <a:rPr lang="ru-RU" dirty="0"/>
              <a:t> </a:t>
            </a:r>
            <a:r>
              <a:rPr lang="en-US" dirty="0"/>
              <a:t>Pi 3 Model B+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BF2FC-09CB-449F-A0F2-43B844CD09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64-разрядный четырехъядерный процессор 1,4 ГГц;</a:t>
            </a:r>
          </a:p>
          <a:p>
            <a:r>
              <a:rPr lang="ru-RU" dirty="0"/>
              <a:t>1 ГБ </a:t>
            </a:r>
            <a:r>
              <a:rPr lang="en-US" dirty="0"/>
              <a:t>LPDDR2 SDRAM</a:t>
            </a:r>
            <a:r>
              <a:rPr lang="ru-RU" dirty="0"/>
              <a:t>;</a:t>
            </a:r>
            <a:endParaRPr lang="en-US" dirty="0"/>
          </a:p>
          <a:p>
            <a:r>
              <a:rPr lang="ru-RU" dirty="0"/>
              <a:t>Компиляция кода осуществлялась при помощи компилятора </a:t>
            </a:r>
            <a:r>
              <a:rPr lang="en-US" dirty="0"/>
              <a:t>GCC </a:t>
            </a:r>
            <a:r>
              <a:rPr lang="ru-RU" dirty="0"/>
              <a:t>без опций оптимизации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05E32D-1AFE-4C18-91CF-440DB01D1A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998861"/>
            <a:ext cx="4895850" cy="24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03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8202A-9420-40F2-9018-BE6C590A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Простая замена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BF2FC-09CB-449F-A0F2-43B844CD09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На малом числе данных алгоритм работает быстро;</a:t>
            </a:r>
          </a:p>
          <a:p>
            <a:r>
              <a:rPr lang="ru-RU" dirty="0"/>
              <a:t>Тренд сохраняется;</a:t>
            </a:r>
          </a:p>
          <a:p>
            <a:r>
              <a:rPr lang="ru-RU" dirty="0"/>
              <a:t>Суть алгоритма в замене блока открытого текста на блок </a:t>
            </a:r>
            <a:r>
              <a:rPr lang="ru-RU" dirty="0" err="1"/>
              <a:t>шифротекста</a:t>
            </a:r>
            <a:r>
              <a:rPr lang="ru-RU" dirty="0"/>
              <a:t>.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7C6CA83-29C6-4430-BE60-CF65F0AEA25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6606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8202A-9420-40F2-9018-BE6C590A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Гаммирование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BF2FC-09CB-449F-A0F2-43B844CD09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График идет более плавно;</a:t>
            </a:r>
          </a:p>
          <a:p>
            <a:r>
              <a:rPr lang="ru-RU" dirty="0"/>
              <a:t>Рост стабильный;</a:t>
            </a:r>
          </a:p>
          <a:p>
            <a:r>
              <a:rPr lang="ru-RU" dirty="0"/>
              <a:t>Суть алгоритма в подмешивании фиксированной гаммы к открытому тексту.</a:t>
            </a:r>
          </a:p>
          <a:p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4538DC07-E97A-4A59-86A3-FEDE915D08A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1884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8202A-9420-40F2-9018-BE6C590A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Гаммирование с обратной связью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BF2FC-09CB-449F-A0F2-43B844CD09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Наблюдается аномалия, связанная, вероятно, с загруженностью машины;</a:t>
            </a:r>
          </a:p>
          <a:p>
            <a:r>
              <a:rPr lang="ru-RU" dirty="0"/>
              <a:t>В остальном график стабильный;</a:t>
            </a:r>
          </a:p>
          <a:p>
            <a:r>
              <a:rPr lang="ru-RU" dirty="0"/>
              <a:t>Суть алгоритма аналогична простому гаммированию, однако гамма зависит и от предыдущих блоков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A26BE21-4BE2-4841-8E35-1220782C9CA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495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0C912BA-A600-49EF-ABF2-7892BCEB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0" y="924232"/>
            <a:ext cx="8174971" cy="3285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200"/>
              <a:t>Raspberry Pi 3 Model B+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34F7476-55DF-4ABA-9B37-FD2801381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190" y="4210098"/>
            <a:ext cx="7178070" cy="863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100"/>
              <a:t>AES</a:t>
            </a:r>
          </a:p>
        </p:txBody>
      </p:sp>
    </p:spTree>
    <p:extLst>
      <p:ext uri="{BB962C8B-B14F-4D97-AF65-F5344CB8AC3E}">
        <p14:creationId xmlns:p14="http://schemas.microsoft.com/office/powerpoint/2010/main" val="3959383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69353-6E8A-4EA9-AFB8-C83AF153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F650723-07FF-4677-8647-D3599DE46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Advanced</a:t>
            </a:r>
            <a:r>
              <a:rPr lang="ru-RU" dirty="0"/>
              <a:t> </a:t>
            </a:r>
            <a:r>
              <a:rPr lang="ru-RU" dirty="0" err="1"/>
              <a:t>Encryption</a:t>
            </a:r>
            <a:r>
              <a:rPr lang="ru-RU" dirty="0"/>
              <a:t> </a:t>
            </a:r>
            <a:r>
              <a:rPr lang="ru-RU" dirty="0" err="1"/>
              <a:t>Standard</a:t>
            </a:r>
            <a:r>
              <a:rPr lang="ru-RU" dirty="0"/>
              <a:t> (AES) — симметричный алгоритм блочного шифрования (размер блока 128 бит, ключ 128/192/256 бит), принятый в качестве стандарта шифрования правительством США по результатам конкурса AES. Этот алгоритм хорошо проанализирован и сейчас широко используется, как это было с его предшественником DES.</a:t>
            </a:r>
          </a:p>
        </p:txBody>
      </p:sp>
    </p:spTree>
    <p:extLst>
      <p:ext uri="{BB962C8B-B14F-4D97-AF65-F5344CB8AC3E}">
        <p14:creationId xmlns:p14="http://schemas.microsoft.com/office/powerpoint/2010/main" val="330730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8E6C2-E6AF-4E40-A60A-175A4683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B13BA3-7007-4A79-ADEE-7203666CB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Изучение поведения алгоритмов ГОСТ на маломощных вычислительных устройствах;</a:t>
            </a:r>
          </a:p>
          <a:p>
            <a:r>
              <a:rPr lang="ru-RU" dirty="0"/>
              <a:t>Сравнить время работы алгоритмов ГОСТ;</a:t>
            </a:r>
          </a:p>
          <a:p>
            <a:r>
              <a:rPr lang="ru-RU" dirty="0"/>
              <a:t>Написание кода криптоалгоритмов;</a:t>
            </a:r>
          </a:p>
          <a:p>
            <a:r>
              <a:rPr lang="ru-RU" dirty="0"/>
              <a:t>Адаптация готовых решений под конкретные платформы;</a:t>
            </a:r>
          </a:p>
          <a:p>
            <a:r>
              <a:rPr lang="ru-RU" dirty="0"/>
              <a:t>Проведение тестирования скоростных характеристик.</a:t>
            </a:r>
          </a:p>
        </p:txBody>
      </p:sp>
    </p:spTree>
    <p:extLst>
      <p:ext uri="{BB962C8B-B14F-4D97-AF65-F5344CB8AC3E}">
        <p14:creationId xmlns:p14="http://schemas.microsoft.com/office/powerpoint/2010/main" val="2768733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69353-6E8A-4EA9-AFB8-C83AF153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ECB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A09081-160B-4F4F-BEFC-E2759EB39F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«Простая замена» по спецификации ГОСТ28149-87;</a:t>
            </a:r>
            <a:endParaRPr lang="en-US" dirty="0"/>
          </a:p>
          <a:p>
            <a:r>
              <a:rPr lang="ru-RU" dirty="0"/>
              <a:t>Вначале наблюдается аномалия, это может быть связано с внутренней реализацией функций и загрузкой системы;</a:t>
            </a:r>
          </a:p>
          <a:p>
            <a:r>
              <a:rPr lang="ru-RU" dirty="0"/>
              <a:t>Тренд стабильный на рост;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DD2C17C-700F-46FB-84CB-B1D73140B93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6143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69353-6E8A-4EA9-AFB8-C83AF153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A09081-160B-4F4F-BEFC-E2759EB39F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Аномалии могут быть связаны с реализацией алгоритма;</a:t>
            </a:r>
          </a:p>
          <a:p>
            <a:r>
              <a:rPr lang="ru-RU" dirty="0"/>
              <a:t>После наблюдается стабильный рост;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BCC0740-FFC5-4474-9096-C9CB946AC2C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153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69353-6E8A-4EA9-AFB8-C83AF153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CFB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A09081-160B-4F4F-BEFC-E2759EB39F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Гаммирование с обратной связью;</a:t>
            </a:r>
          </a:p>
          <a:p>
            <a:r>
              <a:rPr lang="ru-RU" dirty="0"/>
              <a:t>Тренд на рост стабильный;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7B73BC6-A438-460B-AE30-D0688B0225D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07175" y="2667000"/>
          <a:ext cx="4895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1889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EA5B23A-DA22-441C-825B-1E653AF7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83077"/>
          </a:xfrm>
        </p:spPr>
        <p:txBody>
          <a:bodyPr/>
          <a:lstStyle/>
          <a:p>
            <a:r>
              <a:rPr lang="ru-RU" dirty="0"/>
              <a:t>Сравнение ГОСТ28147-89 и </a:t>
            </a:r>
            <a:r>
              <a:rPr lang="en-US" dirty="0"/>
              <a:t>AES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C9C598D-14EE-44F0-904E-4730407439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4313" y="2667000"/>
          <a:ext cx="10018712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6324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D252A-5CC7-4271-949B-BD92AF9B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Имитовставка</a:t>
            </a:r>
            <a:endParaRPr lang="ru-RU" dirty="0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B935AF5E-9449-4F6D-9C18-E6040898BD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4313" y="2667000"/>
          <a:ext cx="10018712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7052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90C76-02CC-4239-9AF5-A338E763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23E681-8ACE-4CA6-9AC1-3169D9EC6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Получены наборы исходных кодов для прошивок </a:t>
            </a:r>
            <a:r>
              <a:rPr lang="en-US" dirty="0"/>
              <a:t>Raspberry Pi 3, Arduino UNO, Nucleo-F401RE, Nucleo-L152RE, </a:t>
            </a:r>
            <a:r>
              <a:rPr lang="ru-RU" dirty="0"/>
              <a:t>которые в дальнейшем можно использовать для тестирования аналогичных устройств</a:t>
            </a:r>
          </a:p>
          <a:p>
            <a:r>
              <a:rPr lang="ru-RU" dirty="0"/>
              <a:t>Написаны базовые бенчмарки для тестирования, которые можно применять в будущих исследованиях</a:t>
            </a:r>
          </a:p>
          <a:p>
            <a:r>
              <a:rPr lang="ru-RU" dirty="0"/>
              <a:t>Получены результаты сравнения скоростной эффективности алгоритмов ГОСТ28147-89 и </a:t>
            </a:r>
            <a:r>
              <a:rPr lang="en-US" dirty="0"/>
              <a:t>AES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470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98501-1DCB-45F4-A40B-90B39884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165CB5-E4BA-42BE-8166-879B160B7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Применение алгоритмов ГОСТ вполне возможно в рамках концепции Интернета вещей, однако для более эффективной работы необходимы низкоуровневые оптимизации;</a:t>
            </a:r>
          </a:p>
          <a:p>
            <a:r>
              <a:rPr lang="ru-RU" dirty="0"/>
              <a:t>По данным тестов алгоритмы ГОСТ выигрывают алгоритмы </a:t>
            </a:r>
            <a:r>
              <a:rPr lang="en-US" dirty="0"/>
              <a:t>AES</a:t>
            </a:r>
            <a:r>
              <a:rPr lang="ru-RU" dirty="0"/>
              <a:t> по скорости как минимум в 2 раза.</a:t>
            </a:r>
          </a:p>
          <a:p>
            <a:r>
              <a:rPr lang="ru-RU" dirty="0"/>
              <a:t>Эффективность по скорости алгоритмов ГОСТ подтверждена тестами на различных устройствах</a:t>
            </a:r>
          </a:p>
        </p:txBody>
      </p:sp>
    </p:spTree>
    <p:extLst>
      <p:ext uri="{BB962C8B-B14F-4D97-AF65-F5344CB8AC3E}">
        <p14:creationId xmlns:p14="http://schemas.microsoft.com/office/powerpoint/2010/main" val="2513361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91B2F41-0440-4A11-BD38-C26F1F5D2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1264180"/>
            <a:ext cx="6036101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Спасибо за внимание!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646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07130-2554-4792-98C6-2F653F91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Практическая значимость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E3AC40-8718-4EF6-9BEE-6E7F6BF2B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Становится понятным поведение криптоалгоритмов на маломощных вычислительных устройствах;</a:t>
            </a:r>
          </a:p>
          <a:p>
            <a:r>
              <a:rPr lang="ru-RU" dirty="0"/>
              <a:t>Сравнение различных устройств дает информацию о том, какой алгоритм эффективнее применять;</a:t>
            </a:r>
          </a:p>
          <a:p>
            <a:r>
              <a:rPr lang="ru-RU" dirty="0"/>
              <a:t>Программные решения, примененные в ходе данного исследования, могу быть использованы для других исследований подобного плана.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13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59138C-74A1-445B-848C-3608AE871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FD7409-66D7-4C9C-B528-E79EB64A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7990EF0-5F6F-4FE3-AA65-8968AF2DF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78F7598-94C7-46E9-8B2A-CB44A0F2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9D2CBB1-072D-4875-B7D7-CADB0ABF3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8F600B4-EE22-4BA5-A764-9D80C335C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E8DAD02-2B30-48A9-ACE0-2E9193091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8F76B12-142C-41AF-B239-F414ABCFA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5F4217-4021-45A0-812B-398F9A7A9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67808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4656-BDA4-4373-AE6F-114E5EF09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02" y="1261872"/>
            <a:ext cx="3145536" cy="4334256"/>
          </a:xfrm>
        </p:spPr>
        <p:txBody>
          <a:bodyPr>
            <a:normAutofit/>
          </a:bodyPr>
          <a:lstStyle/>
          <a:p>
            <a:pPr algn="r"/>
            <a:r>
              <a:rPr lang="ru-RU" sz="3600"/>
              <a:t>Почему ГОСТ?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6F4EBC-E415-40E4-A8BA-BA66F0B63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22600C-1A1A-4D96-8544-986A233F5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932" y="1261873"/>
            <a:ext cx="5951013" cy="4449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Для анализа были выбраны алгоритмы из ГОСТ:</a:t>
            </a:r>
          </a:p>
          <a:p>
            <a:r>
              <a:rPr lang="ru-RU" sz="2000" dirty="0"/>
              <a:t>Традиционно между криптографическими службами разных стран идет соперничество;</a:t>
            </a:r>
          </a:p>
          <a:p>
            <a:r>
              <a:rPr lang="ru-RU" sz="2000" dirty="0"/>
              <a:t>Иностранные алгоритмы не вызывают такого доверия, как отечественные разработки;</a:t>
            </a:r>
          </a:p>
          <a:p>
            <a:r>
              <a:rPr lang="ru-RU" sz="2000" dirty="0"/>
              <a:t>Алгоритмы из ГОСТ сами по себе являются мощным инструментом.</a:t>
            </a:r>
          </a:p>
        </p:txBody>
      </p:sp>
    </p:spTree>
    <p:extLst>
      <p:ext uri="{BB962C8B-B14F-4D97-AF65-F5344CB8AC3E}">
        <p14:creationId xmlns:p14="http://schemas.microsoft.com/office/powerpoint/2010/main" val="872715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280CF-6212-4EDD-AFB0-20EC2EF2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ГОСТ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94369F-D25E-41D3-9D06-AB350FCEB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Для процессоров </a:t>
            </a:r>
            <a:r>
              <a:rPr lang="en-US" dirty="0"/>
              <a:t>Intel </a:t>
            </a:r>
            <a:r>
              <a:rPr lang="ru-RU" dirty="0" err="1"/>
              <a:t>аппаратно</a:t>
            </a:r>
            <a:r>
              <a:rPr lang="ru-RU" dirty="0"/>
              <a:t> реализованы раунды шифрования для </a:t>
            </a:r>
            <a:r>
              <a:rPr lang="en-US" dirty="0"/>
              <a:t>AES, </a:t>
            </a:r>
            <a:r>
              <a:rPr lang="ru-RU" dirty="0"/>
              <a:t>что автоматически приводит ГОСТ в невыгодные условия при серьезной реализации</a:t>
            </a:r>
            <a:r>
              <a:rPr lang="en-US" dirty="0"/>
              <a:t> </a:t>
            </a:r>
            <a:r>
              <a:rPr lang="ru-RU" dirty="0"/>
              <a:t>на соответствующих платформах.</a:t>
            </a:r>
          </a:p>
        </p:txBody>
      </p:sp>
    </p:spTree>
    <p:extLst>
      <p:ext uri="{BB962C8B-B14F-4D97-AF65-F5344CB8AC3E}">
        <p14:creationId xmlns:p14="http://schemas.microsoft.com/office/powerpoint/2010/main" val="149972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5655827-B42D-4180-88D3-D83F25E4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4ACCB06-563C-4ADE-B4D6-1FE9F723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955594"/>
            <a:ext cx="182895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0761ECD-D92B-46AE-82CA-640023D28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3220098"/>
            <a:ext cx="2910045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928607-C55C-40FD-B2DF-6CD6A7226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2845509"/>
            <a:ext cx="414988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00A20C1-29A4-43E0-AB15-7931F76F8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332410"/>
            <a:ext cx="2719546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D4AB81-3BB8-43BC-90C9-9553FEDE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43468"/>
            <a:ext cx="9144000" cy="3618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/>
              <a:t>Тестирование и сравнение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142339-53E9-4CCF-96D5-C1AB379A4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9546" y="4552335"/>
            <a:ext cx="6752908" cy="10913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2400" dirty="0"/>
              <a:t>ГОСТ, </a:t>
            </a:r>
            <a:r>
              <a:rPr lang="en-US" sz="2400" dirty="0"/>
              <a:t>AES, Arduino UNO, Raspberry Pi 3</a:t>
            </a:r>
            <a:r>
              <a:rPr lang="ru-RU" sz="2400" dirty="0"/>
              <a:t>, </a:t>
            </a:r>
            <a:r>
              <a:rPr lang="en-US" sz="2400" dirty="0"/>
              <a:t>STM32</a:t>
            </a:r>
            <a:endParaRPr lang="ru-RU" sz="2400" dirty="0"/>
          </a:p>
          <a:p>
            <a:pPr algn="ctr"/>
            <a:r>
              <a:rPr lang="ru-RU" sz="2400" dirty="0"/>
              <a:t>(тривиальные реализации)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0081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6CD04F3-AF7A-4C4C-9207-2DD7D3B7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Тривиальная реализация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CA63AAB-FBCD-44A8-8F01-E85FC04AA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настоящее время существует достаточно большое количество открытых библиотек с реализацией криптоалгоритмов;</a:t>
            </a:r>
          </a:p>
          <a:p>
            <a:r>
              <a:rPr lang="ru-RU" dirty="0"/>
              <a:t>К сожалению, они используют низкоуровневые оптимизации, что делает их неприменимыми для несовместимого оборудования;</a:t>
            </a:r>
          </a:p>
          <a:p>
            <a:r>
              <a:rPr lang="ru-RU" dirty="0"/>
              <a:t>Из-за указанных причин пришлось вручную реализовывать алгоритмы или адаптировать готовые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234719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9881-60E3-41BD-ABE6-85D97894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6D8283-0CEF-432F-9BAB-B861B1D645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Для первого опыта была выбрана </a:t>
            </a:r>
            <a:r>
              <a:rPr lang="en-US" dirty="0"/>
              <a:t>Arduino UNO;</a:t>
            </a:r>
          </a:p>
          <a:p>
            <a:r>
              <a:rPr lang="ru-RU" dirty="0"/>
              <a:t>ОЗУ</a:t>
            </a:r>
            <a:r>
              <a:rPr lang="en-US" dirty="0"/>
              <a:t>: </a:t>
            </a:r>
            <a:r>
              <a:rPr lang="ru-RU" dirty="0"/>
              <a:t>2 Кб (</a:t>
            </a:r>
            <a:r>
              <a:rPr lang="en-US" dirty="0"/>
              <a:t>ATmega328);</a:t>
            </a:r>
          </a:p>
          <a:p>
            <a:r>
              <a:rPr lang="ru-RU" dirty="0"/>
              <a:t>Тактовая частота</a:t>
            </a:r>
            <a:r>
              <a:rPr lang="en-US" dirty="0"/>
              <a:t>: </a:t>
            </a:r>
            <a:r>
              <a:rPr lang="ru-RU" dirty="0"/>
              <a:t>16 МГц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Компиляция года осуществлялась стандартными средствами </a:t>
            </a:r>
            <a:r>
              <a:rPr lang="en-US" dirty="0"/>
              <a:t>Arduino IDE</a:t>
            </a:r>
            <a:r>
              <a:rPr lang="ru-RU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076B26-DC7F-4A9A-B3E4-481DEAA085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2667000"/>
            <a:ext cx="39052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28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981</Words>
  <Application>Microsoft Office PowerPoint</Application>
  <PresentationFormat>Широкоэкранный</PresentationFormat>
  <Paragraphs>164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Arial</vt:lpstr>
      <vt:lpstr>Corbel</vt:lpstr>
      <vt:lpstr>Параллакс</vt:lpstr>
      <vt:lpstr>Экспериментальное исследование криптографических алгоритмов на аппаратных платформах интернета вещей</vt:lpstr>
      <vt:lpstr>Актуальность</vt:lpstr>
      <vt:lpstr>Цели и задачи</vt:lpstr>
      <vt:lpstr>Практическая значимость</vt:lpstr>
      <vt:lpstr>Почему ГОСТ?</vt:lpstr>
      <vt:lpstr>Проблемы ГОСТ</vt:lpstr>
      <vt:lpstr>Тестирование и сравнение</vt:lpstr>
      <vt:lpstr>Тривиальная реализация</vt:lpstr>
      <vt:lpstr>Arduino</vt:lpstr>
      <vt:lpstr>Arduino</vt:lpstr>
      <vt:lpstr>Nucleo-F401RE</vt:lpstr>
      <vt:lpstr>Nucleo-F401RE</vt:lpstr>
      <vt:lpstr>Сравнение скорости аналогов</vt:lpstr>
      <vt:lpstr>Сравнение скорости аналогов</vt:lpstr>
      <vt:lpstr>Гаммирование ГОСТ и AES CBC</vt:lpstr>
      <vt:lpstr>Общее сравнение</vt:lpstr>
      <vt:lpstr>Nucleo-L152RE</vt:lpstr>
      <vt:lpstr>Nucleo-L152RE</vt:lpstr>
      <vt:lpstr>Сравнение скорости аналогов</vt:lpstr>
      <vt:lpstr>Сравнение скорости аналогов</vt:lpstr>
      <vt:lpstr>Гаммирование ГОСТ и AES CBC</vt:lpstr>
      <vt:lpstr>Общее сравнение</vt:lpstr>
      <vt:lpstr>Raspberry Pi 3 Model B+</vt:lpstr>
      <vt:lpstr>Raspberry Pi 3 Model B+</vt:lpstr>
      <vt:lpstr>Простая замена</vt:lpstr>
      <vt:lpstr>Гаммирование</vt:lpstr>
      <vt:lpstr>Гаммирование с обратной связью</vt:lpstr>
      <vt:lpstr>Raspberry Pi 3 Model B+</vt:lpstr>
      <vt:lpstr>AES</vt:lpstr>
      <vt:lpstr>ECB</vt:lpstr>
      <vt:lpstr>CBC</vt:lpstr>
      <vt:lpstr>CFB</vt:lpstr>
      <vt:lpstr>Сравнение ГОСТ28147-89 и AES</vt:lpstr>
      <vt:lpstr>Имитовставка</vt:lpstr>
      <vt:lpstr>Результаты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применимости криптоалгоритмов</dc:title>
  <dc:creator>Дмитрий Кузьмин</dc:creator>
  <cp:lastModifiedBy>Дмитрий Кузьмин</cp:lastModifiedBy>
  <cp:revision>24</cp:revision>
  <dcterms:created xsi:type="dcterms:W3CDTF">2020-10-05T13:51:59Z</dcterms:created>
  <dcterms:modified xsi:type="dcterms:W3CDTF">2020-10-17T17:49:46Z</dcterms:modified>
</cp:coreProperties>
</file>