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67" r:id="rId6"/>
    <p:sldId id="268" r:id="rId7"/>
    <p:sldId id="272" r:id="rId8"/>
    <p:sldId id="271" r:id="rId9"/>
    <p:sldId id="270" r:id="rId10"/>
    <p:sldId id="277" r:id="rId11"/>
    <p:sldId id="278" r:id="rId12"/>
    <p:sldId id="279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2D056-D36C-401C-ADC3-A01205AEA3A8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10522-1D7D-4A03-99DF-B17475676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9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2A0448-150D-4C1D-8BB4-A427CCE882B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66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6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9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73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DD82903-C00B-43FD-9549-42A23382A9E5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63A92AF-141C-4833-86EE-B0DE5AE0EF70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792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9885392-EDEB-4A4F-9978-9EAFA306A5CB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E94B3F-F40A-4631-9C2A-5C91A3666B70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92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13EFC75-025D-41D9-812A-5A600A886227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7E41086-9662-49BB-8F60-76C86D9559E1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21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290ADEA-FE11-46AB-B6A6-B8E348D53E6F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42F76A1-4620-417C-AE61-4478F8A89702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354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820EF08-0A60-49BA-B644-C167A774568A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577B9E8-6A49-423B-8BB7-2370B69134AB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7729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F1028E7-4359-4643-8A21-9B7C524266C7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B6E7BBE-5370-447C-9429-3F515D6E9AF4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52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3E26731-CEF1-44F8-B94B-6D72F007EF9C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DDD8231-9A27-424A-AFB7-2B01D5F8CA69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89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2308D39-82F1-4C28-BE51-D9D3848D48EB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5C72E40-CA3C-4B46-9B90-AD1CC265415F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30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02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17CFD06-C1CF-4CBB-B86D-7AABD587EFB9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A306488-2086-49DD-9D20-67660EFF2ADC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905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3529DF8-651A-4AD8-85AA-4558C4073057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F102C9B-7DD6-46BE-83D0-9386C3A0A550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7596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C446C00-FE9B-4D14-99B4-23A732621D01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32B1CB4-D6AF-4E64-BC7D-9ADCB081C7DD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28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5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12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0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8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55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0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CDBB2-AE53-4312-859D-8D725E7B0AF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100F3-4E7C-4E6B-971E-FB5950EDF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3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0AF2EE4-0C5D-4F5D-97F0-AC38F6B1E2D7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D7F8654-75D8-47A5-A901-92054FCE6D3A}" type="slidenum">
              <a:rPr lang="en-US" altLang="ru-RU" smtClean="0">
                <a:ea typeface="ＭＳ Ｐゴシック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57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2206625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000066"/>
                </a:solidFill>
                <a:latin typeface="Myriad Pro Semibold"/>
                <a:ea typeface="ＭＳ Ｐゴシック" panose="020B0600070205080204" pitchFamily="34" charset="-128"/>
              </a:rPr>
              <a:t>Исследование методов анализа данных и прогнозирования в области </a:t>
            </a:r>
            <a:r>
              <a:rPr lang="ru-RU" altLang="ru-RU" sz="2800" dirty="0" smtClean="0">
                <a:solidFill>
                  <a:srgbClr val="000066"/>
                </a:solidFill>
                <a:latin typeface="Myriad Pro Semibold"/>
                <a:ea typeface="ＭＳ Ｐゴシック" panose="020B0600070205080204" pitchFamily="34" charset="-128"/>
              </a:rPr>
              <a:t>медицины</a:t>
            </a:r>
            <a:endParaRPr lang="en-US" altLang="ru-RU" sz="2900" dirty="0">
              <a:solidFill>
                <a:srgbClr val="21386F"/>
              </a:solidFill>
              <a:latin typeface="Myriad Pro Semibold"/>
              <a:ea typeface="ＭＳ Ｐゴシック" panose="020B0600070205080204" pitchFamily="34" charset="-128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895600" y="4468813"/>
            <a:ext cx="6400800" cy="908050"/>
          </a:xfrm>
        </p:spPr>
        <p:txBody>
          <a:bodyPr/>
          <a:lstStyle/>
          <a:p>
            <a:pPr eaLnBrk="1" hangingPunct="1"/>
            <a:r>
              <a:rPr kumimoji="1" lang="ru-RU" altLang="ru-RU" sz="1400" dirty="0" smtClean="0">
                <a:solidFill>
                  <a:srgbClr val="000066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>Выполнила: </a:t>
            </a:r>
            <a:r>
              <a:rPr kumimoji="1" lang="ru-RU" altLang="ru-RU" sz="1400" dirty="0">
                <a:solidFill>
                  <a:srgbClr val="000066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/>
            </a:r>
            <a:br>
              <a:rPr kumimoji="1" lang="ru-RU" altLang="ru-RU" sz="1400" dirty="0">
                <a:solidFill>
                  <a:srgbClr val="000066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</a:br>
            <a:r>
              <a:rPr kumimoji="1" lang="ru-RU" altLang="ru-RU" sz="1400" dirty="0" smtClean="0">
                <a:solidFill>
                  <a:srgbClr val="000066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>Еланская Мария Дмитриевна</a:t>
            </a:r>
            <a:r>
              <a:rPr kumimoji="1" lang="ru-RU" altLang="ru-RU" sz="1400" dirty="0">
                <a:solidFill>
                  <a:srgbClr val="000066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/>
            </a:r>
            <a:br>
              <a:rPr kumimoji="1" lang="ru-RU" altLang="ru-RU" sz="1400" dirty="0">
                <a:solidFill>
                  <a:srgbClr val="000066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</a:br>
            <a:r>
              <a:rPr kumimoji="1" lang="ru-RU" altLang="ru-RU" sz="1400" dirty="0">
                <a:solidFill>
                  <a:srgbClr val="000066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>МИВ-181</a:t>
            </a:r>
          </a:p>
        </p:txBody>
      </p:sp>
      <p:sp>
        <p:nvSpPr>
          <p:cNvPr id="3076" name="Subtitle 2"/>
          <p:cNvSpPr txBox="1">
            <a:spLocks/>
          </p:cNvSpPr>
          <p:nvPr/>
        </p:nvSpPr>
        <p:spPr bwMode="auto">
          <a:xfrm>
            <a:off x="2895600" y="6467475"/>
            <a:ext cx="640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fontAlgn="base">
              <a:spcAft>
                <a:spcPct val="0"/>
              </a:spcAft>
              <a:buNone/>
            </a:pPr>
            <a:r>
              <a:rPr lang="ru-RU" altLang="ru-RU" sz="800" dirty="0">
                <a:solidFill>
                  <a:srgbClr val="FFFFFF"/>
                </a:solidFill>
                <a:latin typeface="Arial" panose="020B0604020202020204" pitchFamily="34" charset="0"/>
              </a:rPr>
              <a:t>Высшая школа экономики, Москва, </a:t>
            </a:r>
            <a:r>
              <a:rPr lang="ru-RU" altLang="ru-RU" sz="800" dirty="0" smtClean="0">
                <a:solidFill>
                  <a:srgbClr val="FFFFFF"/>
                </a:solidFill>
                <a:latin typeface="Arial" panose="020B0604020202020204" pitchFamily="34" charset="0"/>
              </a:rPr>
              <a:t>2020</a:t>
            </a:r>
            <a:endParaRPr lang="ru-RU" altLang="ru-RU" sz="8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defTabSz="457200" fontAlgn="base">
              <a:spcAft>
                <a:spcPct val="0"/>
              </a:spcAft>
              <a:buNone/>
            </a:pPr>
            <a:r>
              <a:rPr lang="en-US" altLang="ru-RU" sz="800" dirty="0">
                <a:solidFill>
                  <a:srgbClr val="FFFFFF"/>
                </a:solidFill>
                <a:latin typeface="Arial" panose="020B0604020202020204" pitchFamily="34" charset="0"/>
              </a:rPr>
              <a:t>www.hse.ru</a:t>
            </a:r>
            <a:r>
              <a:rPr lang="ru-RU" altLang="ru-RU" sz="8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endParaRPr kumimoji="1" lang="ru-RU" altLang="ru-RU" sz="800" dirty="0">
              <a:solidFill>
                <a:srgbClr val="FFFFFF"/>
              </a:solidFill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8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>
                <a:solidFill>
                  <a:srgbClr val="FFFFFF"/>
                </a:solidFill>
                <a:latin typeface="+mn-lt"/>
              </a:rPr>
              <a:t>Некоторые </a:t>
            </a:r>
            <a:r>
              <a:rPr lang="ru-RU" altLang="ru-RU" sz="2800" dirty="0" smtClean="0">
                <a:solidFill>
                  <a:srgbClr val="FFFFFF"/>
                </a:solidFill>
                <a:latin typeface="+mn-lt"/>
              </a:rPr>
              <a:t>области </a:t>
            </a:r>
            <a:r>
              <a:rPr lang="ru-RU" altLang="ru-RU" sz="2800" dirty="0">
                <a:solidFill>
                  <a:srgbClr val="FFFFFF"/>
                </a:solidFill>
                <a:latin typeface="+mn-lt"/>
              </a:rPr>
              <a:t>применения IoMT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1999" y="1381462"/>
            <a:ext cx="1059872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Управление хроническими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заболеваниями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Удаленная помощь в жизни (</a:t>
            </a:r>
            <a:r>
              <a:rPr lang="ru-RU" altLang="ru-RU" sz="2000" dirty="0" err="1">
                <a:solidFill>
                  <a:srgbClr val="003F82"/>
                </a:solidFill>
                <a:latin typeface="Calibri"/>
              </a:rPr>
              <a:t>Telehealth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)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Оздоровление и профилактика (оценка образа жизни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)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Дистанционное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вмешательство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Улучшенное управление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лекарствами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Обучающие курсы и представление тренеров </a:t>
            </a:r>
            <a:r>
              <a:rPr lang="ru-RU" altLang="ru-RU" sz="2000" dirty="0" err="1">
                <a:solidFill>
                  <a:srgbClr val="003F82"/>
                </a:solidFill>
                <a:latin typeface="Calibri"/>
              </a:rPr>
              <a:t>парамедицинскому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 персоналу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Помощь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в реабилитации и госпитализации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Доступ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к медицинской информации электронных медицинских записей (PHR / EHR) без потери медицинской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информации</a:t>
            </a:r>
            <a:endParaRPr lang="ru-RU" altLang="ru-RU" sz="2000" dirty="0">
              <a:solidFill>
                <a:srgbClr val="003F8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0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>
                <a:solidFill>
                  <a:srgbClr val="FFFFFF"/>
                </a:solidFill>
                <a:latin typeface="+mn-lt"/>
              </a:rPr>
              <a:t>Будущие перспективы и выводы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1270829"/>
            <a:ext cx="1198418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Хотя приложения для медицинских технологий на основе IoT все еще находятся на начальной стадии разработки, внедрение подключенных устройств может значительно улучшить оказание медицинской помощи.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Возможно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, самым большим преимуществом будет повышение операционной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эффективности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за счет растущего использования сетевых устройств. Прозрачный поток данных с физических устройств более низкого уровня в облако (и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связанную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с ними аналитику данных) может обеспечить ответ в реальном времени из удаленных местоположений, возможно, спасая жизни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больше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, чем когда-либо прежде.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Учитывая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преимущества и связанные с этим проблемы, IoMT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представляется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многообещающим решением для улучшения мониторинга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здравоохранения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и результатов лечения.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Предоставляя индивидуальные управляемые данными схемы лечения и оптимизированные устройства в соответствии с физиологическими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требованиями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, эта технология представляет новую эру персонального здравоохранения и повышения уровня жизни во всем мире.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Недавние исследования и разработки в области датчиков, сетей,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облачных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хранилищ и вычислений, а также мобильности и анализа больших данных развились достаточно, чтобы позволить создание недорогих интеллектуальных медицинских устройств и подключенной медицинской системы.</a:t>
            </a:r>
            <a:endParaRPr lang="ru-RU" altLang="ru-RU" sz="2000" dirty="0">
              <a:solidFill>
                <a:srgbClr val="003F8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55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2895600" y="4468813"/>
            <a:ext cx="6400800" cy="908050"/>
          </a:xfrm>
        </p:spPr>
        <p:txBody>
          <a:bodyPr/>
          <a:lstStyle/>
          <a:p>
            <a:r>
              <a:rPr lang="ru-RU" altLang="ru-RU" sz="1200">
                <a:solidFill>
                  <a:srgbClr val="003F82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>101000, Россия, Москва, Мясницкая ул., д. 20</a:t>
            </a:r>
          </a:p>
          <a:p>
            <a:r>
              <a:rPr lang="ru-RU" altLang="ru-RU" sz="1200">
                <a:solidFill>
                  <a:srgbClr val="003F82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>Тел.: (495) 621-7983, факс: (495) 628-7931</a:t>
            </a:r>
            <a:endParaRPr lang="en-US" altLang="ru-RU" sz="1200">
              <a:solidFill>
                <a:srgbClr val="003F82"/>
              </a:solidFill>
              <a:latin typeface="Myriad Pro" panose="020B0503030403020204" charset="0"/>
              <a:ea typeface="ＭＳ Ｐゴシック" panose="020B0600070205080204" pitchFamily="34" charset="-128"/>
            </a:endParaRPr>
          </a:p>
          <a:p>
            <a:r>
              <a:rPr lang="en-US" altLang="ru-RU" sz="1200">
                <a:solidFill>
                  <a:srgbClr val="003F82"/>
                </a:solidFill>
                <a:latin typeface="Myriad Pro" panose="020B0503030403020204" charset="0"/>
                <a:ea typeface="ＭＳ Ｐゴシック" panose="020B0600070205080204" pitchFamily="34" charset="-128"/>
              </a:rPr>
              <a:t>www.hse.ru</a:t>
            </a:r>
            <a:endParaRPr lang="ru-RU" altLang="ru-RU" sz="1200">
              <a:solidFill>
                <a:srgbClr val="003F82"/>
              </a:solidFill>
              <a:latin typeface="Myriad Pro" panose="020B050303040302020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55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Aft>
                <a:spcPct val="0"/>
              </a:spcAft>
              <a:buNone/>
            </a:pPr>
            <a:r>
              <a:rPr lang="ru-RU" altLang="ru-RU" sz="800" dirty="0">
                <a:solidFill>
                  <a:prstClr val="white"/>
                </a:solidFill>
                <a:latin typeface="Arial" panose="020B0604020202020204" pitchFamily="34" charset="0"/>
              </a:rPr>
              <a:t>Высшая школа экономики, Москва, </a:t>
            </a:r>
            <a:r>
              <a:rPr lang="ru-RU" altLang="ru-RU" sz="800" dirty="0" smtClean="0">
                <a:solidFill>
                  <a:prstClr val="white"/>
                </a:solidFill>
                <a:latin typeface="Arial" panose="020B0604020202020204" pitchFamily="34" charset="0"/>
              </a:rPr>
              <a:t>2020</a:t>
            </a:r>
            <a:endParaRPr kumimoji="1" lang="ru-RU" altLang="ru-RU" sz="800" dirty="0">
              <a:solidFill>
                <a:prstClr val="white"/>
              </a:solidFill>
              <a:latin typeface="Myriad Pro" panose="020B0503030403020204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2952750" y="428625"/>
            <a:ext cx="6592694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prstClr val="white"/>
                </a:solidFill>
                <a:latin typeface="Myriad Pro" panose="020B0503030403020204" charset="0"/>
              </a:rPr>
              <a:t>Медицинский </a:t>
            </a:r>
            <a:r>
              <a:rPr lang="ru-RU" altLang="ru-RU" sz="2800" dirty="0">
                <a:solidFill>
                  <a:prstClr val="white"/>
                </a:solidFill>
                <a:latin typeface="Myriad Pro" panose="020B0503030403020204" charset="0"/>
              </a:rPr>
              <a:t>интернет вещей</a:t>
            </a:r>
            <a:endParaRPr lang="en-US" altLang="ru-RU" sz="2800" dirty="0">
              <a:solidFill>
                <a:prstClr val="white"/>
              </a:solidFill>
              <a:latin typeface="Myriad Pro" panose="020B0503030403020204" charset="0"/>
            </a:endParaRP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249381" y="1478177"/>
            <a:ext cx="1170709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Серия технологических и культурных революций позволяет технологиям и людям лучше связываться друг с другом, что приводит к развитию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Интернета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вещей (IoT) - сети подключенных интеллектуальных устройств и объектов, которые могут взаимодействовать друг с другом и автоматизировать ключевые задачи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000" dirty="0">
              <a:solidFill>
                <a:srgbClr val="003F82"/>
              </a:solidFill>
              <a:latin typeface="+mn-lt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Медицинские технологические компании производят более 500 000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различных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типов медицинских устройств, включая носимые внешние медицинские устройства (кожные пластыри, инсулиновые помпы и мониторы уровня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глюкозы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в крови), имплантированные медицинские устройства (кардиостимуляторы и имплантируемые </a:t>
            </a:r>
            <a:r>
              <a:rPr lang="ru-RU" altLang="ru-RU" sz="2000" dirty="0" err="1">
                <a:solidFill>
                  <a:srgbClr val="003F82"/>
                </a:solidFill>
                <a:latin typeface="+mn-lt"/>
              </a:rPr>
              <a:t>кардиовертеры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-дефибрилляторы) и стационарные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медицинские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устройства (устройства домашнего мониторинга, подключенные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устройства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обработки изображений и сканирующие машины). Большинство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взаимодействий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пациентов с системой здравоохранения связаны с использованием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медицинского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оборудования и приборов.</a:t>
            </a:r>
            <a:endParaRPr lang="ru-RU" altLang="ru-RU" sz="2000" dirty="0">
              <a:solidFill>
                <a:srgbClr val="003F8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453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Aft>
                <a:spcPct val="0"/>
              </a:spcAft>
              <a:buNone/>
            </a:pPr>
            <a:r>
              <a:rPr lang="ru-RU" altLang="ru-RU" sz="800" dirty="0">
                <a:solidFill>
                  <a:srgbClr val="FFFFFF"/>
                </a:solidFill>
                <a:latin typeface="Arial" panose="020B0604020202020204" pitchFamily="34" charset="0"/>
              </a:rPr>
              <a:t>Высшая школа экономики, Москва, </a:t>
            </a:r>
            <a:r>
              <a:rPr lang="ru-RU" altLang="ru-RU" sz="800" dirty="0" smtClean="0">
                <a:solidFill>
                  <a:srgbClr val="FFFFFF"/>
                </a:solidFill>
                <a:latin typeface="Arial" panose="020B0604020202020204" pitchFamily="34" charset="0"/>
              </a:rPr>
              <a:t>2020</a:t>
            </a:r>
            <a:endParaRPr kumimoji="1" lang="ru-RU" altLang="ru-RU" sz="800" dirty="0">
              <a:solidFill>
                <a:srgbClr val="FFFFFF"/>
              </a:solidFill>
              <a:latin typeface="Myriad Pro" panose="020B0503030403020204" charset="0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>
                <a:solidFill>
                  <a:srgbClr val="FFFFFF"/>
                </a:solidFill>
                <a:latin typeface="Myriad Pro" panose="020B0503030403020204" charset="0"/>
              </a:rPr>
              <a:t>Медицинский интернет вещей</a:t>
            </a:r>
            <a:endParaRPr lang="ru-RU" altLang="ru-RU" sz="2800" dirty="0">
              <a:solidFill>
                <a:srgbClr val="FFFFFF"/>
              </a:solidFill>
              <a:latin typeface="Myriad Pro" panose="020B0503030403020204" charset="0"/>
            </a:endParaRPr>
          </a:p>
        </p:txBody>
      </p:sp>
      <p:sp>
        <p:nvSpPr>
          <p:cNvPr id="6149" name="Rectangle 12"/>
          <p:cNvSpPr>
            <a:spLocks noChangeArrowheads="1"/>
          </p:cNvSpPr>
          <p:nvPr/>
        </p:nvSpPr>
        <p:spPr bwMode="auto">
          <a:xfrm>
            <a:off x="318451" y="1639075"/>
            <a:ext cx="1148562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Как и в большинстве других отраслей, сектор здравоохранения все больше осознает преобразующий характер технологий IoT, поскольку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достижения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в области вычислительной и вычислительной мощности, беспроводных технологий и миниатюризации стимулируют инновации в разработке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связанных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медицинских устройств. Улучшение связи может применяться к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большинству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категорий медицинских устройств. Увеличение числа подключенных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медицинских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устройств, наряду с достижениями в системах и программном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обеспечении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, которые поддерживают сбор и передачу данных медицинского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уровня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, технологии и услуги связи, создали Интернет медицинских вещей (IoMT).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IoMT объединяет цифровой и физический миры, чтобы повысить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скорость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и точность диагностики и лечения, а также отслеживать и изменять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поведение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пациента и состояние его здоровья в режиме реального времени. Это также повышает производительность труда и эффективность организаций здравоохранения за счет оптимизации клинических процессов, </a:t>
            </a:r>
            <a:r>
              <a:rPr lang="ru-RU" altLang="ru-RU" sz="2000" dirty="0" smtClean="0">
                <a:solidFill>
                  <a:srgbClr val="003F82"/>
                </a:solidFill>
                <a:latin typeface="+mn-lt"/>
              </a:rPr>
              <a:t>информирования </a:t>
            </a: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и рабочих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50969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2952750" y="428625"/>
            <a:ext cx="6592694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2800">
                <a:solidFill>
                  <a:prstClr val="white"/>
                </a:solidFill>
                <a:latin typeface="Myriad Pro" panose="020B0503030403020204" charset="0"/>
              </a:rPr>
              <a:t>Медицинский интернет вещей</a:t>
            </a:r>
            <a:endParaRPr lang="ru-RU" altLang="ru-RU" sz="2800" dirty="0">
              <a:solidFill>
                <a:prstClr val="white"/>
              </a:solidFill>
              <a:latin typeface="Myriad Pro" panose="020B0503030403020204" charset="0"/>
            </a:endParaRP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212628" y="1731992"/>
            <a:ext cx="11785408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IoMT объединяет людей (пациентов, лиц, осуществляющих уход, 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врачей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), данные (данные пациента или данные о работе), процессы (оказание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помощи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и поддержка пациента) и средства (подключенные медицинские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устройства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и мобильные приложения) для эффективного улучшения результатов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пациента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.</a:t>
            </a:r>
          </a:p>
          <a:p>
            <a:pPr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«Интернет медицинских вещей» (IoMT) предоставляет решения для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взаимодействия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между машинами (М2М) и вмешательства в режиме реального времени, которые радикально преобразуют систему здравоохранения, доступность и надежность в ближайшем будущем.</a:t>
            </a:r>
            <a:endParaRPr lang="ru-RU" altLang="ru-RU" sz="2000" dirty="0">
              <a:solidFill>
                <a:srgbClr val="003F8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320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srgbClr val="FFFFFF"/>
                </a:solidFill>
                <a:latin typeface="+mn-lt"/>
              </a:rPr>
              <a:t>Рынок </a:t>
            </a:r>
            <a:r>
              <a:rPr lang="en-US" altLang="ru-RU" sz="2800" dirty="0" smtClean="0">
                <a:solidFill>
                  <a:srgbClr val="FFFFFF"/>
                </a:solidFill>
                <a:latin typeface="+mn-lt"/>
              </a:rPr>
              <a:t>IoMT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149" name="Rectangle 12"/>
          <p:cNvSpPr>
            <a:spLocks noChangeArrowheads="1"/>
          </p:cNvSpPr>
          <p:nvPr/>
        </p:nvSpPr>
        <p:spPr bwMode="auto">
          <a:xfrm>
            <a:off x="318450" y="1639075"/>
            <a:ext cx="1120902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err="1">
                <a:solidFill>
                  <a:srgbClr val="003F82"/>
                </a:solidFill>
                <a:latin typeface="Calibri"/>
              </a:rPr>
              <a:t>MarketsandMarkets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 оценили рынок IoMT в 2017 году в 41,2 млрд долларов и ожидают, что в 2022 году он вырастет до 158,1 млрд долларов. Сегмент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подключенных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медицинских устройств (помогающий диагностировать,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контролировать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и лечить пациентов) IoMT, как ожидается, вырастет с 14,9 млрд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долларов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в 2017 году. к 52,2 млрд. долларов к 2022 году.</a:t>
            </a:r>
            <a:endParaRPr lang="ru-RU" altLang="ru-RU" sz="2000" dirty="0">
              <a:solidFill>
                <a:srgbClr val="003F82"/>
              </a:solidFill>
              <a:latin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589" y="2962514"/>
            <a:ext cx="10306701" cy="345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2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noProof="0" dirty="0" smtClean="0">
                <a:solidFill>
                  <a:srgbClr val="FFFFFF"/>
                </a:solidFill>
                <a:latin typeface="+mj-lt"/>
              </a:rPr>
              <a:t>Проблемы отрасли медицинской техники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73" y="1346675"/>
            <a:ext cx="116793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</a:rPr>
              <a:t>Отрасль медтехники призвана сыграть важную роль в сокращении затрат, </a:t>
            </a:r>
            <a:r>
              <a:rPr lang="ru-RU" sz="2000" dirty="0" smtClean="0">
                <a:solidFill>
                  <a:schemeClr val="tx2"/>
                </a:solidFill>
              </a:rPr>
              <a:t>повышении </a:t>
            </a:r>
            <a:r>
              <a:rPr lang="ru-RU" sz="2000" dirty="0">
                <a:solidFill>
                  <a:schemeClr val="tx2"/>
                </a:solidFill>
              </a:rPr>
              <a:t>качества и эффективности ухода и поддержке перехода к уходу на основе стоимости (VBC). Тем не менее, отрасль также сталкивается с рядом </a:t>
            </a:r>
            <a:r>
              <a:rPr lang="ru-RU" sz="2000" dirty="0" smtClean="0">
                <a:solidFill>
                  <a:schemeClr val="tx2"/>
                </a:solidFill>
              </a:rPr>
              <a:t>системных </a:t>
            </a:r>
            <a:r>
              <a:rPr lang="ru-RU" sz="2000" dirty="0">
                <a:solidFill>
                  <a:schemeClr val="tx2"/>
                </a:solidFill>
              </a:rPr>
              <a:t>проблем и возможностей, которые необходимо решить для полной реализации IoMT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ru-RU" sz="2000" dirty="0">
              <a:solidFill>
                <a:schemeClr val="tx2"/>
              </a:solidFill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Это включает в себя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  <a:endParaRPr lang="ru-RU" sz="2000" dirty="0">
              <a:solidFill>
                <a:schemeClr val="tx2"/>
              </a:solidFill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Развитие глубокого понимания конечных </a:t>
            </a:r>
            <a:r>
              <a:rPr lang="ru-RU" sz="2000" dirty="0" smtClean="0">
                <a:solidFill>
                  <a:schemeClr val="tx2"/>
                </a:solidFill>
              </a:rPr>
              <a:t>пользователей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Разработка новых моделей финансирования, бизнеса и операционной </a:t>
            </a:r>
            <a:r>
              <a:rPr lang="ru-RU" sz="2000" dirty="0" smtClean="0">
                <a:solidFill>
                  <a:schemeClr val="tx2"/>
                </a:solidFill>
              </a:rPr>
              <a:t>деятельности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Понимание требований к </a:t>
            </a:r>
            <a:r>
              <a:rPr lang="ru-RU" sz="2000" dirty="0" smtClean="0">
                <a:solidFill>
                  <a:schemeClr val="tx2"/>
                </a:solidFill>
              </a:rPr>
              <a:t>совместимости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Поддержание </a:t>
            </a:r>
            <a:r>
              <a:rPr lang="ru-RU" sz="2000" dirty="0" err="1" smtClean="0">
                <a:solidFill>
                  <a:schemeClr val="tx2"/>
                </a:solidFill>
              </a:rPr>
              <a:t>кибербезопасности</a:t>
            </a:r>
            <a:endParaRPr lang="ru-RU" sz="2000" dirty="0" smtClean="0">
              <a:solidFill>
                <a:schemeClr val="tx2"/>
              </a:solidFill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Успешная навигация по изменению нормативно-правовой </a:t>
            </a:r>
            <a:r>
              <a:rPr lang="ru-RU" sz="2000" dirty="0" smtClean="0">
                <a:solidFill>
                  <a:schemeClr val="tx2"/>
                </a:solidFill>
              </a:rPr>
              <a:t>базы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Привлечение цифровых талантов и создание цифровых </a:t>
            </a:r>
            <a:r>
              <a:rPr lang="ru-RU" sz="2000" dirty="0" smtClean="0">
                <a:solidFill>
                  <a:schemeClr val="tx2"/>
                </a:solidFill>
              </a:rPr>
              <a:t>возможностей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Поддержание доверия в эпоху цифровых </a:t>
            </a:r>
            <a:r>
              <a:rPr lang="ru-RU" sz="2000" dirty="0" smtClean="0">
                <a:solidFill>
                  <a:schemeClr val="tx2"/>
                </a:solidFill>
              </a:rPr>
              <a:t>технологий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• Улучшение внедрения медицинских </a:t>
            </a:r>
            <a:r>
              <a:rPr lang="ru-RU" sz="2000" dirty="0" smtClean="0">
                <a:solidFill>
                  <a:schemeClr val="tx2"/>
                </a:solidFill>
              </a:rPr>
              <a:t>технологий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2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srgbClr val="FFFFFF"/>
                </a:solidFill>
                <a:latin typeface="+mn-lt"/>
              </a:rPr>
              <a:t>Факторы, способствующие </a:t>
            </a:r>
            <a:r>
              <a:rPr lang="ru-RU" altLang="ru-RU" sz="2800" dirty="0">
                <a:solidFill>
                  <a:srgbClr val="FFFFFF"/>
                </a:solidFill>
                <a:latin typeface="+mn-lt"/>
              </a:rPr>
              <a:t>развитию IoMT 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18450" y="1639075"/>
            <a:ext cx="1155489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Создание эффективного IoMT в масштабе требует сотрудничества 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партнерства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между пациентами, поставщиками, плательщиками, фармацевтами,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научными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кругами и другими производителями медицинской техники. Ключевые факторы, способствующие развитию IoMT и трансформации здравоохранения, включают в себя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:</a:t>
            </a:r>
            <a:endParaRPr lang="ru-RU" altLang="ru-RU" sz="2000" dirty="0">
              <a:solidFill>
                <a:srgbClr val="003F82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• Сотрудничество между поставщиками медицинских услуг и производителями устройств является ключом к эффективному развертыванию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IoMT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• Подключенные медицинские устройства приносят пользу пациентам,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поставщикам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плательщикам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• Объединение точек между подключенными медицинскими устройствами и ИТ-системами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здравоохранения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• Применение передовой аналитики к данным, полученным от подключенных медицинских устройств, для обеспечения критического понимания и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расширения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возможностей для принятия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решений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• Услуги, которые демонстрируют улучшение результатов лечения пациентов и снижение затрат на медицинское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обслуживание</a:t>
            </a:r>
            <a:endParaRPr lang="ru-RU" altLang="ru-RU" sz="2000" dirty="0">
              <a:solidFill>
                <a:srgbClr val="003F8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505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srgbClr val="FFFFFF"/>
                </a:solidFill>
                <a:latin typeface="+mn-lt"/>
              </a:rPr>
              <a:t>Устройство </a:t>
            </a:r>
            <a:r>
              <a:rPr lang="en-US" altLang="ru-RU" sz="2800" dirty="0" smtClean="0">
                <a:solidFill>
                  <a:srgbClr val="FFFFFF"/>
                </a:solidFill>
                <a:latin typeface="+mn-lt"/>
              </a:rPr>
              <a:t>IoMT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509" y="1443520"/>
            <a:ext cx="115131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</a:rPr>
              <a:t>В дополнение к другим отраслевым сегментам, таким как производство, </a:t>
            </a:r>
            <a:r>
              <a:rPr lang="ru-RU" sz="2000" dirty="0" smtClean="0">
                <a:solidFill>
                  <a:schemeClr val="tx2"/>
                </a:solidFill>
              </a:rPr>
              <a:t>строительство </a:t>
            </a:r>
            <a:r>
              <a:rPr lang="ru-RU" sz="2000" dirty="0">
                <a:solidFill>
                  <a:schemeClr val="tx2"/>
                </a:solidFill>
              </a:rPr>
              <a:t>и распределение электроэнергии, здравоохранение готово к </a:t>
            </a:r>
            <a:r>
              <a:rPr lang="ru-RU" sz="2000" dirty="0" smtClean="0">
                <a:solidFill>
                  <a:schemeClr val="tx2"/>
                </a:solidFill>
              </a:rPr>
              <a:t>трансформации </a:t>
            </a:r>
            <a:r>
              <a:rPr lang="ru-RU" sz="2000" dirty="0">
                <a:solidFill>
                  <a:schemeClr val="tx2"/>
                </a:solidFill>
              </a:rPr>
              <a:t>через IoT. Термин Интернет медицинских вещей (IoMT), </a:t>
            </a:r>
            <a:r>
              <a:rPr lang="ru-RU" sz="2000" dirty="0" smtClean="0">
                <a:solidFill>
                  <a:schemeClr val="tx2"/>
                </a:solidFill>
              </a:rPr>
              <a:t>медицинское </a:t>
            </a:r>
            <a:r>
              <a:rPr lang="ru-RU" sz="2000" dirty="0">
                <a:solidFill>
                  <a:schemeClr val="tx2"/>
                </a:solidFill>
              </a:rPr>
              <a:t>приложение технологии IoT, включает в себя сеть подключенных устройств, которые воспринимают важные данные в режиме реального </a:t>
            </a:r>
            <a:r>
              <a:rPr lang="ru-RU" sz="2000" dirty="0" smtClean="0">
                <a:solidFill>
                  <a:schemeClr val="tx2"/>
                </a:solidFill>
              </a:rPr>
              <a:t>времени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953" y="2766959"/>
            <a:ext cx="7322847" cy="367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9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1779589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2020</a:t>
            </a:r>
            <a:endParaRPr kumimoji="1" lang="ru-RU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anose="020B050303040302020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952750" y="428625"/>
            <a:ext cx="77152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srgbClr val="FFFFFF"/>
                </a:solidFill>
                <a:latin typeface="+mn-lt"/>
              </a:rPr>
              <a:t>Преимущества и недостатки технологии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1265003"/>
            <a:ext cx="642850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+</a:t>
            </a:r>
            <a:endParaRPr lang="ru-RU" altLang="ru-RU" sz="2000" dirty="0" smtClean="0">
              <a:solidFill>
                <a:srgbClr val="003F82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 smtClean="0">
                <a:solidFill>
                  <a:srgbClr val="003F82"/>
                </a:solidFill>
                <a:latin typeface="Calibri"/>
              </a:rPr>
              <a:t>Преимущества </a:t>
            </a: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для пациентов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• Вмешательства в чрезвычайных </a:t>
            </a:r>
            <a:r>
              <a:rPr lang="ru-RU" altLang="ru-RU" sz="1800" dirty="0" smtClean="0">
                <a:solidFill>
                  <a:srgbClr val="003F82"/>
                </a:solidFill>
                <a:latin typeface="Calibri"/>
              </a:rPr>
              <a:t>ситуациях </a:t>
            </a: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в режиме реального времени 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• Снижение цены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• Снижение заболеваемости и </a:t>
            </a:r>
            <a:r>
              <a:rPr lang="ru-RU" altLang="ru-RU" sz="1800" dirty="0" smtClean="0">
                <a:solidFill>
                  <a:srgbClr val="003F82"/>
                </a:solidFill>
                <a:latin typeface="Calibri"/>
              </a:rPr>
              <a:t>финансового </a:t>
            </a: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бремени из-за меньшего </a:t>
            </a:r>
            <a:r>
              <a:rPr lang="ru-RU" altLang="ru-RU" sz="1800" dirty="0" smtClean="0">
                <a:solidFill>
                  <a:srgbClr val="003F82"/>
                </a:solidFill>
                <a:latin typeface="Calibri"/>
              </a:rPr>
              <a:t>количества </a:t>
            </a: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посещений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dirty="0">
              <a:solidFill>
                <a:srgbClr val="003F82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Поставщики медицинских услуг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• Оптимальное использование </a:t>
            </a:r>
            <a:r>
              <a:rPr lang="ru-RU" altLang="ru-RU" sz="1800" dirty="0" smtClean="0">
                <a:solidFill>
                  <a:srgbClr val="003F82"/>
                </a:solidFill>
                <a:latin typeface="Calibri"/>
              </a:rPr>
              <a:t>ресурсов </a:t>
            </a: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и инфраструктуры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• Сокращение времени реагирования в случае неотложной медицинской помощи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dirty="0">
              <a:solidFill>
                <a:srgbClr val="003F82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Производители устройств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• Стандартизация / совместимость и единообразие имеющихся данных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• Способность воспринимать и </a:t>
            </a:r>
            <a:r>
              <a:rPr lang="ru-RU" altLang="ru-RU" sz="1800" dirty="0" smtClean="0">
                <a:solidFill>
                  <a:srgbClr val="003F82"/>
                </a:solidFill>
                <a:latin typeface="Calibri"/>
              </a:rPr>
              <a:t>передавать </a:t>
            </a: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информацию, связанную со здоровьем, удаленно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8508" y="1265003"/>
            <a:ext cx="57634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-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Технические </a:t>
            </a:r>
            <a:r>
              <a:rPr lang="ru-RU" dirty="0">
                <a:solidFill>
                  <a:schemeClr val="tx2"/>
                </a:solidFill>
              </a:rPr>
              <a:t>проблемы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Безопасность данных IoT - взлом и несанкционированное использование IoT.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Отсутствие стандартов и коммуникационных протоколов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Ошибки в обработке данных пациента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Интеграция данных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Потребность в медицинской экспертизе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Управление разнообразием устройств и совместимостью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Масштаб, объем данных и производительность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dirty="0">
                <a:solidFill>
                  <a:schemeClr val="tx2"/>
                </a:solidFill>
              </a:rPr>
              <a:t>Рыночные проблемы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Перегрузка данных в медицинском учреждении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• Соответствие политике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4264484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1157</Words>
  <Application>Microsoft Office PowerPoint</Application>
  <PresentationFormat>Широкоэкранный</PresentationFormat>
  <Paragraphs>92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Calibri</vt:lpstr>
      <vt:lpstr>Calibri Light</vt:lpstr>
      <vt:lpstr>Myriad Pro</vt:lpstr>
      <vt:lpstr>Myriad Pro Semibold</vt:lpstr>
      <vt:lpstr>Тема Office</vt:lpstr>
      <vt:lpstr>Office Theme</vt:lpstr>
      <vt:lpstr>Исследование методов анализа данных и прогнозирования в области медицины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HDFS</dc:title>
  <dc:creator>Vladimir Lir</dc:creator>
  <cp:lastModifiedBy>бос</cp:lastModifiedBy>
  <cp:revision>26</cp:revision>
  <dcterms:created xsi:type="dcterms:W3CDTF">2019-06-18T10:18:57Z</dcterms:created>
  <dcterms:modified xsi:type="dcterms:W3CDTF">2020-03-26T03:33:33Z</dcterms:modified>
</cp:coreProperties>
</file>