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y="5143500" cx="9144000"/>
  <p:notesSz cx="6858000" cy="9144000"/>
  <p:embeddedFontLst>
    <p:embeddedFont>
      <p:font typeface="Arial Narrow"/>
      <p:regular r:id="rId16"/>
      <p:bold r:id="rId17"/>
      <p:italic r:id="rId18"/>
      <p:boldItalic r:id="rId19"/>
    </p:embeddedFont>
    <p:embeddedFont>
      <p:font typeface="Helvetica Neue"/>
      <p:regular r:id="rId20"/>
      <p:bold r:id="rId21"/>
      <p:italic r:id="rId22"/>
      <p:boldItalic r:id="rId23"/>
    </p:embeddedFont>
    <p:embeddedFont>
      <p:font typeface="Helvetica Neue Light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837EAEDB-50A6-4723-B58B-24C3710EC31B}">
  <a:tblStyle styleId="{837EAEDB-50A6-4723-B58B-24C3710EC31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HelveticaNeue-regular.fntdata"/><Relationship Id="rId22" Type="http://schemas.openxmlformats.org/officeDocument/2006/relationships/font" Target="fonts/HelveticaNeue-italic.fntdata"/><Relationship Id="rId21" Type="http://schemas.openxmlformats.org/officeDocument/2006/relationships/font" Target="fonts/HelveticaNeue-bold.fntdata"/><Relationship Id="rId24" Type="http://schemas.openxmlformats.org/officeDocument/2006/relationships/font" Target="fonts/HelveticaNeueLight-regular.fntdata"/><Relationship Id="rId23" Type="http://schemas.openxmlformats.org/officeDocument/2006/relationships/font" Target="fonts/HelveticaNeue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26" Type="http://schemas.openxmlformats.org/officeDocument/2006/relationships/font" Target="fonts/HelveticaNeueLight-italic.fntdata"/><Relationship Id="rId25" Type="http://schemas.openxmlformats.org/officeDocument/2006/relationships/font" Target="fonts/HelveticaNeueLight-bold.fntdata"/><Relationship Id="rId27" Type="http://schemas.openxmlformats.org/officeDocument/2006/relationships/font" Target="fonts/HelveticaNeueLight-boldItalic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font" Target="fonts/ArialNarrow-bold.fntdata"/><Relationship Id="rId16" Type="http://schemas.openxmlformats.org/officeDocument/2006/relationships/font" Target="fonts/ArialNarrow-regular.fntdata"/><Relationship Id="rId19" Type="http://schemas.openxmlformats.org/officeDocument/2006/relationships/font" Target="fonts/ArialNarrow-boldItalic.fntdata"/><Relationship Id="rId18" Type="http://schemas.openxmlformats.org/officeDocument/2006/relationships/font" Target="fonts/ArialNarrow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77d42dc831_3_4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g77d42dc831_3_4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77d42dc831_12_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9" name="Google Shape;109;g77d42dc831_12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77d42dc831_3_6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8" name="Google Shape;118;g77d42dc831_3_6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17999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77d42dc831_3_77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g77d42dc831_3_7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77d42dc831_12_1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g77d42dc831_12_1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77d42dc831_8_7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g77d42dc831_8_7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7d42dc831_8_7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g77d42dc831_8_7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77d42dc831_3_18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0" name="Google Shape;170;g77d42dc831_3_18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одзаголовок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/>
          <p:nvPr/>
        </p:nvSpPr>
        <p:spPr>
          <a:xfrm>
            <a:off x="1961345" y="-14002"/>
            <a:ext cx="7206641" cy="5143501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00"/>
              <a:buFont typeface="Helvetica Neue Light"/>
              <a:buNone/>
            </a:pPr>
            <a:r>
              <a:t/>
            </a:r>
            <a:endParaRPr b="0" i="0" sz="19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56" name="Google Shape;56;p14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 — по центру" type="tx">
  <p:cSld name="TITLE_AND_BODY">
    <p:bg>
      <p:bgPr>
        <a:solidFill>
          <a:srgbClr val="FFFFFF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5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 — вверху">
  <p:cSld name="Заголовок — вверху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 — горизонтально">
  <p:cSld name="Фото — горизонтально"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/>
          <p:nvPr>
            <p:ph idx="2" type="pic"/>
          </p:nvPr>
        </p:nvSpPr>
        <p:spPr>
          <a:xfrm>
            <a:off x="1990204" y="334863"/>
            <a:ext cx="5156895" cy="3120926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34275" spcFirstLastPara="1" rIns="34275" wrap="square" tIns="17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63" name="Google Shape;63;p17"/>
          <p:cNvSpPr txBox="1"/>
          <p:nvPr>
            <p:ph type="title"/>
          </p:nvPr>
        </p:nvSpPr>
        <p:spPr>
          <a:xfrm>
            <a:off x="1812726" y="3542854"/>
            <a:ext cx="5518547" cy="750094"/>
          </a:xfrm>
          <a:prstGeom prst="rect">
            <a:avLst/>
          </a:prstGeom>
          <a:noFill/>
          <a:ln>
            <a:noFill/>
          </a:ln>
        </p:spPr>
        <p:txBody>
          <a:bodyPr anchorCtr="0" anchor="b" bIns="26775" lIns="26775" spcFirstLastPara="1" rIns="26775" wrap="square" tIns="26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/>
        </p:txBody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1812726" y="4319736"/>
            <a:ext cx="5518547" cy="596057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5pPr>
            <a:lvl6pPr indent="-260350" lvl="5" marL="2743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6pPr>
            <a:lvl7pPr indent="-260350" lvl="6" marL="3200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7pPr>
            <a:lvl8pPr indent="-260350" lvl="7" marL="3657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8pPr>
            <a:lvl9pPr indent="-260350" lvl="8" marL="4114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9pPr>
          </a:lstStyle>
          <a:p/>
        </p:txBody>
      </p:sp>
      <p:sp>
        <p:nvSpPr>
          <p:cNvPr id="65" name="Google Shape;65;p17"/>
          <p:cNvSpPr txBox="1"/>
          <p:nvPr>
            <p:ph idx="12" type="sldNum"/>
          </p:nvPr>
        </p:nvSpPr>
        <p:spPr>
          <a:xfrm>
            <a:off x="4475930" y="4875609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 — вертикально">
  <p:cSld name="Фото — вертикально">
    <p:bg>
      <p:bgPr>
        <a:solidFill>
          <a:srgbClr val="FFFFFF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8"/>
          <p:cNvSpPr/>
          <p:nvPr>
            <p:ph idx="2" type="pic"/>
          </p:nvPr>
        </p:nvSpPr>
        <p:spPr>
          <a:xfrm>
            <a:off x="4685854" y="334863"/>
            <a:ext cx="2812852" cy="433982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34275" spcFirstLastPara="1" rIns="34275" wrap="square" tIns="17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68" name="Google Shape;68;p18"/>
          <p:cNvSpPr txBox="1"/>
          <p:nvPr>
            <p:ph type="title"/>
          </p:nvPr>
        </p:nvSpPr>
        <p:spPr>
          <a:xfrm>
            <a:off x="1645295" y="334863"/>
            <a:ext cx="2812852" cy="2102942"/>
          </a:xfrm>
          <a:prstGeom prst="rect">
            <a:avLst/>
          </a:prstGeom>
          <a:noFill/>
          <a:ln>
            <a:noFill/>
          </a:ln>
        </p:spPr>
        <p:txBody>
          <a:bodyPr anchorCtr="0" anchor="b" bIns="26775" lIns="26775" spcFirstLastPara="1" rIns="26775" wrap="square" tIns="26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Helvetica Neue Light"/>
              <a:buNone/>
              <a:defRPr sz="3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/>
        </p:txBody>
      </p:sp>
      <p:sp>
        <p:nvSpPr>
          <p:cNvPr id="69" name="Google Shape;69;p18"/>
          <p:cNvSpPr txBox="1"/>
          <p:nvPr>
            <p:ph idx="1" type="body"/>
          </p:nvPr>
        </p:nvSpPr>
        <p:spPr>
          <a:xfrm>
            <a:off x="1645295" y="2511474"/>
            <a:ext cx="2812852" cy="2163217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Helvetica Neue Light"/>
              <a:buNone/>
              <a:defRPr sz="1700"/>
            </a:lvl5pPr>
            <a:lvl6pPr indent="-260350" lvl="5" marL="2743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6pPr>
            <a:lvl7pPr indent="-260350" lvl="6" marL="3200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7pPr>
            <a:lvl8pPr indent="-260350" lvl="7" marL="3657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8pPr>
            <a:lvl9pPr indent="-260350" lvl="8" marL="4114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и пункты">
  <p:cSld name="Заголовок и пункты">
    <p:bg>
      <p:bgPr>
        <a:solidFill>
          <a:srgbClr val="FFFFFF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9"/>
          <p:cNvSpPr txBox="1"/>
          <p:nvPr>
            <p:ph type="title"/>
          </p:nvPr>
        </p:nvSpPr>
        <p:spPr>
          <a:xfrm>
            <a:off x="1645295" y="234404"/>
            <a:ext cx="5853410" cy="1138535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/>
        </p:txBody>
      </p:sp>
      <p:sp>
        <p:nvSpPr>
          <p:cNvPr id="73" name="Google Shape;73;p19"/>
          <p:cNvSpPr txBox="1"/>
          <p:nvPr>
            <p:ph idx="1" type="body"/>
          </p:nvPr>
        </p:nvSpPr>
        <p:spPr>
          <a:xfrm>
            <a:off x="1645295" y="1372939"/>
            <a:ext cx="5853410" cy="3315147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indent="-260350" lvl="0" marL="457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1pPr>
            <a:lvl2pPr indent="-260350" lvl="1" marL="914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2pPr>
            <a:lvl3pPr indent="-260350" lvl="2" marL="1371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3pPr>
            <a:lvl4pPr indent="-260350" lvl="3" marL="1828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4pPr>
            <a:lvl5pPr indent="-260350" lvl="4" marL="22860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5pPr>
            <a:lvl6pPr indent="-260350" lvl="5" marL="2743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6pPr>
            <a:lvl7pPr indent="-260350" lvl="6" marL="3200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7pPr>
            <a:lvl8pPr indent="-260350" lvl="7" marL="3657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8pPr>
            <a:lvl9pPr indent="-260350" lvl="8" marL="4114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9pPr>
          </a:lstStyle>
          <a:p/>
        </p:txBody>
      </p:sp>
      <p:sp>
        <p:nvSpPr>
          <p:cNvPr id="74" name="Google Shape;74;p19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, пункты и фото">
  <p:cSld name="Заголовок, пункты и фото">
    <p:bg>
      <p:bgPr>
        <a:solidFill>
          <a:srgbClr val="FFFFFF"/>
        </a:solidFill>
      </p:bgPr>
    </p:bg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20"/>
          <p:cNvSpPr/>
          <p:nvPr>
            <p:ph idx="2" type="pic"/>
          </p:nvPr>
        </p:nvSpPr>
        <p:spPr>
          <a:xfrm>
            <a:off x="4685854" y="1372939"/>
            <a:ext cx="2812852" cy="3315147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34275" spcFirstLastPara="1" rIns="34275" wrap="square" tIns="17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77" name="Google Shape;77;p20"/>
          <p:cNvSpPr txBox="1"/>
          <p:nvPr>
            <p:ph type="title"/>
          </p:nvPr>
        </p:nvSpPr>
        <p:spPr>
          <a:xfrm>
            <a:off x="1645295" y="234404"/>
            <a:ext cx="5853410" cy="1138535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None/>
              <a:defRPr/>
            </a:lvl9pPr>
          </a:lstStyle>
          <a:p/>
        </p:txBody>
      </p:sp>
      <p:sp>
        <p:nvSpPr>
          <p:cNvPr id="78" name="Google Shape;78;p20"/>
          <p:cNvSpPr txBox="1"/>
          <p:nvPr>
            <p:ph idx="1" type="body"/>
          </p:nvPr>
        </p:nvSpPr>
        <p:spPr>
          <a:xfrm>
            <a:off x="1645295" y="1372939"/>
            <a:ext cx="2812852" cy="3315147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indent="-298450" lvl="0" marL="4572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 Light"/>
              <a:buChar char="•"/>
              <a:defRPr sz="1400"/>
            </a:lvl1pPr>
            <a:lvl2pPr indent="-298450" lvl="1" marL="9144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 Light"/>
              <a:buChar char="•"/>
              <a:defRPr sz="1400"/>
            </a:lvl2pPr>
            <a:lvl3pPr indent="-298450" lvl="2" marL="13716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 Light"/>
              <a:buChar char="•"/>
              <a:defRPr sz="1400"/>
            </a:lvl3pPr>
            <a:lvl4pPr indent="-298450" lvl="3" marL="18288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 Light"/>
              <a:buChar char="•"/>
              <a:defRPr sz="1400"/>
            </a:lvl4pPr>
            <a:lvl5pPr indent="-298450" lvl="4" marL="2286000" algn="l">
              <a:lnSpc>
                <a:spcPct val="100000"/>
              </a:lnSpc>
              <a:spcBef>
                <a:spcPts val="170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Helvetica Neue Light"/>
              <a:buChar char="•"/>
              <a:defRPr sz="1400"/>
            </a:lvl5pPr>
            <a:lvl6pPr indent="-260350" lvl="5" marL="2743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6pPr>
            <a:lvl7pPr indent="-260350" lvl="6" marL="3200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7pPr>
            <a:lvl8pPr indent="-260350" lvl="7" marL="3657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8pPr>
            <a:lvl9pPr indent="-260350" lvl="8" marL="4114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нкты">
  <p:cSld name="Пункты">
    <p:bg>
      <p:bgPr>
        <a:solidFill>
          <a:srgbClr val="FFFFFF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idx="1" type="body"/>
          </p:nvPr>
        </p:nvSpPr>
        <p:spPr>
          <a:xfrm>
            <a:off x="1645295" y="669726"/>
            <a:ext cx="5853410" cy="3804047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indent="-260350" lvl="0" marL="457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1pPr>
            <a:lvl2pPr indent="-260350" lvl="1" marL="914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2pPr>
            <a:lvl3pPr indent="-260350" lvl="2" marL="1371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3pPr>
            <a:lvl4pPr indent="-260350" lvl="3" marL="1828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4pPr>
            <a:lvl5pPr indent="-260350" lvl="4" marL="22860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5pPr>
            <a:lvl6pPr indent="-260350" lvl="5" marL="2743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6pPr>
            <a:lvl7pPr indent="-260350" lvl="6" marL="3200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7pPr>
            <a:lvl8pPr indent="-260350" lvl="7" marL="3657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8pPr>
            <a:lvl9pPr indent="-260350" lvl="8" marL="4114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 — 3 шт.">
  <p:cSld name="Фото — 3 шт.">
    <p:bg>
      <p:bgPr>
        <a:solidFill>
          <a:srgbClr val="FFFFFF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22"/>
          <p:cNvSpPr/>
          <p:nvPr>
            <p:ph idx="2" type="pic"/>
          </p:nvPr>
        </p:nvSpPr>
        <p:spPr>
          <a:xfrm>
            <a:off x="4685854" y="2685604"/>
            <a:ext cx="2812852" cy="19890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34275" spcFirstLastPara="1" rIns="34275" wrap="square" tIns="17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85" name="Google Shape;85;p22"/>
          <p:cNvSpPr/>
          <p:nvPr>
            <p:ph idx="3" type="pic"/>
          </p:nvPr>
        </p:nvSpPr>
        <p:spPr>
          <a:xfrm>
            <a:off x="4689132" y="468808"/>
            <a:ext cx="2812852" cy="1989088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34275" spcFirstLastPara="1" rIns="34275" wrap="square" tIns="17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86" name="Google Shape;86;p22"/>
          <p:cNvSpPr/>
          <p:nvPr>
            <p:ph idx="4" type="pic"/>
          </p:nvPr>
        </p:nvSpPr>
        <p:spPr>
          <a:xfrm>
            <a:off x="1645295" y="468808"/>
            <a:ext cx="2812852" cy="4205883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34275" spcFirstLastPara="1" rIns="34275" wrap="square" tIns="17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87" name="Google Shape;87;p22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Цитата">
  <p:cSld name="Цитата">
    <p:bg>
      <p:bgPr>
        <a:solidFill>
          <a:srgbClr val="FFFFFF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3"/>
          <p:cNvSpPr txBox="1"/>
          <p:nvPr>
            <p:ph idx="1" type="body"/>
          </p:nvPr>
        </p:nvSpPr>
        <p:spPr>
          <a:xfrm>
            <a:off x="1812726" y="3355330"/>
            <a:ext cx="5518547" cy="247799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Helvetica Neue"/>
              <a:buNone/>
              <a:defRPr sz="12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indent="-260350" lvl="1" marL="914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2pPr>
            <a:lvl3pPr indent="-260350" lvl="2" marL="1371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3pPr>
            <a:lvl4pPr indent="-260350" lvl="3" marL="1828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4pPr>
            <a:lvl5pPr indent="-260350" lvl="4" marL="22860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5pPr>
            <a:lvl6pPr indent="-260350" lvl="5" marL="2743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6pPr>
            <a:lvl7pPr indent="-260350" lvl="6" marL="3200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7pPr>
            <a:lvl8pPr indent="-260350" lvl="7" marL="3657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8pPr>
            <a:lvl9pPr indent="-260350" lvl="8" marL="4114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9pPr>
          </a:lstStyle>
          <a:p/>
        </p:txBody>
      </p:sp>
      <p:sp>
        <p:nvSpPr>
          <p:cNvPr id="90" name="Google Shape;90;p23"/>
          <p:cNvSpPr txBox="1"/>
          <p:nvPr>
            <p:ph idx="2" type="body"/>
          </p:nvPr>
        </p:nvSpPr>
        <p:spPr>
          <a:xfrm>
            <a:off x="1812726" y="2250132"/>
            <a:ext cx="5518547" cy="36195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Helvetica Neue Light"/>
              <a:buNone/>
              <a:defRPr sz="2000"/>
            </a:lvl1pPr>
            <a:lvl2pPr indent="-260350" lvl="1" marL="914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2pPr>
            <a:lvl3pPr indent="-260350" lvl="2" marL="1371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3pPr>
            <a:lvl4pPr indent="-260350" lvl="3" marL="1828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4pPr>
            <a:lvl5pPr indent="-260350" lvl="4" marL="22860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5pPr>
            <a:lvl6pPr indent="-260350" lvl="5" marL="27432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6pPr>
            <a:lvl7pPr indent="-260350" lvl="6" marL="32004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7pPr>
            <a:lvl8pPr indent="-260350" lvl="7" marL="36576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8pPr>
            <a:lvl9pPr indent="-260350" lvl="8" marL="411480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500"/>
              <a:buChar char="•"/>
              <a:defRPr/>
            </a:lvl9pPr>
          </a:lstStyle>
          <a:p/>
        </p:txBody>
      </p:sp>
      <p:sp>
        <p:nvSpPr>
          <p:cNvPr id="91" name="Google Shape;91;p23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Фото">
  <p:cSld name="Фото">
    <p:bg>
      <p:bgPr>
        <a:solidFill>
          <a:srgbClr val="FFFFFF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4"/>
          <p:cNvSpPr/>
          <p:nvPr>
            <p:ph idx="2" type="pic"/>
          </p:nvPr>
        </p:nvSpPr>
        <p:spPr>
          <a:xfrm>
            <a:off x="1143000" y="0"/>
            <a:ext cx="6858000" cy="51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17150" lIns="34275" spcFirstLastPara="1" rIns="34275" wrap="square" tIns="1715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ой">
  <p:cSld name="Пустой">
    <p:bg>
      <p:bgPr>
        <a:solidFill>
          <a:srgbClr val="FFFFFF"/>
        </a:solid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5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1pPr>
            <a:lvl2pPr indent="0" lvl="1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2pPr>
            <a:lvl3pPr indent="0" lvl="2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3pPr>
            <a:lvl4pPr indent="0" lvl="3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4pPr>
            <a:lvl5pPr indent="0" lvl="4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5pPr>
            <a:lvl6pPr indent="0" lvl="5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6pPr>
            <a:lvl7pPr indent="0" lvl="6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7pPr>
            <a:lvl8pPr indent="0" lvl="7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8pPr>
            <a:lvl9pPr indent="0" lvl="8" mar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sz="900"/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theme" Target="../theme/theme3.xml"/><Relationship Id="rId1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253957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1645295" y="234404"/>
            <a:ext cx="5853410" cy="1138535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200"/>
              <a:buFont typeface="Helvetica Neue Light"/>
              <a:buNone/>
              <a:defRPr b="0" i="0" sz="42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1645295" y="1372939"/>
            <a:ext cx="5853410" cy="3315147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22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Helvetica Neue Light"/>
              <a:buChar char="•"/>
              <a:defRPr b="0" i="0" sz="1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475930" y="4878958"/>
            <a:ext cx="185442" cy="191691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indent="0" lvl="1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indent="0" lvl="2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indent="0" lvl="3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indent="0" lvl="4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indent="0" lvl="5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indent="0" lvl="6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indent="0" lvl="7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indent="0" lvl="8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Helvetica Neue Light"/>
              <a:buNone/>
              <a:defRPr b="0" i="0" sz="900" u="none" cap="none" strike="noStrik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7.png"/><Relationship Id="rId5" Type="http://schemas.openxmlformats.org/officeDocument/2006/relationships/image" Target="../media/image8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Relationship Id="rId4" Type="http://schemas.openxmlformats.org/officeDocument/2006/relationships/image" Target="../media/image1.jpg"/><Relationship Id="rId5" Type="http://schemas.openxmlformats.org/officeDocument/2006/relationships/image" Target="../media/image5.png"/><Relationship Id="rId6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hyperlink" Target="mailto:knmakarova@edu.hse.ru" TargetMode="Externa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1" name="Google Shape;101;p26"/>
          <p:cNvCxnSpPr/>
          <p:nvPr/>
        </p:nvCxnSpPr>
        <p:spPr>
          <a:xfrm flipH="1" rot="10800000">
            <a:off x="3888879" y="601562"/>
            <a:ext cx="0" cy="1041506"/>
          </a:xfrm>
          <a:prstGeom prst="straightConnector1">
            <a:avLst/>
          </a:prstGeom>
          <a:noFill/>
          <a:ln cap="flat" cmpd="sng" w="12700">
            <a:solidFill>
              <a:srgbClr val="FFFFFF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02" name="Google Shape;102;p26"/>
          <p:cNvSpPr txBox="1"/>
          <p:nvPr/>
        </p:nvSpPr>
        <p:spPr>
          <a:xfrm>
            <a:off x="2668843" y="1475499"/>
            <a:ext cx="6304646" cy="1558535"/>
          </a:xfrm>
          <a:prstGeom prst="rect">
            <a:avLst/>
          </a:prstGeom>
          <a:noFill/>
          <a:ln>
            <a:noFill/>
          </a:ln>
        </p:spPr>
        <p:txBody>
          <a:bodyPr anchorCtr="0" anchor="b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700"/>
              <a:buFont typeface="Arial Narrow"/>
              <a:buNone/>
            </a:pPr>
            <a:r>
              <a:rPr b="1" lang="ru" sz="27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МЕТОДЫ И СРЕДСТВА КЛАССИФИКАЦИИ ТЕКСТОВ ПО ТЕМАТИКЕ РЕСУРСА ДЛЯ ВЫЯВЛЕНИЯ ПРИЗНАКОВ НЕЛЕГАЛЬНОЙ ФИНАНСОВОЙ ДЕЯТЕЛЬНОСТИ</a:t>
            </a:r>
            <a:endParaRPr b="0" i="0" sz="19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3" name="Google Shape;103;p26"/>
          <p:cNvSpPr txBox="1"/>
          <p:nvPr/>
        </p:nvSpPr>
        <p:spPr>
          <a:xfrm>
            <a:off x="4896036" y="3034022"/>
            <a:ext cx="4077600" cy="7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600"/>
              <a:buFont typeface="Arial Narrow"/>
              <a:buNone/>
            </a:pPr>
            <a:r>
              <a:rPr lang="ru" sz="1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Выполнили студенты группы МКС193</a:t>
            </a:r>
            <a:endParaRPr sz="16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600"/>
              <a:buFont typeface="Arial Narrow"/>
              <a:buNone/>
            </a:pPr>
            <a:r>
              <a:rPr lang="ru" sz="1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Макарова К.Н.</a:t>
            </a:r>
            <a:endParaRPr sz="16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600"/>
              <a:buFont typeface="Arial Narrow"/>
              <a:buNone/>
            </a:pPr>
            <a:r>
              <a:rPr lang="ru" sz="1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Мотайленко И.А.</a:t>
            </a:r>
            <a:endParaRPr sz="16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600"/>
              <a:buFont typeface="Arial Narrow"/>
              <a:buNone/>
            </a:pPr>
            <a:r>
              <a:t/>
            </a:r>
            <a:endParaRPr sz="16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600"/>
              <a:buFont typeface="Arial Narrow"/>
              <a:buNone/>
            </a:pPr>
            <a:r>
              <a:rPr b="0" i="0" lang="ru" sz="16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Научный руководитель: </a:t>
            </a:r>
            <a:r>
              <a:rPr lang="ru" sz="1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Кочнев А.А.</a:t>
            </a:r>
            <a:endParaRPr b="0" i="0" sz="1700" u="none" cap="none" strike="noStrike">
              <a:solidFill>
                <a:srgbClr val="00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600"/>
              <a:buFont typeface="Arial Narrow"/>
              <a:buNone/>
            </a:pPr>
            <a:r>
              <a:t/>
            </a:r>
            <a:endParaRPr b="0" i="0" sz="16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2668843" y="571606"/>
            <a:ext cx="3541284" cy="538849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600"/>
              <a:buFont typeface="Arial Narrow"/>
              <a:buNone/>
            </a:pPr>
            <a:r>
              <a:rPr b="0" i="0" lang="ru" sz="16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имени А. Н. Тихонова</a:t>
            </a:r>
            <a:endParaRPr b="0" i="0" sz="19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2668881" y="4459693"/>
            <a:ext cx="3541200" cy="21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1100"/>
              <a:buFont typeface="Arial Narrow"/>
              <a:buNone/>
            </a:pPr>
            <a:r>
              <a:rPr b="0" i="0" lang="ru" sz="11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Москва, 20</a:t>
            </a:r>
            <a:r>
              <a:rPr lang="ru" sz="11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20</a:t>
            </a:r>
            <a:endParaRPr b="0" i="0" sz="11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06" name="Google Shape;106;p2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8239" y="499027"/>
            <a:ext cx="1026045" cy="99208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1" name="Google Shape;111;p27"/>
          <p:cNvCxnSpPr/>
          <p:nvPr/>
        </p:nvCxnSpPr>
        <p:spPr>
          <a:xfrm>
            <a:off x="450399" y="830461"/>
            <a:ext cx="80649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12" name="Google Shape;112;p27"/>
          <p:cNvSpPr txBox="1"/>
          <p:nvPr/>
        </p:nvSpPr>
        <p:spPr>
          <a:xfrm>
            <a:off x="450400" y="822225"/>
            <a:ext cx="6027600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600"/>
              <a:buFont typeface="Arial Narrow"/>
              <a:buNone/>
            </a:pPr>
            <a:r>
              <a:rPr b="1" lang="ru" sz="2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АКТУАЛЬНОСТЬ РАБОТЫ</a:t>
            </a:r>
            <a:endParaRPr b="0" i="0" sz="19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13" name="Google Shape;113;p27"/>
          <p:cNvSpPr txBox="1"/>
          <p:nvPr/>
        </p:nvSpPr>
        <p:spPr>
          <a:xfrm>
            <a:off x="4252029" y="284137"/>
            <a:ext cx="4262400" cy="3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имени А. Н. Тихонова</a:t>
            </a:r>
            <a:endParaRPr sz="500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t/>
            </a:r>
            <a:endParaRPr b="0" i="0" sz="9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14" name="Google Shape;114;p2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77" y="219817"/>
            <a:ext cx="449842" cy="449842"/>
          </a:xfrm>
          <a:prstGeom prst="rect">
            <a:avLst/>
          </a:prstGeom>
          <a:noFill/>
          <a:ln>
            <a:noFill/>
          </a:ln>
        </p:spPr>
      </p:pic>
      <p:sp>
        <p:nvSpPr>
          <p:cNvPr id="115" name="Google Shape;115;p27"/>
          <p:cNvSpPr txBox="1"/>
          <p:nvPr/>
        </p:nvSpPr>
        <p:spPr>
          <a:xfrm>
            <a:off x="396850" y="1211050"/>
            <a:ext cx="8172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П</a:t>
            </a:r>
            <a:r>
              <a:rPr lang="ru" sz="1700">
                <a:solidFill>
                  <a:srgbClr val="073763"/>
                </a:solidFill>
              </a:rPr>
              <a:t>рямых аналогов для поиска нелегальных финансовых организаций в интернете не существует, кроме робота, разработанного в ЦБ. Данный робот представляет собой бота, который обладает скудными возможностями - работает только с теми организациями, которые обладают сервисами для общения в онлайне.</a:t>
            </a:r>
            <a:endParaRPr sz="1700">
              <a:solidFill>
                <a:srgbClr val="073763"/>
              </a:solidFill>
            </a:endParaRPr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На сайтах размещается только контактная информация, либо формы для заказа обратных звонков, поэтому бот не может проверить легальность данного сайта. </a:t>
            </a:r>
            <a:endParaRPr sz="1700">
              <a:solidFill>
                <a:srgbClr val="073763"/>
              </a:solidFill>
            </a:endParaRPr>
          </a:p>
          <a:p>
            <a:pPr indent="45720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73763"/>
              </a:solidFill>
            </a:endParaRPr>
          </a:p>
          <a:p>
            <a:pPr indent="-336550" lvl="0" marL="4572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➢"/>
            </a:pPr>
            <a:r>
              <a:rPr lang="ru" sz="1700">
                <a:solidFill>
                  <a:srgbClr val="073763"/>
                </a:solidFill>
              </a:rPr>
              <a:t>Есть необходимость в разработке программы, которая будет способна классифицировать Интернет-ресурсы по видам финансовой деятельности.</a:t>
            </a:r>
            <a:endParaRPr sz="170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0" name="Google Shape;120;p28"/>
          <p:cNvCxnSpPr/>
          <p:nvPr/>
        </p:nvCxnSpPr>
        <p:spPr>
          <a:xfrm>
            <a:off x="450399" y="830461"/>
            <a:ext cx="806489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21" name="Google Shape;121;p28"/>
          <p:cNvSpPr txBox="1"/>
          <p:nvPr/>
        </p:nvSpPr>
        <p:spPr>
          <a:xfrm>
            <a:off x="450400" y="822225"/>
            <a:ext cx="6027600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600"/>
              <a:buFont typeface="Arial Narrow"/>
              <a:buNone/>
            </a:pPr>
            <a:r>
              <a:rPr b="1" lang="ru" sz="2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ПОСТАНОВКА ЗАДАЧИ</a:t>
            </a:r>
            <a:endParaRPr b="0" i="0" sz="1900" u="none" cap="none" strike="noStrike">
              <a:solidFill>
                <a:srgbClr val="000000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22" name="Google Shape;122;p28"/>
          <p:cNvSpPr txBox="1"/>
          <p:nvPr/>
        </p:nvSpPr>
        <p:spPr>
          <a:xfrm>
            <a:off x="4252029" y="284137"/>
            <a:ext cx="4262406" cy="33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имени А. Н. Тихонова</a:t>
            </a:r>
            <a:endParaRPr sz="500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t/>
            </a:r>
            <a:endParaRPr b="0" i="0" sz="9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23" name="Google Shape;123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77" y="219817"/>
            <a:ext cx="449842" cy="449842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Google Shape;124;p28"/>
          <p:cNvSpPr txBox="1"/>
          <p:nvPr/>
        </p:nvSpPr>
        <p:spPr>
          <a:xfrm>
            <a:off x="396850" y="1125325"/>
            <a:ext cx="8172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073763"/>
                </a:solidFill>
              </a:rPr>
              <a:t>Цель работы</a:t>
            </a:r>
            <a:r>
              <a:rPr lang="ru" sz="1700">
                <a:solidFill>
                  <a:srgbClr val="073763"/>
                </a:solidFill>
              </a:rPr>
              <a:t> - </a:t>
            </a:r>
            <a:r>
              <a:rPr lang="ru" sz="1700">
                <a:solidFill>
                  <a:srgbClr val="073763"/>
                </a:solidFill>
              </a:rPr>
              <a:t>исследование методов и программных средств машинного обучения и автоматической обработки текста для разработки прототипа программы, реализующей автоматическую классификацию Интернет-ресурсов по типам финансовой деятельности.</a:t>
            </a:r>
            <a:endParaRPr sz="1700">
              <a:solidFill>
                <a:srgbClr val="073763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73763"/>
              </a:solidFill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073763"/>
                </a:solidFill>
              </a:rPr>
              <a:t>Задачи:</a:t>
            </a:r>
            <a:endParaRPr b="1"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Анализ технической литературы;</a:t>
            </a:r>
            <a:endParaRPr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Сравнение альтернативных способов решения задачи;</a:t>
            </a:r>
            <a:endParaRPr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Создание обучающей и тестовой выборки;</a:t>
            </a:r>
            <a:endParaRPr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Оценка качества выборки;</a:t>
            </a:r>
            <a:endParaRPr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Обучение модели классификации на ранее созданной выборке;</a:t>
            </a:r>
            <a:endParaRPr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Оценка качества модели;</a:t>
            </a:r>
            <a:endParaRPr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Проверка эффективности разработанной системы;</a:t>
            </a:r>
            <a:endParaRPr sz="1700">
              <a:solidFill>
                <a:srgbClr val="073763"/>
              </a:solidFill>
            </a:endParaRPr>
          </a:p>
          <a:p>
            <a:pPr indent="-196850" lvl="0" marL="520700" rtl="0" algn="just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Сохранение результатов классификации Интернет-ресурсов.</a:t>
            </a:r>
            <a:endParaRPr sz="1700"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9" name="Google Shape;129;p29"/>
          <p:cNvCxnSpPr/>
          <p:nvPr/>
        </p:nvCxnSpPr>
        <p:spPr>
          <a:xfrm>
            <a:off x="450399" y="830461"/>
            <a:ext cx="806489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30" name="Google Shape;130;p29"/>
          <p:cNvSpPr txBox="1"/>
          <p:nvPr/>
        </p:nvSpPr>
        <p:spPr>
          <a:xfrm>
            <a:off x="459975" y="1520738"/>
            <a:ext cx="4521900" cy="11502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ru" sz="1800">
                <a:solidFill>
                  <a:srgbClr val="253957"/>
                </a:solidFill>
              </a:rPr>
              <a:t>Использовались среда разработки PyCharm Community Edition, компилятор Jupyter Notebook.</a:t>
            </a:r>
            <a:endParaRPr sz="1800">
              <a:solidFill>
                <a:srgbClr val="253957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rPr lang="ru" sz="1800">
                <a:solidFill>
                  <a:srgbClr val="253957"/>
                </a:solidFill>
              </a:rPr>
              <a:t>Программа написана на Python 3.6.</a:t>
            </a:r>
            <a:endParaRPr sz="1800">
              <a:solidFill>
                <a:srgbClr val="253957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sz="1800">
              <a:solidFill>
                <a:srgbClr val="253957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r>
              <a:t/>
            </a:r>
            <a:endParaRPr sz="1800">
              <a:solidFill>
                <a:srgbClr val="253957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br>
              <a:rPr b="0" i="0" lang="ru" sz="1200" u="none" cap="none" strike="noStrike">
                <a:solidFill>
                  <a:srgbClr val="253957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1200" u="none" cap="none" strike="noStrike">
              <a:solidFill>
                <a:srgbClr val="25395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29"/>
          <p:cNvSpPr txBox="1"/>
          <p:nvPr/>
        </p:nvSpPr>
        <p:spPr>
          <a:xfrm>
            <a:off x="450400" y="830450"/>
            <a:ext cx="8140200" cy="5547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600"/>
              <a:buFont typeface="Arial Narrow"/>
              <a:buNone/>
            </a:pPr>
            <a:r>
              <a:rPr b="1" lang="ru" sz="2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ИСПОЛЬЗУЕМЫЕ МЕТОДЫ И ПРОГРАММНЫЕ СРЕДСТВА</a:t>
            </a:r>
            <a:endParaRPr sz="1900"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  <p:sp>
        <p:nvSpPr>
          <p:cNvPr id="132" name="Google Shape;132;p29"/>
          <p:cNvSpPr txBox="1"/>
          <p:nvPr/>
        </p:nvSpPr>
        <p:spPr>
          <a:xfrm>
            <a:off x="4252029" y="284137"/>
            <a:ext cx="4262406" cy="331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имени А. Н. Тихонова</a:t>
            </a:r>
            <a:endParaRPr sz="500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t/>
            </a:r>
            <a:endParaRPr b="0" i="0" sz="9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33" name="Google Shape;133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77" y="219817"/>
            <a:ext cx="449842" cy="449842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4" name="Google Shape;134;p29"/>
          <p:cNvGraphicFramePr/>
          <p:nvPr/>
        </p:nvGraphicFramePr>
        <p:xfrm>
          <a:off x="493250" y="28065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{837EAEDB-50A6-4723-B58B-24C3710EC31B}</a:tableStyleId>
              </a:tblPr>
              <a:tblGrid>
                <a:gridCol w="4027250"/>
                <a:gridCol w="4027250"/>
              </a:tblGrid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ru" sz="1800">
                          <a:solidFill>
                            <a:srgbClr val="253957"/>
                          </a:solidFill>
                        </a:rPr>
                        <a:t>Используемые библиотеки</a:t>
                      </a:r>
                      <a:endParaRPr b="1"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b="1" lang="ru" sz="1800">
                          <a:solidFill>
                            <a:srgbClr val="253957"/>
                          </a:solidFill>
                        </a:rPr>
                        <a:t>Используемые методы</a:t>
                      </a:r>
                      <a:endParaRPr b="1"/>
                    </a:p>
                  </a:txBody>
                  <a:tcPr marT="91425" marB="91425" marR="91425" marL="91425"/>
                </a:tc>
              </a:tr>
              <a:tr h="381000"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ru" sz="1800">
                          <a:solidFill>
                            <a:srgbClr val="253957"/>
                          </a:solidFill>
                        </a:rPr>
                        <a:t>Scikit-Learn (инструменты NumPy, Pandas)</a:t>
                      </a:r>
                      <a:endParaRPr sz="1800">
                        <a:solidFill>
                          <a:srgbClr val="253957"/>
                        </a:solidFill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ru" sz="1800">
                          <a:solidFill>
                            <a:srgbClr val="253957"/>
                          </a:solidFill>
                        </a:rPr>
                        <a:t>NLTK</a:t>
                      </a:r>
                      <a:endParaRPr sz="1800">
                        <a:solidFill>
                          <a:srgbClr val="253957"/>
                        </a:solidFill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ru" sz="1800">
                          <a:solidFill>
                            <a:srgbClr val="253957"/>
                          </a:solidFill>
                        </a:rPr>
                        <a:t>CountVectorizer</a:t>
                      </a:r>
                      <a:endParaRPr sz="1800">
                        <a:solidFill>
                          <a:srgbClr val="253957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ru" sz="1800">
                          <a:solidFill>
                            <a:srgbClr val="253957"/>
                          </a:solidFill>
                        </a:rPr>
                        <a:t>Bag of Words</a:t>
                      </a:r>
                      <a:endParaRPr sz="1800">
                        <a:solidFill>
                          <a:srgbClr val="253957"/>
                        </a:solidFill>
                      </a:endParaRPr>
                    </a:p>
                    <a:p>
                      <a:pPr indent="0" lvl="0" marL="0" rtl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r>
                        <a:rPr lang="ru" sz="1800">
                          <a:solidFill>
                            <a:srgbClr val="253957"/>
                          </a:solidFill>
                        </a:rPr>
                        <a:t>Logistic Regression </a:t>
                      </a:r>
                      <a:endParaRPr sz="1800">
                        <a:solidFill>
                          <a:srgbClr val="253957"/>
                        </a:solidFill>
                      </a:endParaRPr>
                    </a:p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  <p:pic>
        <p:nvPicPr>
          <p:cNvPr id="135" name="Google Shape;135;p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563575" y="1502449"/>
            <a:ext cx="1186776" cy="11867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36" name="Google Shape;136;p2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173461" y="1502450"/>
            <a:ext cx="1023813" cy="11867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1" name="Google Shape;141;p30"/>
          <p:cNvCxnSpPr/>
          <p:nvPr/>
        </p:nvCxnSpPr>
        <p:spPr>
          <a:xfrm>
            <a:off x="450399" y="830461"/>
            <a:ext cx="80649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42" name="Google Shape;142;p30"/>
          <p:cNvSpPr txBox="1"/>
          <p:nvPr/>
        </p:nvSpPr>
        <p:spPr>
          <a:xfrm>
            <a:off x="452399" y="865017"/>
            <a:ext cx="8060700" cy="8676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lang="ru" sz="2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РЕЗУЛЬТАТЫ РАБОТЫ ПРОГРАММЫ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3" name="Google Shape;143;p30"/>
          <p:cNvSpPr txBox="1"/>
          <p:nvPr/>
        </p:nvSpPr>
        <p:spPr>
          <a:xfrm>
            <a:off x="4252029" y="284137"/>
            <a:ext cx="4262400" cy="33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имени А. Н. Тихонова</a:t>
            </a:r>
            <a:endParaRPr sz="500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t/>
            </a:r>
            <a:endParaRPr b="0" i="0" sz="9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44" name="Google Shape;144;p3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77" y="219817"/>
            <a:ext cx="449842" cy="4498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1800" y="1559560"/>
            <a:ext cx="4190201" cy="2641266"/>
          </a:xfrm>
          <a:prstGeom prst="rect">
            <a:avLst/>
          </a:prstGeom>
          <a:noFill/>
          <a:ln>
            <a:noFill/>
          </a:ln>
        </p:spPr>
      </p:pic>
      <p:sp>
        <p:nvSpPr>
          <p:cNvPr id="146" name="Google Shape;146;p30"/>
          <p:cNvSpPr txBox="1"/>
          <p:nvPr/>
        </p:nvSpPr>
        <p:spPr>
          <a:xfrm>
            <a:off x="820450" y="4306825"/>
            <a:ext cx="3312900" cy="3312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7376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Показатели качества модели классификации</a:t>
            </a:r>
            <a:endParaRPr sz="1300"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id="147" name="Google Shape;147;p30"/>
          <p:cNvPicPr preferRelativeResize="0"/>
          <p:nvPr/>
        </p:nvPicPr>
        <p:blipFill rotWithShape="1">
          <a:blip r:embed="rId5">
            <a:alphaModFix/>
          </a:blip>
          <a:srcRect b="0" l="3724" r="36776" t="0"/>
          <a:stretch/>
        </p:blipFill>
        <p:spPr>
          <a:xfrm>
            <a:off x="4791201" y="1767200"/>
            <a:ext cx="2454725" cy="24098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8" name="Google Shape;148;p3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314525" y="2211175"/>
            <a:ext cx="1277425" cy="15219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Google Shape;149;p30"/>
          <p:cNvSpPr txBox="1"/>
          <p:nvPr/>
        </p:nvSpPr>
        <p:spPr>
          <a:xfrm>
            <a:off x="5200200" y="4306825"/>
            <a:ext cx="3312900" cy="5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300">
                <a:solidFill>
                  <a:srgbClr val="073763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Анализ результата классификации тестовой выборки</a:t>
            </a:r>
            <a:endParaRPr sz="1300">
              <a:solidFill>
                <a:schemeClr val="dk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4" name="Google Shape;154;p31"/>
          <p:cNvCxnSpPr/>
          <p:nvPr/>
        </p:nvCxnSpPr>
        <p:spPr>
          <a:xfrm>
            <a:off x="450399" y="830461"/>
            <a:ext cx="80649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55" name="Google Shape;155;p31"/>
          <p:cNvSpPr txBox="1"/>
          <p:nvPr/>
        </p:nvSpPr>
        <p:spPr>
          <a:xfrm>
            <a:off x="452400" y="865014"/>
            <a:ext cx="8060850" cy="449888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lang="ru" sz="2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ВЫВОД</a:t>
            </a:r>
            <a:r>
              <a:rPr b="1" lang="ru" sz="2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b="1" i="0" sz="2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31"/>
          <p:cNvSpPr txBox="1"/>
          <p:nvPr/>
        </p:nvSpPr>
        <p:spPr>
          <a:xfrm>
            <a:off x="4252029" y="284137"/>
            <a:ext cx="4262400" cy="331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имени А. Н. Тихонова</a:t>
            </a:r>
            <a:endParaRPr sz="500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t/>
            </a:r>
            <a:endParaRPr b="0" i="0" sz="9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57" name="Google Shape;157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77" y="219817"/>
            <a:ext cx="449842" cy="449842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31"/>
          <p:cNvSpPr txBox="1"/>
          <p:nvPr/>
        </p:nvSpPr>
        <p:spPr>
          <a:xfrm>
            <a:off x="193103" y="1246359"/>
            <a:ext cx="8520600" cy="35532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Все поставленные цели и задачи достигнуты.</a:t>
            </a:r>
            <a:endParaRPr sz="1700">
              <a:solidFill>
                <a:srgbClr val="073763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73763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700">
                <a:solidFill>
                  <a:srgbClr val="073763"/>
                </a:solidFill>
              </a:rPr>
              <a:t>Разработанный прототип выполняет следующие функции:</a:t>
            </a:r>
            <a:endParaRPr sz="1700">
              <a:solidFill>
                <a:srgbClr val="073763"/>
              </a:solidFill>
            </a:endParaRPr>
          </a:p>
          <a:p>
            <a:pPr indent="-1968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Получение данных из хранилища базы данных;</a:t>
            </a:r>
            <a:endParaRPr sz="1700">
              <a:solidFill>
                <a:srgbClr val="073763"/>
              </a:solidFill>
            </a:endParaRPr>
          </a:p>
          <a:p>
            <a:pPr indent="-1968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Обработка и векторизация полученных данных;</a:t>
            </a:r>
            <a:endParaRPr sz="1700">
              <a:solidFill>
                <a:srgbClr val="073763"/>
              </a:solidFill>
            </a:endParaRPr>
          </a:p>
          <a:p>
            <a:pPr indent="-1968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Построение модели классификации на обучающей выборке с помощью логистической регрессии.</a:t>
            </a:r>
            <a:endParaRPr sz="1700">
              <a:solidFill>
                <a:srgbClr val="073763"/>
              </a:solidFill>
            </a:endParaRPr>
          </a:p>
          <a:p>
            <a:pPr indent="-1968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Получение предсказания модели классификации на полученных ранее данных;</a:t>
            </a:r>
            <a:endParaRPr sz="1700">
              <a:solidFill>
                <a:srgbClr val="073763"/>
              </a:solidFill>
            </a:endParaRPr>
          </a:p>
          <a:p>
            <a:pPr indent="-1968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Оценка качества модели;</a:t>
            </a:r>
            <a:endParaRPr sz="1700">
              <a:solidFill>
                <a:srgbClr val="073763"/>
              </a:solidFill>
            </a:endParaRPr>
          </a:p>
          <a:p>
            <a:pPr indent="-1968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Сохранение результатов предсказания в таблицу;</a:t>
            </a:r>
            <a:endParaRPr sz="1700">
              <a:solidFill>
                <a:srgbClr val="073763"/>
              </a:solidFill>
            </a:endParaRPr>
          </a:p>
          <a:p>
            <a:pPr indent="-196850" lvl="0" marL="3429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700"/>
              <a:buChar char="●"/>
            </a:pPr>
            <a:r>
              <a:rPr lang="ru" sz="1700">
                <a:solidFill>
                  <a:srgbClr val="073763"/>
                </a:solidFill>
              </a:rPr>
              <a:t>Загрузка файлов в базу данных.</a:t>
            </a:r>
            <a:endParaRPr sz="1700">
              <a:solidFill>
                <a:srgbClr val="073763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73763"/>
              </a:solidFill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solidFill>
                <a:srgbClr val="073763"/>
              </a:solidFill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Helvetica Neue Light"/>
              <a:buNone/>
            </a:pPr>
            <a:r>
              <a:t/>
            </a:r>
            <a:endParaRPr sz="1900">
              <a:solidFill>
                <a:srgbClr val="253957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" name="Google Shape;163;p32"/>
          <p:cNvCxnSpPr/>
          <p:nvPr/>
        </p:nvCxnSpPr>
        <p:spPr>
          <a:xfrm>
            <a:off x="450399" y="830461"/>
            <a:ext cx="8064900" cy="0"/>
          </a:xfrm>
          <a:prstGeom prst="straightConnector1">
            <a:avLst/>
          </a:prstGeom>
          <a:noFill/>
          <a:ln cap="flat" cmpd="sng" w="12700">
            <a:solidFill>
              <a:srgbClr val="253957"/>
            </a:solidFill>
            <a:prstDash val="solid"/>
            <a:miter lim="400000"/>
            <a:headEnd len="sm" w="sm" type="none"/>
            <a:tailEnd len="sm" w="sm" type="none"/>
          </a:ln>
        </p:spPr>
      </p:cxnSp>
      <p:sp>
        <p:nvSpPr>
          <p:cNvPr id="164" name="Google Shape;164;p32"/>
          <p:cNvSpPr txBox="1"/>
          <p:nvPr/>
        </p:nvSpPr>
        <p:spPr>
          <a:xfrm>
            <a:off x="452399" y="865017"/>
            <a:ext cx="8060850" cy="867488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rPr b="1" lang="ru" sz="2600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ПЕРСПЕКТИВЫ РАЗВИТИЯ</a:t>
            </a:r>
            <a:endParaRPr b="1" sz="26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None/>
            </a:pPr>
            <a:r>
              <a:t/>
            </a:r>
            <a:endParaRPr b="1" sz="2600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5" name="Google Shape;165;p32"/>
          <p:cNvSpPr txBox="1"/>
          <p:nvPr/>
        </p:nvSpPr>
        <p:spPr>
          <a:xfrm>
            <a:off x="563794" y="1613563"/>
            <a:ext cx="8016300" cy="23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26775" lIns="26775" spcFirstLastPara="1" rIns="26775" wrap="square" tIns="26775">
            <a:noAutofit/>
          </a:bodyPr>
          <a:lstStyle/>
          <a:p>
            <a:pPr indent="-215900" lvl="0" marL="177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000"/>
              <a:buAutoNum type="arabicPeriod"/>
            </a:pPr>
            <a:r>
              <a:rPr lang="ru" sz="2000">
                <a:solidFill>
                  <a:srgbClr val="253957"/>
                </a:solidFill>
              </a:rPr>
              <a:t>Использование метода нейронной сети для классификатора</a:t>
            </a:r>
            <a:endParaRPr sz="2000">
              <a:solidFill>
                <a:srgbClr val="253957"/>
              </a:solidFill>
            </a:endParaRPr>
          </a:p>
          <a:p>
            <a:pPr indent="-215900" lvl="0" marL="177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000"/>
              <a:buAutoNum type="arabicPeriod"/>
            </a:pPr>
            <a:r>
              <a:rPr lang="ru" sz="2000">
                <a:solidFill>
                  <a:srgbClr val="253957"/>
                </a:solidFill>
              </a:rPr>
              <a:t>Повышение качества обработки текста</a:t>
            </a:r>
            <a:endParaRPr sz="2000">
              <a:solidFill>
                <a:srgbClr val="253957"/>
              </a:solidFill>
            </a:endParaRPr>
          </a:p>
          <a:p>
            <a:pPr indent="-215900" lvl="0" marL="1778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2000"/>
              <a:buAutoNum type="arabicPeriod"/>
            </a:pPr>
            <a:r>
              <a:rPr lang="ru" sz="2000">
                <a:solidFill>
                  <a:srgbClr val="253957"/>
                </a:solidFill>
              </a:rPr>
              <a:t>Доработка и совершенствование модели</a:t>
            </a:r>
            <a:endParaRPr sz="2000">
              <a:solidFill>
                <a:srgbClr val="073763"/>
              </a:solidFill>
            </a:endParaRPr>
          </a:p>
        </p:txBody>
      </p:sp>
      <p:sp>
        <p:nvSpPr>
          <p:cNvPr id="166" name="Google Shape;166;p32"/>
          <p:cNvSpPr txBox="1"/>
          <p:nvPr/>
        </p:nvSpPr>
        <p:spPr>
          <a:xfrm>
            <a:off x="4252029" y="284137"/>
            <a:ext cx="4262400" cy="331088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253957"/>
                </a:solidFill>
                <a:latin typeface="Arial Narrow"/>
                <a:ea typeface="Arial Narrow"/>
                <a:cs typeface="Arial Narrow"/>
                <a:sym typeface="Arial Narrow"/>
              </a:rPr>
              <a:t>Московский институт электроники и математики имени А. Н. Тихонова</a:t>
            </a:r>
            <a:endParaRPr sz="500"/>
          </a:p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53957"/>
              </a:buClr>
              <a:buSzPts val="900"/>
              <a:buFont typeface="Arial Narrow"/>
              <a:buNone/>
            </a:pPr>
            <a:r>
              <a:t/>
            </a:r>
            <a:endParaRPr b="0" i="0" sz="900" u="none" cap="none" strike="noStrike">
              <a:solidFill>
                <a:srgbClr val="253957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67" name="Google Shape;167;p3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9977" y="219817"/>
            <a:ext cx="449842" cy="449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/>
        </p:nvSpPr>
        <p:spPr>
          <a:xfrm>
            <a:off x="4263136" y="4310501"/>
            <a:ext cx="3217313" cy="1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Адрес: г.Москва, Таллинская улица, 34</a:t>
            </a:r>
            <a:endParaRPr b="0" i="0" sz="900" u="none" cap="none" strike="noStrike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3" name="Google Shape;173;p33"/>
          <p:cNvSpPr txBox="1"/>
          <p:nvPr/>
        </p:nvSpPr>
        <p:spPr>
          <a:xfrm>
            <a:off x="1885951" y="4310500"/>
            <a:ext cx="1156800" cy="1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 Narrow"/>
              <a:buNone/>
            </a:pPr>
            <a:r>
              <a:rPr lang="ru" sz="900">
                <a:solidFill>
                  <a:srgbClr val="FFFFFF"/>
                </a:solidFill>
                <a:uFill>
                  <a:noFill/>
                </a:uFill>
                <a:latin typeface="Arial Narrow"/>
                <a:ea typeface="Arial Narrow"/>
                <a:cs typeface="Arial Narrow"/>
                <a:sym typeface="Arial Narrow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knmakarova@edu.hse.ru</a:t>
            </a:r>
            <a:endParaRPr sz="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 Narrow"/>
              <a:buNone/>
            </a:pPr>
            <a:r>
              <a:rPr lang="ru" sz="900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iamotaylenko@edu.hse.ru</a:t>
            </a:r>
            <a:endParaRPr sz="900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74" name="Google Shape;174;p33"/>
          <p:cNvSpPr txBox="1"/>
          <p:nvPr/>
        </p:nvSpPr>
        <p:spPr>
          <a:xfrm>
            <a:off x="3688188" y="4310501"/>
            <a:ext cx="1623000" cy="19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26775" lIns="26775" spcFirstLastPara="1" rIns="26775" wrap="square" tIns="2677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"/>
              <a:buFont typeface="Arial Narrow"/>
              <a:buNone/>
            </a:pPr>
            <a:r>
              <a:rPr b="0" i="0" lang="ru" sz="900" u="none" cap="none" strike="noStrike">
                <a:solidFill>
                  <a:srgbClr val="FFFFFF"/>
                </a:solidFill>
                <a:latin typeface="Arial Narrow"/>
                <a:ea typeface="Arial Narrow"/>
                <a:cs typeface="Arial Narrow"/>
                <a:sym typeface="Arial Narrow"/>
              </a:rPr>
              <a:t>Телефон: +8 (963) 926 7271 </a:t>
            </a:r>
            <a:endParaRPr b="0" i="0" sz="900" u="none" cap="none" strike="noStrike">
              <a:solidFill>
                <a:srgbClr val="FFFF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pic>
        <p:nvPicPr>
          <p:cNvPr descr="Изображение" id="175" name="Google Shape;175;p3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60453" y="796459"/>
            <a:ext cx="1623094" cy="1569364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33"/>
          <p:cNvSpPr txBox="1"/>
          <p:nvPr/>
        </p:nvSpPr>
        <p:spPr>
          <a:xfrm>
            <a:off x="2194819" y="2853544"/>
            <a:ext cx="4754400" cy="5679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600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rPr>
              <a:t>Спасибо за внимание!</a:t>
            </a:r>
            <a:endParaRPr sz="3600">
              <a:solidFill>
                <a:srgbClr val="FFFFFF"/>
              </a:solidFill>
              <a:latin typeface="Helvetica Neue Light"/>
              <a:ea typeface="Helvetica Neue Light"/>
              <a:cs typeface="Helvetica Neue Light"/>
              <a:sym typeface="Helvetica Neue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