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3"/>
  </p:notesMasterIdLst>
  <p:sldIdLst>
    <p:sldId id="256" r:id="rId2"/>
    <p:sldId id="257" r:id="rId3"/>
    <p:sldId id="264" r:id="rId4"/>
    <p:sldId id="267" r:id="rId5"/>
    <p:sldId id="265" r:id="rId6"/>
    <p:sldId id="266" r:id="rId7"/>
    <p:sldId id="268" r:id="rId8"/>
    <p:sldId id="269" r:id="rId9"/>
    <p:sldId id="270" r:id="rId10"/>
    <p:sldId id="271" r:id="rId11"/>
    <p:sldId id="263" r:id="rId1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4" d="100"/>
          <a:sy n="34" d="100"/>
        </p:scale>
        <p:origin x="834" y="84"/>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xfrm>
            <a:off x="1143000" y="685800"/>
            <a:ext cx="4572000" cy="3429000"/>
          </a:xfrm>
          <a:prstGeom prst="rect">
            <a:avLst/>
          </a:prstGeom>
        </p:spPr>
        <p:txBody>
          <a:bodyPr/>
          <a:lstStyle/>
          <a:p>
            <a:endParaRPr/>
          </a:p>
        </p:txBody>
      </p:sp>
      <p:sp>
        <p:nvSpPr>
          <p:cNvPr id="49" name="Shape 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6621125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6" name="Прямоугольник"/>
          <p:cNvSpPr/>
          <p:nvPr/>
        </p:nvSpPr>
        <p:spPr>
          <a:xfrm>
            <a:off x="5230254" y="-37339"/>
            <a:ext cx="19217708" cy="13716001"/>
          </a:xfrm>
          <a:prstGeom prst="rect">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40" name="–Иван Арсентьев"/>
          <p:cNvSpPr txBox="1">
            <a:spLocks noGrp="1"/>
          </p:cNvSpPr>
          <p:nvPr>
            <p:ph type="body" sz="quarter" idx="13"/>
          </p:nvPr>
        </p:nvSpPr>
        <p:spPr>
          <a:xfrm>
            <a:off x="4833937" y="8947546"/>
            <a:ext cx="14716126" cy="660798"/>
          </a:xfrm>
          <a:prstGeom prst="rect">
            <a:avLst/>
          </a:prstGeom>
        </p:spPr>
        <p:txBody>
          <a:bodyPr anchor="t">
            <a:spAutoFit/>
          </a:bodyPr>
          <a:lstStyle>
            <a:lvl1pPr marL="0" indent="0" algn="ctr">
              <a:spcBef>
                <a:spcPts val="0"/>
              </a:spcBef>
              <a:buSzTx/>
              <a:buNone/>
              <a:defRPr sz="3200">
                <a:latin typeface="Helvetica"/>
                <a:ea typeface="Helvetica"/>
                <a:cs typeface="Helvetica"/>
                <a:sym typeface="Helvetica"/>
              </a:defRPr>
            </a:lvl1pPr>
          </a:lstStyle>
          <a:p>
            <a:r>
              <a:t>–Иван Арсентьев</a:t>
            </a:r>
          </a:p>
        </p:txBody>
      </p:sp>
      <p:sp>
        <p:nvSpPr>
          <p:cNvPr id="41" name="«Место ввода цитаты»."/>
          <p:cNvSpPr txBox="1">
            <a:spLocks noGrp="1"/>
          </p:cNvSpPr>
          <p:nvPr>
            <p:ph type="body" sz="quarter" idx="14"/>
          </p:nvPr>
        </p:nvSpPr>
        <p:spPr>
          <a:xfrm>
            <a:off x="4833937" y="6000353"/>
            <a:ext cx="14716126" cy="965201"/>
          </a:xfrm>
          <a:prstGeom prst="rect">
            <a:avLst/>
          </a:prstGeom>
        </p:spPr>
        <p:txBody>
          <a:bodyPr>
            <a:spAutoFit/>
          </a:bodyPr>
          <a:lstStyle>
            <a:lvl1pPr marL="0" indent="0" algn="ctr">
              <a:spcBef>
                <a:spcPts val="0"/>
              </a:spcBef>
              <a:buSzTx/>
              <a:buNone/>
              <a:defRPr sz="5200"/>
            </a:lvl1pPr>
          </a:lstStyle>
          <a:p>
            <a:r>
              <a:t>«Место ввода цитаты».</a:t>
            </a:r>
          </a:p>
        </p:txBody>
      </p:sp>
      <p:sp>
        <p:nvSpPr>
          <p:cNvPr id="4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44" name="Изображение"/>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4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9" name="Изображение"/>
          <p:cNvSpPr>
            <a:spLocks noGrp="1"/>
          </p:cNvSpPr>
          <p:nvPr>
            <p:ph type="pic" sz="half" idx="13"/>
          </p:nvPr>
        </p:nvSpPr>
        <p:spPr>
          <a:xfrm>
            <a:off x="5307210" y="892968"/>
            <a:ext cx="13751720" cy="8322470"/>
          </a:xfrm>
          <a:prstGeom prst="rect">
            <a:avLst/>
          </a:prstGeom>
        </p:spPr>
        <p:txBody>
          <a:bodyPr lIns="91439" tIns="45719" rIns="91439" bIns="45719" anchor="t">
            <a:noAutofit/>
          </a:bodyPr>
          <a:lstStyle/>
          <a:p>
            <a:endParaRPr/>
          </a:p>
        </p:txBody>
      </p:sp>
      <p:sp>
        <p:nvSpPr>
          <p:cNvPr id="10" name="Текст заголовка"/>
          <p:cNvSpPr txBox="1">
            <a:spLocks noGrp="1"/>
          </p:cNvSpPr>
          <p:nvPr>
            <p:ph type="title"/>
          </p:nvPr>
        </p:nvSpPr>
        <p:spPr>
          <a:xfrm>
            <a:off x="4833937" y="9447609"/>
            <a:ext cx="14716126" cy="2000251"/>
          </a:xfrm>
          <a:prstGeom prst="rect">
            <a:avLst/>
          </a:prstGeom>
        </p:spPr>
        <p:txBody>
          <a:bodyPr anchor="b"/>
          <a:lstStyle/>
          <a:p>
            <a:r>
              <a:t>Текст заголовка</a:t>
            </a:r>
          </a:p>
        </p:txBody>
      </p:sp>
      <p:sp>
        <p:nvSpPr>
          <p:cNvPr id="11" name="Уровень текста 1…"/>
          <p:cNvSpPr txBox="1">
            <a:spLocks noGrp="1"/>
          </p:cNvSpPr>
          <p:nvPr>
            <p:ph type="body" sz="quarter" idx="1"/>
          </p:nvPr>
        </p:nvSpPr>
        <p:spPr>
          <a:xfrm>
            <a:off x="4833937" y="11519296"/>
            <a:ext cx="14716126" cy="1589486"/>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2" name="Номер слайда"/>
          <p:cNvSpPr txBox="1">
            <a:spLocks noGrp="1"/>
          </p:cNvSpPr>
          <p:nvPr>
            <p:ph type="sldNum" sz="quarter" idx="2"/>
          </p:nvPr>
        </p:nvSpPr>
        <p:spPr>
          <a:xfrm>
            <a:off x="11935814" y="13001625"/>
            <a:ext cx="494513" cy="51117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1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16" name="Изображение"/>
          <p:cNvSpPr>
            <a:spLocks noGrp="1"/>
          </p:cNvSpPr>
          <p:nvPr>
            <p:ph type="pic" sz="half" idx="13"/>
          </p:nvPr>
        </p:nvSpPr>
        <p:spPr>
          <a:xfrm>
            <a:off x="12495609" y="892968"/>
            <a:ext cx="7500938" cy="11572876"/>
          </a:xfrm>
          <a:prstGeom prst="rect">
            <a:avLst/>
          </a:prstGeom>
        </p:spPr>
        <p:txBody>
          <a:bodyPr lIns="91439" tIns="45719" rIns="91439" bIns="45719" anchor="t">
            <a:noAutofit/>
          </a:bodyPr>
          <a:lstStyle/>
          <a:p>
            <a:endParaRPr/>
          </a:p>
        </p:txBody>
      </p:sp>
      <p:sp>
        <p:nvSpPr>
          <p:cNvPr id="17" name="Текст заголовка"/>
          <p:cNvSpPr txBox="1">
            <a:spLocks noGrp="1"/>
          </p:cNvSpPr>
          <p:nvPr>
            <p:ph type="title"/>
          </p:nvPr>
        </p:nvSpPr>
        <p:spPr>
          <a:xfrm>
            <a:off x="4387453" y="892968"/>
            <a:ext cx="7500938" cy="5607845"/>
          </a:xfrm>
          <a:prstGeom prst="rect">
            <a:avLst/>
          </a:prstGeom>
        </p:spPr>
        <p:txBody>
          <a:bodyPr anchor="b"/>
          <a:lstStyle>
            <a:lvl1pPr>
              <a:defRPr sz="8400"/>
            </a:lvl1pPr>
          </a:lstStyle>
          <a:p>
            <a:r>
              <a:t>Текст заголовка</a:t>
            </a:r>
          </a:p>
        </p:txBody>
      </p:sp>
      <p:sp>
        <p:nvSpPr>
          <p:cNvPr id="18" name="Уровень текста 1…"/>
          <p:cNvSpPr txBox="1">
            <a:spLocks noGrp="1"/>
          </p:cNvSpPr>
          <p:nvPr>
            <p:ph type="body" sz="quarter" idx="1"/>
          </p:nvPr>
        </p:nvSpPr>
        <p:spPr>
          <a:xfrm>
            <a:off x="4387453" y="6697265"/>
            <a:ext cx="7500938" cy="5768579"/>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 вверху">
    <p:spTree>
      <p:nvGrpSpPr>
        <p:cNvPr id="1" name=""/>
        <p:cNvGrpSpPr/>
        <p:nvPr/>
      </p:nvGrpSpPr>
      <p:grpSpPr>
        <a:xfrm>
          <a:off x="0" y="0"/>
          <a:ext cx="0" cy="0"/>
          <a:chOff x="0" y="0"/>
          <a:chExt cx="0" cy="0"/>
        </a:xfrm>
      </p:grpSpPr>
      <p:sp>
        <p:nvSpPr>
          <p:cNvPr id="2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23" name="Текст заголовка"/>
          <p:cNvSpPr txBox="1">
            <a:spLocks noGrp="1"/>
          </p:cNvSpPr>
          <p:nvPr>
            <p:ph type="title"/>
          </p:nvPr>
        </p:nvSpPr>
        <p:spPr>
          <a:prstGeom prst="rect">
            <a:avLst/>
          </a:prstGeom>
        </p:spPr>
        <p:txBody>
          <a:bodyPr/>
          <a:lstStyle/>
          <a:p>
            <a:r>
              <a:t>Текст заголовка</a:t>
            </a:r>
          </a:p>
        </p:txBody>
      </p:sp>
      <p:sp>
        <p:nvSpPr>
          <p:cNvPr id="2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27" name="Изображение"/>
          <p:cNvSpPr>
            <a:spLocks noGrp="1"/>
          </p:cNvSpPr>
          <p:nvPr>
            <p:ph type="pic" sz="quarter" idx="13"/>
          </p:nvPr>
        </p:nvSpPr>
        <p:spPr>
          <a:xfrm>
            <a:off x="12495609" y="3661171"/>
            <a:ext cx="7500938" cy="8840392"/>
          </a:xfrm>
          <a:prstGeom prst="rect">
            <a:avLst/>
          </a:prstGeom>
        </p:spPr>
        <p:txBody>
          <a:bodyPr lIns="91439" tIns="45719" rIns="91439" bIns="45719" anchor="t">
            <a:noAutofit/>
          </a:bodyPr>
          <a:lstStyle/>
          <a:p>
            <a:endParaRPr/>
          </a:p>
        </p:txBody>
      </p:sp>
      <p:sp>
        <p:nvSpPr>
          <p:cNvPr id="28" name="Текст заголовка"/>
          <p:cNvSpPr txBox="1">
            <a:spLocks noGrp="1"/>
          </p:cNvSpPr>
          <p:nvPr>
            <p:ph type="title"/>
          </p:nvPr>
        </p:nvSpPr>
        <p:spPr>
          <a:prstGeom prst="rect">
            <a:avLst/>
          </a:prstGeom>
        </p:spPr>
        <p:txBody>
          <a:bodyPr/>
          <a:lstStyle/>
          <a:p>
            <a:r>
              <a:t>Текст заголовка</a:t>
            </a:r>
          </a:p>
        </p:txBody>
      </p:sp>
      <p:sp>
        <p:nvSpPr>
          <p:cNvPr id="29" name="Уровень текста 1…"/>
          <p:cNvSpPr txBox="1">
            <a:spLocks noGrp="1"/>
          </p:cNvSpPr>
          <p:nvPr>
            <p:ph type="body" sz="quarter" idx="1"/>
          </p:nvPr>
        </p:nvSpPr>
        <p:spPr>
          <a:xfrm>
            <a:off x="4387453" y="3661171"/>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32" name="Уровень текста 1…"/>
          <p:cNvSpPr txBox="1">
            <a:spLocks noGrp="1"/>
          </p:cNvSpPr>
          <p:nvPr>
            <p:ph type="body" idx="1"/>
          </p:nvPr>
        </p:nvSpPr>
        <p:spPr>
          <a:xfrm>
            <a:off x="4387453" y="1785937"/>
            <a:ext cx="15609094" cy="10144126"/>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35" name="Изображение"/>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36" name="Изображение"/>
          <p:cNvSpPr>
            <a:spLocks noGrp="1"/>
          </p:cNvSpPr>
          <p:nvPr>
            <p:ph type="pic" sz="quarter" idx="14"/>
          </p:nvPr>
        </p:nvSpPr>
        <p:spPr>
          <a:xfrm>
            <a:off x="12504353" y="1250156"/>
            <a:ext cx="7500939" cy="5304235"/>
          </a:xfrm>
          <a:prstGeom prst="rect">
            <a:avLst/>
          </a:prstGeom>
        </p:spPr>
        <p:txBody>
          <a:bodyPr lIns="91439" tIns="45719" rIns="91439" bIns="45719" anchor="t">
            <a:noAutofit/>
          </a:bodyPr>
          <a:lstStyle/>
          <a:p>
            <a:endParaRPr/>
          </a:p>
        </p:txBody>
      </p:sp>
      <p:sp>
        <p:nvSpPr>
          <p:cNvPr id="37" name="Изображение"/>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3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387453" y="625078"/>
            <a:ext cx="15609094" cy="30360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Текст заголовка</a:t>
            </a:r>
          </a:p>
        </p:txBody>
      </p:sp>
      <p:sp>
        <p:nvSpPr>
          <p:cNvPr id="3" name="Уровень текста 1…"/>
          <p:cNvSpPr txBox="1">
            <a:spLocks noGrp="1"/>
          </p:cNvSpPr>
          <p:nvPr>
            <p:ph type="body" idx="1"/>
          </p:nvPr>
        </p:nvSpPr>
        <p:spPr>
          <a:xfrm>
            <a:off x="4387453" y="3661171"/>
            <a:ext cx="15609094" cy="88403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hf hdr="0" ftr="0" dt="0"/>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kaandronov@edu.hse.ru" TargetMode="External"/><Relationship Id="rId2" Type="http://schemas.openxmlformats.org/officeDocument/2006/relationships/hyperlink" Target="mailto:anulanov_1@edu.hse.ru" TargetMode="Externa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hyperlink" Target="mailto:dakuzmin@miem.hse.ru"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miem.hse.ru/" TargetMode="External"/><Relationship Id="rId2" Type="http://schemas.openxmlformats.org/officeDocument/2006/relationships/hyperlink" Target="mailto:anulanov_1@edu.hse.ru" TargetMode="Externa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Линия"/>
          <p:cNvSpPr/>
          <p:nvPr/>
        </p:nvSpPr>
        <p:spPr>
          <a:xfrm flipV="1">
            <a:off x="10370343" y="1604166"/>
            <a:ext cx="1" cy="2777349"/>
          </a:xfrm>
          <a:prstGeom prst="line">
            <a:avLst/>
          </a:prstGeom>
          <a:ln w="12700">
            <a:solidFill>
              <a:srgbClr val="FFFFFF"/>
            </a:solidFill>
            <a:miter lim="400000"/>
          </a:ln>
        </p:spPr>
        <p:txBody>
          <a:bodyPr lIns="71437" tIns="71437" rIns="71437" bIns="71437" anchor="ctr"/>
          <a:lstStyle/>
          <a:p>
            <a:pPr>
              <a:defRPr sz="3200"/>
            </a:pPr>
            <a:endParaRPr/>
          </a:p>
        </p:txBody>
      </p:sp>
      <p:sp>
        <p:nvSpPr>
          <p:cNvPr id="52" name="Очень крутой…"/>
          <p:cNvSpPr txBox="1"/>
          <p:nvPr/>
        </p:nvSpPr>
        <p:spPr>
          <a:xfrm>
            <a:off x="7116914" y="3934663"/>
            <a:ext cx="16045116" cy="41560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p>
            <a:pPr algn="l">
              <a:defRPr sz="7000" b="1" cap="all">
                <a:solidFill>
                  <a:srgbClr val="253957"/>
                </a:solidFill>
                <a:latin typeface="+mn-lt"/>
                <a:ea typeface="+mn-ea"/>
                <a:cs typeface="+mn-cs"/>
                <a:sym typeface="Arial Narrow"/>
              </a:defRPr>
            </a:pPr>
            <a:r>
              <a:rPr lang="en-US" sz="4400" b="1" cap="all" dirty="0">
                <a:latin typeface="Times New Roman" panose="02020603050405020304" pitchFamily="18" charset="0"/>
                <a:cs typeface="Times New Roman" panose="02020603050405020304" pitchFamily="18" charset="0"/>
                <a:sym typeface="Arial Narrow"/>
              </a:rPr>
              <a:t>19300 </a:t>
            </a:r>
            <a:r>
              <a:rPr lang="ru-RU" sz="4400" b="1" cap="all" dirty="0">
                <a:latin typeface="Times New Roman" panose="02020603050405020304" pitchFamily="18" charset="0"/>
                <a:cs typeface="Times New Roman" panose="02020603050405020304" pitchFamily="18" charset="0"/>
                <a:sym typeface="Arial Narrow"/>
              </a:rPr>
              <a:t>Система сбора гетерогенных данных с использованием беспроводных технологий связи в рамках концепции Интернета вещей</a:t>
            </a:r>
            <a:endParaRPr sz="4400" dirty="0">
              <a:latin typeface="Times New Roman" panose="02020603050405020304" pitchFamily="18" charset="0"/>
              <a:cs typeface="Times New Roman" panose="02020603050405020304" pitchFamily="18" charset="0"/>
            </a:endParaRPr>
          </a:p>
        </p:txBody>
      </p:sp>
      <p:sp>
        <p:nvSpPr>
          <p:cNvPr id="53" name="Очень крутой подзаголовок презентации"/>
          <p:cNvSpPr txBox="1"/>
          <p:nvPr/>
        </p:nvSpPr>
        <p:spPr>
          <a:xfrm>
            <a:off x="7116915" y="8929563"/>
            <a:ext cx="9443424" cy="1173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lvl1pPr algn="l">
              <a:defRPr sz="4200">
                <a:solidFill>
                  <a:srgbClr val="253957"/>
                </a:solidFill>
                <a:latin typeface="+mn-lt"/>
                <a:ea typeface="+mn-ea"/>
                <a:cs typeface="+mn-cs"/>
                <a:sym typeface="Arial Narrow"/>
              </a:defRPr>
            </a:lvl1pPr>
          </a:lstStyle>
          <a:p>
            <a:endParaRPr dirty="0"/>
          </a:p>
        </p:txBody>
      </p:sp>
      <p:sp>
        <p:nvSpPr>
          <p:cNvPr id="54" name="Название подразделения,  лаборатории, факультета и т.д."/>
          <p:cNvSpPr txBox="1"/>
          <p:nvPr/>
        </p:nvSpPr>
        <p:spPr>
          <a:xfrm>
            <a:off x="7116915" y="1862836"/>
            <a:ext cx="9443423" cy="759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lgn="l">
              <a:defRPr sz="4200">
                <a:solidFill>
                  <a:srgbClr val="253957"/>
                </a:solidFill>
                <a:latin typeface="+mn-lt"/>
                <a:ea typeface="+mn-ea"/>
                <a:cs typeface="+mn-cs"/>
                <a:sym typeface="Arial Narrow"/>
              </a:defRPr>
            </a:pPr>
            <a:r>
              <a:rPr lang="ru-RU" sz="4000" dirty="0">
                <a:latin typeface="Times New Roman" panose="02020603050405020304" pitchFamily="18" charset="0"/>
                <a:cs typeface="Times New Roman" panose="02020603050405020304" pitchFamily="18" charset="0"/>
              </a:rPr>
              <a:t>МИЭМ НИУ ВШЭ им. А. Н. Тихонова</a:t>
            </a:r>
            <a:r>
              <a:rPr sz="4000" dirty="0">
                <a:latin typeface="Times New Roman" panose="02020603050405020304" pitchFamily="18" charset="0"/>
                <a:cs typeface="Times New Roman" panose="02020603050405020304" pitchFamily="18" charset="0"/>
              </a:rPr>
              <a:t> </a:t>
            </a:r>
          </a:p>
        </p:txBody>
      </p:sp>
      <p:sp>
        <p:nvSpPr>
          <p:cNvPr id="55" name="Москва, 2017"/>
          <p:cNvSpPr txBox="1"/>
          <p:nvPr/>
        </p:nvSpPr>
        <p:spPr>
          <a:xfrm>
            <a:off x="7116915" y="11800183"/>
            <a:ext cx="9443424" cy="759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l" defTabSz="642937">
              <a:defRPr sz="2800">
                <a:solidFill>
                  <a:srgbClr val="253957"/>
                </a:solidFill>
                <a:latin typeface="+mn-lt"/>
                <a:ea typeface="+mn-ea"/>
                <a:cs typeface="+mn-cs"/>
                <a:sym typeface="Arial Narrow"/>
              </a:defRPr>
            </a:lvl1pPr>
          </a:lstStyle>
          <a:p>
            <a:r>
              <a:rPr sz="4000" dirty="0" err="1">
                <a:latin typeface="Times New Roman" panose="02020603050405020304" pitchFamily="18" charset="0"/>
                <a:cs typeface="Times New Roman" panose="02020603050405020304" pitchFamily="18" charset="0"/>
              </a:rPr>
              <a:t>Москва</a:t>
            </a:r>
            <a:r>
              <a:rPr sz="4000" dirty="0">
                <a:latin typeface="Times New Roman" panose="02020603050405020304" pitchFamily="18" charset="0"/>
                <a:cs typeface="Times New Roman" panose="02020603050405020304" pitchFamily="18" charset="0"/>
              </a:rPr>
              <a:t>, 20</a:t>
            </a:r>
            <a:r>
              <a:rPr lang="en-US" sz="4000" dirty="0">
                <a:latin typeface="Times New Roman" panose="02020603050405020304" pitchFamily="18" charset="0"/>
                <a:cs typeface="Times New Roman" panose="02020603050405020304" pitchFamily="18" charset="0"/>
              </a:rPr>
              <a:t>20</a:t>
            </a:r>
            <a:endParaRPr sz="4000" dirty="0">
              <a:latin typeface="Times New Roman" panose="02020603050405020304" pitchFamily="18" charset="0"/>
              <a:cs typeface="Times New Roman" panose="02020603050405020304" pitchFamily="18" charset="0"/>
            </a:endParaRPr>
          </a:p>
        </p:txBody>
      </p:sp>
      <p:pic>
        <p:nvPicPr>
          <p:cNvPr id="56" name="Изображение" descr="Изображение"/>
          <p:cNvPicPr>
            <a:picLocks noChangeAspect="1"/>
          </p:cNvPicPr>
          <p:nvPr/>
        </p:nvPicPr>
        <p:blipFill>
          <a:blip r:embed="rId2"/>
          <a:stretch>
            <a:fillRect/>
          </a:stretch>
        </p:blipFill>
        <p:spPr>
          <a:xfrm>
            <a:off x="1221970" y="1330739"/>
            <a:ext cx="2736119" cy="2645547"/>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426185" y="681616"/>
            <a:ext cx="16073440" cy="13249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6000" dirty="0">
                <a:latin typeface="Times New Roman" panose="02020603050405020304" pitchFamily="18" charset="0"/>
                <a:cs typeface="Times New Roman" panose="02020603050405020304" pitchFamily="18" charset="0"/>
              </a:rPr>
              <a:t>Контактные данные</a:t>
            </a:r>
            <a:endParaRPr sz="6000" dirty="0">
              <a:latin typeface="Times New Roman" panose="02020603050405020304" pitchFamily="18" charset="0"/>
              <a:cs typeface="Times New Roman" panose="02020603050405020304" pitchFamily="18" charset="0"/>
            </a:endParaRPr>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26606" y="2643366"/>
            <a:ext cx="21506374" cy="91296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just"/>
            <a:r>
              <a:rPr lang="ru-RU" sz="4000" b="1" dirty="0">
                <a:solidFill>
                  <a:srgbClr val="002060"/>
                </a:solidFill>
                <a:latin typeface="Times New Roman" panose="02020603050405020304" pitchFamily="18" charset="0"/>
                <a:cs typeface="Times New Roman" panose="02020603050405020304" pitchFamily="18" charset="0"/>
              </a:rPr>
              <a:t>Уланов Александр Наранович</a:t>
            </a:r>
            <a:endParaRPr lang="ru-RU" sz="4000" dirty="0">
              <a:solidFill>
                <a:srgbClr val="002060"/>
              </a:solidFill>
              <a:latin typeface="Times New Roman" panose="02020603050405020304" pitchFamily="18" charset="0"/>
              <a:cs typeface="Times New Roman" panose="02020603050405020304" pitchFamily="18" charset="0"/>
            </a:endParaRPr>
          </a:p>
          <a:p>
            <a:pPr algn="just"/>
            <a:r>
              <a:rPr lang="ru-RU" sz="4000" dirty="0">
                <a:solidFill>
                  <a:srgbClr val="002060"/>
                </a:solidFill>
                <a:latin typeface="Times New Roman" panose="02020603050405020304" pitchFamily="18" charset="0"/>
                <a:cs typeface="Times New Roman" panose="02020603050405020304" pitchFamily="18" charset="0"/>
              </a:rPr>
              <a:t>Факультет МИЭМ. Образовательная программа «Интернет вещей и киберфизические системы». 1 курс магистратуры. 2020 год.</a:t>
            </a:r>
          </a:p>
          <a:p>
            <a:pPr algn="just"/>
            <a:r>
              <a:rPr lang="en-US" sz="4000" u="sng" dirty="0" err="1">
                <a:solidFill>
                  <a:srgbClr val="00206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anulanov</a:t>
            </a:r>
            <a:r>
              <a:rPr lang="ru-RU" sz="4000" u="sng" dirty="0">
                <a:solidFill>
                  <a:srgbClr val="00206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_1@</a:t>
            </a:r>
            <a:r>
              <a:rPr lang="en-US" sz="4000" u="sng" dirty="0" err="1">
                <a:solidFill>
                  <a:srgbClr val="00206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edu</a:t>
            </a:r>
            <a:r>
              <a:rPr lang="ru-RU" sz="4000" u="sng" dirty="0">
                <a:solidFill>
                  <a:srgbClr val="00206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a:t>
            </a:r>
            <a:r>
              <a:rPr lang="en-US" sz="4000" u="sng" dirty="0" err="1">
                <a:solidFill>
                  <a:srgbClr val="00206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hse</a:t>
            </a:r>
            <a:r>
              <a:rPr lang="ru-RU" sz="4000" u="sng" dirty="0">
                <a:solidFill>
                  <a:srgbClr val="00206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a:t>
            </a:r>
            <a:r>
              <a:rPr lang="en-US" sz="4000" u="sng" dirty="0" err="1">
                <a:solidFill>
                  <a:srgbClr val="00206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ru</a:t>
            </a:r>
            <a:endParaRPr lang="ru-RU" sz="4000" u="sng" dirty="0">
              <a:solidFill>
                <a:srgbClr val="002060"/>
              </a:solidFill>
              <a:latin typeface="Times New Roman" panose="02020603050405020304" pitchFamily="18" charset="0"/>
              <a:cs typeface="Times New Roman" panose="02020603050405020304" pitchFamily="18" charset="0"/>
            </a:endParaRPr>
          </a:p>
          <a:p>
            <a:pPr algn="just"/>
            <a:endParaRPr lang="ru-RU" sz="4000" dirty="0">
              <a:solidFill>
                <a:srgbClr val="002060"/>
              </a:solidFill>
              <a:latin typeface="Times New Roman" panose="02020603050405020304" pitchFamily="18" charset="0"/>
              <a:cs typeface="Times New Roman" panose="02020603050405020304" pitchFamily="18" charset="0"/>
            </a:endParaRPr>
          </a:p>
          <a:p>
            <a:pPr algn="just"/>
            <a:r>
              <a:rPr lang="ru-RU" sz="4000" b="1" dirty="0">
                <a:solidFill>
                  <a:srgbClr val="002060"/>
                </a:solidFill>
                <a:latin typeface="Times New Roman" panose="02020603050405020304" pitchFamily="18" charset="0"/>
                <a:cs typeface="Times New Roman" panose="02020603050405020304" pitchFamily="18" charset="0"/>
              </a:rPr>
              <a:t>Андронов Константин Александрович</a:t>
            </a:r>
            <a:endParaRPr lang="ru-RU" sz="4000" dirty="0">
              <a:solidFill>
                <a:srgbClr val="002060"/>
              </a:solidFill>
              <a:latin typeface="Times New Roman" panose="02020603050405020304" pitchFamily="18" charset="0"/>
              <a:cs typeface="Times New Roman" panose="02020603050405020304" pitchFamily="18" charset="0"/>
            </a:endParaRPr>
          </a:p>
          <a:p>
            <a:pPr algn="just"/>
            <a:r>
              <a:rPr lang="ru-RU" sz="4000" dirty="0">
                <a:solidFill>
                  <a:srgbClr val="002060"/>
                </a:solidFill>
                <a:latin typeface="Times New Roman" panose="02020603050405020304" pitchFamily="18" charset="0"/>
                <a:cs typeface="Times New Roman" panose="02020603050405020304" pitchFamily="18" charset="0"/>
              </a:rPr>
              <a:t>Факультет МИЭМ. Образовательная программа «Интернет вещей и киберфизические системы». 1 курс магистратуры. 2020 год.</a:t>
            </a:r>
          </a:p>
          <a:p>
            <a:pPr algn="just"/>
            <a:r>
              <a:rPr lang="ru-RU" sz="4000" u="sng" dirty="0" err="1">
                <a:solidFill>
                  <a:srgbClr val="00206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kaandronov@edu.hse.r</a:t>
            </a:r>
            <a:r>
              <a:rPr lang="en-US" sz="4000" u="sng" dirty="0">
                <a:solidFill>
                  <a:srgbClr val="00206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u</a:t>
            </a:r>
            <a:endParaRPr lang="ru-RU" sz="4000" u="sng" dirty="0">
              <a:solidFill>
                <a:srgbClr val="002060"/>
              </a:solidFill>
              <a:latin typeface="Times New Roman" panose="02020603050405020304" pitchFamily="18" charset="0"/>
              <a:cs typeface="Times New Roman" panose="02020603050405020304" pitchFamily="18" charset="0"/>
            </a:endParaRPr>
          </a:p>
          <a:p>
            <a:pPr algn="just"/>
            <a:endParaRPr lang="ru-RU" sz="4000" dirty="0">
              <a:solidFill>
                <a:srgbClr val="002060"/>
              </a:solidFill>
              <a:latin typeface="Times New Roman" panose="02020603050405020304" pitchFamily="18" charset="0"/>
              <a:cs typeface="Times New Roman" panose="02020603050405020304" pitchFamily="18" charset="0"/>
            </a:endParaRPr>
          </a:p>
          <a:p>
            <a:pPr algn="just"/>
            <a:r>
              <a:rPr lang="ru-RU" sz="4000" b="1" dirty="0">
                <a:solidFill>
                  <a:srgbClr val="002060"/>
                </a:solidFill>
                <a:latin typeface="Times New Roman" panose="02020603050405020304" pitchFamily="18" charset="0"/>
                <a:cs typeface="Times New Roman" panose="02020603050405020304" pitchFamily="18" charset="0"/>
              </a:rPr>
              <a:t>Кузьмин Дмитрий Алексеевич</a:t>
            </a:r>
            <a:endParaRPr lang="ru-RU" sz="4000" dirty="0">
              <a:solidFill>
                <a:srgbClr val="002060"/>
              </a:solidFill>
              <a:latin typeface="Times New Roman" panose="02020603050405020304" pitchFamily="18" charset="0"/>
              <a:cs typeface="Times New Roman" panose="02020603050405020304" pitchFamily="18" charset="0"/>
            </a:endParaRPr>
          </a:p>
          <a:p>
            <a:pPr algn="just"/>
            <a:r>
              <a:rPr lang="ru-RU" sz="4000" dirty="0">
                <a:solidFill>
                  <a:srgbClr val="002060"/>
                </a:solidFill>
                <a:latin typeface="Times New Roman" panose="02020603050405020304" pitchFamily="18" charset="0"/>
                <a:cs typeface="Times New Roman" panose="02020603050405020304" pitchFamily="18" charset="0"/>
              </a:rPr>
              <a:t>Факультет МИЭМ. Образовательная программа «Компьютерная безопасность». 4 курс специалитета. 2020 год.</a:t>
            </a:r>
          </a:p>
          <a:p>
            <a:pPr algn="just"/>
            <a:r>
              <a:rPr lang="en-US" sz="4000" u="sng" dirty="0" err="1">
                <a:solidFill>
                  <a:srgbClr val="00206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dakuzmin</a:t>
            </a:r>
            <a:r>
              <a:rPr lang="ru-RU" sz="4000" u="sng" dirty="0">
                <a:solidFill>
                  <a:srgbClr val="00206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t>
            </a:r>
            <a:r>
              <a:rPr lang="en-US" sz="4000" u="sng" dirty="0" err="1">
                <a:solidFill>
                  <a:srgbClr val="00206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miem</a:t>
            </a:r>
            <a:r>
              <a:rPr lang="ru-RU" sz="4000" u="sng" dirty="0">
                <a:solidFill>
                  <a:srgbClr val="00206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t>
            </a:r>
            <a:r>
              <a:rPr lang="en-US" sz="4000" u="sng" dirty="0" err="1">
                <a:solidFill>
                  <a:srgbClr val="00206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hse</a:t>
            </a:r>
            <a:r>
              <a:rPr lang="ru-RU" sz="4000" u="sng" dirty="0">
                <a:solidFill>
                  <a:srgbClr val="00206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t>
            </a:r>
            <a:r>
              <a:rPr lang="en-US" sz="4000" u="sng" dirty="0" err="1">
                <a:solidFill>
                  <a:srgbClr val="00206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ru</a:t>
            </a:r>
            <a:r>
              <a:rPr lang="en-US" sz="4000" dirty="0">
                <a:solidFill>
                  <a:srgbClr val="002060"/>
                </a:solidFill>
                <a:latin typeface="Times New Roman" panose="02020603050405020304" pitchFamily="18" charset="0"/>
                <a:cs typeface="Times New Roman" panose="02020603050405020304" pitchFamily="18" charset="0"/>
              </a:rPr>
              <a:t> </a:t>
            </a:r>
            <a:endParaRPr lang="ru-RU" sz="4000" dirty="0">
              <a:solidFill>
                <a:srgbClr val="002060"/>
              </a:solidFill>
              <a:latin typeface="Times New Roman" panose="02020603050405020304" pitchFamily="18" charset="0"/>
              <a:cs typeface="Times New Roman" panose="02020603050405020304" pitchFamily="18" charset="0"/>
            </a:endParaRPr>
          </a:p>
          <a:p>
            <a:pPr algn="just">
              <a:lnSpc>
                <a:spcPct val="150000"/>
              </a:lnSpc>
            </a:pPr>
            <a:endParaRPr lang="ru-RU" dirty="0"/>
          </a:p>
        </p:txBody>
      </p:sp>
      <p:pic>
        <p:nvPicPr>
          <p:cNvPr id="63" name="Изображение" descr="Изображение"/>
          <p:cNvPicPr>
            <a:picLocks noChangeAspect="1"/>
          </p:cNvPicPr>
          <p:nvPr/>
        </p:nvPicPr>
        <p:blipFill>
          <a:blip r:embed="rId5"/>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id="{C05F576C-52A7-4534-BD90-FF0FE5A0F62C}"/>
              </a:ext>
            </a:extLst>
          </p:cNvPr>
          <p:cNvSpPr>
            <a:spLocks noGrp="1"/>
          </p:cNvSpPr>
          <p:nvPr>
            <p:ph type="sldNum" sz="quarter" idx="2"/>
          </p:nvPr>
        </p:nvSpPr>
        <p:spPr>
          <a:xfrm>
            <a:off x="22507062" y="11773035"/>
            <a:ext cx="400751" cy="759822"/>
          </a:xfrm>
        </p:spPr>
        <p:txBody>
          <a:bodyPr/>
          <a:lstStyle/>
          <a:p>
            <a:fld id="{86CB4B4D-7CA3-9044-876B-883B54F8677D}" type="slidenum">
              <a:rPr lang="ru-RU" sz="4000" smtClean="0">
                <a:solidFill>
                  <a:srgbClr val="002060"/>
                </a:solidFill>
                <a:latin typeface="Times New Roman" panose="02020603050405020304" pitchFamily="18" charset="0"/>
                <a:cs typeface="Times New Roman" panose="02020603050405020304" pitchFamily="18" charset="0"/>
              </a:rPr>
              <a:t>10</a:t>
            </a:fld>
            <a:endParaRPr lang="ru-RU"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529020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Адрес: ТехтТехтТехтТехтТехтТехтТехтТехтТехтТехтТехтТехтТехт"/>
          <p:cNvSpPr txBox="1"/>
          <p:nvPr/>
        </p:nvSpPr>
        <p:spPr>
          <a:xfrm>
            <a:off x="14282352" y="11371559"/>
            <a:ext cx="8579502" cy="759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defTabSz="642937">
              <a:defRPr sz="2400">
                <a:solidFill>
                  <a:srgbClr val="FFFFFF"/>
                </a:solidFill>
                <a:latin typeface="+mn-lt"/>
                <a:ea typeface="+mn-ea"/>
                <a:cs typeface="+mn-cs"/>
                <a:sym typeface="Arial Narrow"/>
              </a:defRPr>
            </a:lvl1pPr>
          </a:lstStyle>
          <a:p>
            <a:r>
              <a:rPr sz="4000" dirty="0" err="1">
                <a:latin typeface="Times New Roman" panose="02020603050405020304" pitchFamily="18" charset="0"/>
                <a:cs typeface="Times New Roman" panose="02020603050405020304" pitchFamily="18" charset="0"/>
              </a:rPr>
              <a:t>Адрес</a:t>
            </a:r>
            <a:r>
              <a:rPr sz="4000" dirty="0">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hlinkClick r:id="rId2"/>
              </a:rPr>
              <a:t>anulanov_1@edu.hse.ru</a:t>
            </a:r>
            <a:r>
              <a:rPr lang="en-US" sz="4000" dirty="0">
                <a:latin typeface="Times New Roman" panose="02020603050405020304" pitchFamily="18" charset="0"/>
                <a:cs typeface="Times New Roman" panose="02020603050405020304" pitchFamily="18" charset="0"/>
              </a:rPr>
              <a:t> </a:t>
            </a:r>
            <a:endParaRPr sz="4000" dirty="0">
              <a:latin typeface="Times New Roman" panose="02020603050405020304" pitchFamily="18" charset="0"/>
              <a:cs typeface="Times New Roman" panose="02020603050405020304" pitchFamily="18" charset="0"/>
            </a:endParaRPr>
          </a:p>
        </p:txBody>
      </p:sp>
      <p:sp>
        <p:nvSpPr>
          <p:cNvPr id="101" name="www.text"/>
          <p:cNvSpPr txBox="1"/>
          <p:nvPr/>
        </p:nvSpPr>
        <p:spPr>
          <a:xfrm>
            <a:off x="1102768" y="11371559"/>
            <a:ext cx="4740941" cy="759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l" defTabSz="642937">
              <a:defRPr sz="2400">
                <a:solidFill>
                  <a:srgbClr val="FFFFFF"/>
                </a:solidFill>
                <a:latin typeface="+mn-lt"/>
                <a:ea typeface="+mn-ea"/>
                <a:cs typeface="+mn-cs"/>
                <a:sym typeface="Arial Narrow"/>
              </a:defRPr>
            </a:lvl1pPr>
          </a:lstStyle>
          <a:p>
            <a:r>
              <a:rPr sz="4000" dirty="0">
                <a:latin typeface="Times New Roman" panose="02020603050405020304" pitchFamily="18" charset="0"/>
                <a:cs typeface="Times New Roman" panose="02020603050405020304" pitchFamily="18" charset="0"/>
                <a:hlinkClick r:id="rId3"/>
              </a:rPr>
              <a:t>www.</a:t>
            </a:r>
            <a:r>
              <a:rPr lang="en-US" sz="4000" dirty="0">
                <a:latin typeface="Times New Roman" panose="02020603050405020304" pitchFamily="18" charset="0"/>
                <a:cs typeface="Times New Roman" panose="02020603050405020304" pitchFamily="18" charset="0"/>
                <a:hlinkClick r:id="rId3"/>
              </a:rPr>
              <a:t>miem.hse.ru</a:t>
            </a:r>
            <a:r>
              <a:rPr lang="en-US" sz="4000" dirty="0">
                <a:latin typeface="Times New Roman" panose="02020603050405020304" pitchFamily="18" charset="0"/>
                <a:cs typeface="Times New Roman" panose="02020603050405020304" pitchFamily="18" charset="0"/>
              </a:rPr>
              <a:t> </a:t>
            </a:r>
            <a:endParaRPr sz="4000" dirty="0">
              <a:latin typeface="Times New Roman" panose="02020603050405020304" pitchFamily="18" charset="0"/>
              <a:cs typeface="Times New Roman" panose="02020603050405020304" pitchFamily="18" charset="0"/>
            </a:endParaRPr>
          </a:p>
        </p:txBody>
      </p:sp>
      <p:sp>
        <p:nvSpPr>
          <p:cNvPr id="102" name="Телефон.: +Х (ХХХ) ХХХ ХХХХ"/>
          <p:cNvSpPr txBox="1"/>
          <p:nvPr/>
        </p:nvSpPr>
        <p:spPr>
          <a:xfrm>
            <a:off x="6620083" y="11371559"/>
            <a:ext cx="6868061" cy="759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l" defTabSz="642937">
              <a:defRPr sz="2400">
                <a:solidFill>
                  <a:srgbClr val="FFFFFF"/>
                </a:solidFill>
                <a:latin typeface="+mn-lt"/>
                <a:ea typeface="+mn-ea"/>
                <a:cs typeface="+mn-cs"/>
                <a:sym typeface="Arial Narrow"/>
              </a:defRPr>
            </a:lvl1pPr>
          </a:lstStyle>
          <a:p>
            <a:r>
              <a:rPr sz="4000" dirty="0" err="1">
                <a:latin typeface="Times New Roman" panose="02020603050405020304" pitchFamily="18" charset="0"/>
                <a:cs typeface="Times New Roman" panose="02020603050405020304" pitchFamily="18" charset="0"/>
              </a:rPr>
              <a:t>Телефон</a:t>
            </a:r>
            <a:r>
              <a:rPr sz="40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7 (929) 987-69-18</a:t>
            </a:r>
            <a:r>
              <a:rPr sz="4000" dirty="0">
                <a:latin typeface="Times New Roman" panose="02020603050405020304" pitchFamily="18" charset="0"/>
                <a:cs typeface="Times New Roman" panose="02020603050405020304" pitchFamily="18" charset="0"/>
              </a:rPr>
              <a:t> </a:t>
            </a:r>
          </a:p>
        </p:txBody>
      </p:sp>
      <p:pic>
        <p:nvPicPr>
          <p:cNvPr id="103" name="Изображение" descr="Изображение"/>
          <p:cNvPicPr>
            <a:picLocks noChangeAspect="1"/>
          </p:cNvPicPr>
          <p:nvPr/>
        </p:nvPicPr>
        <p:blipFill>
          <a:blip r:embed="rId4"/>
          <a:stretch>
            <a:fillRect/>
          </a:stretch>
        </p:blipFill>
        <p:spPr>
          <a:xfrm>
            <a:off x="10594075" y="4920064"/>
            <a:ext cx="3195850" cy="3090059"/>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426185" y="706171"/>
            <a:ext cx="16073440" cy="13249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6000" dirty="0">
                <a:latin typeface="Times New Roman" panose="02020603050405020304" pitchFamily="18" charset="0"/>
                <a:cs typeface="Times New Roman" panose="02020603050405020304" pitchFamily="18" charset="0"/>
              </a:rPr>
              <a:t>Команда проекта</a:t>
            </a:r>
            <a:endParaRPr sz="6000" dirty="0">
              <a:latin typeface="Times New Roman" panose="02020603050405020304" pitchFamily="18" charset="0"/>
              <a:cs typeface="Times New Roman" panose="02020603050405020304" pitchFamily="18" charset="0"/>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id="{C05F576C-52A7-4534-BD90-FF0FE5A0F62C}"/>
              </a:ext>
            </a:extLst>
          </p:cNvPr>
          <p:cNvSpPr>
            <a:spLocks noGrp="1"/>
          </p:cNvSpPr>
          <p:nvPr>
            <p:ph type="sldNum" sz="quarter" idx="2"/>
          </p:nvPr>
        </p:nvSpPr>
        <p:spPr>
          <a:xfrm>
            <a:off x="22507062" y="12402616"/>
            <a:ext cx="400751" cy="759822"/>
          </a:xfrm>
        </p:spPr>
        <p:txBody>
          <a:bodyPr/>
          <a:lstStyle/>
          <a:p>
            <a:fld id="{86CB4B4D-7CA3-9044-876B-883B54F8677D}" type="slidenum">
              <a:rPr lang="ru-RU" sz="4000" smtClean="0">
                <a:solidFill>
                  <a:srgbClr val="002060"/>
                </a:solidFill>
                <a:latin typeface="Times New Roman" panose="02020603050405020304" pitchFamily="18" charset="0"/>
                <a:cs typeface="Times New Roman" panose="02020603050405020304" pitchFamily="18" charset="0"/>
              </a:rPr>
              <a:t>2</a:t>
            </a:fld>
            <a:endParaRPr lang="ru-RU" sz="4000"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Таблица 4">
            <a:extLst>
              <a:ext uri="{FF2B5EF4-FFF2-40B4-BE49-F238E27FC236}">
                <a16:creationId xmlns:a16="http://schemas.microsoft.com/office/drawing/2014/main" id="{56143772-4214-4F5C-8DFA-3968FF54889E}"/>
              </a:ext>
            </a:extLst>
          </p:cNvPr>
          <p:cNvGraphicFramePr>
            <a:graphicFrameLocks noGrp="1"/>
          </p:cNvGraphicFramePr>
          <p:nvPr>
            <p:extLst>
              <p:ext uri="{D42A27DB-BD31-4B8C-83A1-F6EECF244321}">
                <p14:modId xmlns:p14="http://schemas.microsoft.com/office/powerpoint/2010/main" val="3055564875"/>
              </p:ext>
            </p:extLst>
          </p:nvPr>
        </p:nvGraphicFramePr>
        <p:xfrm>
          <a:off x="4285399" y="3905672"/>
          <a:ext cx="15337704" cy="4907280"/>
        </p:xfrm>
        <a:graphic>
          <a:graphicData uri="http://schemas.openxmlformats.org/drawingml/2006/table">
            <a:tbl>
              <a:tblPr firstRow="1" bandRow="1">
                <a:tableStyleId>{5940675A-B579-460E-94D1-54222C63F5DA}</a:tableStyleId>
              </a:tblPr>
              <a:tblGrid>
                <a:gridCol w="7668852">
                  <a:extLst>
                    <a:ext uri="{9D8B030D-6E8A-4147-A177-3AD203B41FA5}">
                      <a16:colId xmlns:a16="http://schemas.microsoft.com/office/drawing/2014/main" val="2195911777"/>
                    </a:ext>
                  </a:extLst>
                </a:gridCol>
                <a:gridCol w="7668852">
                  <a:extLst>
                    <a:ext uri="{9D8B030D-6E8A-4147-A177-3AD203B41FA5}">
                      <a16:colId xmlns:a16="http://schemas.microsoft.com/office/drawing/2014/main" val="4083845879"/>
                    </a:ext>
                  </a:extLst>
                </a:gridCol>
              </a:tblGrid>
              <a:tr h="370840">
                <a:tc>
                  <a:txBody>
                    <a:bodyPr/>
                    <a:lstStyle/>
                    <a:p>
                      <a:r>
                        <a:rPr lang="ru-RU" sz="4000" b="1" dirty="0">
                          <a:solidFill>
                            <a:srgbClr val="002060"/>
                          </a:solidFill>
                          <a:latin typeface="Times New Roman" panose="02020603050405020304" pitchFamily="18" charset="0"/>
                          <a:cs typeface="Times New Roman" panose="02020603050405020304" pitchFamily="18" charset="0"/>
                        </a:rPr>
                        <a:t>Должность</a:t>
                      </a:r>
                    </a:p>
                  </a:txBody>
                  <a:tcPr/>
                </a:tc>
                <a:tc>
                  <a:txBody>
                    <a:bodyPr/>
                    <a:lstStyle/>
                    <a:p>
                      <a:r>
                        <a:rPr lang="ru-RU" sz="4000" b="1" dirty="0">
                          <a:solidFill>
                            <a:srgbClr val="002060"/>
                          </a:solidFill>
                          <a:latin typeface="Times New Roman" panose="02020603050405020304" pitchFamily="18" charset="0"/>
                          <a:cs typeface="Times New Roman" panose="02020603050405020304" pitchFamily="18" charset="0"/>
                        </a:rPr>
                        <a:t>ФИО</a:t>
                      </a:r>
                    </a:p>
                  </a:txBody>
                  <a:tcPr/>
                </a:tc>
                <a:extLst>
                  <a:ext uri="{0D108BD9-81ED-4DB2-BD59-A6C34878D82A}">
                    <a16:rowId xmlns:a16="http://schemas.microsoft.com/office/drawing/2014/main" val="1523688494"/>
                  </a:ext>
                </a:extLst>
              </a:tr>
              <a:tr h="370840">
                <a:tc>
                  <a:txBody>
                    <a:bodyPr/>
                    <a:lstStyle/>
                    <a:p>
                      <a:pPr algn="l"/>
                      <a:r>
                        <a:rPr lang="ru-RU" sz="4000" dirty="0">
                          <a:solidFill>
                            <a:srgbClr val="002060"/>
                          </a:solidFill>
                          <a:latin typeface="Times New Roman" panose="02020603050405020304" pitchFamily="18" charset="0"/>
                          <a:cs typeface="Times New Roman" panose="02020603050405020304" pitchFamily="18" charset="0"/>
                        </a:rPr>
                        <a:t>Руководитель проекта</a:t>
                      </a:r>
                    </a:p>
                  </a:txBody>
                  <a:tcPr/>
                </a:tc>
                <a:tc>
                  <a:txBody>
                    <a:bodyPr/>
                    <a:lstStyle/>
                    <a:p>
                      <a:pPr algn="l"/>
                      <a:r>
                        <a:rPr lang="ru-RU" sz="4000" dirty="0">
                          <a:solidFill>
                            <a:srgbClr val="002060"/>
                          </a:solidFill>
                          <a:latin typeface="Times New Roman" panose="02020603050405020304" pitchFamily="18" charset="0"/>
                          <a:cs typeface="Times New Roman" panose="02020603050405020304" pitchFamily="18" charset="0"/>
                        </a:rPr>
                        <a:t>Восков Л. С,</a:t>
                      </a:r>
                    </a:p>
                  </a:txBody>
                  <a:tcPr/>
                </a:tc>
                <a:extLst>
                  <a:ext uri="{0D108BD9-81ED-4DB2-BD59-A6C34878D82A}">
                    <a16:rowId xmlns:a16="http://schemas.microsoft.com/office/drawing/2014/main" val="2187764017"/>
                  </a:ext>
                </a:extLst>
              </a:tr>
              <a:tr h="370840">
                <a:tc>
                  <a:txBody>
                    <a:bodyPr/>
                    <a:lstStyle/>
                    <a:p>
                      <a:pPr algn="l"/>
                      <a:r>
                        <a:rPr lang="ru-RU" sz="4000" dirty="0">
                          <a:solidFill>
                            <a:srgbClr val="002060"/>
                          </a:solidFill>
                          <a:latin typeface="Times New Roman" panose="02020603050405020304" pitchFamily="18" charset="0"/>
                          <a:cs typeface="Times New Roman" panose="02020603050405020304" pitchFamily="18" charset="0"/>
                        </a:rPr>
                        <a:t>Консультант</a:t>
                      </a:r>
                    </a:p>
                  </a:txBody>
                  <a:tcPr/>
                </a:tc>
                <a:tc>
                  <a:txBody>
                    <a:bodyPr/>
                    <a:lstStyle/>
                    <a:p>
                      <a:pPr algn="l"/>
                      <a:r>
                        <a:rPr lang="ru-RU" sz="4000" dirty="0">
                          <a:solidFill>
                            <a:srgbClr val="002060"/>
                          </a:solidFill>
                          <a:latin typeface="Times New Roman" panose="02020603050405020304" pitchFamily="18" charset="0"/>
                          <a:cs typeface="Times New Roman" panose="02020603050405020304" pitchFamily="18" charset="0"/>
                        </a:rPr>
                        <a:t>Поляков Е. В.</a:t>
                      </a:r>
                    </a:p>
                  </a:txBody>
                  <a:tcPr/>
                </a:tc>
                <a:extLst>
                  <a:ext uri="{0D108BD9-81ED-4DB2-BD59-A6C34878D82A}">
                    <a16:rowId xmlns:a16="http://schemas.microsoft.com/office/drawing/2014/main" val="2182109487"/>
                  </a:ext>
                </a:extLst>
              </a:tr>
              <a:tr h="370840">
                <a:tc>
                  <a:txBody>
                    <a:bodyPr/>
                    <a:lstStyle/>
                    <a:p>
                      <a:pPr algn="l"/>
                      <a:r>
                        <a:rPr lang="ru-RU" sz="4000" dirty="0">
                          <a:solidFill>
                            <a:srgbClr val="002060"/>
                          </a:solidFill>
                          <a:latin typeface="Times New Roman" panose="02020603050405020304" pitchFamily="18" charset="0"/>
                          <a:cs typeface="Times New Roman" panose="02020603050405020304" pitchFamily="18" charset="0"/>
                        </a:rPr>
                        <a:t>Куратор</a:t>
                      </a:r>
                    </a:p>
                  </a:txBody>
                  <a:tcPr/>
                </a:tc>
                <a:tc>
                  <a:txBody>
                    <a:bodyPr/>
                    <a:lstStyle/>
                    <a:p>
                      <a:pPr algn="l"/>
                      <a:r>
                        <a:rPr lang="ru-RU" sz="4000" dirty="0" err="1">
                          <a:solidFill>
                            <a:srgbClr val="002060"/>
                          </a:solidFill>
                          <a:latin typeface="Times New Roman" panose="02020603050405020304" pitchFamily="18" charset="0"/>
                          <a:cs typeface="Times New Roman" panose="02020603050405020304" pitchFamily="18" charset="0"/>
                        </a:rPr>
                        <a:t>Ролич</a:t>
                      </a:r>
                      <a:r>
                        <a:rPr lang="ru-RU" sz="4000" dirty="0">
                          <a:solidFill>
                            <a:srgbClr val="002060"/>
                          </a:solidFill>
                          <a:latin typeface="Times New Roman" panose="02020603050405020304" pitchFamily="18" charset="0"/>
                          <a:cs typeface="Times New Roman" panose="02020603050405020304" pitchFamily="18" charset="0"/>
                        </a:rPr>
                        <a:t> А. Ю.</a:t>
                      </a:r>
                    </a:p>
                  </a:txBody>
                  <a:tcPr/>
                </a:tc>
                <a:extLst>
                  <a:ext uri="{0D108BD9-81ED-4DB2-BD59-A6C34878D82A}">
                    <a16:rowId xmlns:a16="http://schemas.microsoft.com/office/drawing/2014/main" val="1868601083"/>
                  </a:ext>
                </a:extLst>
              </a:tr>
              <a:tr h="370840">
                <a:tc>
                  <a:txBody>
                    <a:bodyPr/>
                    <a:lstStyle/>
                    <a:p>
                      <a:pPr algn="l"/>
                      <a:r>
                        <a:rPr lang="ru-RU" sz="4000" dirty="0">
                          <a:solidFill>
                            <a:srgbClr val="002060"/>
                          </a:solidFill>
                          <a:latin typeface="Times New Roman" panose="02020603050405020304" pitchFamily="18" charset="0"/>
                          <a:cs typeface="Times New Roman" panose="02020603050405020304" pitchFamily="18" charset="0"/>
                        </a:rPr>
                        <a:t>Разработчик</a:t>
                      </a:r>
                    </a:p>
                  </a:txBody>
                  <a:tcPr/>
                </a:tc>
                <a:tc>
                  <a:txBody>
                    <a:bodyPr/>
                    <a:lstStyle/>
                    <a:p>
                      <a:pPr algn="l"/>
                      <a:r>
                        <a:rPr lang="ru-RU" sz="4000" dirty="0">
                          <a:solidFill>
                            <a:srgbClr val="002060"/>
                          </a:solidFill>
                          <a:latin typeface="Times New Roman" panose="02020603050405020304" pitchFamily="18" charset="0"/>
                          <a:cs typeface="Times New Roman" panose="02020603050405020304" pitchFamily="18" charset="0"/>
                        </a:rPr>
                        <a:t>Уланов А. Н.</a:t>
                      </a:r>
                      <a:r>
                        <a:rPr lang="en-US" sz="4000" dirty="0">
                          <a:solidFill>
                            <a:srgbClr val="002060"/>
                          </a:solidFill>
                          <a:latin typeface="Times New Roman" panose="02020603050405020304" pitchFamily="18" charset="0"/>
                          <a:cs typeface="Times New Roman" panose="02020603050405020304" pitchFamily="18" charset="0"/>
                        </a:rPr>
                        <a:t> </a:t>
                      </a:r>
                      <a:r>
                        <a:rPr lang="ru-RU" sz="4000" dirty="0">
                          <a:solidFill>
                            <a:srgbClr val="002060"/>
                          </a:solidFill>
                          <a:latin typeface="Times New Roman" panose="02020603050405020304" pitchFamily="18" charset="0"/>
                          <a:cs typeface="Times New Roman" panose="02020603050405020304" pitchFamily="18" charset="0"/>
                        </a:rPr>
                        <a:t>МИВ191</a:t>
                      </a:r>
                    </a:p>
                  </a:txBody>
                  <a:tcPr/>
                </a:tc>
                <a:extLst>
                  <a:ext uri="{0D108BD9-81ED-4DB2-BD59-A6C34878D82A}">
                    <a16:rowId xmlns:a16="http://schemas.microsoft.com/office/drawing/2014/main" val="573889403"/>
                  </a:ext>
                </a:extLst>
              </a:tr>
              <a:tr h="326256">
                <a:tc>
                  <a:txBody>
                    <a:bodyPr/>
                    <a:lstStyle/>
                    <a:p>
                      <a:pPr algn="l"/>
                      <a:r>
                        <a:rPr lang="ru-RU" sz="4000" dirty="0">
                          <a:solidFill>
                            <a:srgbClr val="002060"/>
                          </a:solidFill>
                          <a:latin typeface="Times New Roman" panose="02020603050405020304" pitchFamily="18" charset="0"/>
                          <a:cs typeface="Times New Roman" panose="02020603050405020304" pitchFamily="18" charset="0"/>
                        </a:rPr>
                        <a:t>Разработчик</a:t>
                      </a:r>
                    </a:p>
                  </a:txBody>
                  <a:tcPr/>
                </a:tc>
                <a:tc>
                  <a:txBody>
                    <a:bodyPr/>
                    <a:lstStyle/>
                    <a:p>
                      <a:pPr algn="l"/>
                      <a:r>
                        <a:rPr lang="ru-RU" sz="4000" dirty="0">
                          <a:solidFill>
                            <a:srgbClr val="002060"/>
                          </a:solidFill>
                          <a:latin typeface="Times New Roman" panose="02020603050405020304" pitchFamily="18" charset="0"/>
                          <a:cs typeface="Times New Roman" panose="02020603050405020304" pitchFamily="18" charset="0"/>
                        </a:rPr>
                        <a:t>Андронов К. А. МИВ191</a:t>
                      </a:r>
                    </a:p>
                  </a:txBody>
                  <a:tcPr/>
                </a:tc>
                <a:extLst>
                  <a:ext uri="{0D108BD9-81ED-4DB2-BD59-A6C34878D82A}">
                    <a16:rowId xmlns:a16="http://schemas.microsoft.com/office/drawing/2014/main" val="2524988964"/>
                  </a:ext>
                </a:extLst>
              </a:tr>
              <a:tr h="370840">
                <a:tc>
                  <a:txBody>
                    <a:bodyPr/>
                    <a:lstStyle/>
                    <a:p>
                      <a:pPr algn="l"/>
                      <a:r>
                        <a:rPr lang="ru-RU" sz="4000" dirty="0">
                          <a:solidFill>
                            <a:srgbClr val="002060"/>
                          </a:solidFill>
                          <a:latin typeface="Times New Roman" panose="02020603050405020304" pitchFamily="18" charset="0"/>
                          <a:cs typeface="Times New Roman" panose="02020603050405020304" pitchFamily="18" charset="0"/>
                        </a:rPr>
                        <a:t>Специалист по безопасности</a:t>
                      </a:r>
                    </a:p>
                  </a:txBody>
                  <a:tcPr/>
                </a:tc>
                <a:tc>
                  <a:txBody>
                    <a:bodyPr/>
                    <a:lstStyle/>
                    <a:p>
                      <a:pPr algn="l"/>
                      <a:r>
                        <a:rPr lang="ru-RU" sz="4000" dirty="0">
                          <a:solidFill>
                            <a:srgbClr val="002060"/>
                          </a:solidFill>
                          <a:latin typeface="Times New Roman" panose="02020603050405020304" pitchFamily="18" charset="0"/>
                          <a:cs typeface="Times New Roman" panose="02020603050405020304" pitchFamily="18" charset="0"/>
                        </a:rPr>
                        <a:t>Кузьмин Д. А. СКБ161</a:t>
                      </a:r>
                    </a:p>
                  </a:txBody>
                  <a:tcPr/>
                </a:tc>
                <a:extLst>
                  <a:ext uri="{0D108BD9-81ED-4DB2-BD59-A6C34878D82A}">
                    <a16:rowId xmlns:a16="http://schemas.microsoft.com/office/drawing/2014/main" val="1349679644"/>
                  </a:ext>
                </a:extLst>
              </a:tr>
            </a:tbl>
          </a:graphicData>
        </a:graphic>
      </p:graphicFrame>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422440" y="681616"/>
            <a:ext cx="16073440" cy="13249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6000" dirty="0">
                <a:latin typeface="Times New Roman" panose="02020603050405020304" pitchFamily="18" charset="0"/>
                <a:cs typeface="Times New Roman" panose="02020603050405020304" pitchFamily="18" charset="0"/>
              </a:rPr>
              <a:t>Описание проекта</a:t>
            </a:r>
            <a:endParaRPr sz="6000" dirty="0">
              <a:latin typeface="Times New Roman" panose="02020603050405020304" pitchFamily="18" charset="0"/>
              <a:cs typeface="Times New Roman" panose="02020603050405020304" pitchFamily="18" charset="0"/>
            </a:endParaRPr>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82627" y="3981110"/>
            <a:ext cx="21506374" cy="48426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just">
              <a:lnSpc>
                <a:spcPct val="150000"/>
              </a:lnSpc>
            </a:pPr>
            <a:r>
              <a:rPr lang="ru-RU" sz="4000" dirty="0">
                <a:solidFill>
                  <a:srgbClr val="002060"/>
                </a:solidFill>
                <a:latin typeface="Times New Roman" panose="02020603050405020304" pitchFamily="18" charset="0"/>
                <a:cs typeface="Times New Roman" panose="02020603050405020304" pitchFamily="18" charset="0"/>
              </a:rPr>
              <a:t>Система сбора гетерогенных данных с использованием беспроводных технологий связи представляет собой программно-аппаратный комплекс, позволяющий собирать разнородные данные с различных датчиков и передавать их по беспроводным сетям на облачную платформу Интернета вещей. На облачной платформе данные визуализируются и анализируются</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id="{C05F576C-52A7-4534-BD90-FF0FE5A0F62C}"/>
              </a:ext>
            </a:extLst>
          </p:cNvPr>
          <p:cNvSpPr>
            <a:spLocks noGrp="1"/>
          </p:cNvSpPr>
          <p:nvPr>
            <p:ph type="sldNum" sz="quarter" idx="2"/>
          </p:nvPr>
        </p:nvSpPr>
        <p:spPr>
          <a:xfrm>
            <a:off x="22507062" y="11970568"/>
            <a:ext cx="400751" cy="759822"/>
          </a:xfrm>
        </p:spPr>
        <p:txBody>
          <a:bodyPr/>
          <a:lstStyle/>
          <a:p>
            <a:fld id="{86CB4B4D-7CA3-9044-876B-883B54F8677D}" type="slidenum">
              <a:rPr lang="ru-RU" sz="4000" smtClean="0">
                <a:solidFill>
                  <a:srgbClr val="002060"/>
                </a:solidFill>
                <a:latin typeface="Times New Roman" panose="02020603050405020304" pitchFamily="18" charset="0"/>
                <a:cs typeface="Times New Roman" panose="02020603050405020304" pitchFamily="18" charset="0"/>
              </a:rPr>
              <a:t>3</a:t>
            </a:fld>
            <a:endParaRPr lang="ru-RU"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318399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422440" y="681616"/>
            <a:ext cx="16073440" cy="13249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6000" dirty="0">
                <a:latin typeface="Times New Roman" panose="02020603050405020304" pitchFamily="18" charset="0"/>
                <a:cs typeface="Times New Roman" panose="02020603050405020304" pitchFamily="18" charset="0"/>
              </a:rPr>
              <a:t>актуальность</a:t>
            </a:r>
            <a:endParaRPr sz="6000" dirty="0">
              <a:latin typeface="Times New Roman" panose="02020603050405020304" pitchFamily="18" charset="0"/>
              <a:cs typeface="Times New Roman" panose="02020603050405020304" pitchFamily="18" charset="0"/>
            </a:endParaRPr>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82627" y="3981110"/>
            <a:ext cx="21506374" cy="48426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just">
              <a:lnSpc>
                <a:spcPct val="150000"/>
              </a:lnSpc>
            </a:pPr>
            <a:r>
              <a:rPr lang="ru-RU" sz="4000" dirty="0">
                <a:solidFill>
                  <a:srgbClr val="002060"/>
                </a:solidFill>
                <a:latin typeface="Times New Roman" panose="02020603050405020304" pitchFamily="18" charset="0"/>
                <a:cs typeface="Times New Roman" panose="02020603050405020304" pitchFamily="18" charset="0"/>
              </a:rPr>
              <a:t>Главной особенностью проекта является способ передачи данных. Линейная ретрансляция по сети </a:t>
            </a:r>
            <a:r>
              <a:rPr lang="en-US" sz="4000" dirty="0" err="1">
                <a:solidFill>
                  <a:srgbClr val="002060"/>
                </a:solidFill>
                <a:latin typeface="Times New Roman" panose="02020603050405020304" pitchFamily="18" charset="0"/>
                <a:cs typeface="Times New Roman" panose="02020603050405020304" pitchFamily="18" charset="0"/>
              </a:rPr>
              <a:t>LoRa</a:t>
            </a:r>
            <a:r>
              <a:rPr lang="en-US" sz="4000" dirty="0">
                <a:solidFill>
                  <a:srgbClr val="002060"/>
                </a:solidFill>
                <a:latin typeface="Times New Roman" panose="02020603050405020304" pitchFamily="18" charset="0"/>
                <a:cs typeface="Times New Roman" panose="02020603050405020304" pitchFamily="18" charset="0"/>
              </a:rPr>
              <a:t> </a:t>
            </a:r>
            <a:r>
              <a:rPr lang="ru-RU" sz="4000" dirty="0">
                <a:solidFill>
                  <a:srgbClr val="002060"/>
                </a:solidFill>
                <a:latin typeface="Times New Roman" panose="02020603050405020304" pitchFamily="18" charset="0"/>
                <a:cs typeface="Times New Roman" panose="02020603050405020304" pitchFamily="18" charset="0"/>
              </a:rPr>
              <a:t>позволяет охватить гораздо большую область в сравнении с обыкновенный способом построения </a:t>
            </a:r>
            <a:r>
              <a:rPr lang="en-US" sz="4000" dirty="0" err="1">
                <a:solidFill>
                  <a:srgbClr val="002060"/>
                </a:solidFill>
                <a:latin typeface="Times New Roman" panose="02020603050405020304" pitchFamily="18" charset="0"/>
                <a:cs typeface="Times New Roman" panose="02020603050405020304" pitchFamily="18" charset="0"/>
              </a:rPr>
              <a:t>LoRaWAN</a:t>
            </a:r>
            <a:r>
              <a:rPr lang="en-US" sz="4000" dirty="0">
                <a:solidFill>
                  <a:srgbClr val="002060"/>
                </a:solidFill>
                <a:latin typeface="Times New Roman" panose="02020603050405020304" pitchFamily="18" charset="0"/>
                <a:cs typeface="Times New Roman" panose="02020603050405020304" pitchFamily="18" charset="0"/>
              </a:rPr>
              <a:t> </a:t>
            </a:r>
            <a:r>
              <a:rPr lang="ru-RU" sz="4000" dirty="0">
                <a:solidFill>
                  <a:srgbClr val="002060"/>
                </a:solidFill>
                <a:latin typeface="Times New Roman" panose="02020603050405020304" pitchFamily="18" charset="0"/>
                <a:cs typeface="Times New Roman" panose="02020603050405020304" pitchFamily="18" charset="0"/>
              </a:rPr>
              <a:t>типа звезда. В некоторых случаях, данный способ может предоставить выигрыш в отношении переданных бит информации на единицу энергии, так как отпадает необходимость в установке дополнительных усилителей.</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id="{C05F576C-52A7-4534-BD90-FF0FE5A0F62C}"/>
              </a:ext>
            </a:extLst>
          </p:cNvPr>
          <p:cNvSpPr>
            <a:spLocks noGrp="1"/>
          </p:cNvSpPr>
          <p:nvPr>
            <p:ph type="sldNum" sz="quarter" idx="2"/>
          </p:nvPr>
        </p:nvSpPr>
        <p:spPr>
          <a:xfrm>
            <a:off x="22507062" y="11970568"/>
            <a:ext cx="400751" cy="759822"/>
          </a:xfrm>
        </p:spPr>
        <p:txBody>
          <a:bodyPr/>
          <a:lstStyle/>
          <a:p>
            <a:fld id="{86CB4B4D-7CA3-9044-876B-883B54F8677D}" type="slidenum">
              <a:rPr lang="ru-RU" sz="4000" smtClean="0">
                <a:solidFill>
                  <a:srgbClr val="002060"/>
                </a:solidFill>
                <a:latin typeface="Times New Roman" panose="02020603050405020304" pitchFamily="18" charset="0"/>
                <a:cs typeface="Times New Roman" panose="02020603050405020304" pitchFamily="18" charset="0"/>
              </a:rPr>
              <a:t>4</a:t>
            </a:fld>
            <a:endParaRPr lang="ru-RU"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009186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438439" y="629435"/>
            <a:ext cx="16073440" cy="13249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6000" dirty="0">
                <a:latin typeface="Times New Roman" panose="02020603050405020304" pitchFamily="18" charset="0"/>
                <a:cs typeface="Times New Roman" panose="02020603050405020304" pitchFamily="18" charset="0"/>
              </a:rPr>
              <a:t>Цели и задачи</a:t>
            </a:r>
            <a:endParaRPr sz="6000" dirty="0">
              <a:latin typeface="Times New Roman" panose="02020603050405020304" pitchFamily="18" charset="0"/>
              <a:cs typeface="Times New Roman" panose="02020603050405020304" pitchFamily="18" charset="0"/>
            </a:endParaRPr>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82626" y="2643365"/>
            <a:ext cx="21506374" cy="8600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just"/>
            <a:r>
              <a:rPr lang="ru-RU" sz="4000" dirty="0">
                <a:solidFill>
                  <a:srgbClr val="002060"/>
                </a:solidFill>
                <a:latin typeface="Times New Roman" panose="02020603050405020304" pitchFamily="18" charset="0"/>
                <a:cs typeface="Times New Roman" panose="02020603050405020304" pitchFamily="18" charset="0"/>
              </a:rPr>
              <a:t>Цель: Разработка системы сбора гетерогенных данных с использованием беспроводных технологий связи в рамках концепции Интернета вещей.</a:t>
            </a:r>
          </a:p>
          <a:p>
            <a:pPr algn="just"/>
            <a:endParaRPr lang="ru-RU" sz="4000" dirty="0">
              <a:solidFill>
                <a:srgbClr val="002060"/>
              </a:solidFill>
              <a:latin typeface="Times New Roman" panose="02020603050405020304" pitchFamily="18" charset="0"/>
              <a:cs typeface="Times New Roman" panose="02020603050405020304" pitchFamily="18" charset="0"/>
            </a:endParaRPr>
          </a:p>
          <a:p>
            <a:pPr algn="just"/>
            <a:r>
              <a:rPr lang="ru-RU" sz="4000" dirty="0">
                <a:solidFill>
                  <a:srgbClr val="002060"/>
                </a:solidFill>
                <a:latin typeface="Times New Roman" panose="02020603050405020304" pitchFamily="18" charset="0"/>
                <a:cs typeface="Times New Roman" panose="02020603050405020304" pitchFamily="18" charset="0"/>
              </a:rPr>
              <a:t>Задачи:</a:t>
            </a:r>
          </a:p>
          <a:p>
            <a:pPr marL="571500" lvl="0" indent="-571500" algn="just">
              <a:buFont typeface="Arial" panose="020B0604020202020204" pitchFamily="34" charset="0"/>
              <a:buChar char="•"/>
            </a:pPr>
            <a:r>
              <a:rPr lang="ru-RU" sz="4000" dirty="0">
                <a:solidFill>
                  <a:srgbClr val="002060"/>
                </a:solidFill>
                <a:latin typeface="Times New Roman" panose="02020603050405020304" pitchFamily="18" charset="0"/>
                <a:cs typeface="Times New Roman" panose="02020603050405020304" pitchFamily="18" charset="0"/>
              </a:rPr>
              <a:t> Анализ сети </a:t>
            </a:r>
            <a:r>
              <a:rPr lang="en-US" sz="4000" dirty="0" err="1">
                <a:solidFill>
                  <a:srgbClr val="002060"/>
                </a:solidFill>
                <a:latin typeface="Times New Roman" panose="02020603050405020304" pitchFamily="18" charset="0"/>
                <a:cs typeface="Times New Roman" panose="02020603050405020304" pitchFamily="18" charset="0"/>
              </a:rPr>
              <a:t>LoRaWAN</a:t>
            </a:r>
            <a:endParaRPr lang="ru-RU" sz="4000" dirty="0">
              <a:solidFill>
                <a:srgbClr val="002060"/>
              </a:solidFill>
              <a:latin typeface="Times New Roman" panose="02020603050405020304" pitchFamily="18" charset="0"/>
              <a:cs typeface="Times New Roman" panose="02020603050405020304" pitchFamily="18" charset="0"/>
            </a:endParaRPr>
          </a:p>
          <a:p>
            <a:pPr marL="571500" lvl="0" indent="-571500" algn="just">
              <a:buFont typeface="Arial" panose="020B0604020202020204" pitchFamily="34" charset="0"/>
              <a:buChar char="•"/>
            </a:pPr>
            <a:r>
              <a:rPr lang="ru-RU" sz="4000" dirty="0">
                <a:solidFill>
                  <a:srgbClr val="002060"/>
                </a:solidFill>
                <a:latin typeface="Times New Roman" panose="02020603050405020304" pitchFamily="18" charset="0"/>
                <a:cs typeface="Times New Roman" panose="02020603050405020304" pitchFamily="18" charset="0"/>
              </a:rPr>
              <a:t> Анализ платы </a:t>
            </a:r>
            <a:r>
              <a:rPr lang="en-US" sz="4000" dirty="0">
                <a:solidFill>
                  <a:srgbClr val="002060"/>
                </a:solidFill>
                <a:latin typeface="Times New Roman" panose="02020603050405020304" pitchFamily="18" charset="0"/>
                <a:cs typeface="Times New Roman" panose="02020603050405020304" pitchFamily="18" charset="0"/>
              </a:rPr>
              <a:t>Turtle Board </a:t>
            </a:r>
            <a:r>
              <a:rPr lang="ru-RU" sz="4000" dirty="0">
                <a:solidFill>
                  <a:srgbClr val="002060"/>
                </a:solidFill>
                <a:latin typeface="Times New Roman" panose="02020603050405020304" pitchFamily="18" charset="0"/>
                <a:cs typeface="Times New Roman" panose="02020603050405020304" pitchFamily="18" charset="0"/>
              </a:rPr>
              <a:t>на базе </a:t>
            </a:r>
            <a:r>
              <a:rPr lang="en-US" sz="4000" dirty="0">
                <a:solidFill>
                  <a:srgbClr val="002060"/>
                </a:solidFill>
                <a:latin typeface="Times New Roman" panose="02020603050405020304" pitchFamily="18" charset="0"/>
                <a:cs typeface="Times New Roman" panose="02020603050405020304" pitchFamily="18" charset="0"/>
              </a:rPr>
              <a:t>STM</a:t>
            </a:r>
            <a:r>
              <a:rPr lang="ru-RU" sz="4000" dirty="0">
                <a:solidFill>
                  <a:srgbClr val="002060"/>
                </a:solidFill>
                <a:latin typeface="Times New Roman" panose="02020603050405020304" pitchFamily="18" charset="0"/>
                <a:cs typeface="Times New Roman" panose="02020603050405020304" pitchFamily="18" charset="0"/>
              </a:rPr>
              <a:t>32</a:t>
            </a:r>
          </a:p>
          <a:p>
            <a:pPr marL="571500" lvl="0" indent="-571500" algn="just">
              <a:buFont typeface="Arial" panose="020B0604020202020204" pitchFamily="34" charset="0"/>
              <a:buChar char="•"/>
            </a:pPr>
            <a:r>
              <a:rPr lang="ru-RU" sz="4000" dirty="0">
                <a:solidFill>
                  <a:srgbClr val="002060"/>
                </a:solidFill>
                <a:latin typeface="Times New Roman" panose="02020603050405020304" pitchFamily="18" charset="0"/>
                <a:cs typeface="Times New Roman" panose="02020603050405020304" pitchFamily="18" charset="0"/>
              </a:rPr>
              <a:t> Анализ и настройка работы сети ретрансляции</a:t>
            </a:r>
          </a:p>
          <a:p>
            <a:pPr marL="571500" lvl="0" indent="-571500" algn="just">
              <a:buFont typeface="Arial" panose="020B0604020202020204" pitchFamily="34" charset="0"/>
              <a:buChar char="•"/>
            </a:pPr>
            <a:r>
              <a:rPr lang="ru-RU" sz="4000" dirty="0">
                <a:solidFill>
                  <a:srgbClr val="002060"/>
                </a:solidFill>
                <a:latin typeface="Times New Roman" panose="02020603050405020304" pitchFamily="18" charset="0"/>
                <a:cs typeface="Times New Roman" panose="02020603050405020304" pitchFamily="18" charset="0"/>
              </a:rPr>
              <a:t> Анализ и настройка прошивки ретрансляторов</a:t>
            </a:r>
          </a:p>
          <a:p>
            <a:pPr marL="571500" lvl="0" indent="-571500" algn="just">
              <a:buFont typeface="Arial" panose="020B0604020202020204" pitchFamily="34" charset="0"/>
              <a:buChar char="•"/>
            </a:pPr>
            <a:r>
              <a:rPr lang="ru-RU" sz="4000" dirty="0">
                <a:solidFill>
                  <a:srgbClr val="002060"/>
                </a:solidFill>
                <a:latin typeface="Times New Roman" panose="02020603050405020304" pitchFamily="18" charset="0"/>
                <a:cs typeface="Times New Roman" panose="02020603050405020304" pitchFamily="18" charset="0"/>
              </a:rPr>
              <a:t> Разработка прошивки на отладочной плате</a:t>
            </a:r>
          </a:p>
          <a:p>
            <a:pPr marL="571500" lvl="0" indent="-571500" algn="just">
              <a:buFont typeface="Arial" panose="020B0604020202020204" pitchFamily="34" charset="0"/>
              <a:buChar char="•"/>
            </a:pPr>
            <a:r>
              <a:rPr lang="ru-RU" sz="4000" dirty="0">
                <a:solidFill>
                  <a:srgbClr val="002060"/>
                </a:solidFill>
                <a:latin typeface="Times New Roman" panose="02020603050405020304" pitchFamily="18" charset="0"/>
                <a:cs typeface="Times New Roman" panose="02020603050405020304" pitchFamily="18" charset="0"/>
              </a:rPr>
              <a:t> Разработка прототипа интерфейса сети в </a:t>
            </a:r>
            <a:r>
              <a:rPr lang="en-US" sz="4000" dirty="0">
                <a:solidFill>
                  <a:srgbClr val="002060"/>
                </a:solidFill>
                <a:latin typeface="Times New Roman" panose="02020603050405020304" pitchFamily="18" charset="0"/>
                <a:cs typeface="Times New Roman" panose="02020603050405020304" pitchFamily="18" charset="0"/>
              </a:rPr>
              <a:t>LabVIEW</a:t>
            </a:r>
            <a:endParaRPr lang="ru-RU" sz="4000" dirty="0">
              <a:solidFill>
                <a:srgbClr val="002060"/>
              </a:solidFill>
              <a:latin typeface="Times New Roman" panose="02020603050405020304" pitchFamily="18" charset="0"/>
              <a:cs typeface="Times New Roman" panose="02020603050405020304" pitchFamily="18" charset="0"/>
            </a:endParaRPr>
          </a:p>
          <a:p>
            <a:pPr marL="571500" lvl="0" indent="-571500" algn="just">
              <a:buFont typeface="Arial" panose="020B0604020202020204" pitchFamily="34" charset="0"/>
              <a:buChar char="•"/>
            </a:pPr>
            <a:r>
              <a:rPr lang="ru-RU" sz="4000" dirty="0">
                <a:solidFill>
                  <a:srgbClr val="002060"/>
                </a:solidFill>
                <a:latin typeface="Times New Roman" panose="02020603050405020304" pitchFamily="18" charset="0"/>
                <a:cs typeface="Times New Roman" panose="02020603050405020304" pitchFamily="18" charset="0"/>
              </a:rPr>
              <a:t> Подготовка документации</a:t>
            </a:r>
          </a:p>
          <a:p>
            <a:pPr marL="571500" lvl="0" indent="-571500" algn="just">
              <a:buFont typeface="Arial" panose="020B0604020202020204" pitchFamily="34" charset="0"/>
              <a:buChar char="•"/>
            </a:pPr>
            <a:r>
              <a:rPr lang="ru-RU" sz="4000" dirty="0">
                <a:solidFill>
                  <a:srgbClr val="002060"/>
                </a:solidFill>
                <a:latin typeface="Times New Roman" panose="02020603050405020304" pitchFamily="18" charset="0"/>
                <a:cs typeface="Times New Roman" panose="02020603050405020304" pitchFamily="18" charset="0"/>
              </a:rPr>
              <a:t> Прохождение курсов </a:t>
            </a:r>
            <a:r>
              <a:rPr lang="en-US" sz="4000" dirty="0">
                <a:solidFill>
                  <a:srgbClr val="002060"/>
                </a:solidFill>
                <a:latin typeface="Times New Roman" panose="02020603050405020304" pitchFamily="18" charset="0"/>
                <a:cs typeface="Times New Roman" panose="02020603050405020304" pitchFamily="18" charset="0"/>
              </a:rPr>
              <a:t>Samsung</a:t>
            </a:r>
            <a:endParaRPr lang="ru-RU" sz="4000" dirty="0">
              <a:solidFill>
                <a:srgbClr val="002060"/>
              </a:solidFill>
              <a:latin typeface="Times New Roman" panose="02020603050405020304" pitchFamily="18" charset="0"/>
              <a:cs typeface="Times New Roman" panose="02020603050405020304" pitchFamily="18" charset="0"/>
            </a:endParaRPr>
          </a:p>
          <a:p>
            <a:pPr algn="just">
              <a:lnSpc>
                <a:spcPct val="150000"/>
              </a:lnSpc>
              <a:defRPr sz="2800">
                <a:solidFill>
                  <a:srgbClr val="253957"/>
                </a:solidFill>
                <a:latin typeface="+mn-lt"/>
                <a:ea typeface="+mn-ea"/>
                <a:cs typeface="+mn-cs"/>
                <a:sym typeface="Arial Narrow"/>
              </a:defRPr>
            </a:pPr>
            <a:endParaRPr lang="ru-RU" sz="4000" dirty="0">
              <a:latin typeface="Times New Roman" panose="02020603050405020304" pitchFamily="18" charset="0"/>
              <a:cs typeface="Times New Roman" panose="02020603050405020304" pitchFamily="18" charset="0"/>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id="{C05F576C-52A7-4534-BD90-FF0FE5A0F62C}"/>
              </a:ext>
            </a:extLst>
          </p:cNvPr>
          <p:cNvSpPr>
            <a:spLocks noGrp="1"/>
          </p:cNvSpPr>
          <p:nvPr>
            <p:ph type="sldNum" sz="quarter" idx="2"/>
          </p:nvPr>
        </p:nvSpPr>
        <p:spPr>
          <a:xfrm>
            <a:off x="22507062" y="12330608"/>
            <a:ext cx="400751" cy="759822"/>
          </a:xfrm>
        </p:spPr>
        <p:txBody>
          <a:bodyPr/>
          <a:lstStyle/>
          <a:p>
            <a:fld id="{86CB4B4D-7CA3-9044-876B-883B54F8677D}" type="slidenum">
              <a:rPr lang="ru-RU" sz="4000" smtClean="0">
                <a:solidFill>
                  <a:srgbClr val="002060"/>
                </a:solidFill>
                <a:latin typeface="Times New Roman" panose="02020603050405020304" pitchFamily="18" charset="0"/>
                <a:cs typeface="Times New Roman" panose="02020603050405020304" pitchFamily="18" charset="0"/>
              </a:rPr>
              <a:t>5</a:t>
            </a:fld>
            <a:endParaRPr lang="ru-RU"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1651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426185" y="681616"/>
            <a:ext cx="16073440" cy="13249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6000" dirty="0">
                <a:latin typeface="Times New Roman" panose="02020603050405020304" pitchFamily="18" charset="0"/>
                <a:cs typeface="Times New Roman" panose="02020603050405020304" pitchFamily="18" charset="0"/>
              </a:rPr>
              <a:t>результаты</a:t>
            </a:r>
            <a:endParaRPr sz="6000" dirty="0">
              <a:latin typeface="Times New Roman" panose="02020603050405020304" pitchFamily="18" charset="0"/>
              <a:cs typeface="Times New Roman" panose="02020603050405020304" pitchFamily="18" charset="0"/>
            </a:endParaRPr>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82627" y="3117019"/>
            <a:ext cx="21506374" cy="11486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just">
              <a:lnSpc>
                <a:spcPct val="150000"/>
              </a:lnSpc>
            </a:pPr>
            <a:r>
              <a:rPr lang="ru-RU" sz="4000" dirty="0">
                <a:solidFill>
                  <a:srgbClr val="002060"/>
                </a:solidFill>
                <a:latin typeface="Times New Roman" panose="02020603050405020304" pitchFamily="18" charset="0"/>
                <a:cs typeface="Times New Roman" panose="02020603050405020304" pitchFamily="18" charset="0"/>
              </a:rPr>
              <a:t>Уланов А. Н. Разработка интерфейса в </a:t>
            </a:r>
            <a:r>
              <a:rPr lang="en-US" sz="4000" dirty="0">
                <a:solidFill>
                  <a:srgbClr val="002060"/>
                </a:solidFill>
                <a:latin typeface="Times New Roman" panose="02020603050405020304" pitchFamily="18" charset="0"/>
                <a:cs typeface="Times New Roman" panose="02020603050405020304" pitchFamily="18" charset="0"/>
              </a:rPr>
              <a:t>LabVIEW </a:t>
            </a:r>
            <a:r>
              <a:rPr lang="ru-RU" sz="4000" dirty="0">
                <a:solidFill>
                  <a:srgbClr val="002060"/>
                </a:solidFill>
                <a:latin typeface="Times New Roman" panose="02020603050405020304" pitchFamily="18" charset="0"/>
                <a:cs typeface="Times New Roman" panose="02020603050405020304" pitchFamily="18" charset="0"/>
              </a:rPr>
              <a:t>и разработка прошивки микроконтроллера, развертывание сети ретрансляторов</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id="{C05F576C-52A7-4534-BD90-FF0FE5A0F62C}"/>
              </a:ext>
            </a:extLst>
          </p:cNvPr>
          <p:cNvSpPr>
            <a:spLocks noGrp="1"/>
          </p:cNvSpPr>
          <p:nvPr>
            <p:ph type="sldNum" sz="quarter" idx="2"/>
          </p:nvPr>
        </p:nvSpPr>
        <p:spPr>
          <a:xfrm>
            <a:off x="22507062" y="11773035"/>
            <a:ext cx="400751" cy="759822"/>
          </a:xfrm>
        </p:spPr>
        <p:txBody>
          <a:bodyPr/>
          <a:lstStyle/>
          <a:p>
            <a:fld id="{86CB4B4D-7CA3-9044-876B-883B54F8677D}" type="slidenum">
              <a:rPr lang="ru-RU" sz="4000" smtClean="0">
                <a:solidFill>
                  <a:srgbClr val="002060"/>
                </a:solidFill>
                <a:latin typeface="Times New Roman" panose="02020603050405020304" pitchFamily="18" charset="0"/>
                <a:cs typeface="Times New Roman" panose="02020603050405020304" pitchFamily="18" charset="0"/>
              </a:rPr>
              <a:t>6</a:t>
            </a:fld>
            <a:endParaRPr lang="ru-RU" sz="4000" dirty="0">
              <a:solidFill>
                <a:srgbClr val="002060"/>
              </a:solidFill>
              <a:latin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A42F4B25-ACF4-4E3C-8963-E10ED5F3B79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82627" y="5168169"/>
            <a:ext cx="13842043" cy="5688631"/>
          </a:xfrm>
          <a:prstGeom prst="rect">
            <a:avLst/>
          </a:prstGeom>
          <a:noFill/>
          <a:ln>
            <a:noFill/>
          </a:ln>
        </p:spPr>
      </p:pic>
      <p:pic>
        <p:nvPicPr>
          <p:cNvPr id="9" name="Рисунок 8">
            <a:extLst>
              <a:ext uri="{FF2B5EF4-FFF2-40B4-BE49-F238E27FC236}">
                <a16:creationId xmlns:a16="http://schemas.microsoft.com/office/drawing/2014/main" id="{D003151C-3CD8-4781-8DA2-EB590322970A}"/>
              </a:ext>
            </a:extLst>
          </p:cNvPr>
          <p:cNvPicPr/>
          <p:nvPr/>
        </p:nvPicPr>
        <p:blipFill>
          <a:blip r:embed="rId4"/>
          <a:stretch>
            <a:fillRect/>
          </a:stretch>
        </p:blipFill>
        <p:spPr>
          <a:xfrm>
            <a:off x="15583301" y="5175058"/>
            <a:ext cx="5832648" cy="5688631"/>
          </a:xfrm>
          <a:prstGeom prst="rect">
            <a:avLst/>
          </a:prstGeom>
        </p:spPr>
      </p:pic>
    </p:spTree>
    <p:extLst>
      <p:ext uri="{BB962C8B-B14F-4D97-AF65-F5344CB8AC3E}">
        <p14:creationId xmlns:p14="http://schemas.microsoft.com/office/powerpoint/2010/main" val="290508973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426185" y="681616"/>
            <a:ext cx="16073440" cy="13249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6000" dirty="0">
                <a:latin typeface="Times New Roman" panose="02020603050405020304" pitchFamily="18" charset="0"/>
                <a:cs typeface="Times New Roman" panose="02020603050405020304" pitchFamily="18" charset="0"/>
              </a:rPr>
              <a:t>результаты</a:t>
            </a:r>
            <a:endParaRPr sz="6000" dirty="0">
              <a:latin typeface="Times New Roman" panose="02020603050405020304" pitchFamily="18" charset="0"/>
              <a:cs typeface="Times New Roman" panose="02020603050405020304" pitchFamily="18" charset="0"/>
            </a:endParaRPr>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37658" y="3113585"/>
            <a:ext cx="21506374" cy="20162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just">
              <a:lnSpc>
                <a:spcPct val="150000"/>
              </a:lnSpc>
            </a:pPr>
            <a:r>
              <a:rPr lang="ru-RU" sz="4000" dirty="0">
                <a:solidFill>
                  <a:srgbClr val="002060"/>
                </a:solidFill>
                <a:latin typeface="Times New Roman" panose="02020603050405020304" pitchFamily="18" charset="0"/>
                <a:cs typeface="Times New Roman" panose="02020603050405020304" pitchFamily="18" charset="0"/>
              </a:rPr>
              <a:t>Андронов К. А. Разработка прошивки микроконтроллера, тест системы на отладочной плате и тест сети ретрансляторов, монтажные работы. </a:t>
            </a:r>
          </a:p>
          <a:p>
            <a:pPr algn="l">
              <a:defRPr sz="2800">
                <a:solidFill>
                  <a:srgbClr val="253957"/>
                </a:solidFill>
                <a:latin typeface="+mn-lt"/>
                <a:ea typeface="+mn-ea"/>
                <a:cs typeface="+mn-cs"/>
                <a:sym typeface="Arial Narrow"/>
              </a:defRPr>
            </a:pPr>
            <a:endParaRPr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id="{C05F576C-52A7-4534-BD90-FF0FE5A0F62C}"/>
              </a:ext>
            </a:extLst>
          </p:cNvPr>
          <p:cNvSpPr>
            <a:spLocks noGrp="1"/>
          </p:cNvSpPr>
          <p:nvPr>
            <p:ph type="sldNum" sz="quarter" idx="2"/>
          </p:nvPr>
        </p:nvSpPr>
        <p:spPr>
          <a:xfrm>
            <a:off x="22507062" y="11773035"/>
            <a:ext cx="400751" cy="759822"/>
          </a:xfrm>
        </p:spPr>
        <p:txBody>
          <a:bodyPr/>
          <a:lstStyle/>
          <a:p>
            <a:fld id="{86CB4B4D-7CA3-9044-876B-883B54F8677D}" type="slidenum">
              <a:rPr lang="ru-RU" sz="4000" smtClean="0">
                <a:solidFill>
                  <a:srgbClr val="002060"/>
                </a:solidFill>
                <a:latin typeface="Times New Roman" panose="02020603050405020304" pitchFamily="18" charset="0"/>
                <a:cs typeface="Times New Roman" panose="02020603050405020304" pitchFamily="18" charset="0"/>
              </a:rPr>
              <a:t>7</a:t>
            </a:fld>
            <a:endParaRPr lang="ru-RU" sz="4000" dirty="0">
              <a:solidFill>
                <a:srgbClr val="002060"/>
              </a:solidFill>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id="{FA6F67A1-A8C9-46C0-9C33-E490F27FFD9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7658" y="5129809"/>
            <a:ext cx="10018238" cy="6038377"/>
          </a:xfrm>
          <a:prstGeom prst="rect">
            <a:avLst/>
          </a:prstGeom>
          <a:noFill/>
          <a:ln>
            <a:noFill/>
          </a:ln>
        </p:spPr>
      </p:pic>
      <p:pic>
        <p:nvPicPr>
          <p:cNvPr id="8" name="Рисунок 7">
            <a:extLst>
              <a:ext uri="{FF2B5EF4-FFF2-40B4-BE49-F238E27FC236}">
                <a16:creationId xmlns:a16="http://schemas.microsoft.com/office/drawing/2014/main" id="{1AAB9C1F-7046-4332-B94A-3741359EE77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615936" y="5129808"/>
            <a:ext cx="11530406" cy="6038377"/>
          </a:xfrm>
          <a:prstGeom prst="rect">
            <a:avLst/>
          </a:prstGeom>
          <a:noFill/>
          <a:ln>
            <a:noFill/>
          </a:ln>
        </p:spPr>
      </p:pic>
    </p:spTree>
    <p:extLst>
      <p:ext uri="{BB962C8B-B14F-4D97-AF65-F5344CB8AC3E}">
        <p14:creationId xmlns:p14="http://schemas.microsoft.com/office/powerpoint/2010/main" val="34317020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426185" y="681616"/>
            <a:ext cx="16073440" cy="13249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6000" dirty="0">
                <a:latin typeface="Times New Roman" panose="02020603050405020304" pitchFamily="18" charset="0"/>
                <a:cs typeface="Times New Roman" panose="02020603050405020304" pitchFamily="18" charset="0"/>
              </a:rPr>
              <a:t>результаты</a:t>
            </a:r>
            <a:endParaRPr sz="6000" dirty="0">
              <a:latin typeface="Times New Roman" panose="02020603050405020304" pitchFamily="18" charset="0"/>
              <a:cs typeface="Times New Roman" panose="02020603050405020304" pitchFamily="18" charset="0"/>
            </a:endParaRPr>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82627" y="3117019"/>
            <a:ext cx="21506374" cy="17967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lvl="0" algn="just">
              <a:lnSpc>
                <a:spcPct val="150000"/>
              </a:lnSpc>
            </a:pPr>
            <a:r>
              <a:rPr lang="ru-RU" sz="4000" dirty="0">
                <a:solidFill>
                  <a:srgbClr val="002060"/>
                </a:solidFill>
                <a:latin typeface="Times New Roman" panose="02020603050405020304" pitchFamily="18" charset="0"/>
                <a:cs typeface="Times New Roman" panose="02020603050405020304" pitchFamily="18" charset="0"/>
              </a:rPr>
              <a:t>Кузьмин Д. А. Анализ криптографических алгоритмов, программирование и тестирование алгоритма, тестирование алгоритма в сети ретрансляторов</a:t>
            </a:r>
            <a:endParaRPr sz="4000" dirty="0">
              <a:solidFill>
                <a:srgbClr val="002060"/>
              </a:solidFill>
              <a:latin typeface="Times New Roman" panose="02020603050405020304" pitchFamily="18" charset="0"/>
              <a:cs typeface="Times New Roman" panose="02020603050405020304" pitchFamily="18" charset="0"/>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id="{C05F576C-52A7-4534-BD90-FF0FE5A0F62C}"/>
              </a:ext>
            </a:extLst>
          </p:cNvPr>
          <p:cNvSpPr>
            <a:spLocks noGrp="1"/>
          </p:cNvSpPr>
          <p:nvPr>
            <p:ph type="sldNum" sz="quarter" idx="2"/>
          </p:nvPr>
        </p:nvSpPr>
        <p:spPr>
          <a:xfrm>
            <a:off x="22507062" y="11773035"/>
            <a:ext cx="400751" cy="759822"/>
          </a:xfrm>
        </p:spPr>
        <p:txBody>
          <a:bodyPr/>
          <a:lstStyle/>
          <a:p>
            <a:fld id="{86CB4B4D-7CA3-9044-876B-883B54F8677D}" type="slidenum">
              <a:rPr lang="ru-RU" sz="4000" smtClean="0">
                <a:solidFill>
                  <a:srgbClr val="002060"/>
                </a:solidFill>
                <a:latin typeface="Times New Roman" panose="02020603050405020304" pitchFamily="18" charset="0"/>
                <a:cs typeface="Times New Roman" panose="02020603050405020304" pitchFamily="18" charset="0"/>
              </a:rPr>
              <a:t>8</a:t>
            </a:fld>
            <a:endParaRPr lang="ru-RU" sz="4000" dirty="0">
              <a:solidFill>
                <a:srgbClr val="002060"/>
              </a:solidFill>
              <a:latin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779844E9-B552-4B39-8D75-3939D8EE9200}"/>
              </a:ext>
            </a:extLst>
          </p:cNvPr>
          <p:cNvPicPr/>
          <p:nvPr/>
        </p:nvPicPr>
        <p:blipFill>
          <a:blip r:embed="rId3"/>
          <a:stretch>
            <a:fillRect/>
          </a:stretch>
        </p:blipFill>
        <p:spPr>
          <a:xfrm>
            <a:off x="2420183" y="5464729"/>
            <a:ext cx="4942692" cy="7093255"/>
          </a:xfrm>
          <a:prstGeom prst="rect">
            <a:avLst/>
          </a:prstGeom>
        </p:spPr>
      </p:pic>
      <p:pic>
        <p:nvPicPr>
          <p:cNvPr id="9" name="Рисунок 8">
            <a:extLst>
              <a:ext uri="{FF2B5EF4-FFF2-40B4-BE49-F238E27FC236}">
                <a16:creationId xmlns:a16="http://schemas.microsoft.com/office/drawing/2014/main" id="{E0E3DFCB-AA64-454F-97A7-570F242A4B6F}"/>
              </a:ext>
            </a:extLst>
          </p:cNvPr>
          <p:cNvPicPr/>
          <p:nvPr/>
        </p:nvPicPr>
        <p:blipFill rotWithShape="1">
          <a:blip r:embed="rId4" cstate="print">
            <a:extLst>
              <a:ext uri="{28A0092B-C50C-407E-A947-70E740481C1C}">
                <a14:useLocalDpi xmlns:a14="http://schemas.microsoft.com/office/drawing/2010/main" val="0"/>
              </a:ext>
            </a:extLst>
          </a:blip>
          <a:srcRect b="48588"/>
          <a:stretch/>
        </p:blipFill>
        <p:spPr bwMode="auto">
          <a:xfrm>
            <a:off x="10967864" y="5414027"/>
            <a:ext cx="6279505" cy="582215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650277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426185" y="681616"/>
            <a:ext cx="16073440" cy="13249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6000" dirty="0">
                <a:latin typeface="Times New Roman" panose="02020603050405020304" pitchFamily="18" charset="0"/>
                <a:cs typeface="Times New Roman" panose="02020603050405020304" pitchFamily="18" charset="0"/>
              </a:rPr>
              <a:t>Дальнейшая проработка</a:t>
            </a:r>
            <a:endParaRPr sz="6000" dirty="0">
              <a:latin typeface="Times New Roman" panose="02020603050405020304" pitchFamily="18" charset="0"/>
              <a:cs typeface="Times New Roman" panose="02020603050405020304" pitchFamily="18" charset="0"/>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id="{C05F576C-52A7-4534-BD90-FF0FE5A0F62C}"/>
              </a:ext>
            </a:extLst>
          </p:cNvPr>
          <p:cNvSpPr>
            <a:spLocks noGrp="1"/>
          </p:cNvSpPr>
          <p:nvPr>
            <p:ph type="sldNum" sz="quarter" idx="2"/>
          </p:nvPr>
        </p:nvSpPr>
        <p:spPr>
          <a:xfrm>
            <a:off x="22507062" y="11773035"/>
            <a:ext cx="400751" cy="759822"/>
          </a:xfrm>
        </p:spPr>
        <p:txBody>
          <a:bodyPr/>
          <a:lstStyle/>
          <a:p>
            <a:fld id="{86CB4B4D-7CA3-9044-876B-883B54F8677D}" type="slidenum">
              <a:rPr lang="ru-RU" sz="4000" smtClean="0">
                <a:solidFill>
                  <a:srgbClr val="002060"/>
                </a:solidFill>
                <a:latin typeface="Times New Roman" panose="02020603050405020304" pitchFamily="18" charset="0"/>
                <a:cs typeface="Times New Roman" panose="02020603050405020304" pitchFamily="18" charset="0"/>
              </a:rPr>
              <a:t>9</a:t>
            </a:fld>
            <a:endParaRPr lang="ru-RU" sz="4000" dirty="0">
              <a:solidFill>
                <a:srgbClr val="002060"/>
              </a:solidFill>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0D585843-0725-4827-BA64-34BAF2B9C0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623" y="5603609"/>
            <a:ext cx="4966467" cy="3528392"/>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id="{BE57FACD-DD8B-4C49-9194-28462240FD2E}"/>
              </a:ext>
            </a:extLst>
          </p:cNvPr>
          <p:cNvPicPr>
            <a:picLocks noChangeAspect="1"/>
          </p:cNvPicPr>
          <p:nvPr/>
        </p:nvPicPr>
        <p:blipFill>
          <a:blip r:embed="rId4"/>
          <a:stretch>
            <a:fillRect/>
          </a:stretch>
        </p:blipFill>
        <p:spPr>
          <a:xfrm>
            <a:off x="6479428" y="4032338"/>
            <a:ext cx="9435133" cy="6670934"/>
          </a:xfrm>
          <a:prstGeom prst="rect">
            <a:avLst/>
          </a:prstGeom>
        </p:spPr>
      </p:pic>
      <p:pic>
        <p:nvPicPr>
          <p:cNvPr id="1028" name="Picture 4" descr="Первый российский частный спутник: месяц после запуска - Hi-News.ru">
            <a:extLst>
              <a:ext uri="{FF2B5EF4-FFF2-40B4-BE49-F238E27FC236}">
                <a16:creationId xmlns:a16="http://schemas.microsoft.com/office/drawing/2014/main" id="{F3F490B7-FC0A-439B-9CE6-D04FF92476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96456" y="7556044"/>
            <a:ext cx="6210606" cy="38836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Надежный облачный сервис для бизнеса: что необходимо знать при выборе?">
            <a:extLst>
              <a:ext uri="{FF2B5EF4-FFF2-40B4-BE49-F238E27FC236}">
                <a16:creationId xmlns:a16="http://schemas.microsoft.com/office/drawing/2014/main" id="{E1C8A702-6DF2-4F37-959A-579D2838EC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69469" y="3339054"/>
            <a:ext cx="6634424" cy="3883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788726"/>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83</TotalTime>
  <Words>429</Words>
  <Application>Microsoft Office PowerPoint</Application>
  <PresentationFormat>Произвольный</PresentationFormat>
  <Paragraphs>65</Paragraphs>
  <Slides>11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11</vt:i4>
      </vt:variant>
    </vt:vector>
  </HeadingPairs>
  <TitlesOfParts>
    <vt:vector size="18" baseType="lpstr">
      <vt:lpstr>Arial</vt:lpstr>
      <vt:lpstr>Arial Narrow</vt:lpstr>
      <vt:lpstr>Helvetica</vt:lpstr>
      <vt:lpstr>Helvetica Light</vt:lpstr>
      <vt:lpstr>Helvetica Neue</vt:lpstr>
      <vt:lpstr>Times New Roman</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Уланов Александр Наранович</cp:lastModifiedBy>
  <cp:revision>31</cp:revision>
  <dcterms:modified xsi:type="dcterms:W3CDTF">2020-04-05T10:55:02Z</dcterms:modified>
</cp:coreProperties>
</file>