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636" y="108"/>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1143000" y="685800"/>
            <a:ext cx="4572000" cy="3429000"/>
          </a:xfrm>
          <a:prstGeom prst="rect">
            <a:avLst/>
          </a:prstGeom>
        </p:spPr>
        <p:txBody>
          <a:bodyPr/>
          <a:lstStyle/>
          <a:p>
            <a:endParaRPr/>
          </a:p>
        </p:txBody>
      </p:sp>
      <p:sp>
        <p:nvSpPr>
          <p:cNvPr id="49" name="Shape 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6621125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6" name="Прямоугольник"/>
          <p:cNvSpPr/>
          <p:nvPr/>
        </p:nvSpPr>
        <p:spPr>
          <a:xfrm>
            <a:off x="5230254" y="-37339"/>
            <a:ext cx="19217708" cy="13716001"/>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40" name="–Иван Арсентьев"/>
          <p:cNvSpPr txBox="1">
            <a:spLocks noGrp="1"/>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a:latin typeface="Helvetica"/>
                <a:ea typeface="Helvetica"/>
                <a:cs typeface="Helvetica"/>
                <a:sym typeface="Helvetica"/>
              </a:defRPr>
            </a:lvl1pPr>
          </a:lstStyle>
          <a:p>
            <a:r>
              <a:t>–Иван Арсентьев</a:t>
            </a:r>
          </a:p>
        </p:txBody>
      </p:sp>
      <p:sp>
        <p:nvSpPr>
          <p:cNvPr id="41" name="«Место ввода цитаты»."/>
          <p:cNvSpPr txBox="1">
            <a:spLocks noGrp="1"/>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r>
              <a:t>«Место ввода цитаты».</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44" name="Изображение"/>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4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9" name="Изображение"/>
          <p:cNvSpPr>
            <a:spLocks noGrp="1"/>
          </p:cNvSpPr>
          <p:nvPr>
            <p:ph type="pic" sz="half" idx="13"/>
          </p:nvPr>
        </p:nvSpPr>
        <p:spPr>
          <a:xfrm>
            <a:off x="5307210" y="892968"/>
            <a:ext cx="13751720" cy="8322470"/>
          </a:xfrm>
          <a:prstGeom prst="rect">
            <a:avLst/>
          </a:prstGeom>
        </p:spPr>
        <p:txBody>
          <a:bodyPr lIns="91439" tIns="45719" rIns="91439" bIns="45719" anchor="t">
            <a:noAutofit/>
          </a:bodyPr>
          <a:lstStyle/>
          <a:p>
            <a:endParaRPr/>
          </a:p>
        </p:txBody>
      </p:sp>
      <p:sp>
        <p:nvSpPr>
          <p:cNvPr id="10" name="Текст заголовка"/>
          <p:cNvSpPr txBox="1">
            <a:spLocks noGrp="1"/>
          </p:cNvSpPr>
          <p:nvPr>
            <p:ph type="title"/>
          </p:nvPr>
        </p:nvSpPr>
        <p:spPr>
          <a:xfrm>
            <a:off x="4833937" y="9447609"/>
            <a:ext cx="14716126" cy="2000251"/>
          </a:xfrm>
          <a:prstGeom prst="rect">
            <a:avLst/>
          </a:prstGeom>
        </p:spPr>
        <p:txBody>
          <a:bodyPr anchor="b"/>
          <a:lstStyle/>
          <a:p>
            <a:r>
              <a:t>Текст заголовка</a:t>
            </a:r>
          </a:p>
        </p:txBody>
      </p:sp>
      <p:sp>
        <p:nvSpPr>
          <p:cNvPr id="11" name="Уровень текста 1…"/>
          <p:cNvSpPr txBox="1">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2" name="Номер слайда"/>
          <p:cNvSpPr txBox="1">
            <a:spLocks noGrp="1"/>
          </p:cNvSpPr>
          <p:nvPr>
            <p:ph type="sldNum" sz="quarter" idx="2"/>
          </p:nvPr>
        </p:nvSpPr>
        <p:spPr>
          <a:xfrm>
            <a:off x="11935814" y="13001625"/>
            <a:ext cx="494513" cy="51117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12495609" y="892968"/>
            <a:ext cx="7500938" cy="11572876"/>
          </a:xfrm>
          <a:prstGeom prst="rect">
            <a:avLst/>
          </a:prstGeom>
        </p:spPr>
        <p:txBody>
          <a:bodyPr lIns="91439" tIns="45719" rIns="91439" bIns="45719" anchor="t">
            <a:noAutofit/>
          </a:bodyPr>
          <a:lstStyle/>
          <a:p>
            <a:endParaRPr/>
          </a:p>
        </p:txBody>
      </p:sp>
      <p:sp>
        <p:nvSpPr>
          <p:cNvPr id="17" name="Текст заголовка"/>
          <p:cNvSpPr txBox="1">
            <a:spLocks noGrp="1"/>
          </p:cNvSpPr>
          <p:nvPr>
            <p:ph type="title"/>
          </p:nvPr>
        </p:nvSpPr>
        <p:spPr>
          <a:xfrm>
            <a:off x="4387453" y="892968"/>
            <a:ext cx="7500938" cy="5607845"/>
          </a:xfrm>
          <a:prstGeom prst="rect">
            <a:avLst/>
          </a:prstGeom>
        </p:spPr>
        <p:txBody>
          <a:bodyPr anchor="b"/>
          <a:lstStyle>
            <a:lvl1pPr>
              <a:defRPr sz="8400"/>
            </a:lvl1pPr>
          </a:lstStyle>
          <a:p>
            <a:r>
              <a:t>Текст заголовка</a:t>
            </a:r>
          </a:p>
        </p:txBody>
      </p:sp>
      <p:sp>
        <p:nvSpPr>
          <p:cNvPr id="18" name="Уровень текста 1…"/>
          <p:cNvSpPr txBox="1">
            <a:spLocks noGrp="1"/>
          </p:cNvSpPr>
          <p:nvPr>
            <p:ph type="body" sz="quarter"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2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23" name="Текст заголовка"/>
          <p:cNvSpPr txBox="1">
            <a:spLocks noGrp="1"/>
          </p:cNvSpPr>
          <p:nvPr>
            <p:ph type="title"/>
          </p:nvPr>
        </p:nvSpPr>
        <p:spPr>
          <a:prstGeom prst="rect">
            <a:avLst/>
          </a:prstGeom>
        </p:spPr>
        <p:txBody>
          <a:bodyPr/>
          <a:lstStyle/>
          <a:p>
            <a:r>
              <a:t>Текст заголовка</a:t>
            </a:r>
          </a:p>
        </p:txBody>
      </p:sp>
      <p:sp>
        <p:nvSpPr>
          <p:cNvPr id="2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27" name="Изображение"/>
          <p:cNvSpPr>
            <a:spLocks noGrp="1"/>
          </p:cNvSpPr>
          <p:nvPr>
            <p:ph type="pic" sz="quarter" idx="13"/>
          </p:nvPr>
        </p:nvSpPr>
        <p:spPr>
          <a:xfrm>
            <a:off x="12495609" y="3661171"/>
            <a:ext cx="7500938" cy="8840392"/>
          </a:xfrm>
          <a:prstGeom prst="rect">
            <a:avLst/>
          </a:prstGeom>
        </p:spPr>
        <p:txBody>
          <a:bodyPr lIns="91439" tIns="45719" rIns="91439" bIns="45719" anchor="t">
            <a:noAutofit/>
          </a:bodyPr>
          <a:lstStyle/>
          <a:p>
            <a:endParaRPr/>
          </a:p>
        </p:txBody>
      </p:sp>
      <p:sp>
        <p:nvSpPr>
          <p:cNvPr id="28" name="Текст заголовка"/>
          <p:cNvSpPr txBox="1">
            <a:spLocks noGrp="1"/>
          </p:cNvSpPr>
          <p:nvPr>
            <p:ph type="title"/>
          </p:nvPr>
        </p:nvSpPr>
        <p:spPr>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4387453" y="3661171"/>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32" name="Уровень текста 1…"/>
          <p:cNvSpPr txBox="1">
            <a:spLocks noGrp="1"/>
          </p:cNvSpPr>
          <p:nvPr>
            <p:ph type="body" idx="1"/>
          </p:nvPr>
        </p:nvSpPr>
        <p:spPr>
          <a:xfrm>
            <a:off x="4387453" y="1785937"/>
            <a:ext cx="15609094" cy="10144126"/>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35" name="Изображение"/>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36" name="Изображение"/>
          <p:cNvSpPr>
            <a:spLocks noGrp="1"/>
          </p:cNvSpPr>
          <p:nvPr>
            <p:ph type="pic" sz="quarter" idx="14"/>
          </p:nvPr>
        </p:nvSpPr>
        <p:spPr>
          <a:xfrm>
            <a:off x="12504353" y="1250156"/>
            <a:ext cx="7500939" cy="5304235"/>
          </a:xfrm>
          <a:prstGeom prst="rect">
            <a:avLst/>
          </a:prstGeom>
        </p:spPr>
        <p:txBody>
          <a:bodyPr lIns="91439" tIns="45719" rIns="91439" bIns="45719" anchor="t">
            <a:noAutofit/>
          </a:bodyPr>
          <a:lstStyle/>
          <a:p>
            <a:endParaRPr/>
          </a:p>
        </p:txBody>
      </p:sp>
      <p:sp>
        <p:nvSpPr>
          <p:cNvPr id="37" name="Изображение"/>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3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625078"/>
            <a:ext cx="15609094" cy="30360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Текст заголовка</a:t>
            </a:r>
          </a:p>
        </p:txBody>
      </p:sp>
      <p:sp>
        <p:nvSpPr>
          <p:cNvPr id="3" name="Уровень текста 1…"/>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Линия"/>
          <p:cNvSpPr/>
          <p:nvPr/>
        </p:nvSpPr>
        <p:spPr>
          <a:xfrm flipV="1">
            <a:off x="10370343" y="1604166"/>
            <a:ext cx="1" cy="2777349"/>
          </a:xfrm>
          <a:prstGeom prst="line">
            <a:avLst/>
          </a:prstGeom>
          <a:ln w="12700">
            <a:solidFill>
              <a:srgbClr val="FFFFFF"/>
            </a:solidFill>
            <a:miter lim="400000"/>
          </a:ln>
        </p:spPr>
        <p:txBody>
          <a:bodyPr lIns="71437" tIns="71437" rIns="71437" bIns="71437" anchor="ctr"/>
          <a:lstStyle/>
          <a:p>
            <a:pPr>
              <a:defRPr sz="3200"/>
            </a:pPr>
            <a:endParaRPr/>
          </a:p>
        </p:txBody>
      </p:sp>
      <p:sp>
        <p:nvSpPr>
          <p:cNvPr id="53" name="Очень крутой подзаголовок презентации"/>
          <p:cNvSpPr txBox="1"/>
          <p:nvPr/>
        </p:nvSpPr>
        <p:spPr>
          <a:xfrm>
            <a:off x="13776176" y="8802216"/>
            <a:ext cx="7752715" cy="7656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lvl1pPr algn="l">
              <a:defRPr sz="4200">
                <a:solidFill>
                  <a:srgbClr val="253957"/>
                </a:solidFill>
                <a:latin typeface="+mn-lt"/>
                <a:ea typeface="+mn-ea"/>
                <a:cs typeface="+mn-cs"/>
                <a:sym typeface="Arial Narrow"/>
              </a:defRPr>
            </a:lvl1pPr>
          </a:lstStyle>
          <a:p>
            <a:pPr algn="r"/>
            <a:r>
              <a:rPr lang="ru-RU" dirty="0" smtClean="0"/>
              <a:t>Участник</a:t>
            </a:r>
            <a:r>
              <a:rPr lang="en-US" dirty="0" smtClean="0"/>
              <a:t>: </a:t>
            </a:r>
            <a:r>
              <a:rPr lang="ru-RU" dirty="0" smtClean="0"/>
              <a:t>Булгаков Никита, БИВ 164</a:t>
            </a:r>
            <a:endParaRPr lang="ru-RU" dirty="0"/>
          </a:p>
        </p:txBody>
      </p:sp>
      <p:sp>
        <p:nvSpPr>
          <p:cNvPr id="54" name="Название подразделения,  лаборатории, факультета и т.д."/>
          <p:cNvSpPr txBox="1"/>
          <p:nvPr/>
        </p:nvSpPr>
        <p:spPr>
          <a:xfrm>
            <a:off x="7548963" y="813566"/>
            <a:ext cx="14796165" cy="790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p>
            <a:pPr algn="l">
              <a:defRPr sz="4200">
                <a:solidFill>
                  <a:srgbClr val="253957"/>
                </a:solidFill>
                <a:latin typeface="+mn-lt"/>
                <a:ea typeface="+mn-ea"/>
                <a:cs typeface="+mn-cs"/>
                <a:sym typeface="Arial Narrow"/>
              </a:defRPr>
            </a:pPr>
            <a:r>
              <a:rPr lang="ru-RU" dirty="0"/>
              <a:t>Московский институт электроники и математики им. А.Н. Тихонова</a:t>
            </a:r>
            <a:endParaRPr dirty="0"/>
          </a:p>
        </p:txBody>
      </p:sp>
      <p:sp>
        <p:nvSpPr>
          <p:cNvPr id="55" name="Москва, 2017"/>
          <p:cNvSpPr txBox="1"/>
          <p:nvPr/>
        </p:nvSpPr>
        <p:spPr>
          <a:xfrm>
            <a:off x="7548963" y="12042576"/>
            <a:ext cx="2770829" cy="5751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l" defTabSz="642937">
              <a:defRPr sz="2800">
                <a:solidFill>
                  <a:srgbClr val="253957"/>
                </a:solidFill>
                <a:latin typeface="+mn-lt"/>
                <a:ea typeface="+mn-ea"/>
                <a:cs typeface="+mn-cs"/>
                <a:sym typeface="Arial Narrow"/>
              </a:defRPr>
            </a:lvl1pPr>
          </a:lstStyle>
          <a:p>
            <a:r>
              <a:rPr dirty="0" err="1"/>
              <a:t>Москва</a:t>
            </a:r>
            <a:r>
              <a:rPr dirty="0"/>
              <a:t>, </a:t>
            </a:r>
            <a:r>
              <a:rPr dirty="0" smtClean="0"/>
              <a:t>20</a:t>
            </a:r>
            <a:r>
              <a:rPr lang="en-US" dirty="0" smtClean="0"/>
              <a:t>20</a:t>
            </a:r>
            <a:endParaRPr dirty="0"/>
          </a:p>
        </p:txBody>
      </p:sp>
      <p:pic>
        <p:nvPicPr>
          <p:cNvPr id="56" name="Изображение" descr="Изображение"/>
          <p:cNvPicPr>
            <a:picLocks noChangeAspect="1"/>
          </p:cNvPicPr>
          <p:nvPr/>
        </p:nvPicPr>
        <p:blipFill>
          <a:blip r:embed="rId2">
            <a:extLst/>
          </a:blip>
          <a:stretch>
            <a:fillRect/>
          </a:stretch>
        </p:blipFill>
        <p:spPr>
          <a:xfrm>
            <a:off x="1221970" y="1330739"/>
            <a:ext cx="2736119" cy="2645547"/>
          </a:xfrm>
          <a:prstGeom prst="rect">
            <a:avLst/>
          </a:prstGeom>
          <a:ln w="12700">
            <a:miter lim="400000"/>
          </a:ln>
        </p:spPr>
      </p:pic>
      <p:sp>
        <p:nvSpPr>
          <p:cNvPr id="9" name="Очень крутой подзаголовок презентации"/>
          <p:cNvSpPr txBox="1"/>
          <p:nvPr/>
        </p:nvSpPr>
        <p:spPr>
          <a:xfrm>
            <a:off x="7548963" y="3976286"/>
            <a:ext cx="12899808" cy="37976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lvl1pPr algn="l">
              <a:defRPr sz="4200">
                <a:solidFill>
                  <a:srgbClr val="253957"/>
                </a:solidFill>
                <a:latin typeface="+mn-lt"/>
                <a:ea typeface="+mn-ea"/>
                <a:cs typeface="+mn-cs"/>
                <a:sym typeface="Arial Narrow"/>
              </a:defRPr>
            </a:lvl1pPr>
          </a:lstStyle>
          <a:p>
            <a:r>
              <a:rPr lang="ru-RU" sz="6000" b="1" dirty="0" smtClean="0"/>
              <a:t>Проект №19249</a:t>
            </a:r>
            <a:r>
              <a:rPr lang="en-US" sz="6000" b="1" dirty="0" smtClean="0"/>
              <a:t>: </a:t>
            </a:r>
            <a:r>
              <a:rPr lang="ru-RU" sz="6000" b="1" dirty="0" smtClean="0"/>
              <a:t>Разработка программных </a:t>
            </a:r>
            <a:r>
              <a:rPr lang="ru-RU" sz="6000" b="1" dirty="0"/>
              <a:t>агентов для взаимодействия конечных устройств с облачной платформой Интернета вещей</a:t>
            </a:r>
          </a:p>
        </p:txBody>
      </p:sp>
      <p:sp>
        <p:nvSpPr>
          <p:cNvPr id="10" name="Очень крутой подзаголовок презентации"/>
          <p:cNvSpPr txBox="1"/>
          <p:nvPr/>
        </p:nvSpPr>
        <p:spPr>
          <a:xfrm>
            <a:off x="13920192" y="9954344"/>
            <a:ext cx="5771016" cy="719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lvl1pPr algn="l">
              <a:defRPr sz="4200">
                <a:solidFill>
                  <a:srgbClr val="253957"/>
                </a:solidFill>
                <a:latin typeface="+mn-lt"/>
                <a:ea typeface="+mn-ea"/>
                <a:cs typeface="+mn-cs"/>
                <a:sym typeface="Arial Narrow"/>
              </a:defRPr>
            </a:lvl1pPr>
          </a:lstStyle>
          <a:p>
            <a:pPr algn="r"/>
            <a:r>
              <a:rPr lang="ru-RU" dirty="0" smtClean="0"/>
              <a:t>Руководитель</a:t>
            </a:r>
            <a:r>
              <a:rPr lang="en-US" dirty="0" smtClean="0"/>
              <a:t>: </a:t>
            </a:r>
            <a:r>
              <a:rPr lang="ru-RU" dirty="0" err="1"/>
              <a:t>Ролич</a:t>
            </a:r>
            <a:r>
              <a:rPr lang="ru-RU" dirty="0"/>
              <a:t> А. Ю</a:t>
            </a:r>
            <a:r>
              <a:rPr lang="ru-RU" dirty="0" smtClean="0"/>
              <a:t>.</a:t>
            </a:r>
            <a:endParaRPr lang="ru-RU" dirty="0"/>
          </a:p>
        </p:txBody>
      </p:sp>
      <p:sp>
        <p:nvSpPr>
          <p:cNvPr id="11" name="Очень крутой подзаголовок презентации"/>
          <p:cNvSpPr txBox="1"/>
          <p:nvPr/>
        </p:nvSpPr>
        <p:spPr>
          <a:xfrm>
            <a:off x="16944528" y="10602416"/>
            <a:ext cx="6859501" cy="7656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lvl1pPr algn="l">
              <a:defRPr sz="4200">
                <a:solidFill>
                  <a:srgbClr val="253957"/>
                </a:solidFill>
                <a:latin typeface="+mn-lt"/>
                <a:ea typeface="+mn-ea"/>
                <a:cs typeface="+mn-cs"/>
                <a:sym typeface="Arial Narrow"/>
              </a:defRPr>
            </a:lvl1pPr>
          </a:lstStyle>
          <a:p>
            <a:pPr algn="r"/>
            <a:r>
              <a:rPr lang="ru-RU" dirty="0"/>
              <a:t>ассистент ДКИ МИЭМ НИУ ВШЭ</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74776" y="5345832"/>
            <a:ext cx="11373717" cy="51125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ru-RU" sz="3600" u="sng" dirty="0"/>
              <a:t>Руководитель проекта</a:t>
            </a:r>
            <a:r>
              <a:rPr lang="ru-RU" sz="3600" dirty="0"/>
              <a:t>: </a:t>
            </a:r>
            <a:r>
              <a:rPr lang="ru-RU" sz="3600" dirty="0" smtClean="0"/>
              <a:t>   </a:t>
            </a:r>
            <a:r>
              <a:rPr lang="ru-RU" sz="3600" dirty="0" err="1" smtClean="0"/>
              <a:t>Ролич</a:t>
            </a:r>
            <a:r>
              <a:rPr lang="ru-RU" sz="3600" dirty="0" smtClean="0"/>
              <a:t> </a:t>
            </a:r>
            <a:r>
              <a:rPr lang="ru-RU" sz="3600" dirty="0"/>
              <a:t>Алексей </a:t>
            </a:r>
            <a:r>
              <a:rPr lang="ru-RU" sz="3600" dirty="0" smtClean="0"/>
              <a:t>Юрьевич</a:t>
            </a:r>
          </a:p>
          <a:p>
            <a:pPr algn="l">
              <a:defRPr sz="2800">
                <a:solidFill>
                  <a:srgbClr val="253957"/>
                </a:solidFill>
                <a:latin typeface="+mn-lt"/>
                <a:ea typeface="+mn-ea"/>
                <a:cs typeface="+mn-cs"/>
                <a:sym typeface="Arial Narrow"/>
              </a:defRPr>
            </a:pPr>
            <a:endParaRPr lang="ru-RU" sz="3600" dirty="0"/>
          </a:p>
          <a:p>
            <a:pPr algn="l">
              <a:defRPr sz="2800">
                <a:solidFill>
                  <a:srgbClr val="253957"/>
                </a:solidFill>
                <a:latin typeface="+mn-lt"/>
                <a:ea typeface="+mn-ea"/>
                <a:cs typeface="+mn-cs"/>
                <a:sym typeface="Arial Narrow"/>
              </a:defRPr>
            </a:pPr>
            <a:r>
              <a:rPr lang="ru-RU" sz="3600" u="sng" dirty="0"/>
              <a:t>Куратор проекта</a:t>
            </a:r>
            <a:r>
              <a:rPr lang="ru-RU" sz="3600" dirty="0"/>
              <a:t>: </a:t>
            </a:r>
            <a:r>
              <a:rPr lang="ru-RU" sz="3600" dirty="0" smtClean="0"/>
              <a:t>   </a:t>
            </a:r>
            <a:r>
              <a:rPr lang="ru-RU" sz="3600" dirty="0" err="1" smtClean="0"/>
              <a:t>Быконя</a:t>
            </a:r>
            <a:r>
              <a:rPr lang="ru-RU" sz="3600" dirty="0" smtClean="0"/>
              <a:t> </a:t>
            </a:r>
            <a:r>
              <a:rPr lang="ru-RU" sz="3600" dirty="0"/>
              <a:t>Илья Владимирович – генеральный директор компании </a:t>
            </a:r>
            <a:r>
              <a:rPr lang="ru-RU" sz="3600" dirty="0" err="1" smtClean="0"/>
              <a:t>Rightech</a:t>
            </a:r>
            <a:endParaRPr lang="ru-RU" sz="3600" dirty="0" smtClean="0"/>
          </a:p>
          <a:p>
            <a:pPr algn="l">
              <a:defRPr sz="2800">
                <a:solidFill>
                  <a:srgbClr val="253957"/>
                </a:solidFill>
                <a:latin typeface="+mn-lt"/>
                <a:ea typeface="+mn-ea"/>
                <a:cs typeface="+mn-cs"/>
                <a:sym typeface="Arial Narrow"/>
              </a:defRPr>
            </a:pPr>
            <a:endParaRPr lang="ru-RU" sz="3600" dirty="0"/>
          </a:p>
          <a:p>
            <a:pPr algn="l">
              <a:defRPr sz="2800">
                <a:solidFill>
                  <a:srgbClr val="253957"/>
                </a:solidFill>
                <a:latin typeface="+mn-lt"/>
                <a:ea typeface="+mn-ea"/>
                <a:cs typeface="+mn-cs"/>
                <a:sym typeface="Arial Narrow"/>
              </a:defRPr>
            </a:pPr>
            <a:r>
              <a:rPr lang="ru-RU" sz="3600" u="sng" dirty="0" smtClean="0"/>
              <a:t>Консультанты</a:t>
            </a:r>
            <a:r>
              <a:rPr lang="ru-RU" sz="3600" dirty="0" smtClean="0"/>
              <a:t>:</a:t>
            </a:r>
          </a:p>
          <a:p>
            <a:pPr algn="l">
              <a:defRPr sz="2800">
                <a:solidFill>
                  <a:srgbClr val="253957"/>
                </a:solidFill>
                <a:latin typeface="+mn-lt"/>
                <a:ea typeface="+mn-ea"/>
                <a:cs typeface="+mn-cs"/>
                <a:sym typeface="Arial Narrow"/>
              </a:defRPr>
            </a:pPr>
            <a:r>
              <a:rPr lang="ru-RU" sz="3600" dirty="0" smtClean="0"/>
              <a:t>Ефимов </a:t>
            </a:r>
            <a:r>
              <a:rPr lang="ru-RU" sz="3600" dirty="0"/>
              <a:t>Вячеслав – технический директор компании </a:t>
            </a:r>
            <a:r>
              <a:rPr lang="ru-RU" sz="3600" dirty="0" err="1"/>
              <a:t>Rightech</a:t>
            </a:r>
            <a:endParaRPr lang="ru-RU" sz="3600" dirty="0"/>
          </a:p>
          <a:p>
            <a:pPr algn="l">
              <a:defRPr sz="2800">
                <a:solidFill>
                  <a:srgbClr val="253957"/>
                </a:solidFill>
                <a:latin typeface="+mn-lt"/>
                <a:ea typeface="+mn-ea"/>
                <a:cs typeface="+mn-cs"/>
                <a:sym typeface="Arial Narrow"/>
              </a:defRPr>
            </a:pPr>
            <a:r>
              <a:rPr lang="ru-RU" sz="3600" dirty="0" err="1"/>
              <a:t>Голдинова</a:t>
            </a:r>
            <a:r>
              <a:rPr lang="ru-RU" sz="3600" dirty="0"/>
              <a:t> Кристина – ведущий разработчик компании </a:t>
            </a:r>
            <a:r>
              <a:rPr lang="ru-RU" sz="3600" dirty="0" err="1"/>
              <a:t>Rightech</a:t>
            </a:r>
            <a:endParaRPr lang="ru-RU" sz="3600" dirty="0"/>
          </a:p>
          <a:p>
            <a:pPr algn="l">
              <a:defRPr sz="2800">
                <a:solidFill>
                  <a:srgbClr val="253957"/>
                </a:solidFill>
                <a:latin typeface="+mn-lt"/>
                <a:ea typeface="+mn-ea"/>
                <a:cs typeface="+mn-cs"/>
                <a:sym typeface="Arial Narrow"/>
              </a:defRPr>
            </a:pPr>
            <a:r>
              <a:rPr lang="ru-RU" sz="3600" dirty="0" smtClean="0"/>
              <a:t>Савичев </a:t>
            </a:r>
            <a:r>
              <a:rPr lang="ru-RU" sz="3600" dirty="0"/>
              <a:t>Дмитрий – ведущий разработчик компании </a:t>
            </a:r>
            <a:r>
              <a:rPr lang="ru-RU" sz="3600" dirty="0" err="1"/>
              <a:t>Rightech</a:t>
            </a:r>
            <a:endParaRPr lang="ru-RU" sz="3600" dirty="0"/>
          </a:p>
        </p:txBody>
      </p:sp>
      <p:sp>
        <p:nvSpPr>
          <p:cNvPr id="62" name="Название подразделения, лаборатории, факультета и т.д."/>
          <p:cNvSpPr txBox="1"/>
          <p:nvPr/>
        </p:nvSpPr>
        <p:spPr>
          <a:xfrm>
            <a:off x="9383688" y="830467"/>
            <a:ext cx="13323750" cy="1036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ru-RU" sz="2900" dirty="0"/>
              <a:t>19249: Разработка программных агентов для взаимодействия конечных устройств с облачной платформой Интернета вещей</a:t>
            </a:r>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8" name="Заголовок основного текста"/>
          <p:cNvSpPr txBox="1"/>
          <p:nvPr/>
        </p:nvSpPr>
        <p:spPr>
          <a:xfrm>
            <a:off x="2548325" y="2749544"/>
            <a:ext cx="6835363"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sz="7200" dirty="0" smtClean="0"/>
              <a:t>Участники и роли</a:t>
            </a:r>
            <a:endParaRPr sz="7200" dirty="0"/>
          </a:p>
        </p:txBody>
      </p:sp>
      <p:sp>
        <p:nvSpPr>
          <p:cNvPr id="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3704168" y="5345832"/>
            <a:ext cx="10009112" cy="51125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ru-RU" sz="3600" u="sng" dirty="0" smtClean="0"/>
              <a:t>Участник </a:t>
            </a:r>
            <a:r>
              <a:rPr lang="ru-RU" sz="3600" u="sng" dirty="0"/>
              <a:t>проекта</a:t>
            </a:r>
            <a:r>
              <a:rPr lang="ru-RU" sz="3600" dirty="0"/>
              <a:t>: </a:t>
            </a:r>
            <a:r>
              <a:rPr lang="ru-RU" sz="3600" dirty="0" smtClean="0"/>
              <a:t>   Булгаков Никита </a:t>
            </a:r>
            <a:r>
              <a:rPr lang="ru-RU" sz="3600" dirty="0" smtClean="0">
                <a:solidFill>
                  <a:srgbClr val="253957"/>
                </a:solidFill>
                <a:sym typeface="Arial Narrow"/>
              </a:rPr>
              <a:t>– разработчик ПО,</a:t>
            </a:r>
          </a:p>
          <a:p>
            <a:pPr algn="l">
              <a:defRPr sz="2800">
                <a:solidFill>
                  <a:srgbClr val="253957"/>
                </a:solidFill>
                <a:latin typeface="+mn-lt"/>
                <a:ea typeface="+mn-ea"/>
                <a:cs typeface="+mn-cs"/>
                <a:sym typeface="Arial Narrow"/>
              </a:defRPr>
            </a:pPr>
            <a:r>
              <a:rPr lang="ru-RU" sz="3600" dirty="0">
                <a:solidFill>
                  <a:srgbClr val="253957"/>
                </a:solidFill>
                <a:sym typeface="Arial Narrow"/>
              </a:rPr>
              <a:t> </a:t>
            </a:r>
            <a:r>
              <a:rPr lang="ru-RU" sz="3600" dirty="0" smtClean="0">
                <a:solidFill>
                  <a:srgbClr val="253957"/>
                </a:solidFill>
                <a:sym typeface="Arial Narrow"/>
              </a:rPr>
              <a:t>        БИВ 164, Информатика и вычислительная техника</a:t>
            </a:r>
            <a:endParaRPr lang="ru-RU" sz="3600" dirty="0" smtClean="0"/>
          </a:p>
          <a:p>
            <a:pPr algn="l">
              <a:defRPr sz="2800">
                <a:solidFill>
                  <a:srgbClr val="253957"/>
                </a:solidFill>
                <a:latin typeface="+mn-lt"/>
                <a:ea typeface="+mn-ea"/>
                <a:cs typeface="+mn-cs"/>
                <a:sym typeface="Arial Narrow"/>
              </a:defRPr>
            </a:pPr>
            <a:endParaRPr lang="ru-RU" sz="3600"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70"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56096" y="2393504"/>
            <a:ext cx="9747962" cy="11322496"/>
          </a:xfrm>
          <a:prstGeom prst="rect">
            <a:avLst/>
          </a:prstGeom>
        </p:spPr>
      </p:pic>
      <p:sp>
        <p:nvSpPr>
          <p:cNvPr id="1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73754" y="5633864"/>
            <a:ext cx="10940704"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t>Свежее исследование </a:t>
            </a:r>
            <a:r>
              <a:rPr lang="ru-RU" sz="3600" dirty="0" err="1"/>
              <a:t>McKinsey</a:t>
            </a:r>
            <a:r>
              <a:rPr lang="ru-RU" sz="3600" dirty="0"/>
              <a:t> показывает, что рынок Интернета вещей растёт.</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t>Роль платформ, позволяющих создавать приложения на основе </a:t>
            </a:r>
            <a:r>
              <a:rPr lang="ru-RU" sz="3600" dirty="0" smtClean="0"/>
              <a:t>подключенных </a:t>
            </a:r>
            <a:r>
              <a:rPr lang="ru-RU" sz="3600" dirty="0"/>
              <a:t>устройств, становится важнее.</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t>Компания </a:t>
            </a:r>
            <a:r>
              <a:rPr lang="ru-RU" sz="3600" dirty="0" err="1"/>
              <a:t>Rightech</a:t>
            </a:r>
            <a:r>
              <a:rPr lang="ru-RU" sz="3600" dirty="0"/>
              <a:t> предоставляет доступ к облачной платформе Интернета вещей.</a:t>
            </a:r>
          </a:p>
        </p:txBody>
      </p:sp>
      <p:sp>
        <p:nvSpPr>
          <p:cNvPr id="11" name="Заголовок основного текста"/>
          <p:cNvSpPr txBox="1"/>
          <p:nvPr/>
        </p:nvSpPr>
        <p:spPr>
          <a:xfrm>
            <a:off x="2548325" y="2749544"/>
            <a:ext cx="5467211"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sz="7200" dirty="0" smtClean="0"/>
              <a:t>Актуальность</a:t>
            </a:r>
            <a:endParaRPr sz="7200" dirty="0"/>
          </a:p>
        </p:txBody>
      </p:sp>
      <p:sp>
        <p:nvSpPr>
          <p:cNvPr id="12" name="Название подразделения, лаборатории, факультета и т.д."/>
          <p:cNvSpPr txBox="1"/>
          <p:nvPr/>
        </p:nvSpPr>
        <p:spPr>
          <a:xfrm>
            <a:off x="9383688" y="830467"/>
            <a:ext cx="13323750" cy="1036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ru-RU" sz="2900" dirty="0"/>
              <a:t>19249: Разработка программных агентов для взаимодействия конечных устройств с облачной платформой Интернета вещей</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390800" y="5345832"/>
            <a:ext cx="11593288"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lnSpc>
                <a:spcPct val="125000"/>
              </a:lnSpc>
              <a:spcBef>
                <a:spcPts val="2800"/>
              </a:spcBef>
              <a:buSzPct val="100000"/>
              <a:defRPr sz="2800">
                <a:solidFill>
                  <a:srgbClr val="253957"/>
                </a:solidFill>
                <a:latin typeface="+mn-lt"/>
                <a:ea typeface="+mn-ea"/>
                <a:cs typeface="+mn-cs"/>
                <a:sym typeface="Arial Narrow"/>
              </a:defRPr>
            </a:pPr>
            <a:r>
              <a:rPr lang="en-US" sz="3600" dirty="0" smtClean="0"/>
              <a:t>    </a:t>
            </a:r>
            <a:r>
              <a:rPr lang="ru-RU" sz="3600" dirty="0" smtClean="0"/>
              <a:t>Реализовать поддержку протоколов </a:t>
            </a:r>
            <a:r>
              <a:rPr lang="en-US" sz="3600" dirty="0" smtClean="0"/>
              <a:t>SNMP </a:t>
            </a:r>
            <a:r>
              <a:rPr lang="ru-RU" sz="3600" dirty="0" smtClean="0"/>
              <a:t>и </a:t>
            </a:r>
            <a:r>
              <a:rPr lang="en-US" sz="3600" dirty="0" smtClean="0"/>
              <a:t>OPC-UA </a:t>
            </a:r>
            <a:r>
              <a:rPr lang="ru-RU" sz="3600" dirty="0" smtClean="0"/>
              <a:t>программным агентом </a:t>
            </a:r>
            <a:r>
              <a:rPr lang="en-US" sz="3600" dirty="0" err="1" smtClean="0"/>
              <a:t>ric</a:t>
            </a:r>
            <a:r>
              <a:rPr lang="en-US" sz="3600" dirty="0" smtClean="0"/>
              <a:t>-edge </a:t>
            </a:r>
            <a:r>
              <a:rPr lang="ru-RU" sz="3600" dirty="0" smtClean="0"/>
              <a:t>для взаимодействия с облачной платформой </a:t>
            </a:r>
            <a:r>
              <a:rPr lang="en-US" sz="3600" dirty="0" err="1" smtClean="0"/>
              <a:t>Rightech</a:t>
            </a:r>
            <a:r>
              <a:rPr lang="en-US" sz="3600" dirty="0" smtClean="0"/>
              <a:t> </a:t>
            </a:r>
            <a:r>
              <a:rPr lang="en-US" sz="3600" dirty="0" err="1" smtClean="0"/>
              <a:t>IoT</a:t>
            </a:r>
            <a:r>
              <a:rPr lang="en-US" sz="3600" dirty="0" smtClean="0"/>
              <a:t> Cloud (</a:t>
            </a:r>
            <a:r>
              <a:rPr lang="en-US" sz="3600" dirty="0" err="1" smtClean="0"/>
              <a:t>RiC</a:t>
            </a:r>
            <a:r>
              <a:rPr lang="en-US" sz="3600" dirty="0" smtClean="0"/>
              <a:t>).</a:t>
            </a:r>
            <a:endParaRPr sz="3600" dirty="0"/>
          </a:p>
        </p:txBody>
      </p:sp>
      <p:sp>
        <p:nvSpPr>
          <p:cNvPr id="75"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77"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8" name="Заголовок основного текста"/>
          <p:cNvSpPr txBox="1"/>
          <p:nvPr/>
        </p:nvSpPr>
        <p:spPr>
          <a:xfrm>
            <a:off x="2548325" y="2749544"/>
            <a:ext cx="5467211"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sz="7200" dirty="0" smtClean="0"/>
              <a:t>Цель проекта</a:t>
            </a:r>
            <a:endParaRPr sz="7200" dirty="0"/>
          </a:p>
        </p:txBody>
      </p:sp>
      <p:sp>
        <p:nvSpPr>
          <p:cNvPr id="9" name="Название подразделения, лаборатории, факультета и т.д."/>
          <p:cNvSpPr txBox="1"/>
          <p:nvPr/>
        </p:nvSpPr>
        <p:spPr>
          <a:xfrm>
            <a:off x="9383688" y="830467"/>
            <a:ext cx="13323750" cy="1036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ru-RU" sz="2900" dirty="0"/>
              <a:t>19249: Разработка программных агентов для взаимодействия конечных устройств с облачной платформой Интернета вещей</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86384" y="10090417"/>
            <a:ext cx="9652591" cy="1785816"/>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0027" y="4481736"/>
            <a:ext cx="4943137" cy="3707353"/>
          </a:xfrm>
          <a:prstGeom prst="rect">
            <a:avLst/>
          </a:prstGeom>
        </p:spPr>
      </p:pic>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02199" y="4074486"/>
            <a:ext cx="6054946" cy="4541209"/>
          </a:xfrm>
          <a:prstGeom prst="rect">
            <a:avLst/>
          </a:prstGeom>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84"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8" name="Заголовок основного текста"/>
          <p:cNvSpPr txBox="1"/>
          <p:nvPr/>
        </p:nvSpPr>
        <p:spPr>
          <a:xfrm>
            <a:off x="2548325" y="2749544"/>
            <a:ext cx="6403315"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sz="7200" dirty="0" smtClean="0"/>
              <a:t>Задачи и этапы</a:t>
            </a:r>
            <a:endParaRPr sz="7200" dirty="0"/>
          </a:p>
        </p:txBody>
      </p:sp>
      <p:sp>
        <p:nvSpPr>
          <p:cNvPr id="9" name="Название подразделения, лаборатории, факультета и т.д."/>
          <p:cNvSpPr txBox="1"/>
          <p:nvPr/>
        </p:nvSpPr>
        <p:spPr>
          <a:xfrm>
            <a:off x="9383688" y="830467"/>
            <a:ext cx="13323750" cy="1036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ru-RU" sz="2900" dirty="0"/>
              <a:t>19249: Разработка программных агентов для взаимодействия конечных устройств с облачной платформой Интернета вещей</a:t>
            </a:r>
          </a:p>
        </p:txBody>
      </p:sp>
      <p:sp>
        <p:nvSpPr>
          <p:cNvPr id="1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390800" y="5705872"/>
            <a:ext cx="10801200" cy="50405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742950" indent="-742950" algn="l">
              <a:lnSpc>
                <a:spcPct val="125000"/>
              </a:lnSpc>
              <a:spcBef>
                <a:spcPts val="2800"/>
              </a:spcBef>
              <a:buSzPct val="100000"/>
              <a:buFont typeface="+mj-lt"/>
              <a:buAutoNum type="arabicPeriod"/>
              <a:defRPr sz="2800">
                <a:solidFill>
                  <a:srgbClr val="253957"/>
                </a:solidFill>
                <a:latin typeface="+mn-lt"/>
                <a:ea typeface="+mn-ea"/>
                <a:cs typeface="+mn-cs"/>
                <a:sym typeface="Arial Narrow"/>
              </a:defRPr>
            </a:pPr>
            <a:r>
              <a:rPr lang="ru-RU" sz="3600" dirty="0" smtClean="0"/>
              <a:t>Изучение документации по </a:t>
            </a:r>
            <a:r>
              <a:rPr lang="en-US" sz="3600" dirty="0" err="1" smtClean="0"/>
              <a:t>RiC</a:t>
            </a:r>
            <a:r>
              <a:rPr lang="en-US" sz="3600" dirty="0" smtClean="0"/>
              <a:t> </a:t>
            </a:r>
            <a:r>
              <a:rPr lang="ru-RU" sz="3600" dirty="0" smtClean="0"/>
              <a:t>и </a:t>
            </a:r>
            <a:r>
              <a:rPr lang="en-US" sz="3600" dirty="0" err="1" smtClean="0"/>
              <a:t>ric</a:t>
            </a:r>
            <a:r>
              <a:rPr lang="en-US" sz="3600" dirty="0" smtClean="0"/>
              <a:t>-edge</a:t>
            </a:r>
          </a:p>
          <a:p>
            <a:pPr marL="742950" indent="-742950" algn="l">
              <a:lnSpc>
                <a:spcPct val="125000"/>
              </a:lnSpc>
              <a:spcBef>
                <a:spcPts val="2800"/>
              </a:spcBef>
              <a:buSzPct val="100000"/>
              <a:buFont typeface="+mj-lt"/>
              <a:buAutoNum type="arabicPeriod"/>
              <a:defRPr sz="2800">
                <a:solidFill>
                  <a:srgbClr val="253957"/>
                </a:solidFill>
                <a:latin typeface="+mn-lt"/>
                <a:ea typeface="+mn-ea"/>
                <a:cs typeface="+mn-cs"/>
                <a:sym typeface="Arial Narrow"/>
              </a:defRPr>
            </a:pPr>
            <a:r>
              <a:rPr lang="ru-RU" sz="3600" dirty="0" smtClean="0"/>
              <a:t>Знакомство с платформой путём тестирования текущих протоколов</a:t>
            </a:r>
          </a:p>
          <a:p>
            <a:pPr marL="742950" indent="-742950" algn="l">
              <a:lnSpc>
                <a:spcPct val="125000"/>
              </a:lnSpc>
              <a:spcBef>
                <a:spcPts val="2800"/>
              </a:spcBef>
              <a:buSzPct val="100000"/>
              <a:buFont typeface="+mj-lt"/>
              <a:buAutoNum type="arabicPeriod"/>
              <a:defRPr sz="2800">
                <a:solidFill>
                  <a:srgbClr val="253957"/>
                </a:solidFill>
                <a:latin typeface="+mn-lt"/>
                <a:ea typeface="+mn-ea"/>
                <a:cs typeface="+mn-cs"/>
                <a:sym typeface="Arial Narrow"/>
              </a:defRPr>
            </a:pPr>
            <a:r>
              <a:rPr lang="ru-RU" sz="3600" dirty="0" smtClean="0"/>
              <a:t>Изучение протоколов </a:t>
            </a:r>
            <a:r>
              <a:rPr lang="en-US" sz="3600" dirty="0" smtClean="0"/>
              <a:t>SNMP </a:t>
            </a:r>
            <a:r>
              <a:rPr lang="ru-RU" sz="3600" dirty="0" smtClean="0"/>
              <a:t>и </a:t>
            </a:r>
            <a:r>
              <a:rPr lang="en-US" sz="3600" dirty="0" smtClean="0"/>
              <a:t>OPC-UA</a:t>
            </a:r>
          </a:p>
          <a:p>
            <a:pPr marL="742950" indent="-742950" algn="l">
              <a:lnSpc>
                <a:spcPct val="125000"/>
              </a:lnSpc>
              <a:spcBef>
                <a:spcPts val="2800"/>
              </a:spcBef>
              <a:buSzPct val="100000"/>
              <a:buFont typeface="+mj-lt"/>
              <a:buAutoNum type="arabicPeriod"/>
              <a:defRPr sz="2800">
                <a:solidFill>
                  <a:srgbClr val="253957"/>
                </a:solidFill>
                <a:latin typeface="+mn-lt"/>
                <a:ea typeface="+mn-ea"/>
                <a:cs typeface="+mn-cs"/>
                <a:sym typeface="Arial Narrow"/>
              </a:defRPr>
            </a:pPr>
            <a:r>
              <a:rPr lang="ru-RU" sz="3600" dirty="0" smtClean="0"/>
              <a:t>Знакомство с библиотеками на </a:t>
            </a:r>
            <a:r>
              <a:rPr lang="en-US" sz="3600" dirty="0" smtClean="0"/>
              <a:t>go</a:t>
            </a:r>
          </a:p>
        </p:txBody>
      </p:sp>
      <p:sp>
        <p:nvSpPr>
          <p:cNvPr id="11"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912080" y="5705872"/>
            <a:ext cx="10801200" cy="46805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742950" indent="-742950" algn="l">
              <a:lnSpc>
                <a:spcPct val="125000"/>
              </a:lnSpc>
              <a:spcBef>
                <a:spcPts val="2800"/>
              </a:spcBef>
              <a:buSzPct val="100000"/>
              <a:buFont typeface="+mj-lt"/>
              <a:buAutoNum type="arabicPeriod" startAt="5"/>
              <a:defRPr sz="2800">
                <a:solidFill>
                  <a:srgbClr val="253957"/>
                </a:solidFill>
                <a:latin typeface="+mn-lt"/>
                <a:ea typeface="+mn-ea"/>
                <a:cs typeface="+mn-cs"/>
                <a:sym typeface="Arial Narrow"/>
              </a:defRPr>
            </a:pPr>
            <a:r>
              <a:rPr lang="ru-RU" sz="3600" dirty="0" smtClean="0"/>
              <a:t>Разработка тестовых программ</a:t>
            </a:r>
          </a:p>
          <a:p>
            <a:pPr marL="742950" indent="-742950" algn="l">
              <a:lnSpc>
                <a:spcPct val="125000"/>
              </a:lnSpc>
              <a:spcBef>
                <a:spcPts val="2800"/>
              </a:spcBef>
              <a:buSzPct val="100000"/>
              <a:buFont typeface="+mj-lt"/>
              <a:buAutoNum type="arabicPeriod" startAt="5"/>
              <a:defRPr sz="2800">
                <a:solidFill>
                  <a:srgbClr val="253957"/>
                </a:solidFill>
                <a:latin typeface="+mn-lt"/>
                <a:ea typeface="+mn-ea"/>
                <a:cs typeface="+mn-cs"/>
                <a:sym typeface="Arial Narrow"/>
              </a:defRPr>
            </a:pPr>
            <a:r>
              <a:rPr lang="ru-RU" sz="3600" dirty="0" smtClean="0"/>
              <a:t>Разработка коннекторов для </a:t>
            </a:r>
            <a:r>
              <a:rPr lang="en-US" sz="3600" dirty="0" err="1" smtClean="0"/>
              <a:t>ric</a:t>
            </a:r>
            <a:r>
              <a:rPr lang="en-US" sz="3600" dirty="0" smtClean="0"/>
              <a:t>-edge</a:t>
            </a:r>
          </a:p>
          <a:p>
            <a:pPr marL="742950" indent="-742950" algn="l">
              <a:lnSpc>
                <a:spcPct val="125000"/>
              </a:lnSpc>
              <a:spcBef>
                <a:spcPts val="2800"/>
              </a:spcBef>
              <a:buSzPct val="100000"/>
              <a:buFont typeface="+mj-lt"/>
              <a:buAutoNum type="arabicPeriod" startAt="5"/>
              <a:defRPr sz="2800">
                <a:solidFill>
                  <a:srgbClr val="253957"/>
                </a:solidFill>
                <a:latin typeface="+mn-lt"/>
                <a:ea typeface="+mn-ea"/>
                <a:cs typeface="+mn-cs"/>
                <a:sym typeface="Arial Narrow"/>
              </a:defRPr>
            </a:pPr>
            <a:r>
              <a:rPr lang="ru-RU" sz="3600" dirty="0" smtClean="0"/>
              <a:t>Проектирование моделей на облачной платформе</a:t>
            </a:r>
          </a:p>
          <a:p>
            <a:pPr marL="742950" indent="-742950" algn="l">
              <a:lnSpc>
                <a:spcPct val="125000"/>
              </a:lnSpc>
              <a:spcBef>
                <a:spcPts val="2800"/>
              </a:spcBef>
              <a:buSzPct val="100000"/>
              <a:buFont typeface="+mj-lt"/>
              <a:buAutoNum type="arabicPeriod" startAt="5"/>
              <a:defRPr sz="2800">
                <a:solidFill>
                  <a:srgbClr val="253957"/>
                </a:solidFill>
                <a:latin typeface="+mn-lt"/>
                <a:ea typeface="+mn-ea"/>
                <a:cs typeface="+mn-cs"/>
                <a:sym typeface="Arial Narrow"/>
              </a:defRPr>
            </a:pPr>
            <a:r>
              <a:rPr lang="ru-RU" sz="3600" dirty="0" smtClean="0"/>
              <a:t>Тестирование коннекторов с подключением к объектам на основе созданных моделей</a:t>
            </a:r>
            <a:endParaRPr sz="3600" dirty="0"/>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8" name="Заголовок основного текста"/>
          <p:cNvSpPr txBox="1"/>
          <p:nvPr/>
        </p:nvSpPr>
        <p:spPr>
          <a:xfrm>
            <a:off x="2548325" y="2749544"/>
            <a:ext cx="6403315"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sz="7200" dirty="0" smtClean="0"/>
              <a:t>Результат</a:t>
            </a:r>
            <a:endParaRPr sz="7200" dirty="0"/>
          </a:p>
        </p:txBody>
      </p:sp>
      <p:sp>
        <p:nvSpPr>
          <p:cNvPr id="9" name="Название подразделения, лаборатории, факультета и т.д."/>
          <p:cNvSpPr txBox="1"/>
          <p:nvPr/>
        </p:nvSpPr>
        <p:spPr>
          <a:xfrm>
            <a:off x="9383688" y="830467"/>
            <a:ext cx="13323750" cy="1036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ru-RU" sz="2900" dirty="0"/>
              <a:t>19249: Разработка программных агентов для взаимодействия конечных устройств с облачной платформой Интернета вещей</a:t>
            </a:r>
          </a:p>
        </p:txBody>
      </p:sp>
      <p:sp>
        <p:nvSpPr>
          <p:cNvPr id="1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73754" y="4553744"/>
            <a:ext cx="10940704" cy="45365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en-US" sz="3600" dirty="0" smtClean="0"/>
              <a:t>SNMP </a:t>
            </a:r>
            <a:r>
              <a:rPr lang="ru-RU" sz="3600" dirty="0" smtClean="0"/>
              <a:t>и </a:t>
            </a:r>
            <a:r>
              <a:rPr lang="en-US" sz="3600" dirty="0" smtClean="0"/>
              <a:t>OPC-UA </a:t>
            </a:r>
            <a:r>
              <a:rPr lang="ru-RU" sz="3600" dirty="0" smtClean="0"/>
              <a:t>коннекторы в составе программного агента </a:t>
            </a:r>
            <a:r>
              <a:rPr lang="en-US" sz="3600" dirty="0" err="1" smtClean="0"/>
              <a:t>ric</a:t>
            </a:r>
            <a:r>
              <a:rPr lang="en-US" sz="3600" dirty="0" smtClean="0"/>
              <a:t>-edge</a:t>
            </a:r>
            <a:endParaRPr lang="ru-RU" sz="3600" dirty="0"/>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smtClean="0"/>
              <a:t>Модели объектов для подключения на облачной платформе</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en-US" sz="3600" dirty="0" smtClean="0"/>
              <a:t>SNMP: WALK, GET, GETNEXT, GETBULK, SET </a:t>
            </a:r>
            <a:r>
              <a:rPr lang="ru-RU" sz="3600" dirty="0" smtClean="0"/>
              <a:t>запросы</a:t>
            </a:r>
            <a:endParaRPr lang="en-US" sz="3600" dirty="0" smtClean="0"/>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en-US" sz="3600" dirty="0" smtClean="0"/>
              <a:t>OPC-UA: browse, read, write </a:t>
            </a:r>
            <a:r>
              <a:rPr lang="ru-RU" sz="3600" dirty="0" smtClean="0"/>
              <a:t>функции</a:t>
            </a:r>
            <a:endParaRPr lang="ru-RU" sz="3600" dirty="0"/>
          </a:p>
        </p:txBody>
      </p:sp>
      <p:sp>
        <p:nvSpPr>
          <p:cNvPr id="11" name="Заголовок основного текста"/>
          <p:cNvSpPr txBox="1"/>
          <p:nvPr/>
        </p:nvSpPr>
        <p:spPr>
          <a:xfrm>
            <a:off x="12552040" y="2703780"/>
            <a:ext cx="8176702" cy="20935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pPr algn="ctr"/>
            <a:r>
              <a:rPr lang="ru-RU" sz="7200" dirty="0" smtClean="0"/>
              <a:t>Приобретённые компетенции</a:t>
            </a:r>
            <a:endParaRPr sz="7200" dirty="0"/>
          </a:p>
        </p:txBody>
      </p:sp>
      <p:sp>
        <p:nvSpPr>
          <p:cNvPr id="1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408024" y="5633864"/>
            <a:ext cx="11372274" cy="5904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smtClean="0"/>
              <a:t>Знакомство с сетевыми протоколами (</a:t>
            </a:r>
            <a:r>
              <a:rPr lang="en-US" sz="3600" dirty="0" smtClean="0"/>
              <a:t>Modbus, BLE, SNMP, OPC-UA</a:t>
            </a:r>
            <a:r>
              <a:rPr lang="ru-RU" sz="3600" dirty="0" smtClean="0"/>
              <a:t>)</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smtClean="0"/>
              <a:t>Навыки работы с облачной платформой </a:t>
            </a:r>
            <a:r>
              <a:rPr lang="en-US" sz="3600" dirty="0" err="1" smtClean="0"/>
              <a:t>RiC</a:t>
            </a:r>
            <a:endParaRPr lang="en-US" sz="3600" dirty="0" smtClean="0"/>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smtClean="0"/>
              <a:t>Программирование на языке </a:t>
            </a:r>
            <a:r>
              <a:rPr lang="en-US" sz="3600" dirty="0" smtClean="0"/>
              <a:t>go, </a:t>
            </a:r>
            <a:r>
              <a:rPr lang="ru-RU" sz="3600" dirty="0" smtClean="0"/>
              <a:t>анализ чужого кода</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smtClean="0"/>
              <a:t>Навыки работы с терминалом </a:t>
            </a:r>
            <a:r>
              <a:rPr lang="en-US" sz="3600" dirty="0" smtClean="0"/>
              <a:t>Linux</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smtClean="0"/>
              <a:t>Навыки работы с одноплатным компьютером </a:t>
            </a:r>
            <a:r>
              <a:rPr lang="en-US" sz="3600" dirty="0" smtClean="0"/>
              <a:t>Raspberry</a:t>
            </a:r>
            <a:r>
              <a:rPr lang="ru-RU" sz="3600" dirty="0" smtClean="0"/>
              <a:t> и его периферией </a:t>
            </a:r>
            <a:endParaRPr lang="en-US" sz="3600" dirty="0" smtClean="0"/>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endParaRPr lang="ru-RU" sz="3600"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5746" y="9090248"/>
            <a:ext cx="4248472" cy="4248472"/>
          </a:xfrm>
          <a:prstGeom prst="rect">
            <a:avLst/>
          </a:prstGeom>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98"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8" name="Заголовок основного текста"/>
          <p:cNvSpPr txBox="1"/>
          <p:nvPr/>
        </p:nvSpPr>
        <p:spPr>
          <a:xfrm>
            <a:off x="2548325" y="2749544"/>
            <a:ext cx="9931707"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sz="7200" dirty="0" smtClean="0"/>
              <a:t>Дальнейшее применение</a:t>
            </a:r>
            <a:endParaRPr sz="7200" dirty="0"/>
          </a:p>
        </p:txBody>
      </p:sp>
      <p:sp>
        <p:nvSpPr>
          <p:cNvPr id="9" name="Название подразделения, лаборатории, факультета и т.д."/>
          <p:cNvSpPr txBox="1"/>
          <p:nvPr/>
        </p:nvSpPr>
        <p:spPr>
          <a:xfrm>
            <a:off x="9383688" y="830467"/>
            <a:ext cx="13323750" cy="1036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ru-RU" sz="2900" dirty="0"/>
              <a:t>19249: Разработка программных агентов для взаимодействия конечных устройств с облачной платформой Интернета вещей</a:t>
            </a:r>
          </a:p>
        </p:txBody>
      </p:sp>
      <p:sp>
        <p:nvSpPr>
          <p:cNvPr id="1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365280" y="4854175"/>
            <a:ext cx="10940704" cy="28083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smtClean="0"/>
              <a:t>Новые протоколы расширяют список поддерживаемых устройств</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smtClean="0"/>
              <a:t>Больше возможностей = привлечение новых клиентов</a:t>
            </a:r>
            <a:endParaRPr lang="ru-RU" sz="3600" dirty="0"/>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36216" y="5057800"/>
            <a:ext cx="8259196" cy="6195022"/>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412965" y="7532469"/>
            <a:ext cx="5200743" cy="5460780"/>
          </a:xfrm>
          <a:prstGeom prst="rect">
            <a:avLst/>
          </a:prstGeom>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Адрес: ТехтТехтТехтТехтТехтТехтТехтТехтТехтТехтТехтТехтТехт"/>
          <p:cNvSpPr txBox="1"/>
          <p:nvPr/>
        </p:nvSpPr>
        <p:spPr>
          <a:xfrm>
            <a:off x="9779732" y="9162256"/>
            <a:ext cx="4824536" cy="6367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defTabSz="642937">
              <a:defRPr sz="2400">
                <a:solidFill>
                  <a:srgbClr val="FFFFFF"/>
                </a:solidFill>
                <a:latin typeface="+mn-lt"/>
                <a:ea typeface="+mn-ea"/>
                <a:cs typeface="+mn-cs"/>
                <a:sym typeface="Arial Narrow"/>
              </a:defRPr>
            </a:lvl1pPr>
          </a:lstStyle>
          <a:p>
            <a:r>
              <a:rPr lang="en-US" sz="3200" dirty="0" smtClean="0"/>
              <a:t>Email: nkbulgakov@edu.hse.ru</a:t>
            </a:r>
            <a:endParaRPr sz="3200" dirty="0"/>
          </a:p>
        </p:txBody>
      </p:sp>
      <p:sp>
        <p:nvSpPr>
          <p:cNvPr id="101" name="www.text"/>
          <p:cNvSpPr txBox="1"/>
          <p:nvPr/>
        </p:nvSpPr>
        <p:spPr>
          <a:xfrm>
            <a:off x="8745432" y="8370168"/>
            <a:ext cx="6893136" cy="6367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l" defTabSz="642937">
              <a:defRPr sz="2400">
                <a:solidFill>
                  <a:srgbClr val="FFFFFF"/>
                </a:solidFill>
                <a:latin typeface="+mn-lt"/>
                <a:ea typeface="+mn-ea"/>
                <a:cs typeface="+mn-cs"/>
                <a:sym typeface="Arial Narrow"/>
              </a:defRPr>
            </a:lvl1pPr>
          </a:lstStyle>
          <a:p>
            <a:r>
              <a:rPr lang="ru-RU" sz="3200" dirty="0" smtClean="0"/>
              <a:t>Разработчик</a:t>
            </a:r>
            <a:r>
              <a:rPr lang="en-US" sz="3200" dirty="0" smtClean="0"/>
              <a:t>:</a:t>
            </a:r>
            <a:r>
              <a:rPr lang="ru-RU" sz="3200" dirty="0" smtClean="0"/>
              <a:t> Булгаков Никита, гр. БИВ 164</a:t>
            </a:r>
            <a:endParaRPr sz="3200" dirty="0"/>
          </a:p>
        </p:txBody>
      </p:sp>
      <p:sp>
        <p:nvSpPr>
          <p:cNvPr id="102" name="Телефон.: +Х (ХХХ) ХХХ ХХХХ"/>
          <p:cNvSpPr txBox="1"/>
          <p:nvPr/>
        </p:nvSpPr>
        <p:spPr>
          <a:xfrm>
            <a:off x="7730491" y="5777880"/>
            <a:ext cx="8923018" cy="9752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l" defTabSz="642937">
              <a:defRPr sz="2400">
                <a:solidFill>
                  <a:srgbClr val="FFFFFF"/>
                </a:solidFill>
                <a:latin typeface="+mn-lt"/>
                <a:ea typeface="+mn-ea"/>
                <a:cs typeface="+mn-cs"/>
                <a:sym typeface="Arial Narrow"/>
              </a:defRPr>
            </a:lvl1pPr>
          </a:lstStyle>
          <a:p>
            <a:pPr algn="ctr"/>
            <a:r>
              <a:rPr lang="ru-RU" sz="5400" dirty="0" smtClean="0"/>
              <a:t>Контактные данные участников</a:t>
            </a:r>
            <a:endParaRPr sz="5400" dirty="0"/>
          </a:p>
        </p:txBody>
      </p:sp>
      <p:pic>
        <p:nvPicPr>
          <p:cNvPr id="103" name="Изображение" descr="Изображение"/>
          <p:cNvPicPr>
            <a:picLocks noChangeAspect="1"/>
          </p:cNvPicPr>
          <p:nvPr/>
        </p:nvPicPr>
        <p:blipFill>
          <a:blip r:embed="rId2">
            <a:extLst/>
          </a:blip>
          <a:stretch>
            <a:fillRect/>
          </a:stretch>
        </p:blipFill>
        <p:spPr>
          <a:xfrm>
            <a:off x="10594075" y="1601416"/>
            <a:ext cx="3195850" cy="3090059"/>
          </a:xfrm>
          <a:prstGeom prst="rect">
            <a:avLst/>
          </a:prstGeom>
          <a:ln w="12700">
            <a:miter lim="400000"/>
          </a:ln>
        </p:spPr>
      </p:pic>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354</TotalTime>
  <Words>409</Words>
  <Application>Microsoft Office PowerPoint</Application>
  <PresentationFormat>Произвольный</PresentationFormat>
  <Paragraphs>55</Paragraphs>
  <Slides>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8</vt:i4>
      </vt:variant>
    </vt:vector>
  </HeadingPairs>
  <TitlesOfParts>
    <vt:vector size="14" baseType="lpstr">
      <vt:lpstr>Arial</vt:lpstr>
      <vt:lpstr>Arial Narrow</vt:lpstr>
      <vt:lpstr>Helvetica</vt:lpstr>
      <vt:lpstr>Helvetica Light</vt:lpstr>
      <vt:lpstr>Helvetica Neue</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Пользователь Windows</cp:lastModifiedBy>
  <cp:revision>26</cp:revision>
  <dcterms:modified xsi:type="dcterms:W3CDTF">2020-04-17T14:02:27Z</dcterms:modified>
</cp:coreProperties>
</file>