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ubik Light"/>
      <p:regular r:id="rId18"/>
      <p:bold r:id="rId19"/>
      <p:italic r:id="rId20"/>
      <p:boldItalic r:id="rId21"/>
    </p:embeddedFont>
    <p:embeddedFont>
      <p:font typeface="Helvetica Neu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ubikLight-italic.fntdata"/><Relationship Id="rId22" Type="http://schemas.openxmlformats.org/officeDocument/2006/relationships/font" Target="fonts/HelveticaNeue-regular.fntdata"/><Relationship Id="rId21" Type="http://schemas.openxmlformats.org/officeDocument/2006/relationships/font" Target="fonts/RubikLight-boldItalic.fntdata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ubikLight-bold.fntdata"/><Relationship Id="rId18" Type="http://schemas.openxmlformats.org/officeDocument/2006/relationships/font" Target="fonts/Rubik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086eae43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b086eae43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4c4cc934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4c4cc934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4b0a5913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4b0a5913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4b0a5913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4b0a5913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- поменять формулировку, отталкиваемся от услуги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4b0a5913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4b0a5913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4b0a5913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4b0a5913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4b0a5913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4b0a5913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4c4cc93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4c4cc93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Дальше добавить схемы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85fba080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85fba080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85fba080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85fba080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85fba08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85fba08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Диаграмму для классов бека вставить новую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0400" y="2571750"/>
            <a:ext cx="8538000" cy="14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 компании Rightech: </a:t>
            </a:r>
            <a:endParaRPr b="1" sz="2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Система совместного использования апартаментов в рамках концепции Интернета вещей</a:t>
            </a:r>
            <a:endParaRPr b="1" sz="2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79850"/>
            <a:ext cx="3169200" cy="4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 #330</a:t>
            </a:r>
            <a:endParaRPr sz="18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425" y="1079888"/>
            <a:ext cx="1118600" cy="10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675" y="1079887"/>
            <a:ext cx="881425" cy="6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4444850" y="1353725"/>
            <a:ext cx="2691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FFFF"/>
                </a:solidFill>
              </a:rPr>
              <a:t>X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4971175" y="1771713"/>
            <a:ext cx="9264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Rightech</a:t>
            </a:r>
            <a:endParaRPr>
              <a:solidFill>
                <a:srgbClr val="FFFFFF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253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Диаграмма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классов Backend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700" y="191887"/>
            <a:ext cx="5927376" cy="47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Итог работы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 завершении проекта будет разработана IoT система, которая автоматизирует предоставление пользователям </a:t>
            </a:r>
            <a:r>
              <a:rPr lang="ru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услуги совместного использования апартаментов</a:t>
            </a:r>
            <a:r>
              <a:rPr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этого будут разработаны: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●"/>
            </a:pPr>
            <a:r>
              <a:rPr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Программные модули взаимодействия системы с замками и другими Zigbee устройствами.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●"/>
            </a:pPr>
            <a:r>
              <a:rPr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Программные модули взаимодействия системы с </a:t>
            </a:r>
            <a:r>
              <a:rPr lang="ru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Rightech IoT Cloud.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ru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 для дальнейшей интеграции в приложение и другие системы.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рамках данного проекта также будет пройден трек IoT Академии Samsung.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Развитие проекта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Компания Rightech планирует внедрение системы, полученной в результате данного проекта в приложение </a:t>
            </a:r>
            <a:r>
              <a:rPr b="1"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Appart</a:t>
            </a:r>
            <a:endParaRPr b="1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Appart позволит полностью </a:t>
            </a:r>
            <a:r>
              <a:rPr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автоматизировать процесс сдачи недвижимости в аренду при помощи дистанционной системы управления замками и набором сенсоров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23971" l="4643" r="3037" t="0"/>
          <a:stretch/>
        </p:blipFill>
        <p:spPr>
          <a:xfrm>
            <a:off x="4572000" y="1152463"/>
            <a:ext cx="4477226" cy="245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6425" y="3842138"/>
            <a:ext cx="1118600" cy="10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675" y="3842137"/>
            <a:ext cx="881425" cy="6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4444850" y="4115975"/>
            <a:ext cx="2691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FFFF"/>
                </a:solidFill>
              </a:rPr>
              <a:t>X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4971175" y="4533963"/>
            <a:ext cx="9264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Rightech</a:t>
            </a:r>
            <a:endParaRPr>
              <a:solidFill>
                <a:srgbClr val="FFFFFF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О проекте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61125"/>
            <a:ext cx="8520600" cy="3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Цель:</a:t>
            </a:r>
            <a:endParaRPr b="1"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ru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</a:t>
            </a:r>
            <a:r>
              <a:rPr lang="ru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редоставить пользователям услугу совместного использования апартаментов (Apart Sharing) на основе IoT системы</a:t>
            </a: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Основные задачи:</a:t>
            </a:r>
            <a:endParaRPr b="1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56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ru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Исследовать IoT-системы со сложными гетерогенными сетями передачи данных, на примере автоматизации управления объектами недвижимости. </a:t>
            </a: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ru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Осуществить проектирование структуры взаимодействия по сети конечных устройств с облачной платформой и основных процессов. </a:t>
            </a: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ru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Разработать модуль авторизации устройств на основе технологий беспроводной передачи данных малого радиуса действия - BLE.</a:t>
            </a: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ru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Разработать программный агент - межпротокольный мост MQTT, BLE, Zigbee. </a:t>
            </a: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Заказчик 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Rightech</a:t>
            </a:r>
            <a:r>
              <a:rPr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—российский разработчик высокотехнологичных решений для бизнеса на основе платформы Интернета вещей (Internet of Things, IoT) собственной разработки — один из главных партнеров магистерской программы «Интернет вещей и киберфизические системы» МИЭМ НИУ ВШЭ 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Работа будет проходить с использованием программно-аппаратного оборудования   и программного обеспечения            Rightech IoT Cloud.</a:t>
            </a:r>
            <a:endParaRPr sz="2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425" y="1152475"/>
            <a:ext cx="3599996" cy="21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875" y="1798675"/>
            <a:ext cx="3599996" cy="212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Команда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1512000" y="3911600"/>
            <a:ext cx="30600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Ролич Алексей </a:t>
            </a: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руководитель  инициатор проекта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17829" r="16883" t="6568"/>
          <a:stretch/>
        </p:blipFill>
        <p:spPr>
          <a:xfrm>
            <a:off x="5165749" y="1231900"/>
            <a:ext cx="1872512" cy="26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8750" y="1231900"/>
            <a:ext cx="1786500" cy="26797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4572000" y="3911600"/>
            <a:ext cx="30600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Быконя Илья </a:t>
            </a: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руководитель проекта  CEO компании Rightech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400" y="2033163"/>
            <a:ext cx="1118600" cy="10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0525" y="2010737"/>
            <a:ext cx="881425" cy="6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7748025" y="2702563"/>
            <a:ext cx="9264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Rightech</a:t>
            </a:r>
            <a:endParaRPr>
              <a:solidFill>
                <a:srgbClr val="FFFFFF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4302000" y="2301750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FFFF"/>
                </a:solidFill>
              </a:rPr>
              <a:t>X</a:t>
            </a:r>
            <a:endParaRPr sz="2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Команда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0" y="3691775"/>
            <a:ext cx="2196000" cy="9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Матвеев Михаил </a:t>
            </a:r>
            <a:r>
              <a:rPr b="1" lang="ru" sz="1500">
                <a:latin typeface="Helvetica Neue"/>
                <a:ea typeface="Helvetica Neue"/>
                <a:cs typeface="Helvetica Neue"/>
                <a:sym typeface="Helvetica Neue"/>
              </a:rPr>
              <a:t>менеджмент  backend-разработка 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2336050" y="3691775"/>
            <a:ext cx="2196000" cy="9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Ракипов Тагир </a:t>
            </a:r>
            <a:r>
              <a:rPr b="1" lang="ru" sz="1500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b="1" lang="ru" sz="1500">
                <a:latin typeface="Helvetica Neue"/>
                <a:ea typeface="Helvetica Neue"/>
                <a:cs typeface="Helvetica Neue"/>
                <a:sym typeface="Helvetica Neue"/>
              </a:rPr>
              <a:t>ackend-разработка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4672100" y="3691775"/>
            <a:ext cx="2196000" cy="9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Сиротинский Никита </a:t>
            </a:r>
            <a:r>
              <a:rPr b="1" lang="ru" sz="1500">
                <a:latin typeface="Helvetica Neue"/>
                <a:ea typeface="Helvetica Neue"/>
                <a:cs typeface="Helvetica Neue"/>
                <a:sym typeface="Helvetica Neue"/>
              </a:rPr>
              <a:t>backend-разработка  программирование контроллера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6948000" y="3691775"/>
            <a:ext cx="2196000" cy="9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Иделевич Артём </a:t>
            </a:r>
            <a:r>
              <a:rPr b="1" lang="ru" sz="1500">
                <a:latin typeface="Helvetica Neue"/>
                <a:ea typeface="Helvetica Neue"/>
                <a:cs typeface="Helvetica Neue"/>
                <a:sym typeface="Helvetica Neue"/>
              </a:rPr>
              <a:t>программирование контроллера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716" y="1231425"/>
            <a:ext cx="1443601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23888" l="20657" r="20657" t="23883"/>
          <a:stretch/>
        </p:blipFill>
        <p:spPr>
          <a:xfrm>
            <a:off x="378000" y="1231425"/>
            <a:ext cx="1440001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800" y="1231413"/>
            <a:ext cx="1436400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b="0" l="7712" r="7720" t="0"/>
          <a:stretch/>
        </p:blipFill>
        <p:spPr>
          <a:xfrm>
            <a:off x="5050100" y="1231413"/>
            <a:ext cx="1440000" cy="21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Этапы реализации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4325250" y="1805145"/>
            <a:ext cx="493500" cy="38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1415850" y="1360541"/>
            <a:ext cx="63123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Изучение технологий IoT и подготовка ТЗ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4325250" y="2870070"/>
            <a:ext cx="493500" cy="38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/>
        </p:nvSpPr>
        <p:spPr>
          <a:xfrm>
            <a:off x="954600" y="2147975"/>
            <a:ext cx="7234800" cy="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Разработка программного обеспечения и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программирование контроллеров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4325250" y="3680820"/>
            <a:ext cx="493500" cy="38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1415850" y="3236216"/>
            <a:ext cx="63123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Тестирование и отладка системы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1415850" y="4070516"/>
            <a:ext cx="63123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Helvetica Neue"/>
                <a:ea typeface="Helvetica Neue"/>
                <a:cs typeface="Helvetica Neue"/>
                <a:sym typeface="Helvetica Neue"/>
              </a:rPr>
              <a:t>Презентация результата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Диаграмма компонентов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75" y="1182500"/>
            <a:ext cx="3829050" cy="34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445025"/>
            <a:ext cx="253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Диаграмма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основных процессов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450" y="267838"/>
            <a:ext cx="6357725" cy="460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Helvetica Neue"/>
                <a:ea typeface="Helvetica Neue"/>
                <a:cs typeface="Helvetica Neue"/>
                <a:sym typeface="Helvetica Neue"/>
              </a:rPr>
              <a:t>Диаграммы классов контроллера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125" y="1017725"/>
            <a:ext cx="6805750" cy="40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