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5" r:id="rId3"/>
    <p:sldId id="259" r:id="rId4"/>
    <p:sldId id="276" r:id="rId5"/>
    <p:sldId id="264" r:id="rId6"/>
    <p:sldId id="277" r:id="rId7"/>
    <p:sldId id="270" r:id="rId8"/>
    <p:sldId id="278" r:id="rId9"/>
    <p:sldId id="274" r:id="rId10"/>
  </p:sldIdLst>
  <p:sldSz cx="24384000" cy="13716000"/>
  <p:notesSz cx="6858000" cy="9144000"/>
  <p:embeddedFontLst>
    <p:embeddedFont>
      <p:font typeface="Arial Narrow" panose="020B060402020202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Helvetica Neue Light" panose="020004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80BA89-D4AC-427F-9AE7-E1E94003788C}">
  <a:tblStyle styleId="{F680BA89-D4AC-427F-9AE7-E1E94003788C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4"/>
          </a:solidFill>
        </a:fill>
      </a:tcStyle>
    </a:wholeTbl>
    <a:band1H>
      <a:tcTxStyle/>
      <a:tcStyle>
        <a:tcBdr/>
        <a:fill>
          <a:solidFill>
            <a:srgbClr val="CAD2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3"/>
  </p:normalViewPr>
  <p:slideViewPr>
    <p:cSldViewPr snapToGrid="0">
      <p:cViewPr varScale="1">
        <p:scale>
          <a:sx n="42" d="100"/>
          <a:sy n="42" d="100"/>
        </p:scale>
        <p:origin x="1104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31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43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79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b65decd6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</a:pPr>
            <a:endParaRPr sz="1100"/>
          </a:p>
        </p:txBody>
      </p:sp>
      <p:sp>
        <p:nvSpPr>
          <p:cNvPr id="195" name="Google Shape;195;g5b65decd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b65decd6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</a:pPr>
            <a:endParaRPr sz="1100"/>
          </a:p>
        </p:txBody>
      </p:sp>
      <p:sp>
        <p:nvSpPr>
          <p:cNvPr id="195" name="Google Shape;195;g5b65decd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268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30254" y="-37339"/>
            <a:ext cx="19217709" cy="13716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 type="tx">
  <p:cSld name="TITLE_AND_BODY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вверху">
  <p:cSld name="Заголовок — вверху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>
            <a:spLocks noGrp="1"/>
          </p:cNvSpPr>
          <p:nvPr>
            <p:ph type="pic" idx="2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вертикально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marL="914400" lvl="1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marL="1371600" lvl="2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marL="1828800" lvl="3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marL="2286000" lvl="4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3 шт.">
  <p:cSld name="Фото — 3 шт.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3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4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marR="0" lvl="0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4"/>
          <p:cNvCxnSpPr/>
          <p:nvPr/>
        </p:nvCxnSpPr>
        <p:spPr>
          <a:xfrm rot="10800000" flipH="1">
            <a:off x="10370343" y="1604166"/>
            <a:ext cx="1" cy="2777349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" name="Google Shape;57;p14"/>
          <p:cNvSpPr txBox="1"/>
          <p:nvPr/>
        </p:nvSpPr>
        <p:spPr>
          <a:xfrm>
            <a:off x="6385394" y="4093283"/>
            <a:ext cx="17183871" cy="276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>
              <a:buClr>
                <a:srgbClr val="253957"/>
              </a:buClr>
              <a:buSzPts val="7000"/>
            </a:pPr>
            <a:r>
              <a:rPr lang="ru-RU" sz="7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19219 ВИРТУАЛЬНАЯ </a:t>
            </a:r>
            <a:r>
              <a:rPr lang="en-US" sz="7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IOT </a:t>
            </a:r>
            <a:r>
              <a:rPr lang="ru-RU" sz="7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ЛАБОРАТОРИЯ</a:t>
            </a: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6385394" y="9222954"/>
            <a:ext cx="16452350" cy="22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>
              <a:buClr>
                <a:srgbClr val="253957"/>
              </a:buClr>
              <a:buSzPts val="4200"/>
            </a:pPr>
            <a:r>
              <a:rPr lang="ru-RU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Балыкин А.Д, </a:t>
            </a:r>
            <a:r>
              <a:rPr lang="ru-RU" sz="4200" b="0" i="0" u="none" strike="noStrike" cap="none" dirty="0" err="1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Буравцов</a:t>
            </a:r>
            <a:r>
              <a:rPr lang="ru-RU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А.Д., Максимов Е.С.</a:t>
            </a:r>
            <a:r>
              <a:rPr lang="en-US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4200" dirty="0" err="1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Бараников</a:t>
            </a: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</a:t>
            </a:r>
            <a:r>
              <a:rPr lang="en-US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ru-RU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Г</a:t>
            </a:r>
            <a:r>
              <a:rPr lang="en-US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4200" dirty="0" err="1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Нижниченко</a:t>
            </a: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И</a:t>
            </a:r>
            <a:r>
              <a:rPr lang="en-US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</a:t>
            </a:r>
            <a:r>
              <a:rPr lang="en-US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42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Научный р</a:t>
            </a:r>
            <a:r>
              <a:rPr lang="ru-RU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уководител</a:t>
            </a:r>
            <a:r>
              <a:rPr lang="ru-RU" sz="42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ь</a:t>
            </a:r>
            <a:r>
              <a:rPr lang="ru-RU" sz="42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: Восков Л.С.</a:t>
            </a:r>
            <a:endParaRPr sz="42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7116915" y="1524282"/>
            <a:ext cx="14436124" cy="143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lang="ru-RU" sz="42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800"/>
              <a:buFont typeface="Arial Narrow"/>
              <a:buNone/>
            </a:pPr>
            <a:r>
              <a:rPr lang="ru-RU" sz="28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Москва, </a:t>
            </a:r>
            <a:r>
              <a:rPr lang="en-US" sz="28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2020</a:t>
            </a:r>
            <a:endParaRPr sz="28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1" name="Google Shape;61;p1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970" y="1330739"/>
            <a:ext cx="2736119" cy="2645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2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9" name="Google Shape;139;p22"/>
          <p:cNvSpPr txBox="1"/>
          <p:nvPr/>
        </p:nvSpPr>
        <p:spPr>
          <a:xfrm>
            <a:off x="1390800" y="2720400"/>
            <a:ext cx="1591376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lang="ru-RU" sz="7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ИДЕЯ ПРОЕКТА</a:t>
            </a:r>
            <a:endParaRPr sz="5400" b="1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9671720" y="942364"/>
            <a:ext cx="13033440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/>
          </a:p>
        </p:txBody>
      </p:sp>
      <p:pic>
        <p:nvPicPr>
          <p:cNvPr id="141" name="Google Shape;141;p2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2057095" y="12053556"/>
            <a:ext cx="64806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ru-RU" sz="40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Google Shape;203;p28">
            <a:extLst>
              <a:ext uri="{FF2B5EF4-FFF2-40B4-BE49-F238E27FC236}">
                <a16:creationId xmlns:a16="http://schemas.microsoft.com/office/drawing/2014/main" id="{D16168D0-9547-E646-86B5-ECDC50D57EDC}"/>
              </a:ext>
            </a:extLst>
          </p:cNvPr>
          <p:cNvSpPr txBox="1"/>
          <p:nvPr/>
        </p:nvSpPr>
        <p:spPr>
          <a:xfrm>
            <a:off x="1390800" y="4277025"/>
            <a:ext cx="20937475" cy="648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Боимся испортить физическое оборудование (или его вовсе нет)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Заходим на сайт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,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собираем схему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Проверяем работоспособность виртуальной системы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Переносим на реальное оборудование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</a:pPr>
            <a:endParaRPr lang="ru-RU" sz="5400" dirty="0">
              <a:solidFill>
                <a:srgbClr val="253957"/>
              </a:solidFill>
              <a:latin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4699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7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9" name="Google Shape;89;p17"/>
          <p:cNvSpPr txBox="1"/>
          <p:nvPr/>
        </p:nvSpPr>
        <p:spPr>
          <a:xfrm>
            <a:off x="1462808" y="2825552"/>
            <a:ext cx="12385375" cy="119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lang="ru-RU" sz="7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МИНУСЫ АНАЛОГОВ</a:t>
            </a:r>
            <a:endParaRPr sz="5400" b="1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9455696" y="942364"/>
            <a:ext cx="13249465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/>
          </a:p>
        </p:txBody>
      </p:sp>
      <p:pic>
        <p:nvPicPr>
          <p:cNvPr id="91" name="Google Shape;91;p1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2273113" y="12501855"/>
            <a:ext cx="43204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ru-RU" sz="4000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3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Google Shape;203;p28">
            <a:extLst>
              <a:ext uri="{FF2B5EF4-FFF2-40B4-BE49-F238E27FC236}">
                <a16:creationId xmlns:a16="http://schemas.microsoft.com/office/drawing/2014/main" id="{8CE9EBB5-3204-C44F-BD02-4B768E6EDBC6}"/>
              </a:ext>
            </a:extLst>
          </p:cNvPr>
          <p:cNvSpPr txBox="1"/>
          <p:nvPr/>
        </p:nvSpPr>
        <p:spPr>
          <a:xfrm>
            <a:off x="1201065" y="4636120"/>
            <a:ext cx="20937475" cy="648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Tinkercad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– 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не поддерживает 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Raspberry</a:t>
            </a:r>
            <a:endParaRPr lang="ru-RU" sz="5400" dirty="0">
              <a:solidFill>
                <a:srgbClr val="253957"/>
              </a:solidFill>
              <a:latin typeface="Arial Narrow"/>
              <a:cs typeface="Arial Narrow"/>
              <a:sym typeface="Arial Narrow"/>
            </a:endParaRP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Iotify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– 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нет свободного редактирования схем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,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не бесплатный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Fritzing – 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нет эмуляции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,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нет отправки данных по сети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,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не онлайн платформа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Проект – устранение всех перечисленных недостатков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7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9" name="Google Shape;89;p17"/>
          <p:cNvSpPr txBox="1"/>
          <p:nvPr/>
        </p:nvSpPr>
        <p:spPr>
          <a:xfrm>
            <a:off x="1462808" y="2825552"/>
            <a:ext cx="12385375" cy="119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lang="ru-RU" sz="7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ЭТАПЫ РЕАЛИЗАЦИИ</a:t>
            </a:r>
            <a:endParaRPr sz="5400" b="1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9455696" y="942364"/>
            <a:ext cx="13249465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/>
          </a:p>
        </p:txBody>
      </p:sp>
      <p:pic>
        <p:nvPicPr>
          <p:cNvPr id="91" name="Google Shape;91;p1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2273113" y="12501855"/>
            <a:ext cx="43204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en-US" sz="4000" b="0" i="0" u="none" strike="noStrike" cap="none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4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Google Shape;203;p28">
            <a:extLst>
              <a:ext uri="{FF2B5EF4-FFF2-40B4-BE49-F238E27FC236}">
                <a16:creationId xmlns:a16="http://schemas.microsoft.com/office/drawing/2014/main" id="{8CE9EBB5-3204-C44F-BD02-4B768E6EDBC6}"/>
              </a:ext>
            </a:extLst>
          </p:cNvPr>
          <p:cNvSpPr txBox="1"/>
          <p:nvPr/>
        </p:nvSpPr>
        <p:spPr>
          <a:xfrm>
            <a:off x="1201065" y="4408031"/>
            <a:ext cx="20937475" cy="73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Изучение предметной области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Выбор программной и элементной базы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Реализация модулей системы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Тестирование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Подготовка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1828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2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9" name="Google Shape;139;p22"/>
          <p:cNvSpPr txBox="1"/>
          <p:nvPr/>
        </p:nvSpPr>
        <p:spPr>
          <a:xfrm>
            <a:off x="1390800" y="2537520"/>
            <a:ext cx="1591376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lang="ru-RU" sz="7000" b="1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РЕЗУЛЬТАТЫ</a:t>
            </a:r>
            <a:endParaRPr sz="5400" b="1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9671720" y="942364"/>
            <a:ext cx="13033440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/>
          </a:p>
        </p:txBody>
      </p:sp>
      <p:pic>
        <p:nvPicPr>
          <p:cNvPr id="141" name="Google Shape;141;p2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2057095" y="12053556"/>
            <a:ext cx="64806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en-US" sz="4000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5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7C89E6-C914-F845-A4B0-DEFA16C9F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38" y="3804668"/>
            <a:ext cx="10442296" cy="99113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E8A3B-4FFC-6440-B09A-FE973EBA8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709" y="2643366"/>
            <a:ext cx="13906281" cy="4653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6F7C36-9681-C745-8FDA-9D3028B8D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4251" y="8446304"/>
            <a:ext cx="11524511" cy="2494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2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9" name="Google Shape;139;p22"/>
          <p:cNvSpPr txBox="1"/>
          <p:nvPr/>
        </p:nvSpPr>
        <p:spPr>
          <a:xfrm>
            <a:off x="1390800" y="2537520"/>
            <a:ext cx="1591376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lang="ru-RU" sz="7000" b="1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РЕЗУЛЬТАТЫ</a:t>
            </a:r>
            <a:endParaRPr sz="5400" b="1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9671720" y="942364"/>
            <a:ext cx="13033440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/>
          </a:p>
        </p:txBody>
      </p:sp>
      <p:pic>
        <p:nvPicPr>
          <p:cNvPr id="141" name="Google Shape;141;p2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2057095" y="12053556"/>
            <a:ext cx="64806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en-US" sz="4000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6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B56765-9142-9B4C-9AAF-3B6D480BE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395" y="3627121"/>
            <a:ext cx="19483930" cy="97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1115664" y="2609528"/>
            <a:ext cx="215064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700"/>
              <a:buFont typeface="Arial Narrow"/>
              <a:buNone/>
            </a:pPr>
            <a:r>
              <a:rPr lang="ru-RU" sz="7200" b="1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ПРИМЕНЕНИЕ И ДАЛЬНЕЙШЕЕ РАЗВИТИЕ</a:t>
            </a:r>
            <a:endParaRPr sz="4267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98" name="Google Shape;198;p28"/>
          <p:cNvCxnSpPr/>
          <p:nvPr/>
        </p:nvCxnSpPr>
        <p:spPr>
          <a:xfrm>
            <a:off x="1201064" y="2214563"/>
            <a:ext cx="215064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9" name="Google Shape;199;p28"/>
          <p:cNvSpPr txBox="1"/>
          <p:nvPr/>
        </p:nvSpPr>
        <p:spPr>
          <a:xfrm>
            <a:off x="9743729" y="942363"/>
            <a:ext cx="12961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9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 sz="133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0" name="Google Shape;200;p2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5" y="586179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22057095" y="12053556"/>
            <a:ext cx="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en-US" sz="4000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7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Google Shape;203;p28">
            <a:extLst>
              <a:ext uri="{FF2B5EF4-FFF2-40B4-BE49-F238E27FC236}">
                <a16:creationId xmlns:a16="http://schemas.microsoft.com/office/drawing/2014/main" id="{76412369-76A5-2149-8163-874A819B5B89}"/>
              </a:ext>
            </a:extLst>
          </p:cNvPr>
          <p:cNvSpPr txBox="1"/>
          <p:nvPr/>
        </p:nvSpPr>
        <p:spPr>
          <a:xfrm>
            <a:off x="1201065" y="4408031"/>
            <a:ext cx="20937475" cy="73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Применение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В рамках лабораторных работ и учебного процесса</a:t>
            </a:r>
          </a:p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Развитие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Встроить лабораторные работы в саму лабораторию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1115664" y="2609528"/>
            <a:ext cx="215064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700"/>
              <a:buFont typeface="Arial Narrow"/>
              <a:buNone/>
            </a:pPr>
            <a:r>
              <a:rPr lang="ru-RU" sz="7200" b="1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РОЛИ УЧАСТНИКОВ</a:t>
            </a:r>
            <a:endParaRPr sz="4267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98" name="Google Shape;198;p28"/>
          <p:cNvCxnSpPr/>
          <p:nvPr/>
        </p:nvCxnSpPr>
        <p:spPr>
          <a:xfrm>
            <a:off x="1201064" y="2214563"/>
            <a:ext cx="215064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9" name="Google Shape;199;p28"/>
          <p:cNvSpPr txBox="1"/>
          <p:nvPr/>
        </p:nvSpPr>
        <p:spPr>
          <a:xfrm>
            <a:off x="9743729" y="942363"/>
            <a:ext cx="12961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9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Тихонова, департамент компьютерной инженерии</a:t>
            </a:r>
            <a:endParaRPr sz="133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0" name="Google Shape;200;p2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5" y="586179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22057095" y="12053556"/>
            <a:ext cx="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rPr lang="en-US" sz="4000" dirty="0">
                <a:solidFill>
                  <a:srgbClr val="253957"/>
                </a:solidFill>
                <a:latin typeface="Arial Narrow"/>
                <a:ea typeface="Helvetica Neue Light"/>
                <a:cs typeface="Arial Narrow"/>
                <a:sym typeface="Arial Narrow"/>
              </a:rPr>
              <a:t>8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Google Shape;203;p28">
            <a:extLst>
              <a:ext uri="{FF2B5EF4-FFF2-40B4-BE49-F238E27FC236}">
                <a16:creationId xmlns:a16="http://schemas.microsoft.com/office/drawing/2014/main" id="{76412369-76A5-2149-8163-874A819B5B89}"/>
              </a:ext>
            </a:extLst>
          </p:cNvPr>
          <p:cNvSpPr txBox="1"/>
          <p:nvPr/>
        </p:nvSpPr>
        <p:spPr>
          <a:xfrm>
            <a:off x="1201065" y="4408031"/>
            <a:ext cx="22116135" cy="73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4400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Балыкин А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Д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– Разработка клиентской части</a:t>
            </a:r>
          </a:p>
          <a:p>
            <a:pPr>
              <a:lnSpc>
                <a:spcPct val="150000"/>
              </a:lnSpc>
              <a:spcAft>
                <a:spcPts val="1200"/>
              </a:spcAft>
              <a:buSzPts val="4400"/>
            </a:pPr>
            <a:r>
              <a:rPr lang="ru-RU" sz="5400" dirty="0" err="1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Буравцов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А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Д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– Разработка общей серверной части </a:t>
            </a:r>
            <a:endParaRPr lang="en-US" sz="5400" dirty="0">
              <a:solidFill>
                <a:srgbClr val="253957"/>
              </a:solidFill>
              <a:latin typeface="Arial Narrow"/>
              <a:cs typeface="Arial Narrow"/>
              <a:sym typeface="Arial Narrow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SzPts val="4400"/>
            </a:pP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Максимов Е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С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– Разработка эмулятора </a:t>
            </a:r>
          </a:p>
          <a:p>
            <a:pPr>
              <a:lnSpc>
                <a:spcPct val="150000"/>
              </a:lnSpc>
              <a:spcAft>
                <a:spcPts val="1200"/>
              </a:spcAft>
              <a:buSzPts val="4400"/>
            </a:pPr>
            <a:r>
              <a:rPr lang="ru-RU" sz="5400" dirty="0" err="1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Нижниченко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И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В</a:t>
            </a:r>
            <a:r>
              <a:rPr lang="en-US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cs typeface="Arial Narrow"/>
                <a:sym typeface="Arial Narrow"/>
              </a:rPr>
              <a:t> – Анализ, теория по аппаратной части </a:t>
            </a:r>
          </a:p>
          <a:p>
            <a:pPr>
              <a:lnSpc>
                <a:spcPct val="150000"/>
              </a:lnSpc>
              <a:spcAft>
                <a:spcPts val="1200"/>
              </a:spcAft>
              <a:buSzPts val="4400"/>
            </a:pPr>
            <a:r>
              <a:rPr lang="ru-RU" sz="5400" dirty="0" err="1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Бараников</a:t>
            </a:r>
            <a:r>
              <a:rPr lang="ru-RU" sz="54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М</a:t>
            </a:r>
            <a:r>
              <a:rPr lang="en-US" sz="54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Г</a:t>
            </a:r>
            <a:r>
              <a:rPr lang="en-US" sz="54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ru-RU" sz="54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- проектирование интерфейсов, организация тестирования, документация</a:t>
            </a:r>
          </a:p>
          <a:p>
            <a:pPr>
              <a:lnSpc>
                <a:spcPct val="150000"/>
              </a:lnSpc>
              <a:spcAft>
                <a:spcPts val="1200"/>
              </a:spcAft>
              <a:buSzPts val="4400"/>
            </a:pPr>
            <a:endParaRPr lang="ru-RU" sz="5400" dirty="0">
              <a:solidFill>
                <a:srgbClr val="253957"/>
              </a:solidFill>
              <a:latin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5605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/>
        </p:nvSpPr>
        <p:spPr>
          <a:xfrm>
            <a:off x="11112346" y="12135519"/>
            <a:ext cx="3012748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lang="ru-RU" sz="2400" b="0" i="0" u="none" strike="noStrike" cap="none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www</a:t>
            </a:r>
            <a:r>
              <a:rPr lang="ru-RU" sz="24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2400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iotemulator</a:t>
            </a:r>
            <a:r>
              <a:rPr lang="ru-RU" sz="24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site</a:t>
            </a:r>
            <a:endParaRPr sz="2400" b="0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2" name="Google Shape;242;p3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4075" y="4920064"/>
            <a:ext cx="3195850" cy="309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334</Words>
  <Application>Microsoft Macintosh PowerPoint</Application>
  <PresentationFormat>Произвольный</PresentationFormat>
  <Paragraphs>49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Helvetica Neue Light</vt:lpstr>
      <vt:lpstr>Arial</vt:lpstr>
      <vt:lpstr>Arial Narrow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Балыкин Александр Дмитриевич</cp:lastModifiedBy>
  <cp:revision>20</cp:revision>
  <dcterms:modified xsi:type="dcterms:W3CDTF">2020-04-08T10:14:39Z</dcterms:modified>
</cp:coreProperties>
</file>