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7" r:id="rId4"/>
    <p:sldId id="266" r:id="rId5"/>
    <p:sldId id="268" r:id="rId6"/>
    <p:sldId id="274" r:id="rId7"/>
    <p:sldId id="275" r:id="rId8"/>
    <p:sldId id="276" r:id="rId9"/>
    <p:sldId id="277" r:id="rId10"/>
    <p:sldId id="278" r:id="rId11"/>
    <p:sldId id="279" r:id="rId12"/>
    <p:sldId id="280" r:id="rId13"/>
    <p:sldId id="281" r:id="rId14"/>
    <p:sldId id="282" r:id="rId15"/>
    <p:sldId id="269" r:id="rId16"/>
    <p:sldId id="270" r:id="rId17"/>
    <p:sldId id="271" r:id="rId18"/>
    <p:sldId id="272" r:id="rId19"/>
    <p:sldId id="273" r:id="rId20"/>
    <p:sldId id="283" r:id="rId21"/>
    <p:sldId id="263"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5"/>
  </p:normalViewPr>
  <p:slideViewPr>
    <p:cSldViewPr>
      <p:cViewPr varScale="1">
        <p:scale>
          <a:sx n="55" d="100"/>
          <a:sy n="55" d="100"/>
        </p:scale>
        <p:origin x="636" y="7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01945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007178" y="1669140"/>
            <a:ext cx="11764166" cy="41560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sz="7200" dirty="0"/>
              <a:t>Научный доклад</a:t>
            </a:r>
          </a:p>
          <a:p>
            <a:pPr algn="l">
              <a:defRPr sz="7000" b="1" cap="all">
                <a:solidFill>
                  <a:srgbClr val="253957"/>
                </a:solidFill>
                <a:latin typeface="+mn-lt"/>
                <a:ea typeface="+mn-ea"/>
                <a:cs typeface="+mn-cs"/>
                <a:sym typeface="Arial Narrow"/>
              </a:defRPr>
            </a:pPr>
            <a:endParaRPr sz="7200" dirty="0"/>
          </a:p>
        </p:txBody>
      </p:sp>
      <p:sp>
        <p:nvSpPr>
          <p:cNvPr id="53" name="Очень крутой подзаголовок презентации"/>
          <p:cNvSpPr txBox="1"/>
          <p:nvPr/>
        </p:nvSpPr>
        <p:spPr>
          <a:xfrm>
            <a:off x="7007178" y="5250534"/>
            <a:ext cx="15482210" cy="205534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b="1" dirty="0"/>
              <a:t>Утвержденная тема диссертации: </a:t>
            </a:r>
            <a:r>
              <a:rPr lang="ru-RU" dirty="0"/>
              <a:t>Разработка и исследование методов синтеза и анализа проектных решений энергоэффективной визуализации данных интернет-вещей на мобильных устройствах</a:t>
            </a:r>
            <a:endParaRPr sz="4800" dirty="0"/>
          </a:p>
        </p:txBody>
      </p:sp>
      <p:sp>
        <p:nvSpPr>
          <p:cNvPr id="54" name="Название подразделения,  лаборатории, факультета и т.д."/>
          <p:cNvSpPr txBox="1"/>
          <p:nvPr/>
        </p:nvSpPr>
        <p:spPr>
          <a:xfrm>
            <a:off x="7116915" y="1493505"/>
            <a:ext cx="9443423" cy="149848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sz="4400" dirty="0"/>
              <a:t>Департамент компьютерной инженерии</a:t>
            </a:r>
            <a:br>
              <a:rPr lang="ru-RU" sz="4400" dirty="0"/>
            </a:br>
            <a:r>
              <a:rPr lang="ru-RU" sz="4400" dirty="0"/>
              <a:t>МИЭМ НИУ ВШЭ им. А.Н. Тихонова</a:t>
            </a:r>
            <a:endParaRPr sz="4400" dirty="0"/>
          </a:p>
        </p:txBody>
      </p:sp>
      <p:sp>
        <p:nvSpPr>
          <p:cNvPr id="55" name="Москва, 2017"/>
          <p:cNvSpPr txBox="1"/>
          <p:nvPr/>
        </p:nvSpPr>
        <p:spPr>
          <a:xfrm>
            <a:off x="7025974" y="12379257"/>
            <a:ext cx="9443424" cy="75982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sz="4000" dirty="0" err="1"/>
              <a:t>Москва</a:t>
            </a:r>
            <a:r>
              <a:rPr sz="4000" dirty="0"/>
              <a:t>, 20</a:t>
            </a:r>
            <a:r>
              <a:rPr lang="ru-RU" sz="4000" dirty="0"/>
              <a:t>20</a:t>
            </a:r>
            <a:endParaRPr sz="4000"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
        <p:nvSpPr>
          <p:cNvPr id="3" name="Прямоугольник 2"/>
          <p:cNvSpPr/>
          <p:nvPr/>
        </p:nvSpPr>
        <p:spPr>
          <a:xfrm>
            <a:off x="7025974" y="7746735"/>
            <a:ext cx="16706101" cy="2031325"/>
          </a:xfrm>
          <a:prstGeom prst="rect">
            <a:avLst/>
          </a:prstGeom>
        </p:spPr>
        <p:txBody>
          <a:bodyPr wrap="square">
            <a:spAutoFit/>
          </a:bodyPr>
          <a:lstStyle/>
          <a:p>
            <a:pPr algn="l"/>
            <a:r>
              <a:rPr lang="ru-RU" sz="4200" b="1" dirty="0">
                <a:solidFill>
                  <a:srgbClr val="253957"/>
                </a:solidFill>
                <a:latin typeface="+mn-lt"/>
              </a:rPr>
              <a:t>Ролич Алексей Юрьевич</a:t>
            </a:r>
          </a:p>
          <a:p>
            <a:pPr algn="l"/>
            <a:endParaRPr lang="ru-RU" sz="4200" dirty="0">
              <a:solidFill>
                <a:srgbClr val="253957"/>
              </a:solidFill>
              <a:latin typeface="+mn-lt"/>
            </a:endParaRPr>
          </a:p>
          <a:p>
            <a:pPr algn="l"/>
            <a:r>
              <a:rPr lang="ru-RU" sz="4200" b="1" dirty="0">
                <a:solidFill>
                  <a:srgbClr val="253957"/>
                </a:solidFill>
                <a:latin typeface="+mn-lt"/>
              </a:rPr>
              <a:t>Научный руководитель: </a:t>
            </a:r>
            <a:r>
              <a:rPr lang="ru-RU" sz="4200" dirty="0">
                <a:solidFill>
                  <a:srgbClr val="253957"/>
                </a:solidFill>
                <a:latin typeface="+mn-lt"/>
              </a:rPr>
              <a:t>профессор, к.т.н., доцент Восков Л.С.</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74913"/>
            <a:ext cx="19514168" cy="21396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МЕТОД Динамической реконфигурации графического интерфейса</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ea typeface="Calibri" panose="020F0502020204030204" pitchFamily="34" charset="0"/>
                <a:cs typeface="Times New Roman" panose="02020603050405020304" pitchFamily="18" charset="0"/>
              </a:rPr>
              <a:t>Функция расхода энергии мобильного устройства в целом определяется следующей формулой.</a:t>
            </a:r>
            <a:endParaRPr lang="en-US" sz="4200" dirty="0">
              <a:solidFill>
                <a:srgbClr val="253957"/>
              </a:solidFill>
              <a:latin typeface="+mn-lt"/>
              <a:ea typeface="Calibri" panose="020F0502020204030204" pitchFamily="34" charset="0"/>
              <a:cs typeface="Times New Roman" panose="02020603050405020304" pitchFamily="18" charset="0"/>
            </a:endParaRPr>
          </a:p>
          <a:p>
            <a:pPr algn="just"/>
            <a:endParaRPr lang="en-US" sz="4200" dirty="0">
              <a:solidFill>
                <a:srgbClr val="253957"/>
              </a:solidFill>
              <a:latin typeface="+mn-lt"/>
              <a:ea typeface="Calibri" panose="020F0502020204030204" pitchFamily="34" charset="0"/>
              <a:cs typeface="Times New Roman" panose="02020603050405020304" pitchFamily="18" charset="0"/>
            </a:endParaRPr>
          </a:p>
          <a:p>
            <a:pPr algn="just"/>
            <a:endParaRPr lang="en-US" sz="4200" dirty="0">
              <a:solidFill>
                <a:srgbClr val="253957"/>
              </a:solidFill>
              <a:latin typeface="+mn-lt"/>
              <a:ea typeface="Calibri" panose="020F0502020204030204" pitchFamily="34" charset="0"/>
              <a:cs typeface="Times New Roman" panose="02020603050405020304" pitchFamily="18" charset="0"/>
            </a:endParaRPr>
          </a:p>
          <a:p>
            <a:pPr algn="just"/>
            <a:endParaRPr lang="en-US" sz="4200" dirty="0">
              <a:solidFill>
                <a:srgbClr val="253957"/>
              </a:solidFill>
              <a:latin typeface="+mn-lt"/>
              <a:ea typeface="Calibri" panose="020F0502020204030204" pitchFamily="34" charset="0"/>
              <a:cs typeface="Times New Roman" panose="02020603050405020304" pitchFamily="18" charset="0"/>
            </a:endParaRPr>
          </a:p>
          <a:p>
            <a:pPr algn="just"/>
            <a:endParaRPr lang="en-US" sz="4200" dirty="0">
              <a:solidFill>
                <a:srgbClr val="253957"/>
              </a:solidFill>
              <a:latin typeface="+mn-lt"/>
              <a:ea typeface="Calibri" panose="020F0502020204030204" pitchFamily="34" charset="0"/>
              <a:cs typeface="Times New Roman" panose="02020603050405020304" pitchFamily="18" charset="0"/>
            </a:endParaRPr>
          </a:p>
          <a:p>
            <a:pPr algn="just"/>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где </a:t>
            </a:r>
            <a:r>
              <a:rPr lang="en-US" sz="4200" dirty="0" err="1">
                <a:solidFill>
                  <a:srgbClr val="253957"/>
                </a:solidFill>
                <a:latin typeface="+mn-lt"/>
                <a:ea typeface="Calibri" panose="020F0502020204030204" pitchFamily="34" charset="0"/>
                <a:cs typeface="Times New Roman" panose="02020603050405020304" pitchFamily="18" charset="0"/>
              </a:rPr>
              <a:t>x</a:t>
            </a:r>
            <a:r>
              <a:rPr lang="en-US" sz="4200" baseline="-25000" dirty="0" err="1">
                <a:solidFill>
                  <a:srgbClr val="253957"/>
                </a:solidFill>
                <a:latin typeface="+mn-lt"/>
                <a:ea typeface="Calibri" panose="020F0502020204030204" pitchFamily="34" charset="0"/>
                <a:cs typeface="Times New Roman" panose="02020603050405020304" pitchFamily="18" charset="0"/>
              </a:rPr>
              <a:t>ij</a:t>
            </a:r>
            <a:r>
              <a:rPr lang="ru-RU" sz="4200" dirty="0">
                <a:solidFill>
                  <a:srgbClr val="253957"/>
                </a:solidFill>
                <a:latin typeface="+mn-lt"/>
                <a:ea typeface="Calibri" panose="020F0502020204030204" pitchFamily="34" charset="0"/>
                <a:cs typeface="Times New Roman" panose="02020603050405020304" pitchFamily="18" charset="0"/>
              </a:rPr>
              <a:t> – переменная, определяющая, должен ли быть назначен </a:t>
            </a:r>
            <a:r>
              <a:rPr lang="en-US" sz="4200" dirty="0">
                <a:solidFill>
                  <a:srgbClr val="253957"/>
                </a:solidFill>
                <a:latin typeface="+mn-lt"/>
                <a:ea typeface="Calibri" panose="020F0502020204030204" pitchFamily="34" charset="0"/>
                <a:cs typeface="Times New Roman" panose="02020603050405020304" pitchFamily="18" charset="0"/>
              </a:rPr>
              <a:t>j</a:t>
            </a:r>
            <a:r>
              <a:rPr lang="ru-RU" sz="4200" dirty="0">
                <a:solidFill>
                  <a:srgbClr val="253957"/>
                </a:solidFill>
                <a:latin typeface="+mn-lt"/>
                <a:ea typeface="Calibri" panose="020F0502020204030204" pitchFamily="34" charset="0"/>
                <a:cs typeface="Times New Roman" panose="02020603050405020304" pitchFamily="18" charset="0"/>
              </a:rPr>
              <a:t>-</a:t>
            </a:r>
            <a:r>
              <a:rPr lang="ru-RU" sz="4200" dirty="0" err="1">
                <a:solidFill>
                  <a:srgbClr val="253957"/>
                </a:solidFill>
                <a:latin typeface="+mn-lt"/>
                <a:ea typeface="Calibri" panose="020F0502020204030204" pitchFamily="34" charset="0"/>
                <a:cs typeface="Times New Roman" panose="02020603050405020304" pitchFamily="18" charset="0"/>
              </a:rPr>
              <a:t>ый</a:t>
            </a:r>
            <a:r>
              <a:rPr lang="ru-RU" sz="4200" dirty="0">
                <a:solidFill>
                  <a:srgbClr val="253957"/>
                </a:solidFill>
                <a:latin typeface="+mn-lt"/>
                <a:ea typeface="Calibri" panose="020F0502020204030204" pitchFamily="34" charset="0"/>
                <a:cs typeface="Times New Roman" panose="02020603050405020304" pitchFamily="18" charset="0"/>
              </a:rPr>
              <a:t> базовый элемент интерфейса на </a:t>
            </a:r>
            <a:r>
              <a:rPr lang="en-US" sz="4200" dirty="0" err="1">
                <a:solidFill>
                  <a:srgbClr val="253957"/>
                </a:solidFill>
                <a:latin typeface="+mn-lt"/>
                <a:ea typeface="Calibri" panose="020F0502020204030204" pitchFamily="34" charset="0"/>
                <a:cs typeface="Times New Roman" panose="02020603050405020304" pitchFamily="18" charset="0"/>
              </a:rPr>
              <a:t>i</a:t>
            </a:r>
            <a:r>
              <a:rPr lang="ru-RU" sz="4200" dirty="0">
                <a:solidFill>
                  <a:srgbClr val="253957"/>
                </a:solidFill>
                <a:latin typeface="+mn-lt"/>
                <a:ea typeface="Calibri" panose="020F0502020204030204" pitchFamily="34" charset="0"/>
                <a:cs typeface="Times New Roman" panose="02020603050405020304" pitchFamily="18" charset="0"/>
              </a:rPr>
              <a:t>-</a:t>
            </a:r>
            <a:r>
              <a:rPr lang="ru-RU" sz="4200" dirty="0" err="1">
                <a:solidFill>
                  <a:srgbClr val="253957"/>
                </a:solidFill>
                <a:latin typeface="+mn-lt"/>
                <a:ea typeface="Calibri" panose="020F0502020204030204" pitchFamily="34" charset="0"/>
                <a:cs typeface="Times New Roman" panose="02020603050405020304" pitchFamily="18" charset="0"/>
              </a:rPr>
              <a:t>ое</a:t>
            </a:r>
            <a:r>
              <a:rPr lang="ru-RU" sz="4200" dirty="0">
                <a:solidFill>
                  <a:srgbClr val="253957"/>
                </a:solidFill>
                <a:latin typeface="+mn-lt"/>
                <a:ea typeface="Calibri" panose="020F0502020204030204" pitchFamily="34" charset="0"/>
                <a:cs typeface="Times New Roman" panose="02020603050405020304" pitchFamily="18" charset="0"/>
              </a:rPr>
              <a:t> свойство </a:t>
            </a:r>
            <a:r>
              <a:rPr lang="en-US" sz="4200" dirty="0">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-устройства;</a:t>
            </a:r>
          </a:p>
          <a:p>
            <a:pPr indent="457200" algn="just">
              <a:spcBef>
                <a:spcPts val="600"/>
              </a:spcBef>
            </a:pPr>
            <a:r>
              <a:rPr lang="en-US" sz="4200" dirty="0">
                <a:solidFill>
                  <a:srgbClr val="253957"/>
                </a:solidFill>
                <a:latin typeface="+mn-lt"/>
                <a:ea typeface="Calibri" panose="020F0502020204030204" pitchFamily="34" charset="0"/>
                <a:cs typeface="Times New Roman" panose="02020603050405020304" pitchFamily="18" charset="0"/>
              </a:rPr>
              <a:t>s</a:t>
            </a:r>
            <a:r>
              <a:rPr lang="ru-RU" sz="4200" dirty="0">
                <a:solidFill>
                  <a:srgbClr val="253957"/>
                </a:solidFill>
                <a:latin typeface="+mn-lt"/>
                <a:ea typeface="Calibri" panose="020F0502020204030204" pitchFamily="34" charset="0"/>
                <a:cs typeface="Times New Roman" panose="02020603050405020304" pitchFamily="18" charset="0"/>
              </a:rPr>
              <a:t> – количество свойств </a:t>
            </a:r>
            <a:r>
              <a:rPr lang="en-US" sz="4200" dirty="0">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-устройства;</a:t>
            </a:r>
          </a:p>
          <a:p>
            <a:pPr indent="457200" algn="just">
              <a:spcBef>
                <a:spcPts val="600"/>
              </a:spcBef>
            </a:pPr>
            <a:r>
              <a:rPr lang="en-US" sz="4200" dirty="0">
                <a:solidFill>
                  <a:srgbClr val="253957"/>
                </a:solidFill>
                <a:latin typeface="+mn-lt"/>
                <a:ea typeface="Calibri" panose="020F0502020204030204" pitchFamily="34" charset="0"/>
                <a:cs typeface="Times New Roman" panose="02020603050405020304" pitchFamily="18" charset="0"/>
              </a:rPr>
              <a:t>o</a:t>
            </a:r>
            <a:r>
              <a:rPr lang="ru-RU" sz="4200" dirty="0">
                <a:solidFill>
                  <a:srgbClr val="253957"/>
                </a:solidFill>
                <a:latin typeface="+mn-lt"/>
                <a:ea typeface="Calibri" panose="020F0502020204030204" pitchFamily="34" charset="0"/>
                <a:cs typeface="Times New Roman" panose="02020603050405020304" pitchFamily="18" charset="0"/>
              </a:rPr>
              <a:t> – количество базовых элементов интерфейса;</a:t>
            </a:r>
          </a:p>
          <a:p>
            <a:pPr indent="457200" algn="just">
              <a:spcBef>
                <a:spcPts val="600"/>
              </a:spcBef>
            </a:pPr>
            <a:r>
              <a:rPr lang="en-US" sz="4200" dirty="0">
                <a:solidFill>
                  <a:srgbClr val="253957"/>
                </a:solidFill>
                <a:latin typeface="+mn-lt"/>
                <a:ea typeface="Calibri" panose="020F0502020204030204" pitchFamily="34" charset="0"/>
                <a:cs typeface="Times New Roman" panose="02020603050405020304" pitchFamily="18" charset="0"/>
              </a:rPr>
              <a:t>e</a:t>
            </a:r>
            <a:r>
              <a:rPr lang="ru-RU" sz="4200" dirty="0">
                <a:solidFill>
                  <a:srgbClr val="253957"/>
                </a:solidFill>
                <a:latin typeface="+mn-lt"/>
                <a:ea typeface="Calibri" panose="020F0502020204030204" pitchFamily="34" charset="0"/>
                <a:cs typeface="Times New Roman" panose="02020603050405020304" pitchFamily="18" charset="0"/>
              </a:rPr>
              <a:t> – индекс ресурса энергии;</a:t>
            </a:r>
          </a:p>
          <a:p>
            <a:pPr indent="457200" algn="just">
              <a:spcBef>
                <a:spcPts val="600"/>
              </a:spcBef>
            </a:pPr>
            <a:r>
              <a:rPr lang="en-US" sz="4200" dirty="0">
                <a:solidFill>
                  <a:srgbClr val="253957"/>
                </a:solidFill>
                <a:latin typeface="+mn-lt"/>
                <a:ea typeface="Calibri" panose="020F0502020204030204" pitchFamily="34" charset="0"/>
                <a:cs typeface="Times New Roman" panose="02020603050405020304" pitchFamily="18" charset="0"/>
              </a:rPr>
              <a:t>v</a:t>
            </a:r>
            <a:r>
              <a:rPr lang="en-US" sz="4200" baseline="-25000" dirty="0">
                <a:solidFill>
                  <a:srgbClr val="253957"/>
                </a:solidFill>
                <a:latin typeface="+mn-lt"/>
                <a:ea typeface="Calibri" panose="020F0502020204030204" pitchFamily="34" charset="0"/>
                <a:cs typeface="Times New Roman" panose="02020603050405020304" pitchFamily="18" charset="0"/>
              </a:rPr>
              <a:t>i</a:t>
            </a:r>
            <a:r>
              <a:rPr lang="ru-RU" sz="4200" dirty="0">
                <a:solidFill>
                  <a:srgbClr val="253957"/>
                </a:solidFill>
                <a:latin typeface="+mn-lt"/>
                <a:ea typeface="Calibri" panose="020F0502020204030204" pitchFamily="34" charset="0"/>
                <a:cs typeface="Times New Roman" panose="02020603050405020304" pitchFamily="18" charset="0"/>
              </a:rPr>
              <a:t> – объем передаваемой полезной информации, соответствующей </a:t>
            </a:r>
            <a:r>
              <a:rPr lang="en-US" sz="4200" dirty="0" err="1">
                <a:solidFill>
                  <a:srgbClr val="253957"/>
                </a:solidFill>
                <a:latin typeface="+mn-lt"/>
                <a:ea typeface="Calibri" panose="020F0502020204030204" pitchFamily="34" charset="0"/>
                <a:cs typeface="Times New Roman" panose="02020603050405020304" pitchFamily="18" charset="0"/>
              </a:rPr>
              <a:t>i</a:t>
            </a:r>
            <a:r>
              <a:rPr lang="ru-RU" sz="4200" dirty="0">
                <a:solidFill>
                  <a:srgbClr val="253957"/>
                </a:solidFill>
                <a:latin typeface="+mn-lt"/>
                <a:ea typeface="Calibri" panose="020F0502020204030204" pitchFamily="34" charset="0"/>
                <a:cs typeface="Times New Roman" panose="02020603050405020304" pitchFamily="18" charset="0"/>
              </a:rPr>
              <a:t>-му свойству </a:t>
            </a:r>
            <a:r>
              <a:rPr lang="en-US" sz="4200" dirty="0">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-устройства;</a:t>
            </a:r>
          </a:p>
          <a:p>
            <a:pPr indent="457200" algn="just">
              <a:spcBef>
                <a:spcPts val="600"/>
              </a:spcBef>
            </a:pPr>
            <a:r>
              <a:rPr lang="en-US" sz="4200" dirty="0" err="1">
                <a:solidFill>
                  <a:srgbClr val="253957"/>
                </a:solidFill>
                <a:latin typeface="+mn-lt"/>
                <a:ea typeface="Calibri" panose="020F0502020204030204" pitchFamily="34" charset="0"/>
                <a:cs typeface="Times New Roman" panose="02020603050405020304" pitchFamily="18" charset="0"/>
              </a:rPr>
              <a:t>f</a:t>
            </a:r>
            <a:r>
              <a:rPr lang="en-US" sz="4200" baseline="-25000" dirty="0" err="1">
                <a:solidFill>
                  <a:srgbClr val="253957"/>
                </a:solidFill>
                <a:latin typeface="+mn-lt"/>
                <a:ea typeface="Calibri" panose="020F0502020204030204" pitchFamily="34" charset="0"/>
                <a:cs typeface="Times New Roman" panose="02020603050405020304" pitchFamily="18" charset="0"/>
              </a:rPr>
              <a:t>je</a:t>
            </a:r>
            <a:r>
              <a:rPr lang="ru-RU" sz="4200" dirty="0">
                <a:solidFill>
                  <a:srgbClr val="253957"/>
                </a:solidFill>
                <a:latin typeface="+mn-lt"/>
                <a:ea typeface="Calibri" panose="020F0502020204030204" pitchFamily="34" charset="0"/>
                <a:cs typeface="Times New Roman" panose="02020603050405020304" pitchFamily="18" charset="0"/>
              </a:rPr>
              <a:t>(</a:t>
            </a:r>
            <a:r>
              <a:rPr lang="en-US" sz="4200" dirty="0">
                <a:solidFill>
                  <a:srgbClr val="253957"/>
                </a:solidFill>
                <a:latin typeface="+mn-lt"/>
                <a:ea typeface="Calibri" panose="020F0502020204030204" pitchFamily="34" charset="0"/>
                <a:cs typeface="Times New Roman" panose="02020603050405020304" pitchFamily="18" charset="0"/>
              </a:rPr>
              <a:t>v</a:t>
            </a:r>
            <a:r>
              <a:rPr lang="ru-RU" sz="4200" dirty="0">
                <a:solidFill>
                  <a:srgbClr val="253957"/>
                </a:solidFill>
                <a:latin typeface="+mn-lt"/>
                <a:ea typeface="Calibri" panose="020F0502020204030204" pitchFamily="34" charset="0"/>
                <a:cs typeface="Times New Roman" panose="02020603050405020304" pitchFamily="18" charset="0"/>
              </a:rPr>
              <a:t>) – функция расхода ресурса энергии </a:t>
            </a:r>
            <a:r>
              <a:rPr lang="en-US" sz="4200" dirty="0">
                <a:solidFill>
                  <a:srgbClr val="253957"/>
                </a:solidFill>
                <a:latin typeface="+mn-lt"/>
                <a:ea typeface="Calibri" panose="020F0502020204030204" pitchFamily="34" charset="0"/>
                <a:cs typeface="Times New Roman" panose="02020603050405020304" pitchFamily="18" charset="0"/>
              </a:rPr>
              <a:t>j</a:t>
            </a:r>
            <a:r>
              <a:rPr lang="ru-RU" sz="4200" dirty="0">
                <a:solidFill>
                  <a:srgbClr val="253957"/>
                </a:solidFill>
                <a:latin typeface="+mn-lt"/>
                <a:ea typeface="Calibri" panose="020F0502020204030204" pitchFamily="34" charset="0"/>
                <a:cs typeface="Times New Roman" panose="02020603050405020304" pitchFamily="18" charset="0"/>
              </a:rPr>
              <a:t>-м базовым элементом интерфейса от объема полезной информации </a:t>
            </a:r>
            <a:r>
              <a:rPr lang="en-US" sz="4200" dirty="0">
                <a:solidFill>
                  <a:srgbClr val="253957"/>
                </a:solidFill>
                <a:latin typeface="+mn-lt"/>
                <a:ea typeface="Calibri" panose="020F0502020204030204" pitchFamily="34" charset="0"/>
                <a:cs typeface="Times New Roman" panose="02020603050405020304" pitchFamily="18" charset="0"/>
              </a:rPr>
              <a:t>v</a:t>
            </a:r>
            <a:r>
              <a:rPr lang="ru-RU" sz="4200" dirty="0">
                <a:solidFill>
                  <a:srgbClr val="253957"/>
                </a:solidFill>
                <a:latin typeface="+mn-lt"/>
                <a:ea typeface="Calibri" panose="020F0502020204030204" pitchFamily="34" charset="0"/>
                <a:cs typeface="Times New Roman" panose="02020603050405020304" pitchFamily="18" charset="0"/>
              </a:rPr>
              <a:t>.</a:t>
            </a:r>
          </a:p>
          <a:p>
            <a:pPr algn="just"/>
            <a:endParaRPr lang="ru-RU" sz="4200" dirty="0">
              <a:solidFill>
                <a:srgbClr val="253957"/>
              </a:solidFill>
              <a:latin typeface="+mn-lt"/>
              <a:ea typeface="Calibri" panose="020F0502020204030204" pitchFamily="34" charset="0"/>
              <a:cs typeface="Times New Roman" panose="02020603050405020304" pitchFamily="18" charset="0"/>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A7DC4BFE-44C7-44FA-8806-16D5B686D2F8}"/>
                  </a:ext>
                </a:extLst>
              </p:cNvPr>
              <p:cNvSpPr/>
              <p:nvPr/>
            </p:nvSpPr>
            <p:spPr>
              <a:xfrm>
                <a:off x="5999312" y="4121696"/>
                <a:ext cx="10483575" cy="2279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𝐹</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𝑥</m:t>
                              </m:r>
                            </m:e>
                            <m:sub>
                              <m:r>
                                <a:rPr lang="ru-RU">
                                  <a:latin typeface="Cambria Math" panose="02040503050406030204" pitchFamily="18" charset="0"/>
                                </a:rPr>
                                <m:t>11</m:t>
                              </m:r>
                            </m:sub>
                          </m:sSub>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𝑥</m:t>
                              </m:r>
                            </m:e>
                            <m:sub>
                              <m:r>
                                <a:rPr lang="ru-RU">
                                  <a:latin typeface="Cambria Math" panose="02040503050406030204" pitchFamily="18" charset="0"/>
                                </a:rPr>
                                <m:t>12</m:t>
                              </m:r>
                            </m:sub>
                          </m:sSub>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𝑙</m:t>
                              </m:r>
                            </m:sub>
                          </m:sSub>
                        </m:e>
                      </m:d>
                      <m:r>
                        <a:rPr lang="ru-RU">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a:latin typeface="Cambria Math" panose="02040503050406030204" pitchFamily="18" charset="0"/>
                            </a:rPr>
                            <m:t>=1</m:t>
                          </m:r>
                        </m:sub>
                        <m:sup>
                          <m:r>
                            <a:rPr lang="ru-RU" i="1">
                              <a:latin typeface="Cambria Math" panose="02040503050406030204" pitchFamily="18" charset="0"/>
                            </a:rPr>
                            <m:t>𝑠</m:t>
                          </m:r>
                        </m:sup>
                        <m:e>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𝑗</m:t>
                              </m:r>
                              <m:r>
                                <a:rPr lang="ru-RU">
                                  <a:latin typeface="Cambria Math" panose="02040503050406030204" pitchFamily="18" charset="0"/>
                                </a:rPr>
                                <m:t>=1</m:t>
                              </m:r>
                            </m:sub>
                            <m:sup>
                              <m:r>
                                <a:rPr lang="ru-RU" i="1">
                                  <a:latin typeface="Cambria Math" panose="02040503050406030204" pitchFamily="18" charset="0"/>
                                </a:rPr>
                                <m:t>𝑜</m:t>
                              </m:r>
                            </m:sup>
                            <m:e>
                              <m:sSub>
                                <m:sSubPr>
                                  <m:ctrlPr>
                                    <a:rPr lang="ru-RU" i="1">
                                      <a:latin typeface="Cambria Math" panose="02040503050406030204" pitchFamily="18" charset="0"/>
                                    </a:rPr>
                                  </m:ctrlPr>
                                </m:sSubPr>
                                <m:e>
                                  <m:r>
                                    <a:rPr lang="ru-RU" i="1">
                                      <a:latin typeface="Cambria Math" panose="02040503050406030204" pitchFamily="18" charset="0"/>
                                    </a:rPr>
                                    <m:t>𝑓</m:t>
                                  </m:r>
                                </m:e>
                                <m:sub>
                                  <m:r>
                                    <a:rPr lang="ru-RU" i="1">
                                      <a:latin typeface="Cambria Math" panose="02040503050406030204" pitchFamily="18" charset="0"/>
                                    </a:rPr>
                                    <m:t>𝑗𝑒</m:t>
                                  </m:r>
                                </m:sub>
                              </m:sSub>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𝑣</m:t>
                                      </m:r>
                                    </m:e>
                                    <m:sub>
                                      <m:r>
                                        <a:rPr lang="ru-RU" i="1">
                                          <a:latin typeface="Cambria Math" panose="02040503050406030204" pitchFamily="18" charset="0"/>
                                        </a:rPr>
                                        <m:t>𝑖</m:t>
                                      </m:r>
                                    </m:sub>
                                  </m:sSub>
                                </m:e>
                              </m:d>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𝑖𝑗</m:t>
                                  </m:r>
                                </m:sub>
                              </m:sSub>
                            </m:e>
                          </m:nary>
                        </m:e>
                      </m:nary>
                    </m:oMath>
                  </m:oMathPara>
                </a14:m>
                <a:endParaRPr lang="ru-RU" dirty="0"/>
              </a:p>
            </p:txBody>
          </p:sp>
        </mc:Choice>
        <mc:Fallback xmlns="">
          <p:sp>
            <p:nvSpPr>
              <p:cNvPr id="2" name="Прямоугольник 1">
                <a:extLst>
                  <a:ext uri="{FF2B5EF4-FFF2-40B4-BE49-F238E27FC236}">
                    <a16:creationId xmlns:a16="http://schemas.microsoft.com/office/drawing/2014/main" id="{A7DC4BFE-44C7-44FA-8806-16D5B686D2F8}"/>
                  </a:ext>
                </a:extLst>
              </p:cNvPr>
              <p:cNvSpPr>
                <a:spLocks noRot="1" noChangeAspect="1" noMove="1" noResize="1" noEditPoints="1" noAdjustHandles="1" noChangeArrowheads="1" noChangeShapeType="1" noTextEdit="1"/>
              </p:cNvSpPr>
              <p:nvPr/>
            </p:nvSpPr>
            <p:spPr>
              <a:xfrm>
                <a:off x="5999312" y="4121696"/>
                <a:ext cx="10483575" cy="2279791"/>
              </a:xfrm>
              <a:prstGeom prst="rect">
                <a:avLst/>
              </a:prstGeom>
              <a:blipFill>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1869893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74913"/>
            <a:ext cx="19514168" cy="21396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МЕТОД Динамической реконфигурации графического интерфейса</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ea typeface="Calibri" panose="020F0502020204030204" pitchFamily="34" charset="0"/>
                <a:cs typeface="Times New Roman" panose="02020603050405020304" pitchFamily="18" charset="0"/>
              </a:rPr>
              <a:t>Итоговая задача состоит в минимизации функции F (минимизации расхода ресурса энергии).</a:t>
            </a:r>
          </a:p>
          <a:p>
            <a:pPr algn="just"/>
            <a:endParaRPr lang="ru-RU" sz="4200" dirty="0">
              <a:solidFill>
                <a:srgbClr val="253957"/>
              </a:solidFill>
              <a:latin typeface="+mn-lt"/>
              <a:ea typeface="Calibri" panose="020F0502020204030204" pitchFamily="34" charset="0"/>
              <a:cs typeface="Times New Roman" panose="02020603050405020304" pitchFamily="18" charset="0"/>
            </a:endParaRPr>
          </a:p>
          <a:p>
            <a:pPr algn="just"/>
            <a:r>
              <a:rPr lang="ru-RU" sz="4200" dirty="0">
                <a:solidFill>
                  <a:srgbClr val="253957"/>
                </a:solidFill>
                <a:latin typeface="+mn-lt"/>
                <a:ea typeface="Calibri" panose="020F0502020204030204" pitchFamily="34" charset="0"/>
                <a:cs typeface="Times New Roman" panose="02020603050405020304" pitchFamily="18" charset="0"/>
              </a:rPr>
              <a:t>																				(3) </a:t>
            </a:r>
          </a:p>
          <a:p>
            <a:pPr algn="just"/>
            <a:endParaRPr lang="ru-RU" sz="4200" dirty="0">
              <a:solidFill>
                <a:srgbClr val="253957"/>
              </a:solidFill>
              <a:latin typeface="+mn-lt"/>
              <a:ea typeface="Calibri" panose="020F0502020204030204" pitchFamily="34" charset="0"/>
              <a:cs typeface="Times New Roman" panose="02020603050405020304" pitchFamily="18" charset="0"/>
            </a:endParaRPr>
          </a:p>
          <a:p>
            <a:pPr algn="just"/>
            <a:endParaRPr lang="ru-RU" sz="4200" dirty="0">
              <a:solidFill>
                <a:srgbClr val="253957"/>
              </a:solidFill>
              <a:latin typeface="+mn-lt"/>
              <a:ea typeface="Calibri" panose="020F0502020204030204" pitchFamily="34" charset="0"/>
              <a:cs typeface="Times New Roman" panose="02020603050405020304" pitchFamily="18" charset="0"/>
            </a:endParaRPr>
          </a:p>
          <a:p>
            <a:pPr algn="just"/>
            <a:r>
              <a:rPr lang="ru-RU" sz="4200" dirty="0">
                <a:solidFill>
                  <a:srgbClr val="253957"/>
                </a:solidFill>
                <a:latin typeface="+mn-lt"/>
                <a:ea typeface="Calibri" panose="020F0502020204030204" pitchFamily="34" charset="0"/>
                <a:cs typeface="Times New Roman" panose="02020603050405020304" pitchFamily="18" charset="0"/>
              </a:rPr>
              <a:t>при следующих ограничениях:</a:t>
            </a:r>
          </a:p>
          <a:p>
            <a:pPr algn="just"/>
            <a:endParaRPr lang="ru-RU" sz="4200" dirty="0">
              <a:solidFill>
                <a:srgbClr val="253957"/>
              </a:solidFill>
              <a:latin typeface="+mn-lt"/>
              <a:ea typeface="Calibri" panose="020F0502020204030204" pitchFamily="34" charset="0"/>
              <a:cs typeface="Times New Roman" panose="02020603050405020304" pitchFamily="18" charset="0"/>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4" name="Рисунок 3">
            <a:extLst>
              <a:ext uri="{FF2B5EF4-FFF2-40B4-BE49-F238E27FC236}">
                <a16:creationId xmlns:a16="http://schemas.microsoft.com/office/drawing/2014/main" id="{54694B45-D6C7-47C9-BCB2-70BF38504515}"/>
              </a:ext>
            </a:extLst>
          </p:cNvPr>
          <p:cNvPicPr>
            <a:picLocks noChangeAspect="1"/>
          </p:cNvPicPr>
          <p:nvPr/>
        </p:nvPicPr>
        <p:blipFill rotWithShape="1">
          <a:blip r:embed="rId3"/>
          <a:srcRect l="20609" t="2517" r="19479" b="-21230"/>
          <a:stretch/>
        </p:blipFill>
        <p:spPr>
          <a:xfrm>
            <a:off x="5855296" y="3761656"/>
            <a:ext cx="11830914" cy="2232248"/>
          </a:xfrm>
          <a:prstGeom prst="rect">
            <a:avLst/>
          </a:prstGeom>
        </p:spPr>
      </p:pic>
      <p:pic>
        <p:nvPicPr>
          <p:cNvPr id="11" name="Рисунок 10">
            <a:extLst>
              <a:ext uri="{FF2B5EF4-FFF2-40B4-BE49-F238E27FC236}">
                <a16:creationId xmlns:a16="http://schemas.microsoft.com/office/drawing/2014/main" id="{52643936-2C31-4BB6-9EBB-CCF44E50140A}"/>
              </a:ext>
            </a:extLst>
          </p:cNvPr>
          <p:cNvPicPr>
            <a:picLocks noChangeAspect="1"/>
          </p:cNvPicPr>
          <p:nvPr/>
        </p:nvPicPr>
        <p:blipFill>
          <a:blip r:embed="rId4"/>
          <a:stretch>
            <a:fillRect/>
          </a:stretch>
        </p:blipFill>
        <p:spPr>
          <a:xfrm>
            <a:off x="1397909" y="7511771"/>
            <a:ext cx="21588181" cy="4702798"/>
          </a:xfrm>
          <a:prstGeom prst="rect">
            <a:avLst/>
          </a:prstGeom>
        </p:spPr>
      </p:pic>
    </p:spTree>
    <p:extLst>
      <p:ext uri="{BB962C8B-B14F-4D97-AF65-F5344CB8AC3E}">
        <p14:creationId xmlns:p14="http://schemas.microsoft.com/office/powerpoint/2010/main" val="6480495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74913"/>
            <a:ext cx="19514168" cy="21396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АЛГОРИТМ Динамической реконфигурации графического интерфейса</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ea typeface="Calibri" panose="020F0502020204030204" pitchFamily="34" charset="0"/>
                <a:cs typeface="Times New Roman" panose="02020603050405020304" pitchFamily="18" charset="0"/>
              </a:rPr>
              <a:t>Алгоритм заключается в декомпозиции основной задачи назначения базового элемента графического интерфейс на две подзадачи. </a:t>
            </a:r>
          </a:p>
          <a:p>
            <a:pPr algn="just"/>
            <a:endParaRPr lang="ru-RU" sz="4200" dirty="0">
              <a:solidFill>
                <a:srgbClr val="253957"/>
              </a:solidFill>
              <a:latin typeface="+mn-lt"/>
              <a:ea typeface="Calibri" panose="020F0502020204030204" pitchFamily="34" charset="0"/>
              <a:cs typeface="Times New Roman" panose="02020603050405020304" pitchFamily="18" charset="0"/>
            </a:endParaRPr>
          </a:p>
          <a:p>
            <a:pPr algn="just"/>
            <a:r>
              <a:rPr lang="ru-RU" sz="4200" dirty="0">
                <a:solidFill>
                  <a:srgbClr val="253957"/>
                </a:solidFill>
                <a:latin typeface="+mn-lt"/>
                <a:ea typeface="Calibri" panose="020F0502020204030204" pitchFamily="34" charset="0"/>
                <a:cs typeface="Times New Roman" panose="02020603050405020304" pitchFamily="18" charset="0"/>
              </a:rPr>
              <a:t>Все свойства </a:t>
            </a:r>
            <a:r>
              <a:rPr lang="ru-RU" sz="4200" dirty="0" err="1">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-устройства перебираются последовательно в порядке уменьшения объема передаваемой полезной информации, соответствующей каждому свойству. </a:t>
            </a:r>
          </a:p>
          <a:p>
            <a:pPr algn="just"/>
            <a:endParaRPr lang="ru-RU" sz="4200" dirty="0">
              <a:solidFill>
                <a:srgbClr val="253957"/>
              </a:solidFill>
              <a:latin typeface="+mn-lt"/>
              <a:ea typeface="Calibri" panose="020F0502020204030204" pitchFamily="34" charset="0"/>
              <a:cs typeface="Times New Roman" panose="02020603050405020304" pitchFamily="18" charset="0"/>
            </a:endParaRPr>
          </a:p>
          <a:p>
            <a:pPr algn="just"/>
            <a:r>
              <a:rPr lang="ru-RU" sz="4200" dirty="0">
                <a:solidFill>
                  <a:srgbClr val="253957"/>
                </a:solidFill>
                <a:latin typeface="+mn-lt"/>
                <a:ea typeface="Calibri" panose="020F0502020204030204" pitchFamily="34" charset="0"/>
                <a:cs typeface="Times New Roman" panose="02020603050405020304" pitchFamily="18" charset="0"/>
              </a:rPr>
              <a:t>На каждом шаге для каждого свойства </a:t>
            </a:r>
            <a:r>
              <a:rPr lang="ru-RU" sz="4200" dirty="0" err="1">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-устройства выбирается набор базовых элементов интерфейса, способных адекватно визуализировать все свойства данной </a:t>
            </a:r>
            <a:r>
              <a:rPr lang="ru-RU" sz="4200" dirty="0" err="1">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-устройства, и далее осуществляется выбор локально оптимальных базовых элементов интерфейса путем решения задачи (3) с учетом ограничений ресурсов мобильного устройства.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874517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58952" y="55767"/>
            <a:ext cx="19514168" cy="162836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Моделирование динамической реконфигурации</a:t>
            </a:r>
          </a:p>
          <a:p>
            <a:endParaRPr dirty="0"/>
          </a:p>
        </p:txBody>
      </p:sp>
      <mc:AlternateContent xmlns:mc="http://schemas.openxmlformats.org/markup-compatibility/2006" xmlns:a14="http://schemas.microsoft.com/office/drawing/2010/main">
        <mc:Choice Requires="a14">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rPr>
                  <a:t>Произведем сравнение следующих методов организации динамической реконфигурации интерфейсов </a:t>
                </a:r>
                <a:r>
                  <a:rPr lang="en-US" sz="4200" dirty="0">
                    <a:solidFill>
                      <a:srgbClr val="253957"/>
                    </a:solidFill>
                    <a:latin typeface="+mn-lt"/>
                  </a:rPr>
                  <a:t>IoT</a:t>
                </a:r>
                <a:r>
                  <a:rPr lang="ru-RU" sz="4200" dirty="0">
                    <a:solidFill>
                      <a:srgbClr val="253957"/>
                    </a:solidFill>
                    <a:latin typeface="+mn-lt"/>
                  </a:rPr>
                  <a:t>-устройств:</a:t>
                </a:r>
              </a:p>
              <a:p>
                <a:pPr marL="571500" indent="-571500" algn="just">
                  <a:buFont typeface="Arial" panose="020B0604020202020204" pitchFamily="34" charset="0"/>
                  <a:buChar char="•"/>
                </a:pPr>
                <a:r>
                  <a:rPr lang="ru-RU" sz="4200" dirty="0">
                    <a:solidFill>
                      <a:srgbClr val="253957"/>
                    </a:solidFill>
                    <a:latin typeface="+mn-lt"/>
                  </a:rPr>
                  <a:t>Метод поиска оптимального назначения базовых элементов интерфейса, основанного на сведении к задаче ЦЛП.</a:t>
                </a:r>
              </a:p>
              <a:p>
                <a:pPr marL="571500" indent="-571500" algn="just">
                  <a:buFont typeface="Arial" panose="020B0604020202020204" pitchFamily="34" charset="0"/>
                  <a:buChar char="•"/>
                </a:pPr>
                <a:r>
                  <a:rPr lang="ru-RU" sz="4200" dirty="0">
                    <a:solidFill>
                      <a:srgbClr val="253957"/>
                    </a:solidFill>
                    <a:latin typeface="+mn-lt"/>
                  </a:rPr>
                  <a:t>Метод, основанный на минимизации энергозатрат.</a:t>
                </a:r>
              </a:p>
              <a:p>
                <a:pPr marL="571500" indent="-571500" algn="just">
                  <a:buFont typeface="Arial" panose="020B0604020202020204" pitchFamily="34" charset="0"/>
                  <a:buChar char="•"/>
                </a:pPr>
                <a:r>
                  <a:rPr lang="ru-RU" sz="4200" dirty="0">
                    <a:solidFill>
                      <a:srgbClr val="253957"/>
                    </a:solidFill>
                    <a:latin typeface="+mn-lt"/>
                  </a:rPr>
                  <a:t>Метод выбора приоритетного базового элемента интерфейса.</a:t>
                </a:r>
              </a:p>
              <a:p>
                <a:pPr marL="571500" indent="-571500" algn="just">
                  <a:buFont typeface="Arial" panose="020B0604020202020204" pitchFamily="34" charset="0"/>
                  <a:buChar char="•"/>
                </a:pPr>
                <a:r>
                  <a:rPr lang="ru-RU" sz="4200" dirty="0">
                    <a:solidFill>
                      <a:srgbClr val="253957"/>
                    </a:solidFill>
                    <a:latin typeface="+mn-lt"/>
                  </a:rPr>
                  <a:t>Метод случайного назначения базового элемента интерфейса на каждое свойство </a:t>
                </a:r>
                <a:r>
                  <a:rPr lang="en-US" sz="4200" dirty="0">
                    <a:solidFill>
                      <a:srgbClr val="253957"/>
                    </a:solidFill>
                    <a:latin typeface="+mn-lt"/>
                  </a:rPr>
                  <a:t>IoT</a:t>
                </a:r>
                <a:r>
                  <a:rPr lang="ru-RU" sz="4200" dirty="0">
                    <a:solidFill>
                      <a:srgbClr val="253957"/>
                    </a:solidFill>
                    <a:latin typeface="+mn-lt"/>
                  </a:rPr>
                  <a:t>-устройства.</a:t>
                </a:r>
              </a:p>
              <a:p>
                <a:pPr algn="just"/>
                <a:endParaRPr lang="en-US" sz="4200" dirty="0">
                  <a:solidFill>
                    <a:srgbClr val="253957"/>
                  </a:solidFill>
                  <a:latin typeface="+mn-lt"/>
                </a:endParaRPr>
              </a:p>
              <a:p>
                <a:pPr algn="just"/>
                <a:r>
                  <a:rPr lang="ru-RU" sz="4200" dirty="0">
                    <a:solidFill>
                      <a:srgbClr val="253957"/>
                    </a:solidFill>
                    <a:latin typeface="+mn-lt"/>
                  </a:rPr>
                  <a:t>В качестве критерия оценки исследуемых методов рассмотрим функцию относительного приращения времени энергоэффективной работы мобильного устройства, задаваемая следующим образом:</a:t>
                </a:r>
              </a:p>
              <a:p>
                <a:pPr algn="just"/>
                <a14:m>
                  <m:oMathPara xmlns:m="http://schemas.openxmlformats.org/officeDocument/2006/math">
                    <m:oMathParaPr>
                      <m:jc m:val="centerGroup"/>
                    </m:oMathParaPr>
                    <m:oMath xmlns:m="http://schemas.openxmlformats.org/officeDocument/2006/math">
                      <m:sSub>
                        <m:sSubPr>
                          <m:ctrlPr>
                            <a:rPr lang="ru-RU" sz="4200" i="1">
                              <a:solidFill>
                                <a:srgbClr val="253957"/>
                              </a:solidFill>
                              <a:latin typeface="Cambria Math" panose="02040503050406030204" pitchFamily="18" charset="0"/>
                            </a:rPr>
                          </m:ctrlPr>
                        </m:sSubPr>
                        <m:e>
                          <m:r>
                            <a:rPr lang="en-US" sz="4200" i="1">
                              <a:solidFill>
                                <a:srgbClr val="253957"/>
                              </a:solidFill>
                              <a:latin typeface="Cambria Math" panose="02040503050406030204" pitchFamily="18" charset="0"/>
                            </a:rPr>
                            <m:t>𝛿</m:t>
                          </m:r>
                        </m:e>
                        <m:sub>
                          <m:r>
                            <a:rPr lang="en-US" sz="4200" i="1">
                              <a:solidFill>
                                <a:srgbClr val="253957"/>
                              </a:solidFill>
                              <a:latin typeface="Cambria Math" panose="02040503050406030204" pitchFamily="18" charset="0"/>
                            </a:rPr>
                            <m:t>𝑡</m:t>
                          </m:r>
                        </m:sub>
                      </m:sSub>
                      <m:r>
                        <a:rPr lang="en-US" sz="4200" i="1">
                          <a:solidFill>
                            <a:srgbClr val="253957"/>
                          </a:solidFill>
                          <a:latin typeface="Cambria Math" panose="02040503050406030204" pitchFamily="18" charset="0"/>
                        </a:rPr>
                        <m:t>=</m:t>
                      </m:r>
                      <m:d>
                        <m:dPr>
                          <m:ctrlPr>
                            <a:rPr lang="ru-RU" sz="4200" i="1">
                              <a:solidFill>
                                <a:srgbClr val="253957"/>
                              </a:solidFill>
                              <a:latin typeface="Cambria Math" panose="02040503050406030204" pitchFamily="18" charset="0"/>
                            </a:rPr>
                          </m:ctrlPr>
                        </m:dPr>
                        <m:e>
                          <m:f>
                            <m:fPr>
                              <m:ctrlPr>
                                <a:rPr lang="ru-RU" sz="4200" i="1">
                                  <a:solidFill>
                                    <a:srgbClr val="253957"/>
                                  </a:solidFill>
                                  <a:latin typeface="Cambria Math" panose="02040503050406030204" pitchFamily="18" charset="0"/>
                                </a:rPr>
                              </m:ctrlPr>
                            </m:fPr>
                            <m:num>
                              <m:r>
                                <a:rPr lang="en-US" sz="4200" i="1">
                                  <a:solidFill>
                                    <a:srgbClr val="253957"/>
                                  </a:solidFill>
                                  <a:latin typeface="Cambria Math" panose="02040503050406030204" pitchFamily="18" charset="0"/>
                                </a:rPr>
                                <m:t>𝑡</m:t>
                              </m:r>
                            </m:num>
                            <m:den>
                              <m:sSub>
                                <m:sSubPr>
                                  <m:ctrlPr>
                                    <a:rPr lang="ru-RU" sz="4200" i="1">
                                      <a:solidFill>
                                        <a:srgbClr val="253957"/>
                                      </a:solidFill>
                                      <a:latin typeface="Cambria Math" panose="02040503050406030204" pitchFamily="18" charset="0"/>
                                    </a:rPr>
                                  </m:ctrlPr>
                                </m:sSubPr>
                                <m:e>
                                  <m:r>
                                    <a:rPr lang="en-US" sz="4200" i="1">
                                      <a:solidFill>
                                        <a:srgbClr val="253957"/>
                                      </a:solidFill>
                                      <a:latin typeface="Cambria Math" panose="02040503050406030204" pitchFamily="18" charset="0"/>
                                    </a:rPr>
                                    <m:t>𝑡</m:t>
                                  </m:r>
                                </m:e>
                                <m:sub>
                                  <m:r>
                                    <a:rPr lang="en-US" sz="4200" i="1">
                                      <a:solidFill>
                                        <a:srgbClr val="253957"/>
                                      </a:solidFill>
                                      <a:latin typeface="Cambria Math" panose="02040503050406030204" pitchFamily="18" charset="0"/>
                                    </a:rPr>
                                    <m:t>𝑚</m:t>
                                  </m:r>
                                </m:sub>
                              </m:sSub>
                            </m:den>
                          </m:f>
                          <m:r>
                            <a:rPr lang="en-US" sz="4200" i="1">
                              <a:solidFill>
                                <a:srgbClr val="253957"/>
                              </a:solidFill>
                              <a:latin typeface="Cambria Math" panose="02040503050406030204" pitchFamily="18" charset="0"/>
                            </a:rPr>
                            <m:t>−1</m:t>
                          </m:r>
                        </m:e>
                      </m:d>
                      <m:r>
                        <a:rPr lang="en-US" sz="4200" i="1">
                          <a:solidFill>
                            <a:srgbClr val="253957"/>
                          </a:solidFill>
                          <a:latin typeface="Cambria Math" panose="02040503050406030204" pitchFamily="18" charset="0"/>
                        </a:rPr>
                        <m:t>∗100%</m:t>
                      </m:r>
                    </m:oMath>
                  </m:oMathPara>
                </a14:m>
                <a:endParaRPr lang="ru-RU" sz="4200" dirty="0">
                  <a:solidFill>
                    <a:srgbClr val="253957"/>
                  </a:solidFill>
                  <a:latin typeface="+mn-lt"/>
                </a:endParaRPr>
              </a:p>
              <a:p>
                <a:pPr algn="just"/>
                <a:endParaRPr lang="en-US" sz="4200" dirty="0">
                  <a:solidFill>
                    <a:srgbClr val="253957"/>
                  </a:solidFill>
                  <a:latin typeface="+mn-lt"/>
                </a:endParaRPr>
              </a:p>
              <a:p>
                <a:pPr algn="just"/>
                <a:r>
                  <a:rPr lang="ru-RU" sz="4200" dirty="0">
                    <a:solidFill>
                      <a:srgbClr val="253957"/>
                    </a:solidFill>
                    <a:latin typeface="+mn-lt"/>
                  </a:rPr>
                  <a:t>где </a:t>
                </a:r>
                <a:r>
                  <a:rPr lang="en-US" sz="4200" dirty="0">
                    <a:solidFill>
                      <a:srgbClr val="253957"/>
                    </a:solidFill>
                    <a:latin typeface="+mn-lt"/>
                  </a:rPr>
                  <a:t>t</a:t>
                </a:r>
                <a:r>
                  <a:rPr lang="en-US" sz="4200" baseline="-25000" dirty="0">
                    <a:solidFill>
                      <a:srgbClr val="253957"/>
                    </a:solidFill>
                    <a:latin typeface="+mn-lt"/>
                  </a:rPr>
                  <a:t>m</a:t>
                </a:r>
                <a:r>
                  <a:rPr lang="ru-RU" sz="4200" dirty="0">
                    <a:solidFill>
                      <a:srgbClr val="253957"/>
                    </a:solidFill>
                    <a:latin typeface="+mn-lt"/>
                  </a:rPr>
                  <a:t> – усредненное время энергоэффективной работы мобильного устройства;</a:t>
                </a:r>
              </a:p>
              <a:p>
                <a:pPr algn="just"/>
                <a:r>
                  <a:rPr lang="en-US" sz="4200" dirty="0">
                    <a:solidFill>
                      <a:srgbClr val="253957"/>
                    </a:solidFill>
                    <a:latin typeface="+mn-lt"/>
                  </a:rPr>
                  <a:t>t</a:t>
                </a:r>
                <a:r>
                  <a:rPr lang="ru-RU" sz="4200" dirty="0">
                    <a:solidFill>
                      <a:srgbClr val="253957"/>
                    </a:solidFill>
                    <a:latin typeface="+mn-lt"/>
                  </a:rPr>
                  <a:t> – время эффективной работы мобильного устройства, в которой базовый элемент интерфейса назначается согласно исследуемому методу.</a:t>
                </a:r>
              </a:p>
            </p:txBody>
          </p:sp>
        </mc:Choice>
        <mc:Fallback xmlns="">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a:spLocks noRot="1" noChangeAspect="1" noMove="1" noResize="1" noEditPoints="1" noAdjustHandles="1" noChangeArrowheads="1" noChangeShapeType="1" noTextEdit="1"/>
              </p:cNvSpPr>
              <p:nvPr/>
            </p:nvSpPr>
            <p:spPr>
              <a:xfrm>
                <a:off x="1226606" y="2643366"/>
                <a:ext cx="21500076" cy="9972029"/>
              </a:xfrm>
              <a:prstGeom prst="rect">
                <a:avLst/>
              </a:prstGeom>
              <a:blipFill>
                <a:blip r:embed="rId2"/>
                <a:stretch>
                  <a:fillRect l="-1191" t="-1040" r="-1162" b="-8318"/>
                </a:stretch>
              </a:blipFill>
              <a:ln w="12700">
                <a:miter lim="400000"/>
              </a:ln>
              <a:extLst>
                <a:ext uri="{C572A759-6A51-4108-AA02-DFA0A04FC94B}">
                  <ma14:wrappingTextBoxFlag xmlns="" xmlns:ma14="http://schemas.microsoft.com/office/mac/drawingml/2011/main" val="1"/>
                </a:ext>
              </a:extLst>
            </p:spPr>
            <p:txBody>
              <a:bodyPr/>
              <a:lstStyle/>
              <a:p>
                <a:r>
                  <a:rPr lang="ru-RU">
                    <a:noFill/>
                  </a:rPr>
                  <a:t> </a:t>
                </a:r>
              </a:p>
            </p:txBody>
          </p:sp>
        </mc:Fallback>
      </mc:AlternateContent>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0517454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58952" y="55767"/>
            <a:ext cx="19514168" cy="162836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Моделирование динамической реконфигурации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10461338" cy="1048645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rPr>
              <a:t>В данный момент времени моделирование не завершено и находится в процессе работы.</a:t>
            </a:r>
            <a:endParaRPr lang="en-US" sz="4200" dirty="0">
              <a:solidFill>
                <a:srgbClr val="253957"/>
              </a:solidFill>
              <a:latin typeface="+mn-lt"/>
            </a:endParaRPr>
          </a:p>
          <a:p>
            <a:pPr algn="just"/>
            <a:endParaRPr lang="en-US" sz="4200" dirty="0">
              <a:solidFill>
                <a:srgbClr val="253957"/>
              </a:solidFill>
              <a:latin typeface="+mn-lt"/>
            </a:endParaRPr>
          </a:p>
          <a:p>
            <a:pPr algn="just"/>
            <a:r>
              <a:rPr lang="ru-RU" sz="4200" dirty="0">
                <a:solidFill>
                  <a:srgbClr val="253957"/>
                </a:solidFill>
                <a:latin typeface="+mn-lt"/>
              </a:rPr>
              <a:t>Для проведения натурного моделирования подготовлена инфраструктура, позволяющая реализовать полный перечень информационных процессов, необходимый для получения данных от </a:t>
            </a:r>
            <a:r>
              <a:rPr lang="ru-RU" sz="4200" dirty="0" err="1">
                <a:solidFill>
                  <a:srgbClr val="253957"/>
                </a:solidFill>
                <a:latin typeface="+mn-lt"/>
              </a:rPr>
              <a:t>IoT</a:t>
            </a:r>
            <a:r>
              <a:rPr lang="ru-RU" sz="4200" dirty="0">
                <a:solidFill>
                  <a:srgbClr val="253957"/>
                </a:solidFill>
                <a:latin typeface="+mn-lt"/>
              </a:rPr>
              <a:t>-устройств и их визуализации на мобильных устройствах с использованием разработанного метода динамической реконфигурации графического интерфейса </a:t>
            </a:r>
            <a:r>
              <a:rPr lang="ru-RU" sz="4200" dirty="0" err="1">
                <a:solidFill>
                  <a:srgbClr val="253957"/>
                </a:solidFill>
                <a:latin typeface="+mn-lt"/>
              </a:rPr>
              <a:t>IoT</a:t>
            </a:r>
            <a:r>
              <a:rPr lang="ru-RU" sz="4200" dirty="0">
                <a:solidFill>
                  <a:srgbClr val="253957"/>
                </a:solidFill>
                <a:latin typeface="+mn-lt"/>
              </a:rPr>
              <a:t>-устройства. </a:t>
            </a:r>
            <a:endParaRPr lang="en-US" sz="4200" dirty="0">
              <a:solidFill>
                <a:srgbClr val="253957"/>
              </a:solidFill>
              <a:latin typeface="+mn-lt"/>
            </a:endParaRPr>
          </a:p>
          <a:p>
            <a:pPr algn="just"/>
            <a:endParaRPr lang="en-US" sz="4200" dirty="0">
              <a:solidFill>
                <a:srgbClr val="253957"/>
              </a:solidFill>
              <a:latin typeface="+mn-lt"/>
            </a:endParaRPr>
          </a:p>
          <a:p>
            <a:pPr algn="just"/>
            <a:r>
              <a:rPr lang="ru-RU" sz="4200" dirty="0">
                <a:solidFill>
                  <a:srgbClr val="253957"/>
                </a:solidFill>
                <a:latin typeface="+mn-lt"/>
              </a:rPr>
              <a:t>Для проведения натурного моделирования разрабатывается</a:t>
            </a:r>
            <a:r>
              <a:rPr lang="en-US" sz="4200" dirty="0">
                <a:solidFill>
                  <a:srgbClr val="253957"/>
                </a:solidFill>
                <a:latin typeface="+mn-lt"/>
              </a:rPr>
              <a:t> </a:t>
            </a:r>
            <a:r>
              <a:rPr lang="ru-RU" sz="4200" dirty="0">
                <a:solidFill>
                  <a:srgbClr val="253957"/>
                </a:solidFill>
                <a:latin typeface="+mn-lt"/>
              </a:rPr>
              <a:t>специализированное программное обеспечение</a:t>
            </a:r>
            <a:r>
              <a:rPr lang="en-US" sz="4200" dirty="0">
                <a:solidFill>
                  <a:srgbClr val="253957"/>
                </a:solidFill>
                <a:latin typeface="+mn-lt"/>
              </a:rPr>
              <a:t>.</a:t>
            </a:r>
            <a:endParaRPr lang="ru-RU" sz="4200" dirty="0">
              <a:solidFill>
                <a:srgbClr val="253957"/>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6" name="Рисунок 5" descr="Sensors 19 03384 g002">
            <a:extLst>
              <a:ext uri="{FF2B5EF4-FFF2-40B4-BE49-F238E27FC236}">
                <a16:creationId xmlns:a16="http://schemas.microsoft.com/office/drawing/2014/main" id="{83AE49B8-694F-42D2-B2D3-B0A43D0BD8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0" y="2800188"/>
            <a:ext cx="11089232" cy="8115623"/>
          </a:xfrm>
          <a:prstGeom prst="rect">
            <a:avLst/>
          </a:prstGeom>
          <a:noFill/>
          <a:ln>
            <a:noFill/>
          </a:ln>
        </p:spPr>
      </p:pic>
    </p:spTree>
    <p:extLst>
      <p:ext uri="{BB962C8B-B14F-4D97-AF65-F5344CB8AC3E}">
        <p14:creationId xmlns:p14="http://schemas.microsoft.com/office/powerpoint/2010/main" val="524186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Практическая значимость</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marL="742950" indent="-742950" algn="just">
              <a:buAutoNum type="arabicPeriod"/>
            </a:pPr>
            <a:r>
              <a:rPr lang="ru-RU" sz="4200" dirty="0">
                <a:solidFill>
                  <a:srgbClr val="253957"/>
                </a:solidFill>
                <a:latin typeface="+mn-lt"/>
              </a:rPr>
              <a:t>Разработан программный комплекс для моделирования работы динамически реконфигурируемого графического интерфейса на мобильных устройствах, а также для измерения энергопотребления графического интерфейса </a:t>
            </a:r>
            <a:r>
              <a:rPr lang="ru-RU" sz="4200" dirty="0" err="1">
                <a:solidFill>
                  <a:srgbClr val="253957"/>
                </a:solidFill>
                <a:latin typeface="+mn-lt"/>
              </a:rPr>
              <a:t>IoT</a:t>
            </a:r>
            <a:r>
              <a:rPr lang="ru-RU" sz="4200" dirty="0">
                <a:solidFill>
                  <a:srgbClr val="253957"/>
                </a:solidFill>
                <a:latin typeface="+mn-lt"/>
              </a:rPr>
              <a:t>-устройств. </a:t>
            </a:r>
          </a:p>
          <a:p>
            <a:pPr marL="742950" indent="-742950" algn="just">
              <a:buAutoNum type="arabicPeriod"/>
            </a:pPr>
            <a:endParaRPr lang="ru-RU" sz="4200" dirty="0">
              <a:solidFill>
                <a:srgbClr val="253957"/>
              </a:solidFill>
              <a:latin typeface="+mn-lt"/>
            </a:endParaRPr>
          </a:p>
          <a:p>
            <a:pPr marL="742950" indent="-742950" algn="just">
              <a:buAutoNum type="arabicPeriod"/>
            </a:pPr>
            <a:r>
              <a:rPr lang="ru-RU" sz="4200" dirty="0">
                <a:solidFill>
                  <a:srgbClr val="253957"/>
                </a:solidFill>
                <a:latin typeface="+mn-lt"/>
              </a:rPr>
              <a:t>Создана инфраструктура для проведения натурных экспериментов с использованием различных </a:t>
            </a:r>
            <a:r>
              <a:rPr lang="ru-RU" sz="4200" dirty="0" err="1">
                <a:solidFill>
                  <a:srgbClr val="253957"/>
                </a:solidFill>
                <a:latin typeface="+mn-lt"/>
              </a:rPr>
              <a:t>IoT</a:t>
            </a:r>
            <a:r>
              <a:rPr lang="ru-RU" sz="4200" dirty="0">
                <a:solidFill>
                  <a:srgbClr val="253957"/>
                </a:solidFill>
                <a:latin typeface="+mn-lt"/>
              </a:rPr>
              <a:t>-устройств, объединенных в единую сеть, на базе приемопередатчика стандарта IEEE 802.11 (</a:t>
            </a:r>
            <a:r>
              <a:rPr lang="ru-RU" sz="4200" dirty="0" err="1">
                <a:solidFill>
                  <a:srgbClr val="253957"/>
                </a:solidFill>
                <a:latin typeface="+mn-lt"/>
              </a:rPr>
              <a:t>Wi-Fi</a:t>
            </a:r>
            <a:r>
              <a:rPr lang="ru-RU" sz="4200" dirty="0">
                <a:solidFill>
                  <a:srgbClr val="253957"/>
                </a:solidFill>
                <a:latin typeface="+mn-lt"/>
              </a:rPr>
              <a:t>), </a:t>
            </a:r>
            <a:r>
              <a:rPr lang="ru-RU" sz="4200" dirty="0" err="1">
                <a:solidFill>
                  <a:srgbClr val="253957"/>
                </a:solidFill>
                <a:latin typeface="+mn-lt"/>
              </a:rPr>
              <a:t>LoraWan</a:t>
            </a:r>
            <a:r>
              <a:rPr lang="ru-RU" sz="4200" dirty="0">
                <a:solidFill>
                  <a:srgbClr val="253957"/>
                </a:solidFill>
                <a:latin typeface="+mn-lt"/>
              </a:rPr>
              <a:t>, </a:t>
            </a:r>
            <a:r>
              <a:rPr lang="ru-RU" sz="4200" dirty="0" err="1">
                <a:solidFill>
                  <a:srgbClr val="253957"/>
                </a:solidFill>
                <a:latin typeface="+mn-lt"/>
              </a:rPr>
              <a:t>Iridium</a:t>
            </a:r>
            <a:r>
              <a:rPr lang="ru-RU" sz="4200" dirty="0">
                <a:solidFill>
                  <a:srgbClr val="253957"/>
                </a:solidFill>
                <a:latin typeface="+mn-lt"/>
              </a:rPr>
              <a:t>, позволяющие передавать показания от 1 до 1000 датчиков одновременно.</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74879377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Апробация работы</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rPr>
              <a:t>Результаты диссертационной работы неоднократно представлялись автором на следующих научных конференциях:</a:t>
            </a:r>
          </a:p>
          <a:p>
            <a:pPr algn="just"/>
            <a:endParaRPr lang="ru-RU" sz="4200" dirty="0">
              <a:solidFill>
                <a:srgbClr val="253957"/>
              </a:solidFill>
              <a:latin typeface="+mn-lt"/>
            </a:endParaRPr>
          </a:p>
          <a:p>
            <a:pPr marL="571500" indent="-571500" algn="just">
              <a:buFont typeface="Arial" panose="020B0604020202020204" pitchFamily="34" charset="0"/>
              <a:buChar char="•"/>
            </a:pPr>
            <a:r>
              <a:rPr lang="ru-RU" sz="4200" dirty="0">
                <a:solidFill>
                  <a:srgbClr val="253957"/>
                </a:solidFill>
                <a:latin typeface="+mn-lt"/>
              </a:rPr>
              <a:t>научно-техническая конференция студентов, аспирантов и молодых специалистов НИУ ВШЭ им. Е.В. </a:t>
            </a:r>
            <a:r>
              <a:rPr lang="ru-RU" sz="4200" dirty="0" err="1">
                <a:solidFill>
                  <a:srgbClr val="253957"/>
                </a:solidFill>
                <a:latin typeface="+mn-lt"/>
              </a:rPr>
              <a:t>Арменского</a:t>
            </a:r>
            <a:r>
              <a:rPr lang="ru-RU" sz="4200" dirty="0">
                <a:solidFill>
                  <a:srgbClr val="253957"/>
                </a:solidFill>
                <a:latin typeface="+mn-lt"/>
              </a:rPr>
              <a:t> (2016-2017г.),</a:t>
            </a:r>
          </a:p>
          <a:p>
            <a:pPr marL="571500" indent="-571500" algn="just">
              <a:buFont typeface="Arial" panose="020B0604020202020204" pitchFamily="34" charset="0"/>
              <a:buChar char="•"/>
            </a:pPr>
            <a:r>
              <a:rPr lang="ru-RU" sz="4200" dirty="0">
                <a:solidFill>
                  <a:srgbClr val="253957"/>
                </a:solidFill>
                <a:latin typeface="+mn-lt"/>
              </a:rPr>
              <a:t>XII и XIV Международная IEEE Сибирская конференция по управлению и связи (SIBCON-2016, 2018),</a:t>
            </a:r>
          </a:p>
          <a:p>
            <a:pPr marL="571500" indent="-571500" algn="just">
              <a:buFont typeface="Arial" panose="020B0604020202020204" pitchFamily="34" charset="0"/>
              <a:buChar char="•"/>
            </a:pPr>
            <a:r>
              <a:rPr lang="ru-RU" sz="4200" dirty="0">
                <a:solidFill>
                  <a:srgbClr val="253957"/>
                </a:solidFill>
                <a:latin typeface="+mn-lt"/>
              </a:rPr>
              <a:t>форум «Наука будущего — наука молодых» (2016 г.), </a:t>
            </a:r>
          </a:p>
          <a:p>
            <a:pPr marL="571500" indent="-571500" algn="just">
              <a:buFont typeface="Arial" panose="020B0604020202020204" pitchFamily="34" charset="0"/>
              <a:buChar char="•"/>
            </a:pPr>
            <a:r>
              <a:rPr lang="ru-RU" sz="4200" dirty="0">
                <a:solidFill>
                  <a:srgbClr val="253957"/>
                </a:solidFill>
                <a:latin typeface="+mn-lt"/>
              </a:rPr>
              <a:t>международная конференции </a:t>
            </a:r>
            <a:r>
              <a:rPr lang="ru-RU" sz="4200" dirty="0" err="1">
                <a:solidFill>
                  <a:srgbClr val="253957"/>
                </a:solidFill>
                <a:latin typeface="+mn-lt"/>
              </a:rPr>
              <a:t>Digital</a:t>
            </a:r>
            <a:r>
              <a:rPr lang="ru-RU" sz="4200" dirty="0">
                <a:solidFill>
                  <a:srgbClr val="253957"/>
                </a:solidFill>
                <a:latin typeface="+mn-lt"/>
              </a:rPr>
              <a:t> </a:t>
            </a:r>
            <a:r>
              <a:rPr lang="ru-RU" sz="4200" dirty="0" err="1">
                <a:solidFill>
                  <a:srgbClr val="253957"/>
                </a:solidFill>
                <a:latin typeface="+mn-lt"/>
              </a:rPr>
              <a:t>Transformation</a:t>
            </a:r>
            <a:r>
              <a:rPr lang="ru-RU" sz="4200" dirty="0">
                <a:solidFill>
                  <a:srgbClr val="253957"/>
                </a:solidFill>
                <a:latin typeface="+mn-lt"/>
              </a:rPr>
              <a:t> &amp; </a:t>
            </a:r>
            <a:r>
              <a:rPr lang="ru-RU" sz="4200" dirty="0" err="1">
                <a:solidFill>
                  <a:srgbClr val="253957"/>
                </a:solidFill>
                <a:latin typeface="+mn-lt"/>
              </a:rPr>
              <a:t>Global</a:t>
            </a:r>
            <a:r>
              <a:rPr lang="ru-RU" sz="4200" dirty="0">
                <a:solidFill>
                  <a:srgbClr val="253957"/>
                </a:solidFill>
                <a:latin typeface="+mn-lt"/>
              </a:rPr>
              <a:t> </a:t>
            </a:r>
            <a:r>
              <a:rPr lang="ru-RU" sz="4200" dirty="0" err="1">
                <a:solidFill>
                  <a:srgbClr val="253957"/>
                </a:solidFill>
                <a:latin typeface="+mn-lt"/>
              </a:rPr>
              <a:t>Society</a:t>
            </a:r>
            <a:r>
              <a:rPr lang="ru-RU" sz="4200" dirty="0">
                <a:solidFill>
                  <a:srgbClr val="253957"/>
                </a:solidFill>
                <a:latin typeface="+mn-lt"/>
              </a:rPr>
              <a:t> (DTGS-2018), </a:t>
            </a:r>
          </a:p>
          <a:p>
            <a:pPr marL="571500" indent="-571500" algn="just">
              <a:buFont typeface="Arial" panose="020B0604020202020204" pitchFamily="34" charset="0"/>
              <a:buChar char="•"/>
            </a:pPr>
            <a:r>
              <a:rPr lang="ru-RU" sz="4200" dirty="0">
                <a:solidFill>
                  <a:srgbClr val="253957"/>
                </a:solidFill>
                <a:latin typeface="+mn-lt"/>
              </a:rPr>
              <a:t>16-ый международный симпозиум по проблемам избыточности в информационных и управляющих системах (2019 г.)</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6120299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Публикации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1048645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rPr>
              <a:t>На данным момент материалы диссертации опубликованы в 11 печатных работах, из них 2 статьи в рецензируемых журналах(Q1 и Q3) из базы цитирования </a:t>
            </a:r>
            <a:r>
              <a:rPr lang="ru-RU" sz="4200" dirty="0" err="1">
                <a:solidFill>
                  <a:srgbClr val="253957"/>
                </a:solidFill>
                <a:latin typeface="+mn-lt"/>
              </a:rPr>
              <a:t>Scopus</a:t>
            </a:r>
            <a:r>
              <a:rPr lang="ru-RU" sz="4200" dirty="0">
                <a:solidFill>
                  <a:srgbClr val="253957"/>
                </a:solidFill>
                <a:latin typeface="+mn-lt"/>
              </a:rPr>
              <a:t>/</a:t>
            </a:r>
            <a:r>
              <a:rPr lang="ru-RU" sz="4200" dirty="0" err="1">
                <a:solidFill>
                  <a:srgbClr val="253957"/>
                </a:solidFill>
                <a:latin typeface="+mn-lt"/>
              </a:rPr>
              <a:t>WoS</a:t>
            </a:r>
            <a:r>
              <a:rPr lang="ru-RU" sz="4200" dirty="0">
                <a:solidFill>
                  <a:srgbClr val="253957"/>
                </a:solidFill>
                <a:latin typeface="+mn-lt"/>
              </a:rPr>
              <a:t>, 3 статьи в сборниках трудов международных конференции, входящих в базы цитирования </a:t>
            </a:r>
            <a:r>
              <a:rPr lang="ru-RU" sz="4200" dirty="0" err="1">
                <a:solidFill>
                  <a:srgbClr val="253957"/>
                </a:solidFill>
                <a:latin typeface="+mn-lt"/>
              </a:rPr>
              <a:t>Scopus</a:t>
            </a:r>
            <a:r>
              <a:rPr lang="ru-RU" sz="4200" dirty="0">
                <a:solidFill>
                  <a:srgbClr val="253957"/>
                </a:solidFill>
                <a:latin typeface="+mn-lt"/>
              </a:rPr>
              <a:t>/</a:t>
            </a:r>
            <a:r>
              <a:rPr lang="ru-RU" sz="4200" dirty="0" err="1">
                <a:solidFill>
                  <a:srgbClr val="253957"/>
                </a:solidFill>
                <a:latin typeface="+mn-lt"/>
              </a:rPr>
              <a:t>WoS</a:t>
            </a:r>
            <a:r>
              <a:rPr lang="ru-RU" sz="4200" dirty="0">
                <a:solidFill>
                  <a:srgbClr val="253957"/>
                </a:solidFill>
                <a:latin typeface="+mn-lt"/>
              </a:rPr>
              <a:t>, 6 статей в сборниках трудов конференций, входящих в базу цитирования РИНЦ. К публикации планируется 2 статьи в рецензируемых журналах(Q1/Q2) из базы цитирования </a:t>
            </a:r>
            <a:r>
              <a:rPr lang="ru-RU" sz="4200" dirty="0" err="1">
                <a:solidFill>
                  <a:srgbClr val="253957"/>
                </a:solidFill>
                <a:latin typeface="+mn-lt"/>
              </a:rPr>
              <a:t>Scopus</a:t>
            </a:r>
            <a:r>
              <a:rPr lang="ru-RU" sz="4200" dirty="0">
                <a:solidFill>
                  <a:srgbClr val="253957"/>
                </a:solidFill>
                <a:latin typeface="+mn-lt"/>
              </a:rPr>
              <a:t>/</a:t>
            </a:r>
            <a:r>
              <a:rPr lang="ru-RU" sz="4200" dirty="0" err="1">
                <a:solidFill>
                  <a:srgbClr val="253957"/>
                </a:solidFill>
                <a:latin typeface="+mn-lt"/>
              </a:rPr>
              <a:t>WoS</a:t>
            </a:r>
            <a:r>
              <a:rPr lang="ru-RU" sz="4200" dirty="0">
                <a:solidFill>
                  <a:srgbClr val="253957"/>
                </a:solidFill>
                <a:latin typeface="+mn-lt"/>
              </a:rPr>
              <a:t>, а также публикация как минимум 1 статьи в сборнике трудов международной конференции, входящей в базы цитирования </a:t>
            </a:r>
            <a:r>
              <a:rPr lang="ru-RU" sz="4200" dirty="0" err="1">
                <a:solidFill>
                  <a:srgbClr val="253957"/>
                </a:solidFill>
                <a:latin typeface="+mn-lt"/>
              </a:rPr>
              <a:t>Scopus</a:t>
            </a:r>
            <a:r>
              <a:rPr lang="ru-RU" sz="4200" dirty="0">
                <a:solidFill>
                  <a:srgbClr val="253957"/>
                </a:solidFill>
                <a:latin typeface="+mn-lt"/>
              </a:rPr>
              <a:t>/</a:t>
            </a:r>
            <a:r>
              <a:rPr lang="ru-RU" sz="4200" dirty="0" err="1">
                <a:solidFill>
                  <a:srgbClr val="253957"/>
                </a:solidFill>
                <a:latin typeface="+mn-lt"/>
              </a:rPr>
              <a:t>WoS</a:t>
            </a:r>
            <a:r>
              <a:rPr lang="ru-RU" sz="4200" dirty="0">
                <a:solidFill>
                  <a:srgbClr val="253957"/>
                </a:solidFill>
                <a:latin typeface="+mn-lt"/>
              </a:rPr>
              <a:t>.</a:t>
            </a:r>
          </a:p>
          <a:p>
            <a:pPr algn="just"/>
            <a:endParaRPr lang="ru-RU" sz="4200" dirty="0">
              <a:solidFill>
                <a:srgbClr val="253957"/>
              </a:solidFill>
              <a:latin typeface="+mn-lt"/>
            </a:endParaRPr>
          </a:p>
          <a:p>
            <a:pPr marL="571500" lvl="0" indent="-571500" algn="just">
              <a:buFont typeface="Arial" panose="020B0604020202020204" pitchFamily="34" charset="0"/>
              <a:buChar char="•"/>
            </a:pPr>
            <a:r>
              <a:rPr lang="en-US" sz="4200" dirty="0" err="1">
                <a:solidFill>
                  <a:srgbClr val="253957"/>
                </a:solidFill>
                <a:latin typeface="+mn-lt"/>
              </a:rPr>
              <a:t>Smuseva</a:t>
            </a:r>
            <a:r>
              <a:rPr lang="en-US" sz="4200" dirty="0">
                <a:solidFill>
                  <a:srgbClr val="253957"/>
                </a:solidFill>
                <a:latin typeface="+mn-lt"/>
              </a:rPr>
              <a:t> D., </a:t>
            </a:r>
            <a:r>
              <a:rPr lang="en-US" sz="4200" dirty="0" err="1">
                <a:solidFill>
                  <a:srgbClr val="253957"/>
                </a:solidFill>
                <a:latin typeface="+mn-lt"/>
              </a:rPr>
              <a:t>Rolich</a:t>
            </a:r>
            <a:r>
              <a:rPr lang="en-US" sz="4200" dirty="0">
                <a:solidFill>
                  <a:srgbClr val="253957"/>
                </a:solidFill>
                <a:latin typeface="+mn-lt"/>
              </a:rPr>
              <a:t> A., </a:t>
            </a:r>
            <a:r>
              <a:rPr lang="en-US" sz="4200" dirty="0" err="1">
                <a:solidFill>
                  <a:srgbClr val="253957"/>
                </a:solidFill>
                <a:latin typeface="+mn-lt"/>
              </a:rPr>
              <a:t>Voskov</a:t>
            </a:r>
            <a:r>
              <a:rPr lang="en-US" sz="4200" dirty="0">
                <a:solidFill>
                  <a:srgbClr val="253957"/>
                </a:solidFill>
                <a:latin typeface="+mn-lt"/>
              </a:rPr>
              <a:t> L., Malakhov I. Big data, internet of things, augmented reality: Technology convergence in visualization issues, in: CEUR Workshop Proceedings Volume 2416. CEUR Workshop Proceedings, 2019. P. 432-444. (Scopus)</a:t>
            </a:r>
            <a:endParaRPr lang="ru-RU" sz="4200" dirty="0">
              <a:solidFill>
                <a:srgbClr val="253957"/>
              </a:solidFill>
              <a:latin typeface="+mn-lt"/>
            </a:endParaRPr>
          </a:p>
          <a:p>
            <a:pPr marL="571500" lvl="0" indent="-571500" algn="just">
              <a:buFont typeface="Arial" panose="020B0604020202020204" pitchFamily="34" charset="0"/>
              <a:buChar char="•"/>
            </a:pPr>
            <a:r>
              <a:rPr lang="en-US" sz="4200" dirty="0" err="1">
                <a:solidFill>
                  <a:srgbClr val="253957"/>
                </a:solidFill>
                <a:latin typeface="+mn-lt"/>
              </a:rPr>
              <a:t>Lysogor</a:t>
            </a:r>
            <a:r>
              <a:rPr lang="en-US" sz="4200" dirty="0">
                <a:solidFill>
                  <a:srgbClr val="253957"/>
                </a:solidFill>
                <a:latin typeface="+mn-lt"/>
              </a:rPr>
              <a:t> I., </a:t>
            </a:r>
            <a:r>
              <a:rPr lang="en-US" sz="4200" dirty="0" err="1">
                <a:solidFill>
                  <a:srgbClr val="253957"/>
                </a:solidFill>
                <a:latin typeface="+mn-lt"/>
              </a:rPr>
              <a:t>Voskov</a:t>
            </a:r>
            <a:r>
              <a:rPr lang="en-US" sz="4200" dirty="0">
                <a:solidFill>
                  <a:srgbClr val="253957"/>
                </a:solidFill>
                <a:latin typeface="+mn-lt"/>
              </a:rPr>
              <a:t> L., </a:t>
            </a:r>
            <a:r>
              <a:rPr lang="en-US" sz="4200" dirty="0" err="1">
                <a:solidFill>
                  <a:srgbClr val="253957"/>
                </a:solidFill>
                <a:latin typeface="+mn-lt"/>
              </a:rPr>
              <a:t>Rolich</a:t>
            </a:r>
            <a:r>
              <a:rPr lang="en-US" sz="4200" dirty="0">
                <a:solidFill>
                  <a:srgbClr val="253957"/>
                </a:solidFill>
                <a:latin typeface="+mn-lt"/>
              </a:rPr>
              <a:t> A., </a:t>
            </a:r>
            <a:r>
              <a:rPr lang="en-US" sz="4200" dirty="0" err="1">
                <a:solidFill>
                  <a:srgbClr val="253957"/>
                </a:solidFill>
                <a:latin typeface="+mn-lt"/>
              </a:rPr>
              <a:t>Efremov</a:t>
            </a:r>
            <a:r>
              <a:rPr lang="en-US" sz="4200" dirty="0">
                <a:solidFill>
                  <a:srgbClr val="253957"/>
                </a:solidFill>
                <a:latin typeface="+mn-lt"/>
              </a:rPr>
              <a:t> S. G. Energy efficient method of data transmission in a heterogeneous network of the Internet of things for remote areas, in: 2019 International Siberian Conference on Control and Communications (SIBCON). Proceedings. Tomsk : Tomsk State University of Control Systems and </a:t>
            </a:r>
            <a:r>
              <a:rPr lang="en-US" sz="4200" dirty="0" err="1">
                <a:solidFill>
                  <a:srgbClr val="253957"/>
                </a:solidFill>
                <a:latin typeface="+mn-lt"/>
              </a:rPr>
              <a:t>radioelectronics</a:t>
            </a:r>
            <a:r>
              <a:rPr lang="en-US" sz="4200" dirty="0">
                <a:solidFill>
                  <a:srgbClr val="253957"/>
                </a:solidFill>
                <a:latin typeface="+mn-lt"/>
              </a:rPr>
              <a:t> (TUSUR), 2019. P. 1-6. (Scopus)</a:t>
            </a:r>
            <a:endParaRPr lang="ru-RU" sz="4200" dirty="0">
              <a:solidFill>
                <a:srgbClr val="253957"/>
              </a:solidFill>
              <a:latin typeface="+mn-lt"/>
            </a:endParaRPr>
          </a:p>
          <a:p>
            <a:pPr marL="571500" lvl="0" indent="-571500" algn="just">
              <a:buFont typeface="Arial" panose="020B0604020202020204" pitchFamily="34" charset="0"/>
              <a:buChar char="•"/>
            </a:pPr>
            <a:r>
              <a:rPr lang="en-US" sz="4200" dirty="0" err="1">
                <a:solidFill>
                  <a:srgbClr val="253957"/>
                </a:solidFill>
                <a:latin typeface="+mn-lt"/>
              </a:rPr>
              <a:t>Lysogor</a:t>
            </a:r>
            <a:r>
              <a:rPr lang="en-US" sz="4200" dirty="0">
                <a:solidFill>
                  <a:srgbClr val="253957"/>
                </a:solidFill>
                <a:latin typeface="+mn-lt"/>
              </a:rPr>
              <a:t> I., </a:t>
            </a:r>
            <a:r>
              <a:rPr lang="en-US" sz="4200" dirty="0" err="1">
                <a:solidFill>
                  <a:srgbClr val="253957"/>
                </a:solidFill>
                <a:latin typeface="+mn-lt"/>
              </a:rPr>
              <a:t>Voskov</a:t>
            </a:r>
            <a:r>
              <a:rPr lang="en-US" sz="4200" dirty="0">
                <a:solidFill>
                  <a:srgbClr val="253957"/>
                </a:solidFill>
                <a:latin typeface="+mn-lt"/>
              </a:rPr>
              <a:t> L., </a:t>
            </a:r>
            <a:r>
              <a:rPr lang="en-US" sz="4200" dirty="0" err="1">
                <a:solidFill>
                  <a:srgbClr val="253957"/>
                </a:solidFill>
                <a:latin typeface="+mn-lt"/>
              </a:rPr>
              <a:t>Rolich</a:t>
            </a:r>
            <a:r>
              <a:rPr lang="en-US" sz="4200" dirty="0">
                <a:solidFill>
                  <a:srgbClr val="253957"/>
                </a:solidFill>
                <a:latin typeface="+mn-lt"/>
              </a:rPr>
              <a:t> A., </a:t>
            </a:r>
            <a:r>
              <a:rPr lang="en-US" sz="4200" dirty="0" err="1">
                <a:solidFill>
                  <a:srgbClr val="253957"/>
                </a:solidFill>
                <a:latin typeface="+mn-lt"/>
              </a:rPr>
              <a:t>Efremov</a:t>
            </a:r>
            <a:r>
              <a:rPr lang="en-US" sz="4200" dirty="0">
                <a:solidFill>
                  <a:srgbClr val="253957"/>
                </a:solidFill>
                <a:latin typeface="+mn-lt"/>
              </a:rPr>
              <a:t> S. G. Study of Data Transfer in a Heterogeneous Lora-Satellite Network for the Internet of Remote Things // Sensors. 2019. Vol. 19. No. 15. P. 1-17. (Scopus/</a:t>
            </a:r>
            <a:r>
              <a:rPr lang="en-US" sz="4200" dirty="0" err="1">
                <a:solidFill>
                  <a:srgbClr val="253957"/>
                </a:solidFill>
                <a:latin typeface="+mn-lt"/>
              </a:rPr>
              <a:t>WoS</a:t>
            </a:r>
            <a:r>
              <a:rPr lang="en-US" sz="4200" dirty="0">
                <a:solidFill>
                  <a:srgbClr val="253957"/>
                </a:solidFill>
                <a:latin typeface="+mn-lt"/>
              </a:rPr>
              <a:t>, Q1)</a:t>
            </a:r>
            <a:endParaRPr lang="ru-RU" sz="4200" dirty="0">
              <a:solidFill>
                <a:srgbClr val="253957"/>
              </a:solidFill>
              <a:latin typeface="+mn-lt"/>
            </a:endParaRPr>
          </a:p>
          <a:p>
            <a:pPr algn="just"/>
            <a:endParaRPr lang="ru-RU" sz="4200" dirty="0">
              <a:solidFill>
                <a:srgbClr val="253957"/>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3862706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Публикации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611927"/>
            <a:ext cx="21500076" cy="1048645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marL="571500" lvl="0" indent="-571500" algn="just">
              <a:buFont typeface="Arial" panose="020B0604020202020204" pitchFamily="34" charset="0"/>
              <a:buChar char="•"/>
            </a:pPr>
            <a:r>
              <a:rPr lang="en-US" sz="4200" dirty="0" err="1">
                <a:solidFill>
                  <a:srgbClr val="253957"/>
                </a:solidFill>
                <a:latin typeface="+mn-lt"/>
              </a:rPr>
              <a:t>Aristova</a:t>
            </a:r>
            <a:r>
              <a:rPr lang="en-US" sz="4200" dirty="0">
                <a:solidFill>
                  <a:srgbClr val="253957"/>
                </a:solidFill>
                <a:latin typeface="+mn-lt"/>
              </a:rPr>
              <a:t> U., </a:t>
            </a:r>
            <a:r>
              <a:rPr lang="en-US" sz="4200" dirty="0" err="1">
                <a:solidFill>
                  <a:srgbClr val="253957"/>
                </a:solidFill>
                <a:latin typeface="+mn-lt"/>
              </a:rPr>
              <a:t>Rolich</a:t>
            </a:r>
            <a:r>
              <a:rPr lang="en-US" sz="4200" dirty="0">
                <a:solidFill>
                  <a:srgbClr val="253957"/>
                </a:solidFill>
                <a:latin typeface="+mn-lt"/>
              </a:rPr>
              <a:t> A., </a:t>
            </a:r>
            <a:r>
              <a:rPr lang="en-US" sz="4200" dirty="0" err="1">
                <a:solidFill>
                  <a:srgbClr val="253957"/>
                </a:solidFill>
                <a:latin typeface="+mn-lt"/>
              </a:rPr>
              <a:t>Staruseva-Persheeva</a:t>
            </a:r>
            <a:r>
              <a:rPr lang="en-US" sz="4200" dirty="0">
                <a:solidFill>
                  <a:srgbClr val="253957"/>
                </a:solidFill>
                <a:latin typeface="+mn-lt"/>
              </a:rPr>
              <a:t> A., </a:t>
            </a:r>
            <a:r>
              <a:rPr lang="en-US" sz="4200" dirty="0" err="1">
                <a:solidFill>
                  <a:srgbClr val="253957"/>
                </a:solidFill>
                <a:latin typeface="+mn-lt"/>
              </a:rPr>
              <a:t>Zaitseva</a:t>
            </a:r>
            <a:r>
              <a:rPr lang="en-US" sz="4200" dirty="0">
                <a:solidFill>
                  <a:srgbClr val="253957"/>
                </a:solidFill>
                <a:latin typeface="+mn-lt"/>
              </a:rPr>
              <a:t> A. The Use of Internet of Things Technologies Within The Frames of The Cultural Industry: Opportunities, restrictions, Prospects, in: Digital Transformation and Global Society. Third International Conference, DTGS 2018, St. Petersburg, </a:t>
            </a:r>
            <a:r>
              <a:rPr lang="en-US" sz="4200" dirty="0" err="1">
                <a:solidFill>
                  <a:srgbClr val="253957"/>
                </a:solidFill>
                <a:latin typeface="+mn-lt"/>
              </a:rPr>
              <a:t>russia</a:t>
            </a:r>
            <a:r>
              <a:rPr lang="en-US" sz="4200" dirty="0">
                <a:solidFill>
                  <a:srgbClr val="253957"/>
                </a:solidFill>
                <a:latin typeface="+mn-lt"/>
              </a:rPr>
              <a:t>, 2018, revised Selected Papers. Part II. Communications in Computer and Information Science 859 / Ed. by D. A. </a:t>
            </a:r>
            <a:r>
              <a:rPr lang="en-US" sz="4200" dirty="0" err="1">
                <a:solidFill>
                  <a:srgbClr val="253957"/>
                </a:solidFill>
                <a:latin typeface="+mn-lt"/>
              </a:rPr>
              <a:t>Alexandrov</a:t>
            </a:r>
            <a:r>
              <a:rPr lang="en-US" sz="4200" dirty="0">
                <a:solidFill>
                  <a:srgbClr val="253957"/>
                </a:solidFill>
                <a:latin typeface="+mn-lt"/>
              </a:rPr>
              <a:t>, A. V. </a:t>
            </a:r>
            <a:r>
              <a:rPr lang="en-US" sz="4200" dirty="0" err="1">
                <a:solidFill>
                  <a:srgbClr val="253957"/>
                </a:solidFill>
                <a:latin typeface="+mn-lt"/>
              </a:rPr>
              <a:t>Boukhanovsky</a:t>
            </a:r>
            <a:r>
              <a:rPr lang="en-US" sz="4200" dirty="0">
                <a:solidFill>
                  <a:srgbClr val="253957"/>
                </a:solidFill>
                <a:latin typeface="+mn-lt"/>
              </a:rPr>
              <a:t>, A. V. </a:t>
            </a:r>
            <a:r>
              <a:rPr lang="en-US" sz="4200" dirty="0" err="1">
                <a:solidFill>
                  <a:srgbClr val="253957"/>
                </a:solidFill>
                <a:latin typeface="+mn-lt"/>
              </a:rPr>
              <a:t>Chugunov</a:t>
            </a:r>
            <a:r>
              <a:rPr lang="en-US" sz="4200" dirty="0">
                <a:solidFill>
                  <a:srgbClr val="253957"/>
                </a:solidFill>
                <a:latin typeface="+mn-lt"/>
              </a:rPr>
              <a:t>, Y. </a:t>
            </a:r>
            <a:r>
              <a:rPr lang="en-US" sz="4200" dirty="0" err="1">
                <a:solidFill>
                  <a:srgbClr val="253957"/>
                </a:solidFill>
                <a:latin typeface="+mn-lt"/>
              </a:rPr>
              <a:t>Kabanov</a:t>
            </a:r>
            <a:r>
              <a:rPr lang="en-US" sz="4200" dirty="0">
                <a:solidFill>
                  <a:srgbClr val="253957"/>
                </a:solidFill>
                <a:latin typeface="+mn-lt"/>
              </a:rPr>
              <a:t>, O. </a:t>
            </a:r>
            <a:r>
              <a:rPr lang="en-US" sz="4200" dirty="0" err="1">
                <a:solidFill>
                  <a:srgbClr val="253957"/>
                </a:solidFill>
                <a:latin typeface="+mn-lt"/>
              </a:rPr>
              <a:t>Koltsova</a:t>
            </a:r>
            <a:r>
              <a:rPr lang="en-US" sz="4200" dirty="0">
                <a:solidFill>
                  <a:srgbClr val="253957"/>
                </a:solidFill>
                <a:latin typeface="+mn-lt"/>
              </a:rPr>
              <a:t>. Issue 859. Springer Publishing Company, 2018. P. 146-161. (Scopus, Q3)</a:t>
            </a:r>
            <a:endParaRPr lang="ru-RU" sz="4200" dirty="0">
              <a:solidFill>
                <a:srgbClr val="253957"/>
              </a:solidFill>
              <a:latin typeface="+mn-lt"/>
            </a:endParaRPr>
          </a:p>
          <a:p>
            <a:pPr marL="571500" lvl="0" indent="-571500" algn="just">
              <a:buFont typeface="Arial" panose="020B0604020202020204" pitchFamily="34" charset="0"/>
              <a:buChar char="•"/>
            </a:pPr>
            <a:r>
              <a:rPr lang="ru-RU" sz="4200" dirty="0">
                <a:solidFill>
                  <a:srgbClr val="253957"/>
                </a:solidFill>
                <a:latin typeface="+mn-lt"/>
              </a:rPr>
              <a:t>Ролич А. Ю., Зайцева А. О. ГРАФИЧЕСКИЕ ИНТЕРФЕЙСЫ В ИНТЕРНЕТЕ ВЕЩЕЙ // В кн.: Межвузовская научно-техническая конференция студентов, аспирантов и молодых специалистов им. Е.В. </a:t>
            </a:r>
            <a:r>
              <a:rPr lang="ru-RU" sz="4200" dirty="0" err="1">
                <a:solidFill>
                  <a:srgbClr val="253957"/>
                </a:solidFill>
                <a:latin typeface="+mn-lt"/>
              </a:rPr>
              <a:t>Арменского</a:t>
            </a:r>
            <a:r>
              <a:rPr lang="ru-RU" sz="4200" dirty="0">
                <a:solidFill>
                  <a:srgbClr val="253957"/>
                </a:solidFill>
                <a:latin typeface="+mn-lt"/>
              </a:rPr>
              <a:t>. МИЭМ НИУ ВШЭ, 2017. С. 478-479.</a:t>
            </a:r>
          </a:p>
          <a:p>
            <a:pPr marL="571500" lvl="0" indent="-571500" algn="just">
              <a:buFont typeface="Arial" panose="020B0604020202020204" pitchFamily="34" charset="0"/>
              <a:buChar char="•"/>
            </a:pPr>
            <a:r>
              <a:rPr lang="en-US" sz="4200" dirty="0" err="1">
                <a:solidFill>
                  <a:srgbClr val="253957"/>
                </a:solidFill>
                <a:latin typeface="+mn-lt"/>
              </a:rPr>
              <a:t>Rolich</a:t>
            </a:r>
            <a:r>
              <a:rPr lang="en-US" sz="4200" dirty="0">
                <a:solidFill>
                  <a:srgbClr val="253957"/>
                </a:solidFill>
                <a:latin typeface="+mn-lt"/>
              </a:rPr>
              <a:t> A. Dynamic reconfiguration of the graphical interfaces for Internet of Things, in: 2016 International Siberian Conference on Control and Communications (SIBCON). Proceedings. M. : HSE, 2016. P. 7491841-1-7491841-3. (Scopus)</a:t>
            </a:r>
            <a:endParaRPr lang="ru-RU" sz="4200" dirty="0">
              <a:solidFill>
                <a:srgbClr val="253957"/>
              </a:solidFill>
              <a:latin typeface="+mn-lt"/>
            </a:endParaRPr>
          </a:p>
          <a:p>
            <a:pPr marL="571500" lvl="0" indent="-571500" algn="just">
              <a:buFont typeface="Arial" panose="020B0604020202020204" pitchFamily="34" charset="0"/>
              <a:buChar char="•"/>
            </a:pPr>
            <a:r>
              <a:rPr lang="ru-RU" sz="4200" dirty="0">
                <a:solidFill>
                  <a:srgbClr val="253957"/>
                </a:solidFill>
                <a:latin typeface="+mn-lt"/>
              </a:rPr>
              <a:t>Ролич А. Ю. Модель динамического реконфигурируемого интерфейса интернет-вещи на мобильном устройстве // В кн.: Научно-техническая конференция студентов, аспирантов и молодых специалистов НИУ ВШЭ им. Е.В. </a:t>
            </a:r>
            <a:r>
              <a:rPr lang="ru-RU" sz="4200" dirty="0" err="1">
                <a:solidFill>
                  <a:srgbClr val="253957"/>
                </a:solidFill>
                <a:latin typeface="+mn-lt"/>
              </a:rPr>
              <a:t>Арменского</a:t>
            </a:r>
            <a:r>
              <a:rPr lang="ru-RU" sz="4200" dirty="0">
                <a:solidFill>
                  <a:srgbClr val="253957"/>
                </a:solidFill>
                <a:latin typeface="+mn-lt"/>
              </a:rPr>
              <a:t>. </a:t>
            </a:r>
            <a:r>
              <a:rPr lang="en-US" sz="4200" dirty="0">
                <a:solidFill>
                  <a:srgbClr val="253957"/>
                </a:solidFill>
                <a:latin typeface="+mn-lt"/>
              </a:rPr>
              <a:t>МИЭМ НИУ ВШЭ, 2016. С. 68-69.</a:t>
            </a:r>
            <a:endParaRPr lang="ru-RU" sz="4200" dirty="0">
              <a:solidFill>
                <a:srgbClr val="253957"/>
              </a:solidFill>
              <a:latin typeface="+mn-lt"/>
            </a:endParaRPr>
          </a:p>
          <a:p>
            <a:pPr algn="just"/>
            <a:endParaRPr lang="ru-RU" sz="4200" dirty="0">
              <a:solidFill>
                <a:srgbClr val="253957"/>
              </a:solidFill>
            </a:endParaRPr>
          </a:p>
          <a:p>
            <a:pPr algn="just"/>
            <a:endParaRPr lang="ru-RU" sz="4200" dirty="0">
              <a:solidFill>
                <a:srgbClr val="253957"/>
              </a:solidFill>
            </a:endParaRPr>
          </a:p>
          <a:p>
            <a:pPr algn="just"/>
            <a:endParaRPr lang="ru-RU" sz="4200" dirty="0">
              <a:solidFill>
                <a:srgbClr val="253957"/>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4770206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Публикации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6016" y="2897561"/>
            <a:ext cx="21500076" cy="921702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marL="571500" lvl="0" indent="-571500" algn="just">
              <a:buFont typeface="Arial" panose="020B0604020202020204" pitchFamily="34" charset="0"/>
              <a:buChar char="•"/>
            </a:pPr>
            <a:r>
              <a:rPr lang="ru-RU" sz="4200" dirty="0">
                <a:solidFill>
                  <a:srgbClr val="253957"/>
                </a:solidFill>
                <a:latin typeface="+mn-lt"/>
              </a:rPr>
              <a:t>Ролич А. Ю. Разработка и исследование моделей, методов и алгоритмов динамической реконфигурации интерфейсов интернет-вещей // В кн.: Сборник тезисов участников форума «Наука будущего — наука молодых» Т. 1. М. : </a:t>
            </a:r>
            <a:r>
              <a:rPr lang="ru-RU" sz="4200" dirty="0" err="1">
                <a:solidFill>
                  <a:srgbClr val="253957"/>
                </a:solidFill>
                <a:latin typeface="+mn-lt"/>
              </a:rPr>
              <a:t>Инконсалт</a:t>
            </a:r>
            <a:r>
              <a:rPr lang="ru-RU" sz="4200" dirty="0">
                <a:solidFill>
                  <a:srgbClr val="253957"/>
                </a:solidFill>
                <a:latin typeface="+mn-lt"/>
              </a:rPr>
              <a:t> К, 2016. С. 262-265.</a:t>
            </a:r>
          </a:p>
          <a:p>
            <a:pPr marL="571500" lvl="0" indent="-571500" algn="just">
              <a:buFont typeface="Arial" panose="020B0604020202020204" pitchFamily="34" charset="0"/>
              <a:buChar char="•"/>
            </a:pPr>
            <a:r>
              <a:rPr lang="ru-RU" sz="4200" dirty="0">
                <a:solidFill>
                  <a:srgbClr val="253957"/>
                </a:solidFill>
                <a:latin typeface="+mn-lt"/>
              </a:rPr>
              <a:t>Ролич А. Ю. Автоматизация проектирования пользовательских интерфейсов интернет вещей // В кн.: Научно-техническая конференция студентов, аспирантов и молодых специалистов НИУ ВШЭ им. Е.В. </a:t>
            </a:r>
            <a:r>
              <a:rPr lang="ru-RU" sz="4200" dirty="0" err="1">
                <a:solidFill>
                  <a:srgbClr val="253957"/>
                </a:solidFill>
                <a:latin typeface="+mn-lt"/>
              </a:rPr>
              <a:t>Арменского</a:t>
            </a:r>
            <a:r>
              <a:rPr lang="ru-RU" sz="4200" dirty="0">
                <a:solidFill>
                  <a:srgbClr val="253957"/>
                </a:solidFill>
                <a:latin typeface="+mn-lt"/>
              </a:rPr>
              <a:t>. МИЭМ НИУ ВШЭ, 2015. С. 107-108.</a:t>
            </a:r>
          </a:p>
          <a:p>
            <a:pPr marL="571500" lvl="0" indent="-571500" algn="just">
              <a:buFont typeface="Arial" panose="020B0604020202020204" pitchFamily="34" charset="0"/>
              <a:buChar char="•"/>
            </a:pPr>
            <a:r>
              <a:rPr lang="ru-RU" sz="4200" dirty="0">
                <a:solidFill>
                  <a:srgbClr val="253957"/>
                </a:solidFill>
                <a:latin typeface="+mn-lt"/>
              </a:rPr>
              <a:t>Ролич А. Ю., </a:t>
            </a:r>
            <a:r>
              <a:rPr lang="ru-RU" sz="4200" dirty="0" err="1">
                <a:solidFill>
                  <a:srgbClr val="253957"/>
                </a:solidFill>
                <a:latin typeface="+mn-lt"/>
              </a:rPr>
              <a:t>Мартюкова</a:t>
            </a:r>
            <a:r>
              <a:rPr lang="ru-RU" sz="4200" dirty="0">
                <a:solidFill>
                  <a:srgbClr val="253957"/>
                </a:solidFill>
                <a:latin typeface="+mn-lt"/>
              </a:rPr>
              <a:t> Е. С., </a:t>
            </a:r>
            <a:r>
              <a:rPr lang="ru-RU" sz="4200" dirty="0" err="1">
                <a:solidFill>
                  <a:srgbClr val="253957"/>
                </a:solidFill>
                <a:latin typeface="+mn-lt"/>
              </a:rPr>
              <a:t>Арзамасова</a:t>
            </a:r>
            <a:r>
              <a:rPr lang="ru-RU" sz="4200" dirty="0">
                <a:solidFill>
                  <a:srgbClr val="253957"/>
                </a:solidFill>
                <a:latin typeface="+mn-lt"/>
              </a:rPr>
              <a:t> А. И. Интернет вещей: актуальность, решения, проблематика // В кн.: Научно-техническая конференция студентов, аспирантов и молодых специалистов НИУ ВШЭ им. Е.В. </a:t>
            </a:r>
            <a:r>
              <a:rPr lang="ru-RU" sz="4200" dirty="0" err="1">
                <a:solidFill>
                  <a:srgbClr val="253957"/>
                </a:solidFill>
                <a:latin typeface="+mn-lt"/>
              </a:rPr>
              <a:t>Арменского</a:t>
            </a:r>
            <a:r>
              <a:rPr lang="ru-RU" sz="4200" dirty="0">
                <a:solidFill>
                  <a:srgbClr val="253957"/>
                </a:solidFill>
                <a:latin typeface="+mn-lt"/>
              </a:rPr>
              <a:t>. МИЭМ НИУ ВШЭ, 2015. С. 140-142.</a:t>
            </a:r>
          </a:p>
          <a:p>
            <a:pPr marL="571500" lvl="0" indent="-571500" algn="just">
              <a:buFont typeface="Arial" panose="020B0604020202020204" pitchFamily="34" charset="0"/>
              <a:buChar char="•"/>
            </a:pPr>
            <a:r>
              <a:rPr lang="ru-RU" sz="4200" dirty="0">
                <a:solidFill>
                  <a:srgbClr val="253957"/>
                </a:solidFill>
                <a:latin typeface="+mn-lt"/>
              </a:rPr>
              <a:t>Ролич А. Ю. Построение модели предметной области динамически реконфигурируемых интерфейсов интернет - вещей // В кн.: Сборник научных статей Всероссийской молодежной школы семинара «Актуальные проблемы информационных технологий, электроники и радиотехники - 2015» (ИТЭР - 2015). Таганрог : Изд-во НОЦ ЗИС КТ Южного федерального университета, 2015. С. 234-240.</a:t>
            </a:r>
          </a:p>
          <a:p>
            <a:pPr algn="just"/>
            <a:endParaRPr lang="ru-RU" sz="4200" dirty="0">
              <a:solidFill>
                <a:srgbClr val="253957"/>
              </a:solidFill>
            </a:endParaRPr>
          </a:p>
          <a:p>
            <a:pPr algn="just"/>
            <a:endParaRPr lang="ru-RU" sz="4200" dirty="0">
              <a:solidFill>
                <a:srgbClr val="253957"/>
              </a:solidFill>
            </a:endParaRPr>
          </a:p>
          <a:p>
            <a:pPr algn="just"/>
            <a:endParaRPr lang="ru-RU" sz="4200" dirty="0">
              <a:solidFill>
                <a:srgbClr val="253957"/>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4143817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586180"/>
            <a:ext cx="15769752" cy="119957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Актуальность исследования</a:t>
            </a:r>
          </a:p>
          <a:p>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Прямоугольник 1">
            <a:extLst>
              <a:ext uri="{FF2B5EF4-FFF2-40B4-BE49-F238E27FC236}">
                <a16:creationId xmlns:a16="http://schemas.microsoft.com/office/drawing/2014/main" id="{2D4BD96C-07B4-4B24-A899-A6F0F0BCDF96}"/>
              </a:ext>
            </a:extLst>
          </p:cNvPr>
          <p:cNvSpPr/>
          <p:nvPr/>
        </p:nvSpPr>
        <p:spPr>
          <a:xfrm>
            <a:off x="1201064" y="2242547"/>
            <a:ext cx="21506373" cy="9787295"/>
          </a:xfrm>
          <a:prstGeom prst="rect">
            <a:avLst/>
          </a:prstGeom>
        </p:spPr>
        <p:txBody>
          <a:bodyPr wrap="square">
            <a:spAutoFit/>
          </a:bodyPr>
          <a:lstStyle/>
          <a:p>
            <a:pPr indent="457200" algn="just"/>
            <a:r>
              <a:rPr lang="ru-RU" sz="4200" dirty="0">
                <a:solidFill>
                  <a:srgbClr val="253957"/>
                </a:solidFill>
                <a:latin typeface="+mn-lt"/>
                <a:ea typeface="Calibri" panose="020F0502020204030204" pitchFamily="34" charset="0"/>
                <a:cs typeface="Times New Roman" panose="02020603050405020304" pitchFamily="18" charset="0"/>
              </a:rPr>
              <a:t>Одной из главных проблем мобильных устройств с автономными источниками питания является их ограниченное время жизни. Повышением энергоэффективности автономных мобильных устройств активно занимаются во всем мире. Отдельным направлением в данной области является исследование энергопотребления графических пользовательских интерфейсов автономных устройств на разных типах дисплеев.</a:t>
            </a:r>
            <a:r>
              <a:rPr lang="en-US" sz="4200" dirty="0">
                <a:solidFill>
                  <a:srgbClr val="253957"/>
                </a:solidFill>
                <a:latin typeface="+mn-lt"/>
                <a:ea typeface="Calibri" panose="020F0502020204030204" pitchFamily="34" charset="0"/>
                <a:cs typeface="Times New Roman" panose="02020603050405020304" pitchFamily="18" charset="0"/>
              </a:rPr>
              <a:t> </a:t>
            </a:r>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r>
              <a:rPr lang="ru-RU" sz="4200" dirty="0">
                <a:solidFill>
                  <a:srgbClr val="253957"/>
                </a:solidFill>
                <a:latin typeface="+mn-lt"/>
                <a:ea typeface="Calibri" panose="020F0502020204030204" pitchFamily="34" charset="0"/>
                <a:cs typeface="Times New Roman" panose="02020603050405020304" pitchFamily="18" charset="0"/>
              </a:rPr>
              <a:t>Увеличение времени жизни мобильных устройств и минимизация их энергопотребления является актуальной научной и практической задачей (особенно в условиях Интернета вещей, Интернета удаленных Вещей и др.)</a:t>
            </a:r>
          </a:p>
          <a:p>
            <a:pPr indent="457200" algn="just"/>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r>
              <a:rPr lang="ru-RU" sz="4200" dirty="0">
                <a:solidFill>
                  <a:srgbClr val="253957"/>
                </a:solidFill>
                <a:latin typeface="+mn-lt"/>
                <a:ea typeface="Calibri" panose="020F0502020204030204" pitchFamily="34" charset="0"/>
                <a:cs typeface="Times New Roman" panose="02020603050405020304" pitchFamily="18" charset="0"/>
              </a:rPr>
              <a:t>Однако, исследования возможности минимизации энергопотребления мобильных устройств и увеличения автономной работы мобильных устройств, на которых происходит визуализация графических интерфейсов множеств устройств Интернета вещей (</a:t>
            </a:r>
            <a:r>
              <a:rPr lang="ru-RU" sz="4200" dirty="0" err="1">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 до сих пор не производились.</a:t>
            </a:r>
          </a:p>
          <a:p>
            <a:pPr indent="457200" algn="just"/>
            <a:endParaRPr lang="ru-RU" sz="4200" dirty="0">
              <a:solidFill>
                <a:srgbClr val="253957"/>
              </a:solidFill>
              <a:latin typeface="+mn-lt"/>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Заключение</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6016" y="2897561"/>
            <a:ext cx="21500076" cy="921702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marL="571500" indent="-571500" algn="just">
              <a:buFont typeface="Arial" panose="020B0604020202020204" pitchFamily="34" charset="0"/>
              <a:buChar char="•"/>
            </a:pPr>
            <a:r>
              <a:rPr lang="ru-RU" sz="4200" dirty="0">
                <a:solidFill>
                  <a:srgbClr val="253957"/>
                </a:solidFill>
                <a:latin typeface="+mn-lt"/>
              </a:rPr>
              <a:t>Разработана математическая модель процесс динамической реконфигурации графического интерфейса </a:t>
            </a:r>
            <a:r>
              <a:rPr lang="en-US" sz="4200" dirty="0">
                <a:solidFill>
                  <a:srgbClr val="253957"/>
                </a:solidFill>
                <a:latin typeface="+mn-lt"/>
              </a:rPr>
              <a:t>IoT</a:t>
            </a:r>
            <a:r>
              <a:rPr lang="ru-RU" sz="4200" dirty="0">
                <a:solidFill>
                  <a:srgbClr val="253957"/>
                </a:solidFill>
                <a:latin typeface="+mn-lt"/>
              </a:rPr>
              <a:t>-устройств на мобильных устройствах с ограниченными ресурсами, позволяющая оценить расход ресурсов на реконфигурацию и представление графического интерфейса </a:t>
            </a:r>
            <a:r>
              <a:rPr lang="en-US" sz="4200" dirty="0">
                <a:solidFill>
                  <a:srgbClr val="253957"/>
                </a:solidFill>
                <a:latin typeface="+mn-lt"/>
              </a:rPr>
              <a:t>IoT</a:t>
            </a:r>
            <a:r>
              <a:rPr lang="ru-RU" sz="4200" dirty="0">
                <a:solidFill>
                  <a:srgbClr val="253957"/>
                </a:solidFill>
                <a:latin typeface="+mn-lt"/>
              </a:rPr>
              <a:t>-устройства в зависимости от выбранных базовых элементов интерфейса.</a:t>
            </a:r>
          </a:p>
          <a:p>
            <a:pPr marL="571500" indent="-571500" algn="just">
              <a:buFont typeface="Arial" panose="020B0604020202020204" pitchFamily="34" charset="0"/>
              <a:buChar char="•"/>
            </a:pPr>
            <a:r>
              <a:rPr lang="ru-RU" sz="4200" dirty="0">
                <a:solidFill>
                  <a:srgbClr val="253957"/>
                </a:solidFill>
                <a:latin typeface="+mn-lt"/>
              </a:rPr>
              <a:t>Разработан метод динамической реконфигурации среды базовых элементов графического интерфейса </a:t>
            </a:r>
            <a:r>
              <a:rPr lang="en-US" sz="4200" dirty="0">
                <a:solidFill>
                  <a:srgbClr val="253957"/>
                </a:solidFill>
                <a:latin typeface="+mn-lt"/>
              </a:rPr>
              <a:t>IoT</a:t>
            </a:r>
            <a:r>
              <a:rPr lang="ru-RU" sz="4200" dirty="0">
                <a:solidFill>
                  <a:srgbClr val="253957"/>
                </a:solidFill>
                <a:latin typeface="+mn-lt"/>
              </a:rPr>
              <a:t>-устройств, позволяющий решать задачу назначения набора базовых элементов интерфейса свойствам </a:t>
            </a:r>
            <a:r>
              <a:rPr lang="en-US" sz="4200" dirty="0">
                <a:solidFill>
                  <a:srgbClr val="253957"/>
                </a:solidFill>
                <a:latin typeface="+mn-lt"/>
              </a:rPr>
              <a:t>IoT</a:t>
            </a:r>
            <a:r>
              <a:rPr lang="ru-RU" sz="4200" dirty="0">
                <a:solidFill>
                  <a:srgbClr val="253957"/>
                </a:solidFill>
                <a:latin typeface="+mn-lt"/>
              </a:rPr>
              <a:t>-устройства, заключающийся в сведении задачи назначения базовых элементов интерфейса к оптимизационной задаче целочисленного линейного программирования по критерию минимизации затрат ресурса энергии. </a:t>
            </a:r>
          </a:p>
          <a:p>
            <a:pPr marL="571500" indent="-571500" algn="just">
              <a:buFont typeface="Arial" panose="020B0604020202020204" pitchFamily="34" charset="0"/>
              <a:buChar char="•"/>
            </a:pPr>
            <a:r>
              <a:rPr lang="ru-RU" sz="4200" dirty="0">
                <a:solidFill>
                  <a:srgbClr val="253957"/>
                </a:solidFill>
                <a:latin typeface="+mn-lt"/>
              </a:rPr>
              <a:t>В данный момент времени моделирование не завершено и находится в процессе работы. Для проведения натурного моделирования подготовлена инфраструктура, позволяющая реализовать полный перечень информационных процессов, необходимый для получения данных от </a:t>
            </a:r>
            <a:r>
              <a:rPr lang="ru-RU" sz="4200" dirty="0" err="1">
                <a:solidFill>
                  <a:srgbClr val="253957"/>
                </a:solidFill>
                <a:latin typeface="+mn-lt"/>
              </a:rPr>
              <a:t>IoT</a:t>
            </a:r>
            <a:r>
              <a:rPr lang="ru-RU" sz="4200" dirty="0">
                <a:solidFill>
                  <a:srgbClr val="253957"/>
                </a:solidFill>
                <a:latin typeface="+mn-lt"/>
              </a:rPr>
              <a:t>-устройств и их визуализации на мобильных устройствах с использованием разработанного метода динамической реконфигурации графического интерфейса </a:t>
            </a:r>
            <a:r>
              <a:rPr lang="ru-RU" sz="4200" dirty="0" err="1">
                <a:solidFill>
                  <a:srgbClr val="253957"/>
                </a:solidFill>
                <a:latin typeface="+mn-lt"/>
              </a:rPr>
              <a:t>IoT</a:t>
            </a:r>
            <a:r>
              <a:rPr lang="ru-RU" sz="4200" dirty="0">
                <a:solidFill>
                  <a:srgbClr val="253957"/>
                </a:solidFill>
                <a:latin typeface="+mn-lt"/>
              </a:rPr>
              <a:t>-устройства.</a:t>
            </a:r>
          </a:p>
          <a:p>
            <a:pPr lvl="0" algn="just"/>
            <a:endParaRPr lang="ru-RU" sz="4200" dirty="0">
              <a:solidFill>
                <a:srgbClr val="253957"/>
              </a:solidFill>
            </a:endParaRPr>
          </a:p>
          <a:p>
            <a:pPr algn="just"/>
            <a:endParaRPr lang="ru-RU" sz="4200" dirty="0">
              <a:solidFill>
                <a:srgbClr val="253957"/>
              </a:solidFill>
            </a:endParaRPr>
          </a:p>
          <a:p>
            <a:pPr algn="just"/>
            <a:endParaRPr lang="ru-RU" sz="4200" dirty="0">
              <a:solidFill>
                <a:srgbClr val="253957"/>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7181252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7" y="55735"/>
            <a:ext cx="13393488" cy="215882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Результаты обзора и анализа </a:t>
            </a:r>
          </a:p>
          <a:p>
            <a:pPr algn="l"/>
            <a:r>
              <a:rPr lang="ru-RU" sz="7000" b="1" cap="all" dirty="0">
                <a:solidFill>
                  <a:srgbClr val="253957"/>
                </a:solidFill>
                <a:latin typeface="+mn-lt"/>
                <a:ea typeface="+mn-ea"/>
                <a:cs typeface="+mn-cs"/>
              </a:rPr>
              <a:t>источников и литературы</a:t>
            </a:r>
          </a:p>
          <a:p>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Прямоугольник 1">
            <a:extLst>
              <a:ext uri="{FF2B5EF4-FFF2-40B4-BE49-F238E27FC236}">
                <a16:creationId xmlns:a16="http://schemas.microsoft.com/office/drawing/2014/main" id="{2D4BD96C-07B4-4B24-A899-A6F0F0BCDF96}"/>
              </a:ext>
            </a:extLst>
          </p:cNvPr>
          <p:cNvSpPr/>
          <p:nvPr/>
        </p:nvSpPr>
        <p:spPr>
          <a:xfrm>
            <a:off x="1201064" y="2393504"/>
            <a:ext cx="21506373" cy="9787295"/>
          </a:xfrm>
          <a:prstGeom prst="rect">
            <a:avLst/>
          </a:prstGeom>
        </p:spPr>
        <p:txBody>
          <a:bodyPr wrap="square">
            <a:spAutoFit/>
          </a:bodyPr>
          <a:lstStyle/>
          <a:p>
            <a:pPr indent="457200" algn="just"/>
            <a:r>
              <a:rPr lang="ru-RU" sz="4200" dirty="0">
                <a:solidFill>
                  <a:srgbClr val="253957"/>
                </a:solidFill>
                <a:latin typeface="+mn-lt"/>
                <a:ea typeface="Calibri" panose="020F0502020204030204" pitchFamily="34" charset="0"/>
                <a:cs typeface="Times New Roman" panose="02020603050405020304" pitchFamily="18" charset="0"/>
              </a:rPr>
              <a:t>Рассмотрены общие подходы к измерению и повышению энергопотребления графических интерфейсов на мобильных устройствах, методы и алгоритмы минимизации энергопотребления графических интерфейсов на мобильных устройствах </a:t>
            </a:r>
          </a:p>
          <a:p>
            <a:pPr indent="457200" algn="just"/>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r>
              <a:rPr lang="ru-RU" sz="4200" dirty="0">
                <a:solidFill>
                  <a:srgbClr val="253957"/>
                </a:solidFill>
                <a:latin typeface="+mn-lt"/>
                <a:ea typeface="Calibri" panose="020F0502020204030204" pitchFamily="34" charset="0"/>
                <a:cs typeface="Times New Roman" panose="02020603050405020304" pitchFamily="18" charset="0"/>
              </a:rPr>
              <a:t>Было проанализировано более 100 научных статей (начиная с 2004 года) по теме исследования.</a:t>
            </a:r>
          </a:p>
          <a:p>
            <a:pPr indent="457200" algn="just"/>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r>
              <a:rPr lang="ru-RU" sz="4200" dirty="0">
                <a:solidFill>
                  <a:srgbClr val="253957"/>
                </a:solidFill>
                <a:latin typeface="+mn-lt"/>
                <a:ea typeface="Calibri" panose="020F0502020204030204" pitchFamily="34" charset="0"/>
                <a:cs typeface="Times New Roman" panose="02020603050405020304" pitchFamily="18" charset="0"/>
              </a:rPr>
              <a:t>По итогам анализа литературы было выявлено большое разнообразие подходов к увеличению времени жизни мобильных устройств и минимизации энергопотребления графических интерфейсов мобильных устройств:</a:t>
            </a:r>
          </a:p>
          <a:p>
            <a:pPr marL="571500" indent="-571500" algn="just">
              <a:buFont typeface="Arial" panose="020B0604020202020204" pitchFamily="34" charset="0"/>
              <a:buChar char="•"/>
            </a:pPr>
            <a:r>
              <a:rPr lang="ru-RU" sz="4200" dirty="0">
                <a:solidFill>
                  <a:srgbClr val="253957"/>
                </a:solidFill>
                <a:latin typeface="+mn-lt"/>
                <a:ea typeface="Calibri" panose="020F0502020204030204" pitchFamily="34" charset="0"/>
                <a:cs typeface="Times New Roman" panose="02020603050405020304" pitchFamily="18" charset="0"/>
              </a:rPr>
              <a:t>за счет использования наименее энергопотребляющей цветовой палитры.</a:t>
            </a:r>
          </a:p>
          <a:p>
            <a:pPr marL="571500" indent="-571500" algn="just">
              <a:buFont typeface="Arial" panose="020B0604020202020204" pitchFamily="34" charset="0"/>
              <a:buChar char="•"/>
            </a:pPr>
            <a:r>
              <a:rPr lang="ru-RU" sz="4200" dirty="0">
                <a:solidFill>
                  <a:srgbClr val="253957"/>
                </a:solidFill>
                <a:latin typeface="+mn-lt"/>
                <a:ea typeface="Calibri" panose="020F0502020204030204" pitchFamily="34" charset="0"/>
                <a:cs typeface="Times New Roman" panose="02020603050405020304" pitchFamily="18" charset="0"/>
              </a:rPr>
              <a:t>за счет улучшения пользовательского опыты работы с графическим интерфейсом.</a:t>
            </a:r>
          </a:p>
          <a:p>
            <a:pPr marL="571500" indent="-571500" algn="just">
              <a:buFont typeface="Arial" panose="020B0604020202020204" pitchFamily="34" charset="0"/>
              <a:buChar char="•"/>
            </a:pPr>
            <a:r>
              <a:rPr lang="ru-RU" sz="4200" dirty="0">
                <a:solidFill>
                  <a:srgbClr val="253957"/>
                </a:solidFill>
                <a:latin typeface="+mn-lt"/>
                <a:ea typeface="Calibri" panose="020F0502020204030204" pitchFamily="34" charset="0"/>
                <a:cs typeface="Times New Roman" panose="02020603050405020304" pitchFamily="18" charset="0"/>
              </a:rPr>
              <a:t>комбинированные методы использования технических возможностей минимизации энергопотребления графических интерфейсов с энергоэффективным проектированием графического пользовательского интерфейса.</a:t>
            </a:r>
          </a:p>
          <a:p>
            <a:pPr indent="457200" algn="just"/>
            <a:endParaRPr lang="ru-RU" sz="4200" dirty="0">
              <a:solidFill>
                <a:srgbClr val="253957"/>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6421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Постановка задачи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000" b="1" dirty="0">
                <a:solidFill>
                  <a:srgbClr val="253957"/>
                </a:solidFill>
                <a:latin typeface="+mn-lt"/>
              </a:rPr>
              <a:t>Цель диссертационной работы </a:t>
            </a:r>
            <a:r>
              <a:rPr lang="ru-RU" sz="4000" dirty="0">
                <a:solidFill>
                  <a:srgbClr val="253957"/>
                </a:solidFill>
                <a:latin typeface="+mn-lt"/>
              </a:rPr>
              <a:t>состоит в разработке моделей, методов и алгоритмов реконфигурации графических интерфейсов </a:t>
            </a:r>
            <a:r>
              <a:rPr lang="en-US" sz="4000" dirty="0" err="1">
                <a:solidFill>
                  <a:srgbClr val="253957"/>
                </a:solidFill>
                <a:latin typeface="+mn-lt"/>
              </a:rPr>
              <a:t>IoT</a:t>
            </a:r>
            <a:r>
              <a:rPr lang="ru-RU" sz="4000" dirty="0">
                <a:solidFill>
                  <a:srgbClr val="253957"/>
                </a:solidFill>
                <a:latin typeface="+mn-lt"/>
              </a:rPr>
              <a:t>-устройств с целью минимизации энергопотребления и увеличения времени автономной работы мобильных устройств, используемых для визуализации данных.</a:t>
            </a:r>
          </a:p>
          <a:p>
            <a:pPr algn="just"/>
            <a:endParaRPr lang="en-US" sz="4000" dirty="0">
              <a:solidFill>
                <a:srgbClr val="253957"/>
              </a:solidFill>
              <a:latin typeface="+mn-lt"/>
            </a:endParaRPr>
          </a:p>
          <a:p>
            <a:pPr algn="just"/>
            <a:r>
              <a:rPr lang="ru-RU" sz="4000" b="1" dirty="0">
                <a:solidFill>
                  <a:srgbClr val="253957"/>
                </a:solidFill>
                <a:latin typeface="+mn-lt"/>
              </a:rPr>
              <a:t>Задачи исследования</a:t>
            </a:r>
            <a:r>
              <a:rPr lang="ru-RU" sz="4000" dirty="0">
                <a:solidFill>
                  <a:srgbClr val="253957"/>
                </a:solidFill>
                <a:latin typeface="+mn-lt"/>
              </a:rPr>
              <a:t>:</a:t>
            </a:r>
          </a:p>
          <a:p>
            <a:pPr marL="742950" lvl="0" indent="-742950" algn="just">
              <a:buFont typeface="+mj-lt"/>
              <a:buAutoNum type="arabicPeriod"/>
            </a:pPr>
            <a:r>
              <a:rPr lang="ru-RU" sz="4000" dirty="0">
                <a:solidFill>
                  <a:srgbClr val="253957"/>
                </a:solidFill>
                <a:latin typeface="+mn-lt"/>
              </a:rPr>
              <a:t>Обзор и анализ подходов к измерению и минимизации энергопотребления графических интерфейсов на мобильных устройствах.</a:t>
            </a:r>
          </a:p>
          <a:p>
            <a:pPr marL="742950" lvl="0" indent="-742950" algn="just">
              <a:buFont typeface="+mj-lt"/>
              <a:buAutoNum type="arabicPeriod"/>
            </a:pPr>
            <a:r>
              <a:rPr lang="ru-RU" sz="4000" dirty="0">
                <a:solidFill>
                  <a:srgbClr val="253957"/>
                </a:solidFill>
                <a:latin typeface="+mn-lt"/>
              </a:rPr>
              <a:t>Разработка математической модели процесса реконфигурации графического интерфейса для визуализации данных, поступающих от </a:t>
            </a:r>
            <a:r>
              <a:rPr lang="en-US" sz="4000" dirty="0" err="1">
                <a:solidFill>
                  <a:srgbClr val="253957"/>
                </a:solidFill>
                <a:latin typeface="+mn-lt"/>
              </a:rPr>
              <a:t>IoT</a:t>
            </a:r>
            <a:r>
              <a:rPr lang="ru-RU" sz="4000" dirty="0">
                <a:solidFill>
                  <a:srgbClr val="253957"/>
                </a:solidFill>
                <a:latin typeface="+mn-lt"/>
              </a:rPr>
              <a:t>-устройств, на мобильных устройствах.</a:t>
            </a:r>
          </a:p>
          <a:p>
            <a:pPr marL="742950" lvl="0" indent="-742950" algn="just">
              <a:buFont typeface="+mj-lt"/>
              <a:buAutoNum type="arabicPeriod"/>
            </a:pPr>
            <a:r>
              <a:rPr lang="ru-RU" sz="4000" dirty="0">
                <a:solidFill>
                  <a:srgbClr val="253957"/>
                </a:solidFill>
                <a:latin typeface="+mn-lt"/>
              </a:rPr>
              <a:t>Разработка метода реконфигурации графического интерфейса на мобильных устройствах с ограниченными ресурсами.</a:t>
            </a:r>
          </a:p>
          <a:p>
            <a:pPr marL="742950" lvl="0" indent="-742950" algn="just">
              <a:buFont typeface="+mj-lt"/>
              <a:buAutoNum type="arabicPeriod"/>
            </a:pPr>
            <a:r>
              <a:rPr lang="ru-RU" sz="4000" dirty="0">
                <a:solidFill>
                  <a:srgbClr val="253957"/>
                </a:solidFill>
                <a:latin typeface="+mn-lt"/>
              </a:rPr>
              <a:t>Разработка алгоритма динамического проектирования графического интерфейса для визуализации данных, поступающих от </a:t>
            </a:r>
            <a:r>
              <a:rPr lang="en-US" sz="4000" dirty="0" err="1">
                <a:solidFill>
                  <a:srgbClr val="253957"/>
                </a:solidFill>
                <a:latin typeface="+mn-lt"/>
              </a:rPr>
              <a:t>IoT</a:t>
            </a:r>
            <a:r>
              <a:rPr lang="ru-RU" sz="4000" dirty="0">
                <a:solidFill>
                  <a:srgbClr val="253957"/>
                </a:solidFill>
                <a:latin typeface="+mn-lt"/>
              </a:rPr>
              <a:t>-устройств, на мобильных устройствах с ограниченными ресурсами, в случае изменяющихся условий функционирования </a:t>
            </a:r>
            <a:r>
              <a:rPr lang="en-US" sz="4000" dirty="0" err="1">
                <a:solidFill>
                  <a:srgbClr val="253957"/>
                </a:solidFill>
                <a:latin typeface="+mn-lt"/>
              </a:rPr>
              <a:t>IoT</a:t>
            </a:r>
            <a:r>
              <a:rPr lang="ru-RU" sz="4000" dirty="0">
                <a:solidFill>
                  <a:srgbClr val="253957"/>
                </a:solidFill>
                <a:latin typeface="+mn-lt"/>
              </a:rPr>
              <a:t>-устройств.</a:t>
            </a:r>
          </a:p>
          <a:p>
            <a:pPr marL="742950" lvl="0" indent="-742950" algn="just">
              <a:buFont typeface="+mj-lt"/>
              <a:buAutoNum type="arabicPeriod"/>
            </a:pPr>
            <a:r>
              <a:rPr lang="ru-RU" sz="4000" dirty="0">
                <a:solidFill>
                  <a:srgbClr val="253957"/>
                </a:solidFill>
                <a:latin typeface="+mn-lt"/>
              </a:rPr>
              <a:t>Проведение имитационного моделирования и натурного моделирования минимизации энергопотребления мобильных устройств с использованием разработанных методов и алгоритмов.</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3787897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5769752" cy="119957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Научная новизна</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marL="742950" indent="-742950" algn="just">
              <a:buAutoNum type="arabicPeriod"/>
            </a:pPr>
            <a:r>
              <a:rPr lang="ru-RU" sz="4200" dirty="0">
                <a:solidFill>
                  <a:srgbClr val="253957"/>
                </a:solidFill>
                <a:latin typeface="+mn-lt"/>
              </a:rPr>
              <a:t>Разработана математическая модель процесса реконфигурации графического интерфейса для визуализации данных, поступающих от </a:t>
            </a:r>
            <a:r>
              <a:rPr lang="ru-RU" sz="4200" dirty="0" err="1">
                <a:solidFill>
                  <a:srgbClr val="253957"/>
                </a:solidFill>
                <a:latin typeface="+mn-lt"/>
              </a:rPr>
              <a:t>IoT</a:t>
            </a:r>
            <a:r>
              <a:rPr lang="ru-RU" sz="4200" dirty="0">
                <a:solidFill>
                  <a:srgbClr val="253957"/>
                </a:solidFill>
                <a:latin typeface="+mn-lt"/>
              </a:rPr>
              <a:t>-устройств, на мобильных устройствах.</a:t>
            </a:r>
          </a:p>
          <a:p>
            <a:pPr algn="just"/>
            <a:endParaRPr lang="ru-RU" sz="4200" dirty="0">
              <a:solidFill>
                <a:srgbClr val="253957"/>
              </a:solidFill>
              <a:latin typeface="+mn-lt"/>
            </a:endParaRPr>
          </a:p>
          <a:p>
            <a:pPr marL="742950" indent="-742950" algn="just">
              <a:buAutoNum type="arabicPeriod" startAt="2"/>
            </a:pPr>
            <a:r>
              <a:rPr lang="ru-RU" sz="4200" dirty="0">
                <a:solidFill>
                  <a:srgbClr val="253957"/>
                </a:solidFill>
                <a:latin typeface="+mn-lt"/>
              </a:rPr>
              <a:t>Предложен метод реконфигурации графического интерфейса на мобильных устройствах с ограниченными ресурсами.</a:t>
            </a:r>
          </a:p>
          <a:p>
            <a:pPr algn="just"/>
            <a:endParaRPr lang="ru-RU" sz="4200" dirty="0">
              <a:solidFill>
                <a:srgbClr val="253957"/>
              </a:solidFill>
              <a:latin typeface="+mn-lt"/>
            </a:endParaRPr>
          </a:p>
          <a:p>
            <a:pPr algn="just"/>
            <a:r>
              <a:rPr lang="ru-RU" sz="4200" dirty="0">
                <a:solidFill>
                  <a:srgbClr val="253957"/>
                </a:solidFill>
                <a:latin typeface="+mn-lt"/>
              </a:rPr>
              <a:t>3.	Разработан алгоритм динамического проектирования графического интерфейса для визуализации данных, поступающих от </a:t>
            </a:r>
            <a:r>
              <a:rPr lang="ru-RU" sz="4200" dirty="0" err="1">
                <a:solidFill>
                  <a:srgbClr val="253957"/>
                </a:solidFill>
                <a:latin typeface="+mn-lt"/>
              </a:rPr>
              <a:t>IoT</a:t>
            </a:r>
            <a:r>
              <a:rPr lang="ru-RU" sz="4200" dirty="0">
                <a:solidFill>
                  <a:srgbClr val="253957"/>
                </a:solidFill>
                <a:latin typeface="+mn-lt"/>
              </a:rPr>
              <a:t>-устройств, на мобильных устройствах с ограниченными ресурсами, в случае изменяющихся условий функционирования </a:t>
            </a:r>
            <a:r>
              <a:rPr lang="ru-RU" sz="4200" dirty="0" err="1">
                <a:solidFill>
                  <a:srgbClr val="253957"/>
                </a:solidFill>
                <a:latin typeface="+mn-lt"/>
              </a:rPr>
              <a:t>IoT</a:t>
            </a:r>
            <a:r>
              <a:rPr lang="ru-RU" sz="4200" dirty="0">
                <a:solidFill>
                  <a:srgbClr val="253957"/>
                </a:solidFill>
                <a:latin typeface="+mn-lt"/>
              </a:rPr>
              <a:t>-устройств.</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Прямоугольник 2">
            <a:extLst>
              <a:ext uri="{FF2B5EF4-FFF2-40B4-BE49-F238E27FC236}">
                <a16:creationId xmlns:a16="http://schemas.microsoft.com/office/drawing/2014/main" id="{EBFBB6A3-7377-4F6A-B794-EDA3F3A0C8AE}"/>
              </a:ext>
            </a:extLst>
          </p:cNvPr>
          <p:cNvSpPr/>
          <p:nvPr/>
        </p:nvSpPr>
        <p:spPr>
          <a:xfrm>
            <a:off x="1220309" y="9733806"/>
            <a:ext cx="21506373" cy="2677656"/>
          </a:xfrm>
          <a:prstGeom prst="rect">
            <a:avLst/>
          </a:prstGeom>
        </p:spPr>
        <p:txBody>
          <a:bodyPr wrap="square">
            <a:spAutoFit/>
          </a:bodyPr>
          <a:lstStyle/>
          <a:p>
            <a:pPr algn="just"/>
            <a:r>
              <a:rPr lang="ru-RU" sz="4200" dirty="0">
                <a:solidFill>
                  <a:srgbClr val="253957"/>
                </a:solidFill>
                <a:latin typeface="+mn-lt"/>
              </a:rPr>
              <a:t>В диссертационной работе используются методы теоретического исследования (теории множеств, целочисленного линейного программирования (ЦЛП), имитационного моделирования) и методы эмпирического исследования (эксперимент с использованием реальной гетерогенной сети Интернета вещей).</a:t>
            </a:r>
          </a:p>
        </p:txBody>
      </p:sp>
    </p:spTree>
    <p:extLst>
      <p:ext uri="{BB962C8B-B14F-4D97-AF65-F5344CB8AC3E}">
        <p14:creationId xmlns:p14="http://schemas.microsoft.com/office/powerpoint/2010/main" val="20884794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74913"/>
            <a:ext cx="15769752" cy="21396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Математическая модель процесса динамической реконфигурации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rPr>
              <a:t>Пусть динамически реконфигурируемый графический интерфейс </a:t>
            </a:r>
            <a:r>
              <a:rPr lang="en-US" sz="4200" dirty="0">
                <a:solidFill>
                  <a:srgbClr val="253957"/>
                </a:solidFill>
                <a:latin typeface="+mn-lt"/>
              </a:rPr>
              <a:t>IoT</a:t>
            </a:r>
            <a:r>
              <a:rPr lang="ru-RU" sz="4200" dirty="0">
                <a:solidFill>
                  <a:srgbClr val="253957"/>
                </a:solidFill>
                <a:latin typeface="+mn-lt"/>
              </a:rPr>
              <a:t>-устройств </a:t>
            </a:r>
            <a:r>
              <a:rPr lang="en-US" sz="4200" dirty="0">
                <a:solidFill>
                  <a:srgbClr val="253957"/>
                </a:solidFill>
                <a:latin typeface="+mn-lt"/>
              </a:rPr>
              <a:t>DGUI</a:t>
            </a:r>
            <a:r>
              <a:rPr lang="ru-RU" sz="4200" dirty="0">
                <a:solidFill>
                  <a:srgbClr val="253957"/>
                </a:solidFill>
                <a:latin typeface="+mn-lt"/>
              </a:rPr>
              <a:t> задается в виде следующей четверки:</a:t>
            </a:r>
          </a:p>
          <a:p>
            <a:pPr algn="just"/>
            <a:endParaRPr lang="en-US" sz="4200" dirty="0">
              <a:solidFill>
                <a:srgbClr val="253957"/>
              </a:solidFill>
              <a:latin typeface="+mn-lt"/>
            </a:endParaRPr>
          </a:p>
          <a:p>
            <a:r>
              <a:rPr lang="en-US" sz="4200" dirty="0">
                <a:solidFill>
                  <a:srgbClr val="253957"/>
                </a:solidFill>
                <a:latin typeface="+mn-lt"/>
              </a:rPr>
              <a:t>DGUI</a:t>
            </a:r>
            <a:r>
              <a:rPr lang="ru-RU" sz="4200" dirty="0">
                <a:solidFill>
                  <a:srgbClr val="253957"/>
                </a:solidFill>
                <a:latin typeface="+mn-lt"/>
              </a:rPr>
              <a:t> = &lt;</a:t>
            </a:r>
            <a:r>
              <a:rPr lang="en-US" sz="4200" dirty="0">
                <a:solidFill>
                  <a:srgbClr val="253957"/>
                </a:solidFill>
                <a:latin typeface="+mn-lt"/>
              </a:rPr>
              <a:t>S</a:t>
            </a:r>
            <a:r>
              <a:rPr lang="ru-RU" sz="4200" dirty="0">
                <a:solidFill>
                  <a:srgbClr val="253957"/>
                </a:solidFill>
                <a:latin typeface="+mn-lt"/>
              </a:rPr>
              <a:t>, </a:t>
            </a:r>
            <a:r>
              <a:rPr lang="en-US" sz="4200" dirty="0">
                <a:solidFill>
                  <a:srgbClr val="253957"/>
                </a:solidFill>
                <a:latin typeface="+mn-lt"/>
              </a:rPr>
              <a:t>E</a:t>
            </a:r>
            <a:r>
              <a:rPr lang="ru-RU" sz="4200" dirty="0">
                <a:solidFill>
                  <a:srgbClr val="253957"/>
                </a:solidFill>
                <a:latin typeface="+mn-lt"/>
              </a:rPr>
              <a:t>, </a:t>
            </a:r>
            <a:r>
              <a:rPr lang="en-US" sz="4200" dirty="0">
                <a:solidFill>
                  <a:srgbClr val="253957"/>
                </a:solidFill>
                <a:latin typeface="+mn-lt"/>
              </a:rPr>
              <a:t>R</a:t>
            </a:r>
            <a:r>
              <a:rPr lang="ru-RU" sz="4200" dirty="0">
                <a:solidFill>
                  <a:srgbClr val="253957"/>
                </a:solidFill>
                <a:latin typeface="+mn-lt"/>
              </a:rPr>
              <a:t>, </a:t>
            </a:r>
            <a:r>
              <a:rPr lang="en-US" sz="4200" dirty="0">
                <a:solidFill>
                  <a:srgbClr val="253957"/>
                </a:solidFill>
                <a:latin typeface="+mn-lt"/>
              </a:rPr>
              <a:t>B</a:t>
            </a:r>
            <a:r>
              <a:rPr lang="ru-RU" sz="4200" dirty="0">
                <a:solidFill>
                  <a:srgbClr val="253957"/>
                </a:solidFill>
                <a:latin typeface="+mn-lt"/>
              </a:rPr>
              <a:t>&gt;</a:t>
            </a:r>
            <a:endParaRPr lang="en-US" sz="4200" dirty="0">
              <a:solidFill>
                <a:srgbClr val="253957"/>
              </a:solidFill>
              <a:latin typeface="+mn-lt"/>
            </a:endParaRPr>
          </a:p>
          <a:p>
            <a:pPr algn="just"/>
            <a:endParaRPr lang="ru-RU" sz="4200" dirty="0">
              <a:solidFill>
                <a:srgbClr val="253957"/>
              </a:solidFill>
              <a:latin typeface="+mn-lt"/>
            </a:endParaRPr>
          </a:p>
          <a:p>
            <a:pPr algn="just"/>
            <a:r>
              <a:rPr lang="ru-RU" sz="4200" dirty="0">
                <a:solidFill>
                  <a:srgbClr val="253957"/>
                </a:solidFill>
                <a:latin typeface="+mn-lt"/>
              </a:rPr>
              <a:t>где </a:t>
            </a:r>
            <a:r>
              <a:rPr lang="en-US" sz="4200" dirty="0">
                <a:solidFill>
                  <a:srgbClr val="253957"/>
                </a:solidFill>
                <a:latin typeface="+mn-lt"/>
              </a:rPr>
              <a:t>S</a:t>
            </a:r>
            <a:r>
              <a:rPr lang="ru-RU" sz="4200" dirty="0">
                <a:solidFill>
                  <a:srgbClr val="253957"/>
                </a:solidFill>
                <a:latin typeface="+mn-lt"/>
              </a:rPr>
              <a:t>  = {</a:t>
            </a:r>
            <a:r>
              <a:rPr lang="en-US" sz="4200" dirty="0">
                <a:solidFill>
                  <a:srgbClr val="253957"/>
                </a:solidFill>
                <a:latin typeface="+mn-lt"/>
              </a:rPr>
              <a:t>s</a:t>
            </a:r>
            <a:r>
              <a:rPr lang="ru-RU" sz="4200" baseline="-25000" dirty="0">
                <a:solidFill>
                  <a:srgbClr val="253957"/>
                </a:solidFill>
                <a:latin typeface="+mn-lt"/>
              </a:rPr>
              <a:t>1</a:t>
            </a:r>
            <a:r>
              <a:rPr lang="ru-RU" sz="4200" dirty="0">
                <a:solidFill>
                  <a:srgbClr val="253957"/>
                </a:solidFill>
                <a:latin typeface="+mn-lt"/>
              </a:rPr>
              <a:t>, …, </a:t>
            </a:r>
            <a:r>
              <a:rPr lang="en-US" sz="4200" dirty="0" err="1">
                <a:solidFill>
                  <a:srgbClr val="253957"/>
                </a:solidFill>
                <a:latin typeface="+mn-lt"/>
              </a:rPr>
              <a:t>s</a:t>
            </a:r>
            <a:r>
              <a:rPr lang="en-US" sz="4200" baseline="-25000" dirty="0" err="1">
                <a:solidFill>
                  <a:srgbClr val="253957"/>
                </a:solidFill>
                <a:latin typeface="+mn-lt"/>
              </a:rPr>
              <a:t>n</a:t>
            </a:r>
            <a:r>
              <a:rPr lang="ru-RU" sz="4200" dirty="0">
                <a:solidFill>
                  <a:srgbClr val="253957"/>
                </a:solidFill>
                <a:latin typeface="+mn-lt"/>
              </a:rPr>
              <a:t>} – множество </a:t>
            </a:r>
            <a:r>
              <a:rPr lang="en-US" sz="4200" dirty="0">
                <a:solidFill>
                  <a:srgbClr val="253957"/>
                </a:solidFill>
                <a:latin typeface="+mn-lt"/>
              </a:rPr>
              <a:t>IoT</a:t>
            </a:r>
            <a:r>
              <a:rPr lang="ru-RU" sz="4200" dirty="0">
                <a:solidFill>
                  <a:srgbClr val="253957"/>
                </a:solidFill>
                <a:latin typeface="+mn-lt"/>
              </a:rPr>
              <a:t>-устройств, генерирующих данные, которые необходимо визуализировать на мобильном устройстве. </a:t>
            </a:r>
          </a:p>
          <a:p>
            <a:pPr algn="just"/>
            <a:endParaRPr lang="en-US" sz="4200" dirty="0">
              <a:solidFill>
                <a:srgbClr val="253957"/>
              </a:solidFill>
              <a:latin typeface="+mn-lt"/>
            </a:endParaRPr>
          </a:p>
          <a:p>
            <a:pPr algn="just"/>
            <a:r>
              <a:rPr lang="en-US" sz="4200" dirty="0">
                <a:solidFill>
                  <a:srgbClr val="253957"/>
                </a:solidFill>
                <a:latin typeface="+mn-lt"/>
              </a:rPr>
              <a:t>E</a:t>
            </a:r>
            <a:r>
              <a:rPr lang="ru-RU" sz="4200" dirty="0">
                <a:solidFill>
                  <a:srgbClr val="253957"/>
                </a:solidFill>
                <a:latin typeface="+mn-lt"/>
              </a:rPr>
              <a:t> = {</a:t>
            </a:r>
            <a:r>
              <a:rPr lang="en-US" sz="4200" dirty="0">
                <a:solidFill>
                  <a:srgbClr val="253957"/>
                </a:solidFill>
                <a:latin typeface="+mn-lt"/>
              </a:rPr>
              <a:t>e</a:t>
            </a:r>
            <a:r>
              <a:rPr lang="ru-RU" sz="4200" baseline="-25000" dirty="0">
                <a:solidFill>
                  <a:srgbClr val="253957"/>
                </a:solidFill>
                <a:latin typeface="+mn-lt"/>
              </a:rPr>
              <a:t>1</a:t>
            </a:r>
            <a:r>
              <a:rPr lang="ru-RU" sz="4200" dirty="0">
                <a:solidFill>
                  <a:srgbClr val="253957"/>
                </a:solidFill>
                <a:latin typeface="+mn-lt"/>
              </a:rPr>
              <a:t>, …, </a:t>
            </a:r>
            <a:r>
              <a:rPr lang="en-US" sz="4200" dirty="0" err="1">
                <a:solidFill>
                  <a:srgbClr val="253957"/>
                </a:solidFill>
                <a:latin typeface="+mn-lt"/>
              </a:rPr>
              <a:t>e</a:t>
            </a:r>
            <a:r>
              <a:rPr lang="en-US" sz="4200" baseline="-25000" dirty="0" err="1">
                <a:solidFill>
                  <a:srgbClr val="253957"/>
                </a:solidFill>
                <a:latin typeface="+mn-lt"/>
              </a:rPr>
              <a:t>o</a:t>
            </a:r>
            <a:r>
              <a:rPr lang="ru-RU" sz="4200" dirty="0">
                <a:solidFill>
                  <a:srgbClr val="253957"/>
                </a:solidFill>
                <a:latin typeface="+mn-lt"/>
              </a:rPr>
              <a:t>} – множество элементов графического интерфейса пользователя; </a:t>
            </a:r>
          </a:p>
          <a:p>
            <a:pPr algn="just"/>
            <a:endParaRPr lang="en-US" sz="4200" dirty="0">
              <a:solidFill>
                <a:srgbClr val="253957"/>
              </a:solidFill>
              <a:latin typeface="+mn-lt"/>
            </a:endParaRPr>
          </a:p>
          <a:p>
            <a:pPr algn="just"/>
            <a:r>
              <a:rPr lang="en-US" sz="4200" dirty="0">
                <a:solidFill>
                  <a:srgbClr val="253957"/>
                </a:solidFill>
                <a:latin typeface="+mn-lt"/>
              </a:rPr>
              <a:t>R</a:t>
            </a:r>
            <a:r>
              <a:rPr lang="ru-RU" sz="4200" dirty="0">
                <a:solidFill>
                  <a:srgbClr val="253957"/>
                </a:solidFill>
                <a:latin typeface="+mn-lt"/>
              </a:rPr>
              <a:t> = {</a:t>
            </a:r>
            <a:r>
              <a:rPr lang="en-US" sz="4200" dirty="0">
                <a:solidFill>
                  <a:srgbClr val="253957"/>
                </a:solidFill>
                <a:latin typeface="+mn-lt"/>
              </a:rPr>
              <a:t>r</a:t>
            </a:r>
            <a:r>
              <a:rPr lang="ru-RU" sz="4200" baseline="-25000" dirty="0">
                <a:solidFill>
                  <a:srgbClr val="253957"/>
                </a:solidFill>
                <a:latin typeface="+mn-lt"/>
              </a:rPr>
              <a:t>1</a:t>
            </a:r>
            <a:r>
              <a:rPr lang="ru-RU" sz="4200" dirty="0">
                <a:solidFill>
                  <a:srgbClr val="253957"/>
                </a:solidFill>
                <a:latin typeface="+mn-lt"/>
              </a:rPr>
              <a:t>, …, </a:t>
            </a:r>
            <a:r>
              <a:rPr lang="en-US" sz="4200" dirty="0">
                <a:solidFill>
                  <a:srgbClr val="253957"/>
                </a:solidFill>
                <a:latin typeface="+mn-lt"/>
              </a:rPr>
              <a:t>r</a:t>
            </a:r>
            <a:r>
              <a:rPr lang="en-US" sz="4200" baseline="-25000" dirty="0">
                <a:solidFill>
                  <a:srgbClr val="253957"/>
                </a:solidFill>
                <a:latin typeface="+mn-lt"/>
              </a:rPr>
              <a:t>m</a:t>
            </a:r>
            <a:r>
              <a:rPr lang="ru-RU" sz="4200" dirty="0">
                <a:solidFill>
                  <a:srgbClr val="253957"/>
                </a:solidFill>
                <a:latin typeface="+mn-lt"/>
              </a:rPr>
              <a:t>} – множество ресурсов мобильного устройства (различных типов – память, энергия, канал связи и др.);</a:t>
            </a:r>
          </a:p>
          <a:p>
            <a:pPr algn="just"/>
            <a:endParaRPr lang="en-US" sz="4200" dirty="0">
              <a:solidFill>
                <a:srgbClr val="253957"/>
              </a:solidFill>
              <a:latin typeface="+mn-lt"/>
            </a:endParaRPr>
          </a:p>
          <a:p>
            <a:pPr algn="just"/>
            <a:r>
              <a:rPr lang="en-US" sz="4200" dirty="0">
                <a:solidFill>
                  <a:srgbClr val="253957"/>
                </a:solidFill>
                <a:latin typeface="+mn-lt"/>
              </a:rPr>
              <a:t>B</a:t>
            </a:r>
            <a:r>
              <a:rPr lang="ru-RU" sz="4200" dirty="0">
                <a:solidFill>
                  <a:srgbClr val="253957"/>
                </a:solidFill>
                <a:latin typeface="+mn-lt"/>
              </a:rPr>
              <a:t> = {</a:t>
            </a:r>
            <a:r>
              <a:rPr lang="en-US" sz="4200" dirty="0">
                <a:solidFill>
                  <a:srgbClr val="253957"/>
                </a:solidFill>
                <a:latin typeface="+mn-lt"/>
              </a:rPr>
              <a:t>b</a:t>
            </a:r>
            <a:r>
              <a:rPr lang="ru-RU" sz="4200" baseline="-25000" dirty="0">
                <a:solidFill>
                  <a:srgbClr val="253957"/>
                </a:solidFill>
                <a:latin typeface="+mn-lt"/>
              </a:rPr>
              <a:t>1</a:t>
            </a:r>
            <a:r>
              <a:rPr lang="ru-RU" sz="4200" dirty="0">
                <a:solidFill>
                  <a:srgbClr val="253957"/>
                </a:solidFill>
                <a:latin typeface="+mn-lt"/>
              </a:rPr>
              <a:t>, …, </a:t>
            </a:r>
            <a:r>
              <a:rPr lang="en-US" sz="4200" dirty="0">
                <a:solidFill>
                  <a:srgbClr val="253957"/>
                </a:solidFill>
                <a:latin typeface="+mn-lt"/>
              </a:rPr>
              <a:t>b</a:t>
            </a:r>
            <a:r>
              <a:rPr lang="en-US" sz="4200" baseline="-25000" dirty="0">
                <a:solidFill>
                  <a:srgbClr val="253957"/>
                </a:solidFill>
                <a:latin typeface="+mn-lt"/>
              </a:rPr>
              <a:t>s</a:t>
            </a:r>
            <a:r>
              <a:rPr lang="ru-RU" sz="4200" dirty="0">
                <a:solidFill>
                  <a:srgbClr val="253957"/>
                </a:solidFill>
                <a:latin typeface="+mn-lt"/>
              </a:rPr>
              <a:t>} – множество отношений между элементами интерфейса и множеством </a:t>
            </a:r>
            <a:r>
              <a:rPr lang="en-US" sz="4200" dirty="0">
                <a:solidFill>
                  <a:srgbClr val="253957"/>
                </a:solidFill>
                <a:latin typeface="+mn-lt"/>
              </a:rPr>
              <a:t>IoT</a:t>
            </a:r>
            <a:r>
              <a:rPr lang="ru-RU" sz="4200" dirty="0">
                <a:solidFill>
                  <a:srgbClr val="253957"/>
                </a:solidFill>
                <a:latin typeface="+mn-lt"/>
              </a:rPr>
              <a:t>-устройств.</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14228648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74913"/>
            <a:ext cx="15769752" cy="21396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Математическая модель процесса динамической реконфигурации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Каждое отношение </a:t>
            </a:r>
            <a:r>
              <a:rPr lang="en-US" sz="4200" dirty="0">
                <a:solidFill>
                  <a:srgbClr val="253957"/>
                </a:solidFill>
                <a:latin typeface="+mn-lt"/>
                <a:ea typeface="Calibri" panose="020F0502020204030204" pitchFamily="34" charset="0"/>
                <a:cs typeface="Times New Roman" panose="02020603050405020304" pitchFamily="18" charset="0"/>
              </a:rPr>
              <a:t>b </a:t>
            </a:r>
            <a:r>
              <a:rPr lang="ru-RU" sz="4200" dirty="0">
                <a:solidFill>
                  <a:srgbClr val="253957"/>
                </a:solidFill>
                <a:latin typeface="+mn-lt"/>
                <a:ea typeface="Calibri" panose="020F0502020204030204" pitchFamily="34" charset="0"/>
                <a:cs typeface="Cambria Math" panose="02040503050406030204" pitchFamily="18" charset="0"/>
              </a:rPr>
              <a:t>∈</a:t>
            </a:r>
            <a:r>
              <a:rPr lang="ru-RU" sz="4200" dirty="0">
                <a:solidFill>
                  <a:srgbClr val="253957"/>
                </a:solidFill>
                <a:latin typeface="+mn-lt"/>
                <a:ea typeface="Calibri" panose="020F0502020204030204" pitchFamily="34" charset="0"/>
                <a:cs typeface="Times New Roman" panose="02020603050405020304" pitchFamily="18" charset="0"/>
              </a:rPr>
              <a:t> </a:t>
            </a:r>
            <a:r>
              <a:rPr lang="en-US" sz="4200" dirty="0">
                <a:solidFill>
                  <a:srgbClr val="253957"/>
                </a:solidFill>
                <a:latin typeface="+mn-lt"/>
                <a:ea typeface="Calibri" panose="020F0502020204030204" pitchFamily="34" charset="0"/>
                <a:cs typeface="Times New Roman" panose="02020603050405020304" pitchFamily="18" charset="0"/>
              </a:rPr>
              <a:t>B</a:t>
            </a:r>
            <a:r>
              <a:rPr lang="ru-RU" sz="4200" dirty="0">
                <a:solidFill>
                  <a:srgbClr val="253957"/>
                </a:solidFill>
                <a:latin typeface="+mn-lt"/>
                <a:ea typeface="Calibri" panose="020F0502020204030204" pitchFamily="34" charset="0"/>
                <a:cs typeface="Times New Roman" panose="02020603050405020304" pitchFamily="18" charset="0"/>
              </a:rPr>
              <a:t> между элементом интерфейса и свойством </a:t>
            </a:r>
            <a:r>
              <a:rPr lang="en-US" sz="4200" dirty="0">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 определяет тип передаваемых данных и объем передаваемой полезной информации. Таким образом, каждое взаимосвязь между элементами интерфейса и свойствами </a:t>
            </a:r>
            <a:r>
              <a:rPr lang="en-US" sz="4200" dirty="0">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 можно описать при помощи следующей четверки:    </a:t>
            </a: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          </a:t>
            </a:r>
          </a:p>
          <a:p>
            <a:pPr indent="457200">
              <a:spcBef>
                <a:spcPts val="600"/>
              </a:spcBef>
            </a:pPr>
            <a:r>
              <a:rPr lang="en-US" sz="4800" dirty="0">
                <a:solidFill>
                  <a:srgbClr val="253957"/>
                </a:solidFill>
                <a:latin typeface="+mn-lt"/>
                <a:ea typeface="Calibri" panose="020F0502020204030204" pitchFamily="34" charset="0"/>
                <a:cs typeface="Times New Roman" panose="02020603050405020304" pitchFamily="18" charset="0"/>
              </a:rPr>
              <a:t>b = &lt;</a:t>
            </a:r>
            <a:r>
              <a:rPr lang="en-US" sz="4800" dirty="0" err="1">
                <a:solidFill>
                  <a:srgbClr val="253957"/>
                </a:solidFill>
                <a:latin typeface="+mn-lt"/>
                <a:ea typeface="Calibri" panose="020F0502020204030204" pitchFamily="34" charset="0"/>
                <a:cs typeface="Times New Roman" panose="02020603050405020304" pitchFamily="18" charset="0"/>
              </a:rPr>
              <a:t>bs</a:t>
            </a:r>
            <a:r>
              <a:rPr lang="en-US" sz="4800" baseline="-25000" dirty="0" err="1">
                <a:solidFill>
                  <a:srgbClr val="253957"/>
                </a:solidFill>
                <a:latin typeface="+mn-lt"/>
                <a:ea typeface="Calibri" panose="020F0502020204030204" pitchFamily="34" charset="0"/>
                <a:cs typeface="Times New Roman" panose="02020603050405020304" pitchFamily="18" charset="0"/>
              </a:rPr>
              <a:t>j</a:t>
            </a:r>
            <a:r>
              <a:rPr lang="en-US" sz="4800" dirty="0">
                <a:solidFill>
                  <a:srgbClr val="253957"/>
                </a:solidFill>
                <a:latin typeface="+mn-lt"/>
                <a:ea typeface="Calibri" panose="020F0502020204030204" pitchFamily="34" charset="0"/>
                <a:cs typeface="Times New Roman" panose="02020603050405020304" pitchFamily="18" charset="0"/>
              </a:rPr>
              <a:t>, be, </a:t>
            </a:r>
            <a:r>
              <a:rPr lang="en-US" sz="4800" dirty="0" err="1">
                <a:solidFill>
                  <a:srgbClr val="253957"/>
                </a:solidFill>
                <a:latin typeface="+mn-lt"/>
                <a:ea typeface="Calibri" panose="020F0502020204030204" pitchFamily="34" charset="0"/>
                <a:cs typeface="Times New Roman" panose="02020603050405020304" pitchFamily="18" charset="0"/>
              </a:rPr>
              <a:t>bt</a:t>
            </a:r>
            <a:r>
              <a:rPr lang="en-US" sz="4800" dirty="0">
                <a:solidFill>
                  <a:srgbClr val="253957"/>
                </a:solidFill>
                <a:latin typeface="+mn-lt"/>
                <a:ea typeface="Calibri" panose="020F0502020204030204" pitchFamily="34" charset="0"/>
                <a:cs typeface="Times New Roman" panose="02020603050405020304" pitchFamily="18" charset="0"/>
              </a:rPr>
              <a:t>, </a:t>
            </a:r>
            <a:r>
              <a:rPr lang="en-US" sz="4800" dirty="0" err="1">
                <a:solidFill>
                  <a:srgbClr val="253957"/>
                </a:solidFill>
                <a:latin typeface="+mn-lt"/>
                <a:ea typeface="Calibri" panose="020F0502020204030204" pitchFamily="34" charset="0"/>
                <a:cs typeface="Times New Roman" panose="02020603050405020304" pitchFamily="18" charset="0"/>
              </a:rPr>
              <a:t>bv</a:t>
            </a:r>
            <a:r>
              <a:rPr lang="en-US" sz="4800" dirty="0">
                <a:solidFill>
                  <a:srgbClr val="253957"/>
                </a:solidFill>
                <a:latin typeface="+mn-lt"/>
                <a:ea typeface="Calibri" panose="020F0502020204030204" pitchFamily="34" charset="0"/>
                <a:cs typeface="Times New Roman" panose="02020603050405020304" pitchFamily="18" charset="0"/>
              </a:rPr>
              <a:t>&gt;</a:t>
            </a:r>
          </a:p>
          <a:p>
            <a:pPr indent="457200" algn="just">
              <a:spcBef>
                <a:spcPts val="600"/>
              </a:spcBef>
            </a:pPr>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где </a:t>
            </a:r>
            <a:r>
              <a:rPr lang="en-US" sz="4200" dirty="0" err="1">
                <a:solidFill>
                  <a:srgbClr val="253957"/>
                </a:solidFill>
                <a:latin typeface="+mn-lt"/>
                <a:ea typeface="Calibri" panose="020F0502020204030204" pitchFamily="34" charset="0"/>
                <a:cs typeface="Times New Roman" panose="02020603050405020304" pitchFamily="18" charset="0"/>
              </a:rPr>
              <a:t>bs</a:t>
            </a:r>
            <a:r>
              <a:rPr lang="en-US" sz="4200" baseline="-25000" dirty="0" err="1">
                <a:solidFill>
                  <a:srgbClr val="253957"/>
                </a:solidFill>
                <a:latin typeface="+mn-lt"/>
                <a:ea typeface="Calibri" panose="020F0502020204030204" pitchFamily="34" charset="0"/>
                <a:cs typeface="Times New Roman" panose="02020603050405020304" pitchFamily="18" charset="0"/>
              </a:rPr>
              <a:t>j</a:t>
            </a:r>
            <a:r>
              <a:rPr lang="en-US" sz="4200" baseline="-25000" dirty="0">
                <a:solidFill>
                  <a:srgbClr val="253957"/>
                </a:solidFill>
                <a:latin typeface="+mn-lt"/>
                <a:ea typeface="Calibri" panose="020F0502020204030204" pitchFamily="34" charset="0"/>
                <a:cs typeface="Times New Roman" panose="02020603050405020304" pitchFamily="18" charset="0"/>
              </a:rPr>
              <a:t> </a:t>
            </a:r>
            <a:r>
              <a:rPr lang="ru-RU" sz="4200" dirty="0">
                <a:solidFill>
                  <a:srgbClr val="253957"/>
                </a:solidFill>
                <a:latin typeface="+mn-lt"/>
                <a:ea typeface="Calibri" panose="020F0502020204030204" pitchFamily="34" charset="0"/>
                <a:cs typeface="Cambria Math" panose="02040503050406030204" pitchFamily="18" charset="0"/>
              </a:rPr>
              <a:t>∈</a:t>
            </a:r>
            <a:r>
              <a:rPr lang="ru-RU" sz="4200" dirty="0">
                <a:solidFill>
                  <a:srgbClr val="253957"/>
                </a:solidFill>
                <a:latin typeface="+mn-lt"/>
                <a:ea typeface="Calibri" panose="020F0502020204030204" pitchFamily="34" charset="0"/>
                <a:cs typeface="Times New Roman" panose="02020603050405020304" pitchFamily="18" charset="0"/>
              </a:rPr>
              <a:t> </a:t>
            </a:r>
            <a:r>
              <a:rPr lang="en-US" sz="4200" dirty="0">
                <a:solidFill>
                  <a:srgbClr val="253957"/>
                </a:solidFill>
                <a:latin typeface="+mn-lt"/>
                <a:ea typeface="Calibri" panose="020F0502020204030204" pitchFamily="34" charset="0"/>
                <a:cs typeface="Times New Roman" panose="02020603050405020304" pitchFamily="18" charset="0"/>
              </a:rPr>
              <a:t>S</a:t>
            </a:r>
            <a:r>
              <a:rPr lang="ru-RU" sz="4200" dirty="0">
                <a:solidFill>
                  <a:srgbClr val="253957"/>
                </a:solidFill>
                <a:latin typeface="+mn-lt"/>
                <a:ea typeface="Calibri" panose="020F0502020204030204" pitchFamily="34" charset="0"/>
                <a:cs typeface="Times New Roman" panose="02020603050405020304" pitchFamily="18" charset="0"/>
              </a:rPr>
              <a:t> – определенное свойство </a:t>
            </a:r>
            <a:r>
              <a:rPr lang="en-US" sz="4200" dirty="0">
                <a:solidFill>
                  <a:srgbClr val="253957"/>
                </a:solidFill>
                <a:latin typeface="+mn-lt"/>
                <a:ea typeface="Calibri" panose="020F0502020204030204" pitchFamily="34" charset="0"/>
                <a:cs typeface="Times New Roman" panose="02020603050405020304" pitchFamily="18" charset="0"/>
              </a:rPr>
              <a:t>IoT</a:t>
            </a:r>
            <a:r>
              <a:rPr lang="ru-RU" sz="4200" dirty="0">
                <a:solidFill>
                  <a:srgbClr val="253957"/>
                </a:solidFill>
                <a:latin typeface="+mn-lt"/>
                <a:ea typeface="Calibri" panose="020F0502020204030204" pitchFamily="34" charset="0"/>
                <a:cs typeface="Times New Roman" panose="02020603050405020304" pitchFamily="18" charset="0"/>
              </a:rPr>
              <a:t>-устройства;</a:t>
            </a: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en-US" sz="4200" dirty="0">
                <a:solidFill>
                  <a:srgbClr val="253957"/>
                </a:solidFill>
                <a:latin typeface="+mn-lt"/>
                <a:ea typeface="Calibri" panose="020F0502020204030204" pitchFamily="34" charset="0"/>
                <a:cs typeface="Times New Roman" panose="02020603050405020304" pitchFamily="18" charset="0"/>
              </a:rPr>
              <a:t>be</a:t>
            </a:r>
            <a:r>
              <a:rPr lang="en-US" sz="4200" baseline="-25000" dirty="0">
                <a:solidFill>
                  <a:srgbClr val="253957"/>
                </a:solidFill>
                <a:latin typeface="+mn-lt"/>
                <a:ea typeface="Calibri" panose="020F0502020204030204" pitchFamily="34" charset="0"/>
                <a:cs typeface="Times New Roman" panose="02020603050405020304" pitchFamily="18" charset="0"/>
              </a:rPr>
              <a:t> </a:t>
            </a:r>
            <a:r>
              <a:rPr lang="ru-RU" sz="4200" dirty="0">
                <a:solidFill>
                  <a:srgbClr val="253957"/>
                </a:solidFill>
                <a:latin typeface="+mn-lt"/>
                <a:ea typeface="Calibri" panose="020F0502020204030204" pitchFamily="34" charset="0"/>
                <a:cs typeface="Cambria Math" panose="02040503050406030204" pitchFamily="18" charset="0"/>
              </a:rPr>
              <a:t>∈</a:t>
            </a:r>
            <a:r>
              <a:rPr lang="ru-RU" sz="4200" dirty="0">
                <a:solidFill>
                  <a:srgbClr val="253957"/>
                </a:solidFill>
                <a:latin typeface="+mn-lt"/>
                <a:ea typeface="Calibri" panose="020F0502020204030204" pitchFamily="34" charset="0"/>
                <a:cs typeface="Times New Roman" panose="02020603050405020304" pitchFamily="18" charset="0"/>
              </a:rPr>
              <a:t> </a:t>
            </a:r>
            <a:r>
              <a:rPr lang="en-US" sz="4200" dirty="0">
                <a:solidFill>
                  <a:srgbClr val="253957"/>
                </a:solidFill>
                <a:latin typeface="+mn-lt"/>
                <a:ea typeface="Calibri" panose="020F0502020204030204" pitchFamily="34" charset="0"/>
                <a:cs typeface="Times New Roman" panose="02020603050405020304" pitchFamily="18" charset="0"/>
              </a:rPr>
              <a:t>E</a:t>
            </a:r>
            <a:r>
              <a:rPr lang="ru-RU" sz="4200" dirty="0">
                <a:solidFill>
                  <a:srgbClr val="253957"/>
                </a:solidFill>
                <a:latin typeface="+mn-lt"/>
                <a:ea typeface="Calibri" panose="020F0502020204030204" pitchFamily="34" charset="0"/>
                <a:cs typeface="Times New Roman" panose="02020603050405020304" pitchFamily="18" charset="0"/>
              </a:rPr>
              <a:t> – определенный элемент интерфейса;</a:t>
            </a: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en-US" sz="4200" dirty="0" err="1">
                <a:solidFill>
                  <a:srgbClr val="253957"/>
                </a:solidFill>
                <a:latin typeface="+mn-lt"/>
                <a:ea typeface="Calibri" panose="020F0502020204030204" pitchFamily="34" charset="0"/>
                <a:cs typeface="Times New Roman" panose="02020603050405020304" pitchFamily="18" charset="0"/>
              </a:rPr>
              <a:t>bv</a:t>
            </a:r>
            <a:r>
              <a:rPr lang="ru-RU" sz="4200" dirty="0">
                <a:solidFill>
                  <a:srgbClr val="253957"/>
                </a:solidFill>
                <a:latin typeface="+mn-lt"/>
                <a:ea typeface="Calibri" panose="020F0502020204030204" pitchFamily="34" charset="0"/>
                <a:cs typeface="Times New Roman" panose="02020603050405020304" pitchFamily="18" charset="0"/>
              </a:rPr>
              <a:t> – объем полезной передаваемой информации;</a:t>
            </a: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en-US" sz="4200" dirty="0" err="1">
                <a:solidFill>
                  <a:srgbClr val="253957"/>
                </a:solidFill>
                <a:latin typeface="+mn-lt"/>
                <a:ea typeface="Calibri" panose="020F0502020204030204" pitchFamily="34" charset="0"/>
                <a:cs typeface="Times New Roman" panose="02020603050405020304" pitchFamily="18" charset="0"/>
              </a:rPr>
              <a:t>bt</a:t>
            </a:r>
            <a:r>
              <a:rPr lang="ru-RU" sz="4200" dirty="0">
                <a:solidFill>
                  <a:srgbClr val="253957"/>
                </a:solidFill>
                <a:latin typeface="+mn-lt"/>
                <a:ea typeface="Calibri" panose="020F0502020204030204" pitchFamily="34" charset="0"/>
                <a:cs typeface="Times New Roman" panose="02020603050405020304" pitchFamily="18" charset="0"/>
              </a:rPr>
              <a:t>  – тип данных.</a:t>
            </a: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Реконфигурация динамического графического интерфейса рассматривается как процесс эффективного расхода ресурсов мобильного устройства.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2857367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74913"/>
            <a:ext cx="15769752" cy="21396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Математическая модель процесса динамической реконфигурации</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Пусть </a:t>
            </a:r>
            <a:r>
              <a:rPr lang="en-US" sz="4200" dirty="0" err="1">
                <a:solidFill>
                  <a:srgbClr val="253957"/>
                </a:solidFill>
                <a:latin typeface="+mn-lt"/>
                <a:ea typeface="Calibri" panose="020F0502020204030204" pitchFamily="34" charset="0"/>
                <a:cs typeface="Times New Roman" panose="02020603050405020304" pitchFamily="18" charset="0"/>
              </a:rPr>
              <a:t>L</a:t>
            </a:r>
            <a:r>
              <a:rPr lang="en-US" sz="4200" baseline="-25000" dirty="0" err="1">
                <a:solidFill>
                  <a:srgbClr val="253957"/>
                </a:solidFill>
                <a:latin typeface="+mn-lt"/>
                <a:ea typeface="Calibri" panose="020F0502020204030204" pitchFamily="34" charset="0"/>
                <a:cs typeface="Times New Roman" panose="02020603050405020304" pitchFamily="18" charset="0"/>
              </a:rPr>
              <a:t>r</a:t>
            </a:r>
            <a:r>
              <a:rPr lang="ru-RU" sz="4200" dirty="0">
                <a:solidFill>
                  <a:srgbClr val="253957"/>
                </a:solidFill>
                <a:latin typeface="+mn-lt"/>
                <a:ea typeface="Calibri" panose="020F0502020204030204" pitchFamily="34" charset="0"/>
                <a:cs typeface="Times New Roman" panose="02020603050405020304" pitchFamily="18" charset="0"/>
              </a:rPr>
              <a:t>(</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 остаточный ресурс </a:t>
            </a:r>
            <a:r>
              <a:rPr lang="en-US" sz="4200" dirty="0">
                <a:solidFill>
                  <a:srgbClr val="253957"/>
                </a:solidFill>
                <a:latin typeface="+mn-lt"/>
                <a:ea typeface="Calibri" panose="020F0502020204030204" pitchFamily="34" charset="0"/>
                <a:cs typeface="Times New Roman" panose="02020603050405020304" pitchFamily="18" charset="0"/>
              </a:rPr>
              <a:t>r</a:t>
            </a:r>
            <a:r>
              <a:rPr lang="ru-RU" sz="4200" dirty="0">
                <a:solidFill>
                  <a:srgbClr val="253957"/>
                </a:solidFill>
                <a:latin typeface="+mn-lt"/>
                <a:ea typeface="Calibri" panose="020F0502020204030204" pitchFamily="34" charset="0"/>
                <a:cs typeface="Times New Roman" panose="02020603050405020304" pitchFamily="18" charset="0"/>
              </a:rPr>
              <a:t> мобильного устройства в момент времени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а С</a:t>
            </a:r>
            <a:r>
              <a:rPr lang="en-US" sz="4200" baseline="-25000" dirty="0">
                <a:solidFill>
                  <a:srgbClr val="253957"/>
                </a:solidFill>
                <a:latin typeface="+mn-lt"/>
                <a:ea typeface="Calibri" panose="020F0502020204030204" pitchFamily="34" charset="0"/>
                <a:cs typeface="Times New Roman" panose="02020603050405020304" pitchFamily="18" charset="0"/>
              </a:rPr>
              <a:t>r</a:t>
            </a:r>
            <a:r>
              <a:rPr lang="ru-RU" sz="4200" dirty="0">
                <a:solidFill>
                  <a:srgbClr val="253957"/>
                </a:solidFill>
                <a:latin typeface="+mn-lt"/>
                <a:ea typeface="Calibri" panose="020F0502020204030204" pitchFamily="34" charset="0"/>
                <a:cs typeface="Times New Roman" panose="02020603050405020304" pitchFamily="18" charset="0"/>
              </a:rPr>
              <a:t>(</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 расход ресурса </a:t>
            </a:r>
            <a:r>
              <a:rPr lang="en-US" sz="4200" dirty="0">
                <a:solidFill>
                  <a:srgbClr val="253957"/>
                </a:solidFill>
                <a:latin typeface="+mn-lt"/>
                <a:ea typeface="Calibri" panose="020F0502020204030204" pitchFamily="34" charset="0"/>
                <a:cs typeface="Times New Roman" panose="02020603050405020304" pitchFamily="18" charset="0"/>
              </a:rPr>
              <a:t>r</a:t>
            </a:r>
            <a:r>
              <a:rPr lang="ru-RU" sz="4200" dirty="0">
                <a:solidFill>
                  <a:srgbClr val="253957"/>
                </a:solidFill>
                <a:latin typeface="+mn-lt"/>
                <a:ea typeface="Calibri" panose="020F0502020204030204" pitchFamily="34" charset="0"/>
                <a:cs typeface="Times New Roman" panose="02020603050405020304" pitchFamily="18" charset="0"/>
              </a:rPr>
              <a:t> мобильного устройства за интервал времени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a:t>
            </a:r>
          </a:p>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Определим показатель расхода ресурса </a:t>
            </a:r>
            <a:r>
              <a:rPr lang="en-US" sz="4200" dirty="0">
                <a:solidFill>
                  <a:srgbClr val="253957"/>
                </a:solidFill>
                <a:latin typeface="+mn-lt"/>
                <a:ea typeface="Calibri" panose="020F0502020204030204" pitchFamily="34" charset="0"/>
                <a:cs typeface="Times New Roman" panose="02020603050405020304" pitchFamily="18" charset="0"/>
              </a:rPr>
              <a:t>r</a:t>
            </a:r>
            <a:r>
              <a:rPr lang="ru-RU" sz="4200" dirty="0">
                <a:solidFill>
                  <a:srgbClr val="253957"/>
                </a:solidFill>
                <a:latin typeface="+mn-lt"/>
                <a:ea typeface="Calibri" panose="020F0502020204030204" pitchFamily="34" charset="0"/>
                <a:cs typeface="Times New Roman" panose="02020603050405020304" pitchFamily="18" charset="0"/>
              </a:rPr>
              <a:t>:</a:t>
            </a:r>
          </a:p>
          <a:p>
            <a:pPr indent="457200" algn="just">
              <a:spcBef>
                <a:spcPts val="600"/>
              </a:spcBef>
            </a:pPr>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Показателем эффективного функционирования мобильного устройства за интервал времени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a:t>
            </a:r>
            <a:r>
              <a:rPr lang="en-US" sz="4200" dirty="0">
                <a:solidFill>
                  <a:srgbClr val="253957"/>
                </a:solidFill>
                <a:latin typeface="+mn-lt"/>
                <a:ea typeface="Calibri" panose="020F0502020204030204" pitchFamily="34" charset="0"/>
                <a:cs typeface="Times New Roman" panose="02020603050405020304" pitchFamily="18" charset="0"/>
              </a:rPr>
              <a:t>t</a:t>
            </a:r>
            <a:r>
              <a:rPr lang="ru-RU" sz="4200" dirty="0">
                <a:solidFill>
                  <a:srgbClr val="253957"/>
                </a:solidFill>
                <a:latin typeface="+mn-lt"/>
                <a:ea typeface="Calibri" panose="020F0502020204030204" pitchFamily="34" charset="0"/>
                <a:cs typeface="Times New Roman" panose="02020603050405020304" pitchFamily="18" charset="0"/>
              </a:rPr>
              <a:t>) будем считать:</a:t>
            </a:r>
          </a:p>
          <a:p>
            <a:pPr indent="457200" algn="just">
              <a:spcBef>
                <a:spcPts val="600"/>
              </a:spcBef>
            </a:pPr>
            <a:endParaRPr lang="ru-RU"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endParaRPr lang="en-US" sz="4200" dirty="0">
              <a:solidFill>
                <a:srgbClr val="253957"/>
              </a:solidFill>
              <a:latin typeface="+mn-lt"/>
              <a:ea typeface="Calibri" panose="020F0502020204030204" pitchFamily="34" charset="0"/>
              <a:cs typeface="Times New Roman" panose="02020603050405020304" pitchFamily="18" charset="0"/>
            </a:endParaRPr>
          </a:p>
          <a:p>
            <a:pPr indent="457200" algn="just">
              <a:spcBef>
                <a:spcPts val="600"/>
              </a:spcBef>
            </a:pPr>
            <a:r>
              <a:rPr lang="ru-RU" sz="4200" dirty="0">
                <a:solidFill>
                  <a:srgbClr val="253957"/>
                </a:solidFill>
                <a:latin typeface="+mn-lt"/>
                <a:ea typeface="Calibri" panose="020F0502020204030204" pitchFamily="34" charset="0"/>
                <a:cs typeface="Times New Roman" panose="02020603050405020304" pitchFamily="18" charset="0"/>
              </a:rPr>
              <a:t>где n – количество базовых элементов интерфейса.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949BEBFB-84B2-4416-92D6-5B1FD589F39F}"/>
                  </a:ext>
                </a:extLst>
              </p:cNvPr>
              <p:cNvSpPr/>
              <p:nvPr/>
            </p:nvSpPr>
            <p:spPr>
              <a:xfrm>
                <a:off x="7367464" y="5345832"/>
                <a:ext cx="8643327" cy="18087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m:rPr>
                              <m:sty m:val="p"/>
                            </m:rPr>
                            <a:rPr lang="ru-RU">
                              <a:latin typeface="Cambria Math" panose="02040503050406030204" pitchFamily="18" charset="0"/>
                            </a:rPr>
                            <m:t>ψ</m:t>
                          </m:r>
                        </m:e>
                        <m:sub>
                          <m:r>
                            <a:rPr lang="ru-RU" i="1">
                              <a:latin typeface="Cambria Math" panose="02040503050406030204" pitchFamily="18" charset="0"/>
                            </a:rPr>
                            <m:t>𝑒</m:t>
                          </m:r>
                        </m:sub>
                      </m:sSub>
                      <m:d>
                        <m:dPr>
                          <m:ctrlPr>
                            <a:rPr lang="ru-RU" i="1">
                              <a:latin typeface="Cambria Math" panose="02040503050406030204" pitchFamily="18" charset="0"/>
                            </a:rPr>
                          </m:ctrlPr>
                        </m:dPr>
                        <m:e>
                          <m:r>
                            <a:rPr lang="ru-RU" i="1">
                              <a:latin typeface="Cambria Math" panose="02040503050406030204" pitchFamily="18" charset="0"/>
                            </a:rPr>
                            <m:t>𝑡</m:t>
                          </m:r>
                        </m:e>
                      </m:d>
                      <m:r>
                        <a:rPr lang="ru-RU">
                          <a:latin typeface="Cambria Math" panose="02040503050406030204" pitchFamily="18" charset="0"/>
                        </a:rPr>
                        <m:t>=</m:t>
                      </m:r>
                      <m:d>
                        <m:dPr>
                          <m:begChr m:val="{"/>
                          <m:endChr m:val=""/>
                          <m:ctrlPr>
                            <a:rPr lang="ru-RU" i="1">
                              <a:latin typeface="Cambria Math" panose="02040503050406030204" pitchFamily="18" charset="0"/>
                            </a:rPr>
                          </m:ctrlPr>
                        </m:dPr>
                        <m:e>
                          <m:eqArr>
                            <m:eqArrPr>
                              <m:ctrlPr>
                                <a:rPr lang="ru-RU" i="1">
                                  <a:latin typeface="Cambria Math" panose="02040503050406030204" pitchFamily="18" charset="0"/>
                                </a:rPr>
                              </m:ctrlPr>
                            </m:eqArrPr>
                            <m:e>
                              <m:r>
                                <a:rPr lang="ru-RU">
                                  <a:latin typeface="Cambria Math" panose="02040503050406030204" pitchFamily="18" charset="0"/>
                                </a:rPr>
                                <m:t>&amp;1, если </m:t>
                              </m:r>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1">
                                      <a:latin typeface="Cambria Math" panose="02040503050406030204" pitchFamily="18" charset="0"/>
                                    </a:rPr>
                                    <m:t>𝑒</m:t>
                                  </m:r>
                                </m:sub>
                              </m:sSub>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𝐶</m:t>
                                  </m:r>
                                </m:e>
                                <m:sub>
                                  <m:r>
                                    <a:rPr lang="ru-RU" i="1">
                                      <a:latin typeface="Cambria Math" panose="02040503050406030204" pitchFamily="18" charset="0"/>
                                    </a:rPr>
                                    <m:t>𝑒</m:t>
                                  </m:r>
                                </m:sub>
                              </m:sSub>
                              <m:r>
                                <a:rPr lang="ru-RU">
                                  <a:latin typeface="Cambria Math" panose="02040503050406030204" pitchFamily="18" charset="0"/>
                                </a:rPr>
                                <m:t>≥0  </m:t>
                              </m:r>
                            </m:e>
                            <m:e>
                              <m:r>
                                <a:rPr lang="ru-RU">
                                  <a:latin typeface="Cambria Math" panose="02040503050406030204" pitchFamily="18" charset="0"/>
                                </a:rPr>
                                <m:t>&amp;0, если </m:t>
                              </m:r>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1">
                                      <a:latin typeface="Cambria Math" panose="02040503050406030204" pitchFamily="18" charset="0"/>
                                    </a:rPr>
                                    <m:t>𝑒</m:t>
                                  </m:r>
                                </m:sub>
                              </m:sSub>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𝐶</m:t>
                                  </m:r>
                                </m:e>
                                <m:sub>
                                  <m:r>
                                    <a:rPr lang="ru-RU" i="1">
                                      <a:latin typeface="Cambria Math" panose="02040503050406030204" pitchFamily="18" charset="0"/>
                                    </a:rPr>
                                    <m:t>𝑒</m:t>
                                  </m:r>
                                </m:sub>
                              </m:sSub>
                              <m:r>
                                <a:rPr lang="ru-RU">
                                  <a:latin typeface="Cambria Math" panose="02040503050406030204" pitchFamily="18" charset="0"/>
                                </a:rPr>
                                <m:t>&lt;0 </m:t>
                              </m:r>
                            </m:e>
                          </m:eqArr>
                        </m:e>
                      </m:d>
                    </m:oMath>
                  </m:oMathPara>
                </a14:m>
                <a:endParaRPr lang="ru-RU" dirty="0"/>
              </a:p>
            </p:txBody>
          </p:sp>
        </mc:Choice>
        <mc:Fallback xmlns="">
          <p:sp>
            <p:nvSpPr>
              <p:cNvPr id="5" name="Прямоугольник 4">
                <a:extLst>
                  <a:ext uri="{FF2B5EF4-FFF2-40B4-BE49-F238E27FC236}">
                    <a16:creationId xmlns:a16="http://schemas.microsoft.com/office/drawing/2014/main" id="{949BEBFB-84B2-4416-92D6-5B1FD589F39F}"/>
                  </a:ext>
                </a:extLst>
              </p:cNvPr>
              <p:cNvSpPr>
                <a:spLocks noRot="1" noChangeAspect="1" noMove="1" noResize="1" noEditPoints="1" noAdjustHandles="1" noChangeArrowheads="1" noChangeShapeType="1" noTextEdit="1"/>
              </p:cNvSpPr>
              <p:nvPr/>
            </p:nvSpPr>
            <p:spPr>
              <a:xfrm>
                <a:off x="7367464" y="5345832"/>
                <a:ext cx="8643327" cy="1808700"/>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2FB26ECF-3FCB-45F2-9512-720F29F4DAFE}"/>
                  </a:ext>
                </a:extLst>
              </p:cNvPr>
              <p:cNvSpPr/>
              <p:nvPr/>
            </p:nvSpPr>
            <p:spPr>
              <a:xfrm>
                <a:off x="8231560" y="9471298"/>
                <a:ext cx="5613780" cy="16013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ru-RU">
                          <a:latin typeface="Cambria Math" panose="02040503050406030204" pitchFamily="18" charset="0"/>
                        </a:rPr>
                        <m:t>ψ</m:t>
                      </m:r>
                      <m:r>
                        <a:rPr lang="ru-RU">
                          <a:latin typeface="Cambria Math" panose="02040503050406030204" pitchFamily="18" charset="0"/>
                        </a:rPr>
                        <m:t>(</m:t>
                      </m:r>
                      <m:r>
                        <a:rPr lang="ru-RU" i="1">
                          <a:latin typeface="Cambria Math" panose="02040503050406030204" pitchFamily="18" charset="0"/>
                        </a:rPr>
                        <m:t>𝑡</m:t>
                      </m:r>
                      <m:r>
                        <a:rPr lang="ru-RU">
                          <a:latin typeface="Cambria Math" panose="02040503050406030204" pitchFamily="18" charset="0"/>
                        </a:rPr>
                        <m:t>)=</m:t>
                      </m:r>
                      <m:f>
                        <m:fPr>
                          <m:ctrlPr>
                            <a:rPr lang="ru-RU" i="1">
                              <a:latin typeface="Cambria Math" panose="02040503050406030204" pitchFamily="18" charset="0"/>
                            </a:rPr>
                          </m:ctrlPr>
                        </m:fPr>
                        <m:num>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a:latin typeface="Cambria Math" panose="02040503050406030204" pitchFamily="18" charset="0"/>
                                </a:rPr>
                                <m:t>=1</m:t>
                              </m:r>
                            </m:sub>
                            <m:sup>
                              <m:r>
                                <a:rPr lang="ru-RU" i="1">
                                  <a:latin typeface="Cambria Math" panose="02040503050406030204" pitchFamily="18" charset="0"/>
                                </a:rPr>
                                <m:t>𝑛</m:t>
                              </m:r>
                            </m:sup>
                            <m:e>
                              <m:d>
                                <m:dPr>
                                  <m:begChr m:val="⌊"/>
                                  <m:endChr m:val="⌋"/>
                                  <m:ctrlPr>
                                    <a:rPr lang="ru-RU" i="1">
                                      <a:latin typeface="Cambria Math" panose="02040503050406030204" pitchFamily="18" charset="0"/>
                                    </a:rPr>
                                  </m:ctrlPr>
                                </m:dPr>
                                <m:e>
                                  <m:d>
                                    <m:dPr>
                                      <m:begChr m:val=""/>
                                      <m:ctrlPr>
                                        <a:rPr lang="ru-RU" i="1">
                                          <a:latin typeface="Cambria Math" panose="02040503050406030204" pitchFamily="18" charset="0"/>
                                        </a:rPr>
                                      </m:ctrlPr>
                                    </m:dPr>
                                    <m:e>
                                      <m:sSub>
                                        <m:sSubPr>
                                          <m:ctrlPr>
                                            <a:rPr lang="ru-RU" i="1">
                                              <a:latin typeface="Cambria Math" panose="02040503050406030204" pitchFamily="18" charset="0"/>
                                            </a:rPr>
                                          </m:ctrlPr>
                                        </m:sSubPr>
                                        <m:e>
                                          <m:r>
                                            <m:rPr>
                                              <m:sty m:val="p"/>
                                            </m:rPr>
                                            <a:rPr lang="ru-RU">
                                              <a:latin typeface="Cambria Math" panose="02040503050406030204" pitchFamily="18" charset="0"/>
                                            </a:rPr>
                                            <m:t>ψ</m:t>
                                          </m:r>
                                        </m:e>
                                        <m:sub>
                                          <m:r>
                                            <a:rPr lang="ru-RU" i="1">
                                              <a:latin typeface="Cambria Math" panose="02040503050406030204" pitchFamily="18" charset="0"/>
                                            </a:rPr>
                                            <m:t>𝑖</m:t>
                                          </m:r>
                                        </m:sub>
                                      </m:sSub>
                                      <m:r>
                                        <a:rPr lang="ru-RU">
                                          <a:latin typeface="Cambria Math" panose="02040503050406030204" pitchFamily="18" charset="0"/>
                                        </a:rPr>
                                        <m:t>(</m:t>
                                      </m:r>
                                      <m:r>
                                        <a:rPr lang="ru-RU" i="1">
                                          <a:latin typeface="Cambria Math" panose="02040503050406030204" pitchFamily="18" charset="0"/>
                                        </a:rPr>
                                        <m:t>𝑡</m:t>
                                      </m:r>
                                    </m:e>
                                  </m:d>
                                </m:e>
                              </m:d>
                            </m:e>
                          </m:nary>
                        </m:num>
                        <m:den>
                          <m:r>
                            <a:rPr lang="ru-RU" i="1">
                              <a:latin typeface="Cambria Math" panose="02040503050406030204" pitchFamily="18" charset="0"/>
                            </a:rPr>
                            <m:t>𝑛</m:t>
                          </m:r>
                        </m:den>
                      </m:f>
                    </m:oMath>
                  </m:oMathPara>
                </a14:m>
                <a:endParaRPr lang="ru-RU" dirty="0"/>
              </a:p>
            </p:txBody>
          </p:sp>
        </mc:Choice>
        <mc:Fallback xmlns="">
          <p:sp>
            <p:nvSpPr>
              <p:cNvPr id="6" name="Прямоугольник 5">
                <a:extLst>
                  <a:ext uri="{FF2B5EF4-FFF2-40B4-BE49-F238E27FC236}">
                    <a16:creationId xmlns:a16="http://schemas.microsoft.com/office/drawing/2014/main" id="{2FB26ECF-3FCB-45F2-9512-720F29F4DAFE}"/>
                  </a:ext>
                </a:extLst>
              </p:cNvPr>
              <p:cNvSpPr>
                <a:spLocks noRot="1" noChangeAspect="1" noMove="1" noResize="1" noEditPoints="1" noAdjustHandles="1" noChangeArrowheads="1" noChangeShapeType="1" noTextEdit="1"/>
              </p:cNvSpPr>
              <p:nvPr/>
            </p:nvSpPr>
            <p:spPr>
              <a:xfrm>
                <a:off x="8231560" y="9471298"/>
                <a:ext cx="5613780" cy="1601336"/>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0500119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74913"/>
            <a:ext cx="19514168" cy="21396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r>
              <a:rPr lang="ru-RU" sz="7000" b="1" cap="all" dirty="0">
                <a:solidFill>
                  <a:srgbClr val="253957"/>
                </a:solidFill>
                <a:latin typeface="+mn-lt"/>
                <a:ea typeface="+mn-ea"/>
                <a:cs typeface="+mn-cs"/>
              </a:rPr>
              <a:t>МЕТОД Динамической реконфигурации графического интерфейса</a:t>
            </a:r>
          </a:p>
          <a:p>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43366"/>
            <a:ext cx="21500076" cy="997202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just"/>
            <a:r>
              <a:rPr lang="ru-RU" sz="4200" dirty="0">
                <a:solidFill>
                  <a:srgbClr val="253957"/>
                </a:solidFill>
                <a:latin typeface="+mn-lt"/>
              </a:rPr>
              <a:t>Предлагается метод динамической реконфигурации графического интерфейса </a:t>
            </a:r>
            <a:r>
              <a:rPr lang="ru-RU" sz="4200" dirty="0" err="1">
                <a:solidFill>
                  <a:srgbClr val="253957"/>
                </a:solidFill>
                <a:latin typeface="+mn-lt"/>
              </a:rPr>
              <a:t>IoT</a:t>
            </a:r>
            <a:r>
              <a:rPr lang="ru-RU" sz="4200" dirty="0">
                <a:solidFill>
                  <a:srgbClr val="253957"/>
                </a:solidFill>
                <a:latin typeface="+mn-lt"/>
              </a:rPr>
              <a:t>-устройств, оптимизирующего назначение базовых элементов интерфейса, соответствующих свойствами </a:t>
            </a:r>
            <a:r>
              <a:rPr lang="ru-RU" sz="4200" dirty="0" err="1">
                <a:solidFill>
                  <a:srgbClr val="253957"/>
                </a:solidFill>
                <a:latin typeface="+mn-lt"/>
              </a:rPr>
              <a:t>IoT</a:t>
            </a:r>
            <a:r>
              <a:rPr lang="ru-RU" sz="4200" dirty="0">
                <a:solidFill>
                  <a:srgbClr val="253957"/>
                </a:solidFill>
                <a:latin typeface="+mn-lt"/>
              </a:rPr>
              <a:t>-устройств по критерию минимизации затрат энергии с учетом требований к ограничению расхода ресурсов.</a:t>
            </a:r>
            <a:endParaRPr lang="en-US" sz="4200" dirty="0">
              <a:solidFill>
                <a:srgbClr val="253957"/>
              </a:solidFill>
              <a:latin typeface="+mn-lt"/>
            </a:endParaRPr>
          </a:p>
          <a:p>
            <a:pPr algn="just"/>
            <a:endParaRPr lang="en-US" sz="4200" dirty="0">
              <a:solidFill>
                <a:srgbClr val="253957"/>
              </a:solidFill>
              <a:latin typeface="+mn-lt"/>
            </a:endParaRPr>
          </a:p>
          <a:p>
            <a:pPr algn="just"/>
            <a:r>
              <a:rPr lang="ru-RU" sz="4200" dirty="0">
                <a:solidFill>
                  <a:srgbClr val="253957"/>
                </a:solidFill>
                <a:latin typeface="+mn-lt"/>
              </a:rPr>
              <a:t>Пусть задан динамически реконфигурируемый графический интерфейс </a:t>
            </a:r>
            <a:r>
              <a:rPr lang="en-US" sz="4200" dirty="0">
                <a:solidFill>
                  <a:srgbClr val="253957"/>
                </a:solidFill>
                <a:latin typeface="+mn-lt"/>
              </a:rPr>
              <a:t>IoT</a:t>
            </a:r>
            <a:r>
              <a:rPr lang="ru-RU" sz="4200" dirty="0">
                <a:solidFill>
                  <a:srgbClr val="253957"/>
                </a:solidFill>
                <a:latin typeface="+mn-lt"/>
              </a:rPr>
              <a:t>-устройств в соответствии с описанной моделью </a:t>
            </a:r>
            <a:r>
              <a:rPr lang="en-US" sz="4200" dirty="0">
                <a:solidFill>
                  <a:srgbClr val="253957"/>
                </a:solidFill>
                <a:latin typeface="+mn-lt"/>
              </a:rPr>
              <a:t>DGUI</a:t>
            </a:r>
            <a:r>
              <a:rPr lang="ru-RU" sz="4200" dirty="0">
                <a:solidFill>
                  <a:srgbClr val="253957"/>
                </a:solidFill>
                <a:latin typeface="+mn-lt"/>
              </a:rPr>
              <a:t> = (</a:t>
            </a:r>
            <a:r>
              <a:rPr lang="en-US" sz="4200" dirty="0">
                <a:solidFill>
                  <a:srgbClr val="253957"/>
                </a:solidFill>
                <a:latin typeface="+mn-lt"/>
              </a:rPr>
              <a:t>S</a:t>
            </a:r>
            <a:r>
              <a:rPr lang="ru-RU" sz="4200" dirty="0">
                <a:solidFill>
                  <a:srgbClr val="253957"/>
                </a:solidFill>
                <a:latin typeface="+mn-lt"/>
              </a:rPr>
              <a:t>, </a:t>
            </a:r>
            <a:r>
              <a:rPr lang="en-US" sz="4200" dirty="0">
                <a:solidFill>
                  <a:srgbClr val="253957"/>
                </a:solidFill>
                <a:latin typeface="+mn-lt"/>
              </a:rPr>
              <a:t>E</a:t>
            </a:r>
            <a:r>
              <a:rPr lang="ru-RU" sz="4200" dirty="0">
                <a:solidFill>
                  <a:srgbClr val="253957"/>
                </a:solidFill>
                <a:latin typeface="+mn-lt"/>
              </a:rPr>
              <a:t>, </a:t>
            </a:r>
            <a:r>
              <a:rPr lang="en-US" sz="4200" dirty="0">
                <a:solidFill>
                  <a:srgbClr val="253957"/>
                </a:solidFill>
                <a:latin typeface="+mn-lt"/>
              </a:rPr>
              <a:t>R</a:t>
            </a:r>
            <a:r>
              <a:rPr lang="ru-RU" sz="4200" dirty="0">
                <a:solidFill>
                  <a:srgbClr val="253957"/>
                </a:solidFill>
                <a:latin typeface="+mn-lt"/>
              </a:rPr>
              <a:t>, </a:t>
            </a:r>
            <a:r>
              <a:rPr lang="en-US" sz="4200" dirty="0">
                <a:solidFill>
                  <a:srgbClr val="253957"/>
                </a:solidFill>
                <a:latin typeface="+mn-lt"/>
              </a:rPr>
              <a:t>B</a:t>
            </a:r>
            <a:r>
              <a:rPr lang="ru-RU" sz="4200" dirty="0">
                <a:solidFill>
                  <a:srgbClr val="253957"/>
                </a:solidFill>
                <a:latin typeface="+mn-lt"/>
              </a:rPr>
              <a:t>). Необходимо найти базовый элемент интерфейса на каждое свойство </a:t>
            </a:r>
            <a:r>
              <a:rPr lang="en-US" sz="4200" dirty="0">
                <a:solidFill>
                  <a:srgbClr val="253957"/>
                </a:solidFill>
                <a:latin typeface="+mn-lt"/>
              </a:rPr>
              <a:t>IoT</a:t>
            </a:r>
            <a:r>
              <a:rPr lang="ru-RU" sz="4200" dirty="0">
                <a:solidFill>
                  <a:srgbClr val="253957"/>
                </a:solidFill>
                <a:latin typeface="+mn-lt"/>
              </a:rPr>
              <a:t>-устройств по критерию минимизации суммарных затрат энергии мобильного устройства.</a:t>
            </a:r>
          </a:p>
          <a:p>
            <a:pPr algn="just"/>
            <a:endParaRPr lang="en-US" sz="4200" dirty="0">
              <a:solidFill>
                <a:srgbClr val="253957"/>
              </a:solidFill>
              <a:latin typeface="+mn-lt"/>
            </a:endParaRPr>
          </a:p>
          <a:p>
            <a:pPr algn="just"/>
            <a:r>
              <a:rPr lang="ru-RU" sz="4200" dirty="0">
                <a:solidFill>
                  <a:srgbClr val="253957"/>
                </a:solidFill>
                <a:latin typeface="+mn-lt"/>
              </a:rPr>
              <a:t>Предлагаемый метод основан на сведении задачи нахождения набора базовых элементов интерфейса к оптимизационной задаче целочисленного линейного программирования (ЦЛП).</a:t>
            </a:r>
            <a:endParaRPr lang="en-US" sz="4200" dirty="0">
              <a:solidFill>
                <a:srgbClr val="253957"/>
              </a:solidFill>
              <a:latin typeface="+mn-lt"/>
            </a:endParaRPr>
          </a:p>
          <a:p>
            <a:pPr algn="just"/>
            <a:endParaRPr lang="en-US" sz="4200" dirty="0">
              <a:solidFill>
                <a:srgbClr val="253957"/>
              </a:solidFill>
              <a:latin typeface="+mn-lt"/>
              <a:ea typeface="Calibri" panose="020F0502020204030204" pitchFamily="34" charset="0"/>
              <a:cs typeface="Times New Roman" panose="02020603050405020304" pitchFamily="18" charset="0"/>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274699501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1204</TotalTime>
  <Words>2315</Words>
  <Application>Microsoft Office PowerPoint</Application>
  <PresentationFormat>Произвольный</PresentationFormat>
  <Paragraphs>163</Paragraphs>
  <Slides>21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Arial Narrow</vt:lpstr>
      <vt:lpstr>Cambria Math</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Локальный пользователь</dc:creator>
  <cp:lastModifiedBy>Ролич Алексей Юрьевич</cp:lastModifiedBy>
  <cp:revision>107</cp:revision>
  <dcterms:modified xsi:type="dcterms:W3CDTF">2020-12-13T08:46:34Z</dcterms:modified>
</cp:coreProperties>
</file>