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Helvetica Neue" panose="02000503000000020004" pitchFamily="2" charset="0"/>
      <p:regular r:id="rId32"/>
      <p:bold r:id="rId33"/>
      <p:italic r:id="rId34"/>
      <p:boldItalic r:id="rId35"/>
    </p:embeddedFont>
    <p:embeddedFont>
      <p:font typeface="Helvetica Neue Light" panose="02000403000000020004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000000"/>
          </p15:clr>
        </p15:guide>
        <p15:guide id="2" pos="76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9"/>
    <p:restoredTop sz="94694"/>
  </p:normalViewPr>
  <p:slideViewPr>
    <p:cSldViewPr snapToGrid="0">
      <p:cViewPr varScale="1">
        <p:scale>
          <a:sx n="58" d="100"/>
          <a:sy n="58" d="100"/>
        </p:scale>
        <p:origin x="968" y="23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n-lt"/>
            </a:endParaRPr>
          </a:p>
        </p:txBody>
      </p:sp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96cda857b_3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896cda857b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96cda857b_3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896cda857b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96cda857b_4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896cda857b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96cda857b_4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896cda857b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96cda857b_4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896cda857b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96cda857b_4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896cda857b_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96cda857b_4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896cda857b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96cda857b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896cda857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96cda857b_0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896cda857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96cda857b_0_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896cda857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</a:endParaRPr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96cda857b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896cda857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96cda857b_4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896cda857b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6545b99a5_1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281" name="Google Shape;281;g86545b99a5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96cda857b_9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291" name="Google Shape;291;g896cda857b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545b99a5_1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01" name="Google Shape;301;g86545b99a5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6545b99a5_1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</a:endParaRPr>
          </a:p>
        </p:txBody>
      </p:sp>
      <p:sp>
        <p:nvSpPr>
          <p:cNvPr id="74" name="Google Shape;74;g86545b99a5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6545b99a5_7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</a:endParaRPr>
          </a:p>
        </p:txBody>
      </p:sp>
      <p:sp>
        <p:nvSpPr>
          <p:cNvPr id="84" name="Google Shape;84;g86545b99a5_7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8565ce78d_3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</a:endParaRPr>
          </a:p>
        </p:txBody>
      </p:sp>
      <p:sp>
        <p:nvSpPr>
          <p:cNvPr id="94" name="Google Shape;94;g88565ce78d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8565ce78d_3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</a:endParaRPr>
          </a:p>
        </p:txBody>
      </p:sp>
      <p:sp>
        <p:nvSpPr>
          <p:cNvPr id="104" name="Google Shape;104;g88565ce78d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96cda857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896cda85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6545b99a5_1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86545b99a5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896cda857b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896cda857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заголовок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230254" y="-37339"/>
            <a:ext cx="19217709" cy="13716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5200"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>
            <a:spLocks noGrp="1"/>
          </p:cNvSpPr>
          <p:nvPr>
            <p:ph type="pic" idx="2"/>
          </p:nvPr>
        </p:nvSpPr>
        <p:spPr>
          <a:xfrm>
            <a:off x="3048000" y="0"/>
            <a:ext cx="18288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 type="tx">
  <p:cSld name="TITLE_AND_BODY">
    <p:bg>
      <p:bgPr>
        <a:solidFill>
          <a:srgbClr val="FFFFFF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вверху">
  <p:cSld name="Заголовок — вверху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горизонтально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>
            <a:spLocks noGrp="1"/>
          </p:cNvSpPr>
          <p:nvPr>
            <p:ph type="pic" idx="2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 Light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44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5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ункты и фото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>
            <a:spLocks noGrp="1"/>
          </p:cNvSpPr>
          <p:nvPr>
            <p:ph type="pic" idx="2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5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/>
              <a:buChar char="•"/>
              <a:defRPr sz="3800"/>
            </a:lvl1pPr>
            <a:lvl2pPr marL="914400" lvl="1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/>
              <a:buChar char="•"/>
              <a:defRPr sz="3800"/>
            </a:lvl2pPr>
            <a:lvl3pPr marL="1371600" lvl="2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/>
              <a:buChar char="•"/>
              <a:defRPr sz="3800"/>
            </a:lvl3pPr>
            <a:lvl4pPr marL="1828800" lvl="3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/>
              <a:buChar char="•"/>
              <a:defRPr sz="3800"/>
            </a:lvl4pPr>
            <a:lvl5pPr marL="2286000" lvl="4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/>
              <a:buChar char="•"/>
              <a:defRPr sz="38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5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bg>
      <p:bgPr>
        <a:solidFill>
          <a:srgbClr val="FFFFF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>
            <a:spLocks noGrp="1"/>
          </p:cNvSpPr>
          <p:nvPr>
            <p:ph type="pic" idx="2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3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>
            <a:spLocks noGrp="1"/>
          </p:cNvSpPr>
          <p:nvPr>
            <p:ph type="pic" idx="4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5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1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5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4"/>
          <p:cNvCxnSpPr/>
          <p:nvPr/>
        </p:nvCxnSpPr>
        <p:spPr>
          <a:xfrm rot="10800000" flipH="1">
            <a:off x="10370343" y="1604166"/>
            <a:ext cx="1" cy="2777349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" name="Google Shape;57;p14"/>
          <p:cNvSpPr txBox="1"/>
          <p:nvPr/>
        </p:nvSpPr>
        <p:spPr>
          <a:xfrm>
            <a:off x="7116914" y="3934663"/>
            <a:ext cx="9443425" cy="415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6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Исследование и разработка метода маршрутизации в сети LoRa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7116925" y="8929575"/>
            <a:ext cx="12778200" cy="29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 Narrow"/>
              <a:buNone/>
            </a:pPr>
            <a:r>
              <a:rPr lang="en-US" sz="4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 Павел Сергеевич БИВ161</a:t>
            </a:r>
            <a:endParaRPr sz="4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 Narrow"/>
              <a:buNone/>
            </a:pPr>
            <a:r>
              <a:rPr lang="en-US" sz="4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Комаров Александр Михайлович БИВ161</a:t>
            </a:r>
            <a:endParaRPr sz="4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 Narrow"/>
              <a:buNone/>
            </a:pPr>
            <a:r>
              <a:rPr lang="en-US" sz="4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Лапшинова Анастасия Эдуардовна БИВ162</a:t>
            </a:r>
            <a:endParaRPr sz="4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 Narrow"/>
              <a:buNone/>
            </a:pPr>
            <a:r>
              <a:rPr lang="en-US" sz="4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Руководитель: проф., доцент ДКИ Восков Леонид Сергеевич </a:t>
            </a:r>
            <a:endParaRPr sz="4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7116925" y="1561700"/>
            <a:ext cx="12581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3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3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3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3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3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32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32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7116915" y="11892516"/>
            <a:ext cx="9443424" cy="575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800"/>
              <a:buFont typeface="Arial Narrow"/>
              <a:buNone/>
            </a:pPr>
            <a:r>
              <a:rPr lang="en-US" sz="2800" b="0" i="0" u="none" strike="noStrike" cap="none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Москва, </a:t>
            </a:r>
            <a:r>
              <a:rPr lang="en-US" sz="28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10 июня 2020</a:t>
            </a:r>
            <a:endParaRPr sz="2800" b="0" i="0" u="none" strike="noStrike" cap="none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1" name="Google Shape;61;p1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970" y="1330739"/>
            <a:ext cx="2736119" cy="2645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2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4" name="Google Shape;154;p23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эмулятора конечных устройств сети Mininet</a:t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6" name="Google Shape;156;p2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10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1209450" y="4947050"/>
            <a:ext cx="21506400" cy="5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Библиотека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эмуляции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mininet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контейнеризирована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написан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скрипт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языке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программирования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Python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создания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виртуальной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среды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использованием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библиотеки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mininet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2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64" name="Google Shape;164;p24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модуля коммуникации для изменения топологии и состояния сети</a:t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6" name="Google Shape;166;p24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11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1201075" y="5286075"/>
            <a:ext cx="21506400" cy="5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компоненте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создавшей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виртуальную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среду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написан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WSGI-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сервер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доступа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изменению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состояния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через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REST API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Из-за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особенностей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библиотек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Ryu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mininet,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изменение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невозможно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исполняемой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эмуляции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поэтому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реализованы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команды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запуска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остановки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Доступ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контроллеру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осуществляется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отдельном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порту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потому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что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прокси-сервер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блокирует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hop-by-hop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запросы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2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74" name="Google Shape;174;p25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математической модели разрядки конечных устройств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5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Формула для расчета общей разрядки конечного устройства </a:t>
            </a:r>
            <a:endParaRPr sz="5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6" name="Google Shape;176;p2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12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1226600" y="8190750"/>
            <a:ext cx="18572100" cy="5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i="1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Затр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 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общая разрядка конечного устройства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 с;</a:t>
            </a:r>
            <a:endParaRPr sz="4000" i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i="1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Пер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затраченная в состоянии передачи данных емкость батареи, мА с;</a:t>
            </a:r>
            <a:endParaRPr sz="4000" i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i="1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затраченная в состоянии приема пакета данных емкость батареи, мА с;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i="1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затраченная в состоянии покоя емкость батареи, мА с;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y, x – количество операций приема и передачи пакета данных соответственно;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n – количество периодов покоя конечного устройства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276" y="6044300"/>
            <a:ext cx="9152104" cy="214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16527725" y="6829288"/>
            <a:ext cx="3000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где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2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86" name="Google Shape;186;p26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математической модели разрядки конечных устройств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5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Формула для расчета разрядки устройства в состоянии A</a:t>
            </a:r>
            <a:endParaRPr sz="5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8" name="Google Shape;188;p26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13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1226600" y="8190750"/>
            <a:ext cx="185721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i="1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затраченная в состоянии A емкость, мА с;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I</a:t>
            </a:r>
            <a:r>
              <a:rPr lang="en-US" sz="4000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 сила потребляемого тока в состоянии А, мА;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lang="en-US" sz="4000" baseline="-25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</a:t>
            </a:r>
            <a:r>
              <a:rPr lang="en-US" sz="4000" i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– длительность состояния, с; 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l – коэффициент температурной зависимости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14013125" y="6600688"/>
            <a:ext cx="3000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где</a:t>
            </a:r>
            <a:endParaRPr/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1788" y="6560437"/>
            <a:ext cx="4344975" cy="9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98" name="Google Shape;198;p27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и реализация алгоритма подсчета текущего заряда конечных устройств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0" name="Google Shape;200;p27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14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1200950" y="5637400"/>
            <a:ext cx="21506400" cy="7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0335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получение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событии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40335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хранение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значений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зарядов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40335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несколько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состояний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передача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покой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40335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подсчет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поступлении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нового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события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40335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хранение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временных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меток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расчета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времени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покоя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Существует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модификация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расчета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зарядов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без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событий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2063" y="9704075"/>
            <a:ext cx="19119875" cy="28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и реализация алгоритма маршрутизации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09" name="Google Shape;209;p28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0" name="Google Shape;210;p28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1" name="Google Shape;211;p2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15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1200950" y="5637400"/>
            <a:ext cx="21506400" cy="7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Полученный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ориентирован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равномерную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разрядку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Основа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-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классический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Дейкстры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графов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Модификация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: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абстрактных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вершин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i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i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b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расстояние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между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ними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определено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как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			</a:t>
            </a:r>
            <a:r>
              <a:rPr lang="ru-RU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где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q</a:t>
            </a:r>
            <a:r>
              <a:rPr lang="en-US" sz="4000" baseline="-25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b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текущий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заряд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b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Чем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заряженнее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–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оно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“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ближе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”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4728" y="8061222"/>
            <a:ext cx="2349400" cy="7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29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0" name="Google Shape;220;p29"/>
          <p:cNvSpPr txBox="1"/>
          <p:nvPr/>
        </p:nvSpPr>
        <p:spPr>
          <a:xfrm>
            <a:off x="1201075" y="3006150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модуля анализа и построения маршрутов</a:t>
            </a:r>
            <a:endParaRPr sz="70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2" name="Google Shape;222;p29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16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1228200" y="6858000"/>
            <a:ext cx="21452100" cy="5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823425" y="4488950"/>
            <a:ext cx="21506400" cy="73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подсчета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заряда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890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маршрутизации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ориентированный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равномерную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разрядку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890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связь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алгоритмов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через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внутреннюю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базу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890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интеграция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виртуальную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среду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моделирования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работы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890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входные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данные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-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событие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приходе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пакета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выходные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данные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-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таблица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маршрутизации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специального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вида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31" name="Google Shape;231;p30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модуля для мониторинга и управления устройствами</a:t>
            </a:r>
            <a:endParaRPr/>
          </a:p>
        </p:txBody>
      </p:sp>
      <p:sp>
        <p:nvSpPr>
          <p:cNvPr id="232" name="Google Shape;232;p30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3" name="Google Shape;233;p3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17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1228200" y="5446650"/>
            <a:ext cx="10707600" cy="6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современное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веб-приложение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Vue.js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многофункционально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мониторинг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управление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топологией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5975" y="5438486"/>
            <a:ext cx="11871468" cy="74196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Google Shape;241;p31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42" name="Google Shape;242;p31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Реализация логики взаимодействия веб-приложения с модулем коммуникации</a:t>
            </a:r>
            <a:endParaRPr/>
          </a:p>
        </p:txBody>
      </p:sp>
      <p:sp>
        <p:nvSpPr>
          <p:cNvPr id="243" name="Google Shape;243;p31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4" name="Google Shape;244;p31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18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228200" y="5446650"/>
            <a:ext cx="21371700" cy="6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Получения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состояния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Получение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Получение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обновление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времени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приближенном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реальному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Отправка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изменений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эмулятор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Отправка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команд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выполнения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устройствах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" name="Google Shape;251;p32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52" name="Google Shape;252;p32"/>
          <p:cNvSpPr txBox="1"/>
          <p:nvPr/>
        </p:nvSpPr>
        <p:spPr>
          <a:xfrm>
            <a:off x="1201075" y="2643350"/>
            <a:ext cx="223719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компонента для отображения данных устройств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4" name="Google Shape;254;p32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19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775" y="3886150"/>
            <a:ext cx="9922374" cy="4600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7" name="Google Shape;25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775" y="8486525"/>
            <a:ext cx="9922376" cy="452401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8" name="Google Shape;25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36150" y="3886150"/>
            <a:ext cx="11816107" cy="91244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p15"/>
          <p:cNvCxnSpPr/>
          <p:nvPr/>
        </p:nvCxnSpPr>
        <p:spPr>
          <a:xfrm>
            <a:off x="1201065" y="2214562"/>
            <a:ext cx="21506372" cy="1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67" name="Google Shape;67;p15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Введение в предметную область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Предметная область: 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расширение зоны покрытия и минимизация энергопотребления в гетерогенной среде Интернета Вещей.</a:t>
            </a:r>
            <a:endParaRPr sz="4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Объект исследования: 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низкоскоростная многошаговая гетерогенная сеть LoRa-Iridium.</a:t>
            </a:r>
            <a:endParaRPr sz="4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Предмет исследования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: архитектура LoRaWAN сети для решения прикладных задач.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Цель работы</a:t>
            </a: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: проектирование и разработка программно-аппаратного комплекса для решения прикладных задач, характерных для Интернета вещей, в том числе маршрутизации в LoRa-сегменте гетерогенной-спутниковой сети LoRa-Iridium в Интернете удаленных вещей.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70" name="Google Shape;70;p1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3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4" name="Google Shape;264;p33"/>
          <p:cNvSpPr txBox="1"/>
          <p:nvPr/>
        </p:nvSpPr>
        <p:spPr>
          <a:xfrm>
            <a:off x="1209450" y="2972775"/>
            <a:ext cx="223719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компонента для отображения топологии эмулируемой сети</a:t>
            </a: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endParaRPr sz="7000" b="1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66" name="Google Shape;266;p3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20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7950" y="5438475"/>
            <a:ext cx="19252662" cy="741968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3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74" name="Google Shape;274;p34"/>
          <p:cNvSpPr txBox="1"/>
          <p:nvPr/>
        </p:nvSpPr>
        <p:spPr>
          <a:xfrm>
            <a:off x="1201075" y="2214550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68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Демонстрация</a:t>
            </a:r>
            <a:r>
              <a:rPr lang="en-US" sz="68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68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работы</a:t>
            </a:r>
            <a:r>
              <a:rPr lang="en-US" sz="68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программно-</a:t>
            </a:r>
            <a:r>
              <a:rPr lang="en-US" sz="68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аппаратного</a:t>
            </a:r>
            <a:r>
              <a:rPr lang="en-US" sz="68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68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комплекса</a:t>
            </a:r>
            <a:endParaRPr sz="1200" dirty="0"/>
          </a:p>
        </p:txBody>
      </p:sp>
      <p:sp>
        <p:nvSpPr>
          <p:cNvPr id="275" name="Google Shape;275;p34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76" name="Google Shape;276;p34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21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Запись экрана 2020-06-07 в 19.59.52.mp4" descr="Запись экрана 2020-06-07 в 19.59.52.mp4">
            <a:hlinkClick r:id="" action="ppaction://media"/>
            <a:extLst>
              <a:ext uri="{FF2B5EF4-FFF2-40B4-BE49-F238E27FC236}">
                <a16:creationId xmlns:a16="http://schemas.microsoft.com/office/drawing/2014/main" id="{57938486-8B08-B149-B7B4-ABFD18FAA6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5753" y="3371199"/>
            <a:ext cx="15512494" cy="9695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283;p3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4" name="Google Shape;284;p35"/>
          <p:cNvSpPr txBox="1"/>
          <p:nvPr/>
        </p:nvSpPr>
        <p:spPr>
          <a:xfrm>
            <a:off x="1209450" y="2972775"/>
            <a:ext cx="217161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Результаты</a:t>
            </a:r>
            <a:endParaRPr/>
          </a:p>
        </p:txBody>
      </p:sp>
      <p:sp>
        <p:nvSpPr>
          <p:cNvPr id="285" name="Google Shape;285;p35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6" name="Google Shape;286;p3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22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1201075" y="38499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spcBef>
                <a:spcPts val="280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Модифицированный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SDN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контроллер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разработанный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базе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семейства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библиотек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Ryu Controller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П.С.);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Эмулятор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Mininet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П.С.);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коммуникации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представляющий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WSGI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сервер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изменения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состояния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П.С.);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сбора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агрегации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базе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распределенного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SDN-OpenFlow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контроллера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программно-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конфигурируемых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П.С.,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Комаров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А.М.);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мониторинга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управления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виде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веб-приложения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Комаров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А.М.);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анализа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построения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маршрута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использованием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технологий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программно-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конфигурируемых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(Лапшинова А.Э.).	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Разработана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промоделирована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математическая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модель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многошаговой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LoRa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(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П.С., Лапшинова А.Э.);.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3" name="Google Shape;293;p3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4" name="Google Shape;294;p36"/>
          <p:cNvSpPr txBox="1"/>
          <p:nvPr/>
        </p:nvSpPr>
        <p:spPr>
          <a:xfrm>
            <a:off x="1209450" y="2972775"/>
            <a:ext cx="217161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Результаты</a:t>
            </a:r>
            <a:endParaRPr/>
          </a:p>
        </p:txBody>
      </p:sp>
      <p:sp>
        <p:nvSpPr>
          <p:cNvPr id="295" name="Google Shape;295;p36"/>
          <p:cNvSpPr txBox="1"/>
          <p:nvPr/>
        </p:nvSpPr>
        <p:spPr>
          <a:xfrm>
            <a:off x="1201075" y="38499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8. Зона покрытия была расширена в три раза (Абрамов П.С., Лапшинова А.Э.);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9. Разработана и применена математическая модель разрядки конечных устройств (Лапшинова А.Э.);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10. Разработан и реализован алгоритм подсчета текущего заряда конечных устройств (Абрамов П.С., Лапшинова А.Э.);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11. Разработан и реализован алгоритм маршрутизации, ориентированный на равномерную разрядку конечных устройств LoRa-сегмента, на базе алгоритма Дейкстры в виртуальной среде с использованием SDN-контроллера (Абрамов П.С., Лапшинова А.Э.);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12. Разработана современная интерактивная документации на базе протокола OpenAPI с инструментарием Swagger (Абрамов П.С.);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13. разработан компонент для отображения данных устройств в режиме времени, приближенном к реальному, с задержкой от 1 до 10 секунд в виде графика (Комаров А.М.);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14. Исследована применимость методов машинного обучения для построения маршрутов сети LoRa (Лапшинова А.Э.);</a:t>
            </a:r>
            <a:b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15. Созданы руководства пользователя и администратора (Комаров А.М.).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97" name="Google Shape;297;p36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23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3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04" name="Google Shape;304;p37"/>
          <p:cNvSpPr txBox="1"/>
          <p:nvPr/>
        </p:nvSpPr>
        <p:spPr>
          <a:xfrm>
            <a:off x="1209450" y="2972775"/>
            <a:ext cx="217161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Выводы</a:t>
            </a:r>
            <a:endParaRPr/>
          </a:p>
        </p:txBody>
      </p:sp>
      <p:sp>
        <p:nvSpPr>
          <p:cNvPr id="305" name="Google Shape;305;p37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06" name="Google Shape;306;p37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24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1228200" y="4663850"/>
            <a:ext cx="21452100" cy="9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Спроектирован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разработан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программно-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аппаратный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комплекс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решения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прикладных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задач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характерных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Интернета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вещей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числе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маршрутизации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LoRa-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сегменте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гетерогенной-спутниковой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LoRa-Iridium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Интернете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удаленных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вещей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Комплекс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может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использоваться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подтверждения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любых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гипотез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применении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программно-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конфигурируемых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Интернете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Вещей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Интернете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удаленных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вещей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Перспективы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развития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spcBef>
                <a:spcPts val="280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применение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методов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машинного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обучения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маршрутизации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сокращение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времени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задержки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обновления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веб-интерфейсе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добавление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возможности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асинхронного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выполнения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команд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устройствах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8"/>
          <p:cNvSpPr txBox="1"/>
          <p:nvPr/>
        </p:nvSpPr>
        <p:spPr>
          <a:xfrm>
            <a:off x="7386150" y="10487625"/>
            <a:ext cx="9611700" cy="2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3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Абрамов Павел Сергеевич: psabramov@edu.hse.ru</a:t>
            </a:r>
            <a:endParaRPr sz="30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3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Комаров Александр Михайлович</a:t>
            </a:r>
            <a:r>
              <a:rPr lang="en-US" sz="300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: amkomar</a:t>
            </a:r>
            <a:r>
              <a:rPr lang="en-US" sz="3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ov@edu.hse.ru</a:t>
            </a:r>
            <a:endParaRPr sz="3000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3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Лапшинова Анастасия Эдуардовна: aelapshonova@edu.hse.ru</a:t>
            </a:r>
            <a:r>
              <a:rPr lang="en-US" sz="3000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7538550" y="8383075"/>
            <a:ext cx="93069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 Narrow"/>
              <a:buNone/>
            </a:pPr>
            <a:r>
              <a:rPr lang="en-US" sz="7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СПАСИБО ЗА ВНИМАНИЕ</a:t>
            </a:r>
            <a:endParaRPr sz="7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15" name="Google Shape;315;p3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4075" y="4920064"/>
            <a:ext cx="3195850" cy="309005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8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fld id="{00000000-1234-1234-1234-123412341234}" type="slidenum">
              <a:rPr lang="en-US">
                <a:solidFill>
                  <a:srgbClr val="253957"/>
                </a:solidFill>
              </a:rPr>
              <a:t>25</a:t>
            </a:fld>
            <a:endParaRPr>
              <a:solidFill>
                <a:srgbClr val="253957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1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7" name="Google Shape;77;p16"/>
          <p:cNvSpPr txBox="1"/>
          <p:nvPr/>
        </p:nvSpPr>
        <p:spPr>
          <a:xfrm>
            <a:off x="1209450" y="2972775"/>
            <a:ext cx="217161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Выводы из анализа литературы и обзора решений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073763"/>
                </a:solidFill>
                <a:latin typeface="Arial Narrow"/>
                <a:ea typeface="Arial Narrow"/>
                <a:cs typeface="Arial Narrow"/>
                <a:sym typeface="Arial Narrow"/>
              </a:rPr>
              <a:t>Наша гипотеза о расширении зоны покрытия не была предложена ранее в доступных нам источниках</a:t>
            </a:r>
            <a:endParaRPr sz="4000">
              <a:solidFill>
                <a:srgbClr val="07376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073763"/>
                </a:solidFill>
                <a:latin typeface="Arial Narrow"/>
                <a:ea typeface="Arial Narrow"/>
                <a:cs typeface="Arial Narrow"/>
                <a:sym typeface="Arial Narrow"/>
              </a:rPr>
              <a:t>Использование эмулятора позволит проверить различные гипотезы об алгоритмах маршрутизации для заданной топологии</a:t>
            </a:r>
            <a:endParaRPr sz="4000">
              <a:solidFill>
                <a:srgbClr val="07376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073763"/>
                </a:solidFill>
                <a:latin typeface="Arial Narrow"/>
                <a:ea typeface="Arial Narrow"/>
                <a:cs typeface="Arial Narrow"/>
                <a:sym typeface="Arial Narrow"/>
              </a:rPr>
              <a:t>Нет научных трудов, описывающих применение SDN в труднодоступных регионах с учетом равномерной разрядки конечных устройств</a:t>
            </a:r>
            <a:endParaRPr sz="4000">
              <a:solidFill>
                <a:srgbClr val="07376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073763"/>
                </a:solidFill>
                <a:latin typeface="Arial Narrow"/>
                <a:ea typeface="Arial Narrow"/>
                <a:cs typeface="Arial Narrow"/>
                <a:sym typeface="Arial Narrow"/>
              </a:rPr>
              <a:t>Существующие аналоги веб-приложений для нашей задачи используют устаревшие технологии и не обладают всей необходимой функциональностью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0" name="Google Shape;80;p16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1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7" name="Google Shape;87;p17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Список задач, Абрамов П.С.</a:t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9" name="Google Shape;89;p17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Проектирование архитектуры программно-аппаратного комплекса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Проектирование SDN контроллера на базе семейства библиотек Ryu Controller, для разработки модуля сбора и агрегации данных с конечных виртуальных устройств 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эмулятора конечных устройств сети Mininet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модуля коммуникации для изменения топологии и состояния сети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и моделирование математической модели многошаговой LoRa сети со стандартной топологией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Реализация алгоритма подсчета текущего заряда конечных устройств и алгоритма маршрутизации, ориентированного на равномерную разрядку конечных устройств LoRa-сегмента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интерактивной документации на базе протокола OpenAPI с инструментарием Swagger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18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7" name="Google Shape;97;p18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Список задач, Лапшинова А.Э.</a:t>
            </a: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9" name="Google Shape;99;p1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5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и моделирование математической модели многошаговой LoRa сети со стандартной топологией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математической модели разрядки конечных устройств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алгоритма подсчета текущего заряда конечных устройств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алгоритма маршрутизации, ориентированного на равномерную разрядку конечных устройств LoRa-сегмента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 модуля анализа и построения маршрутов для конечных виртуальных устройств с использованием технологий программно-конфигурируемых сетей</a:t>
            </a: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19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7" name="Google Shape;107;p19"/>
          <p:cNvSpPr txBox="1"/>
          <p:nvPr/>
        </p:nvSpPr>
        <p:spPr>
          <a:xfrm>
            <a:off x="1209449" y="2972786"/>
            <a:ext cx="16073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Список задач, Комаров А.М.</a:t>
            </a: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9" name="Google Shape;109;p19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6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мониторинга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управления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устройствами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виде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веб-приложения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Реализация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логики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взаимодействия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веб-приложения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модулем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коммуникации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компонента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отображения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режиме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времени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приближенном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реальному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виде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графиков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компонента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отображения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эмулируемой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0" indent="-482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/>
              <a:buAutoNum type="arabicPeriod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модуля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сбора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агрегации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данных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конечных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виртуальных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базе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распределенного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SDN-OpenFlow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контроллера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2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17" name="Google Shape;117;p20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8" name="Google Shape;118;p2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7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1228200" y="4663850"/>
            <a:ext cx="21452100" cy="7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5825" y="4663850"/>
            <a:ext cx="10688075" cy="53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1075" y="4912187"/>
            <a:ext cx="10355050" cy="68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32022" y="11261625"/>
            <a:ext cx="36957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25952" y="10220200"/>
            <a:ext cx="8707818" cy="12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2443975" y="12080500"/>
            <a:ext cx="8056800" cy="10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Архитектура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гетерогенной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LoRa-Iridium,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в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которой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сеть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LoRa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построена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по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топологии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“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кластерное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дерево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”</a:t>
            </a:r>
            <a:endParaRPr sz="24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2925950" y="9709000"/>
            <a:ext cx="95418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Результаты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моделирования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. 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Расчет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ёмкости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от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ее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err="1">
                <a:latin typeface="Arial Narrow"/>
                <a:ea typeface="Arial Narrow"/>
                <a:cs typeface="Arial Narrow"/>
                <a:sym typeface="Arial Narrow"/>
              </a:rPr>
              <a:t>вложенности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4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3988675" y="12591700"/>
            <a:ext cx="80568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Формулы для расчета характеристик для расчета емкости сети</a:t>
            </a:r>
            <a:endParaRPr sz="24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209450" y="2972775"/>
            <a:ext cx="21258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Разработка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моделирование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математической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модели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многошаговой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LoRa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сети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стандартной</a:t>
            </a:r>
            <a:r>
              <a:rPr lang="en-US" sz="5400" b="1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5400" b="1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топологией</a:t>
            </a:r>
            <a:endParaRPr sz="54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endParaRPr sz="7000" b="1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1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34" name="Google Shape;134;p21"/>
          <p:cNvSpPr txBox="1"/>
          <p:nvPr/>
        </p:nvSpPr>
        <p:spPr>
          <a:xfrm>
            <a:off x="1209450" y="2972775"/>
            <a:ext cx="217161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Архитектура программно-аппаратного комплекса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6" name="Google Shape;136;p21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8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825" y="5286075"/>
            <a:ext cx="19667350" cy="62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2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4" name="Google Shape;144;p22"/>
          <p:cNvSpPr txBox="1"/>
          <p:nvPr/>
        </p:nvSpPr>
        <p:spPr>
          <a:xfrm>
            <a:off x="1209450" y="2972775"/>
            <a:ext cx="215064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/>
              <a:buNone/>
            </a:pPr>
            <a:r>
              <a:rPr lang="en-US" sz="7000" b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Проектирование SDN контроллера на базе семейства библиотек Ryu Controller, для разработки модуля сбора и агрегации данных с конечных виртуальных устройств</a:t>
            </a:r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9054450" y="763247"/>
            <a:ext cx="136530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Национальный Исследовательский Университет «Высшая Школа Экономики</a:t>
            </a:r>
            <a:r>
              <a:rPr lang="en-US" sz="2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»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Московский институт электроники и математики им. А.Н. Тихонова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1600"/>
              <a:buFont typeface="Arial Narrow"/>
              <a:buNone/>
            </a:pPr>
            <a:r>
              <a:rPr lang="en-US" sz="26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Информатика и вычислительная техника</a:t>
            </a: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/>
              <a:buNone/>
            </a:pPr>
            <a:endParaRPr sz="26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46" name="Google Shape;146;p22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11935814" y="13010554"/>
            <a:ext cx="494400" cy="511200"/>
          </a:xfrm>
          <a:prstGeom prst="rect">
            <a:avLst/>
          </a:prstGeom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00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9</a:t>
            </a:fld>
            <a:endParaRPr sz="300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1173900" y="6858000"/>
            <a:ext cx="21506400" cy="5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проведен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анализ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существующих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решений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46100" lvl="0" indent="-571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На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основе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анализа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для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разработки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SDN-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контроллера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было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выбрано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семейство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библиотек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Ryu,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так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как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он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 open-source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современным</a:t>
            </a:r>
            <a:r>
              <a:rPr lang="en-US" sz="4000" dirty="0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4000" dirty="0" err="1">
                <a:solidFill>
                  <a:srgbClr val="253957"/>
                </a:solidFill>
                <a:latin typeface="Arial Narrow"/>
                <a:ea typeface="Arial Narrow"/>
                <a:cs typeface="Arial Narrow"/>
                <a:sym typeface="Arial Narrow"/>
              </a:rPr>
              <a:t>решением</a:t>
            </a:r>
            <a:endParaRPr sz="4000" dirty="0">
              <a:solidFill>
                <a:srgbClr val="25395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1939</Words>
  <Application>Microsoft Macintosh PowerPoint</Application>
  <PresentationFormat>Произвольный</PresentationFormat>
  <Paragraphs>224</Paragraphs>
  <Slides>25</Slides>
  <Notes>25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Helvetica Neue</vt:lpstr>
      <vt:lpstr>Arial</vt:lpstr>
      <vt:lpstr>Arial Narrow</vt:lpstr>
      <vt:lpstr>Helvetica Neue Light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Комаров Александр Михайлович</cp:lastModifiedBy>
  <cp:revision>5</cp:revision>
  <dcterms:modified xsi:type="dcterms:W3CDTF">2020-06-07T18:10:20Z</dcterms:modified>
</cp:coreProperties>
</file>