
<file path=[Content_Types].xml><?xml version="1.0" encoding="utf-8"?>
<Types xmlns="http://schemas.openxmlformats.org/package/2006/content-types">
  <Default Extension="xml" ContentType="application/xml"/>
  <Default Extension="jpeg" ContentType="image/jpeg"/>
  <Default Extension="png" ContentType="image/png"/>
  <Default Extension="wdp" ContentType="image/vnd.ms-photo"/>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57" r:id="rId3"/>
    <p:sldId id="264" r:id="rId4"/>
    <p:sldId id="268" r:id="rId5"/>
    <p:sldId id="269" r:id="rId6"/>
    <p:sldId id="270" r:id="rId7"/>
    <p:sldId id="265" r:id="rId8"/>
    <p:sldId id="272" r:id="rId9"/>
    <p:sldId id="273" r:id="rId10"/>
    <p:sldId id="290" r:id="rId11"/>
    <p:sldId id="266" r:id="rId12"/>
    <p:sldId id="267" r:id="rId13"/>
    <p:sldId id="263" r:id="rId14"/>
    <p:sldId id="285" r:id="rId15"/>
    <p:sldId id="286" r:id="rId16"/>
    <p:sldId id="287" r:id="rId17"/>
    <p:sldId id="288" r:id="rId18"/>
    <p:sldId id="289" r:id="rId19"/>
    <p:sldId id="277" r:id="rId20"/>
    <p:sldId id="283" r:id="rId21"/>
    <p:sldId id="284" r:id="rId22"/>
    <p:sldId id="292" r:id="rId23"/>
    <p:sldId id="278" r:id="rId24"/>
    <p:sldId id="293" r:id="rId25"/>
    <p:sldId id="294" r:id="rId26"/>
    <p:sldId id="295" r:id="rId27"/>
    <p:sldId id="296" r:id="rId28"/>
    <p:sldId id="297" r:id="rId29"/>
    <p:sldId id="279" r:id="rId30"/>
    <p:sldId id="280" r:id="rId31"/>
    <p:sldId id="298" r:id="rId32"/>
    <p:sldId id="299" r:id="rId33"/>
    <p:sldId id="300" r:id="rId34"/>
    <p:sldId id="301" r:id="rId35"/>
    <p:sldId id="271" r:id="rId36"/>
    <p:sldId id="291" r:id="rId3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Light"/>
      </a:defRPr>
    </a:lvl1pPr>
    <a:lvl2pPr marL="0" marR="0" indent="228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Light"/>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Григорий" initials="Г"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39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aj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aj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523"/>
  </p:normalViewPr>
  <p:slideViewPr>
    <p:cSldViewPr>
      <p:cViewPr varScale="1">
        <p:scale>
          <a:sx n="45" d="100"/>
          <a:sy n="45" d="100"/>
        </p:scale>
        <p:origin x="896" y="216"/>
      </p:cViewPr>
      <p:guideLst>
        <p:guide orient="horz" pos="4320"/>
        <p:guide pos="76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commentAuthors" Target="commentAuthors.xml"/><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8" name="Shape 48"/>
          <p:cNvSpPr>
            <a:spLocks noGrp="1" noRot="1" noChangeAspect="1"/>
          </p:cNvSpPr>
          <p:nvPr>
            <p:ph type="sldImg"/>
          </p:nvPr>
        </p:nvSpPr>
        <p:spPr>
          <a:xfrm>
            <a:off x="1143000" y="685800"/>
            <a:ext cx="4572000" cy="3429000"/>
          </a:xfrm>
          <a:prstGeom prst="rect">
            <a:avLst/>
          </a:prstGeom>
        </p:spPr>
        <p:txBody>
          <a:bodyPr/>
          <a:lstStyle/>
          <a:p>
            <a:endParaRPr/>
          </a:p>
        </p:txBody>
      </p:sp>
      <p:sp>
        <p:nvSpPr>
          <p:cNvPr id="49" name="Shape 49"/>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166211256"/>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80265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253145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381402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1857546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Заголовок и подзаголовок">
    <p:spTree>
      <p:nvGrpSpPr>
        <p:cNvPr id="1" name=""/>
        <p:cNvGrpSpPr/>
        <p:nvPr/>
      </p:nvGrpSpPr>
      <p:grpSpPr>
        <a:xfrm>
          <a:off x="0" y="0"/>
          <a:ext cx="0" cy="0"/>
          <a:chOff x="0" y="0"/>
          <a:chExt cx="0" cy="0"/>
        </a:xfrm>
      </p:grpSpPr>
      <p:sp>
        <p:nvSpPr>
          <p:cNvPr id="6" name="Прямоугольник"/>
          <p:cNvSpPr/>
          <p:nvPr/>
        </p:nvSpPr>
        <p:spPr>
          <a:xfrm>
            <a:off x="5230254" y="-37339"/>
            <a:ext cx="19217708" cy="13716001"/>
          </a:xfrm>
          <a:prstGeom prst="rect">
            <a:avLst/>
          </a:prstGeom>
          <a:solidFill>
            <a:srgbClr val="FFFFFF"/>
          </a:solidFill>
          <a:ln w="12700">
            <a:miter lim="400000"/>
          </a:ln>
        </p:spPr>
        <p:txBody>
          <a:bodyPr lIns="71437" tIns="71437" rIns="71437" bIns="71437" anchor="ctr"/>
          <a:lstStyle/>
          <a:p>
            <a:pPr>
              <a:defRPr sz="3200">
                <a:solidFill>
                  <a:srgbClr val="FFFFFF"/>
                </a:solidFill>
              </a:defRPr>
            </a:pPr>
            <a:endParaRPr/>
          </a:p>
        </p:txBody>
      </p:sp>
      <p:sp>
        <p:nvSpPr>
          <p:cNvPr id="7"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Цитата">
    <p:bg>
      <p:bgPr>
        <a:solidFill>
          <a:srgbClr val="FFFFFF"/>
        </a:solidFill>
        <a:effectLst/>
      </p:bgPr>
    </p:bg>
    <p:spTree>
      <p:nvGrpSpPr>
        <p:cNvPr id="1" name=""/>
        <p:cNvGrpSpPr/>
        <p:nvPr/>
      </p:nvGrpSpPr>
      <p:grpSpPr>
        <a:xfrm>
          <a:off x="0" y="0"/>
          <a:ext cx="0" cy="0"/>
          <a:chOff x="0" y="0"/>
          <a:chExt cx="0" cy="0"/>
        </a:xfrm>
      </p:grpSpPr>
      <p:sp>
        <p:nvSpPr>
          <p:cNvPr id="40" name="–Иван Арсентьев"/>
          <p:cNvSpPr txBox="1">
            <a:spLocks noGrp="1"/>
          </p:cNvSpPr>
          <p:nvPr>
            <p:ph type="body" sz="quarter" idx="13"/>
          </p:nvPr>
        </p:nvSpPr>
        <p:spPr>
          <a:xfrm>
            <a:off x="4833937" y="8947546"/>
            <a:ext cx="14716126" cy="660798"/>
          </a:xfrm>
          <a:prstGeom prst="rect">
            <a:avLst/>
          </a:prstGeom>
        </p:spPr>
        <p:txBody>
          <a:bodyPr anchor="t">
            <a:spAutoFit/>
          </a:bodyPr>
          <a:lstStyle>
            <a:lvl1pPr marL="0" indent="0" algn="ctr">
              <a:spcBef>
                <a:spcPts val="0"/>
              </a:spcBef>
              <a:buSzTx/>
              <a:buNone/>
              <a:defRPr sz="3200">
                <a:latin typeface="Helvetica"/>
                <a:ea typeface="Helvetica"/>
                <a:cs typeface="Helvetica"/>
                <a:sym typeface="Helvetica"/>
              </a:defRPr>
            </a:lvl1pPr>
          </a:lstStyle>
          <a:p>
            <a:r>
              <a:t>–Иван Арсентьев</a:t>
            </a:r>
          </a:p>
        </p:txBody>
      </p:sp>
      <p:sp>
        <p:nvSpPr>
          <p:cNvPr id="41" name="«Место ввода цитаты»."/>
          <p:cNvSpPr txBox="1">
            <a:spLocks noGrp="1"/>
          </p:cNvSpPr>
          <p:nvPr>
            <p:ph type="body" sz="quarter" idx="14"/>
          </p:nvPr>
        </p:nvSpPr>
        <p:spPr>
          <a:xfrm>
            <a:off x="4833937" y="6000353"/>
            <a:ext cx="14716126" cy="965201"/>
          </a:xfrm>
          <a:prstGeom prst="rect">
            <a:avLst/>
          </a:prstGeom>
        </p:spPr>
        <p:txBody>
          <a:bodyPr>
            <a:spAutoFit/>
          </a:bodyPr>
          <a:lstStyle>
            <a:lvl1pPr marL="0" indent="0" algn="ctr">
              <a:spcBef>
                <a:spcPts val="0"/>
              </a:spcBef>
              <a:buSzTx/>
              <a:buNone/>
              <a:defRPr sz="5200"/>
            </a:lvl1pPr>
          </a:lstStyle>
          <a:p>
            <a:r>
              <a:t>«Место ввода цитаты».</a:t>
            </a:r>
          </a:p>
        </p:txBody>
      </p:sp>
      <p:sp>
        <p:nvSpPr>
          <p:cNvPr id="42"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Фото">
    <p:bg>
      <p:bgPr>
        <a:solidFill>
          <a:srgbClr val="FFFFFF"/>
        </a:solidFill>
        <a:effectLst/>
      </p:bgPr>
    </p:bg>
    <p:spTree>
      <p:nvGrpSpPr>
        <p:cNvPr id="1" name=""/>
        <p:cNvGrpSpPr/>
        <p:nvPr/>
      </p:nvGrpSpPr>
      <p:grpSpPr>
        <a:xfrm>
          <a:off x="0" y="0"/>
          <a:ext cx="0" cy="0"/>
          <a:chOff x="0" y="0"/>
          <a:chExt cx="0" cy="0"/>
        </a:xfrm>
      </p:grpSpPr>
      <p:sp>
        <p:nvSpPr>
          <p:cNvPr id="44" name="Изображение"/>
          <p:cNvSpPr>
            <a:spLocks noGrp="1"/>
          </p:cNvSpPr>
          <p:nvPr>
            <p:ph type="pic" idx="13"/>
          </p:nvPr>
        </p:nvSpPr>
        <p:spPr>
          <a:xfrm>
            <a:off x="3048000" y="0"/>
            <a:ext cx="18288000" cy="13716000"/>
          </a:xfrm>
          <a:prstGeom prst="rect">
            <a:avLst/>
          </a:prstGeom>
        </p:spPr>
        <p:txBody>
          <a:bodyPr lIns="91439" tIns="45719" rIns="91439" bIns="45719" anchor="t">
            <a:noAutofit/>
          </a:bodyPr>
          <a:lstStyle/>
          <a:p>
            <a:endParaRPr/>
          </a:p>
        </p:txBody>
      </p:sp>
      <p:sp>
        <p:nvSpPr>
          <p:cNvPr id="45"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Пустой">
    <p:bg>
      <p:bgPr>
        <a:solidFill>
          <a:srgbClr val="FFFFFF"/>
        </a:solidFill>
        <a:effectLst/>
      </p:bgPr>
    </p:bg>
    <p:spTree>
      <p:nvGrpSpPr>
        <p:cNvPr id="1" name=""/>
        <p:cNvGrpSpPr/>
        <p:nvPr/>
      </p:nvGrpSpPr>
      <p:grpSpPr>
        <a:xfrm>
          <a:off x="0" y="0"/>
          <a:ext cx="0" cy="0"/>
          <a:chOff x="0" y="0"/>
          <a:chExt cx="0" cy="0"/>
        </a:xfrm>
      </p:grpSpPr>
      <p:sp>
        <p:nvSpPr>
          <p:cNvPr id="47"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Фото — горизонтально">
    <p:bg>
      <p:bgPr>
        <a:solidFill>
          <a:srgbClr val="FFFFFF"/>
        </a:solidFill>
        <a:effectLst/>
      </p:bgPr>
    </p:bg>
    <p:spTree>
      <p:nvGrpSpPr>
        <p:cNvPr id="1" name=""/>
        <p:cNvGrpSpPr/>
        <p:nvPr/>
      </p:nvGrpSpPr>
      <p:grpSpPr>
        <a:xfrm>
          <a:off x="0" y="0"/>
          <a:ext cx="0" cy="0"/>
          <a:chOff x="0" y="0"/>
          <a:chExt cx="0" cy="0"/>
        </a:xfrm>
      </p:grpSpPr>
      <p:sp>
        <p:nvSpPr>
          <p:cNvPr id="9" name="Изображение"/>
          <p:cNvSpPr>
            <a:spLocks noGrp="1"/>
          </p:cNvSpPr>
          <p:nvPr>
            <p:ph type="pic" sz="half" idx="13"/>
          </p:nvPr>
        </p:nvSpPr>
        <p:spPr>
          <a:xfrm>
            <a:off x="5307210" y="892968"/>
            <a:ext cx="13751720" cy="8322470"/>
          </a:xfrm>
          <a:prstGeom prst="rect">
            <a:avLst/>
          </a:prstGeom>
        </p:spPr>
        <p:txBody>
          <a:bodyPr lIns="91439" tIns="45719" rIns="91439" bIns="45719" anchor="t">
            <a:noAutofit/>
          </a:bodyPr>
          <a:lstStyle/>
          <a:p>
            <a:endParaRPr/>
          </a:p>
        </p:txBody>
      </p:sp>
      <p:sp>
        <p:nvSpPr>
          <p:cNvPr id="10" name="Текст заголовка"/>
          <p:cNvSpPr txBox="1">
            <a:spLocks noGrp="1"/>
          </p:cNvSpPr>
          <p:nvPr>
            <p:ph type="title"/>
          </p:nvPr>
        </p:nvSpPr>
        <p:spPr>
          <a:xfrm>
            <a:off x="4833937" y="9447609"/>
            <a:ext cx="14716126" cy="2000251"/>
          </a:xfrm>
          <a:prstGeom prst="rect">
            <a:avLst/>
          </a:prstGeom>
        </p:spPr>
        <p:txBody>
          <a:bodyPr anchor="b"/>
          <a:lstStyle/>
          <a:p>
            <a:r>
              <a:t>Текст заголовка</a:t>
            </a:r>
          </a:p>
        </p:txBody>
      </p:sp>
      <p:sp>
        <p:nvSpPr>
          <p:cNvPr id="11" name="Уровень текста 1…"/>
          <p:cNvSpPr txBox="1">
            <a:spLocks noGrp="1"/>
          </p:cNvSpPr>
          <p:nvPr>
            <p:ph type="body" sz="quarter" idx="1"/>
          </p:nvPr>
        </p:nvSpPr>
        <p:spPr>
          <a:xfrm>
            <a:off x="4833937" y="11519296"/>
            <a:ext cx="14716126" cy="1589486"/>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2" name="Номер слайда"/>
          <p:cNvSpPr txBox="1">
            <a:spLocks noGrp="1"/>
          </p:cNvSpPr>
          <p:nvPr>
            <p:ph type="sldNum" sz="quarter" idx="2"/>
          </p:nvPr>
        </p:nvSpPr>
        <p:spPr>
          <a:xfrm>
            <a:off x="11935814" y="13001625"/>
            <a:ext cx="494513" cy="51117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Заголовок — по центру">
    <p:bg>
      <p:bgPr>
        <a:solidFill>
          <a:srgbClr val="FFFFFF"/>
        </a:solidFill>
        <a:effectLst/>
      </p:bgPr>
    </p:bg>
    <p:spTree>
      <p:nvGrpSpPr>
        <p:cNvPr id="1" name=""/>
        <p:cNvGrpSpPr/>
        <p:nvPr/>
      </p:nvGrpSpPr>
      <p:grpSpPr>
        <a:xfrm>
          <a:off x="0" y="0"/>
          <a:ext cx="0" cy="0"/>
          <a:chOff x="0" y="0"/>
          <a:chExt cx="0" cy="0"/>
        </a:xfrm>
      </p:grpSpPr>
      <p:sp>
        <p:nvSpPr>
          <p:cNvPr id="14"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Фото — вертикально">
    <p:bg>
      <p:bgPr>
        <a:solidFill>
          <a:srgbClr val="FFFFFF"/>
        </a:solidFill>
        <a:effectLst/>
      </p:bgPr>
    </p:bg>
    <p:spTree>
      <p:nvGrpSpPr>
        <p:cNvPr id="1" name=""/>
        <p:cNvGrpSpPr/>
        <p:nvPr/>
      </p:nvGrpSpPr>
      <p:grpSpPr>
        <a:xfrm>
          <a:off x="0" y="0"/>
          <a:ext cx="0" cy="0"/>
          <a:chOff x="0" y="0"/>
          <a:chExt cx="0" cy="0"/>
        </a:xfrm>
      </p:grpSpPr>
      <p:sp>
        <p:nvSpPr>
          <p:cNvPr id="16" name="Изображение"/>
          <p:cNvSpPr>
            <a:spLocks noGrp="1"/>
          </p:cNvSpPr>
          <p:nvPr>
            <p:ph type="pic" sz="half" idx="13"/>
          </p:nvPr>
        </p:nvSpPr>
        <p:spPr>
          <a:xfrm>
            <a:off x="12495609" y="892968"/>
            <a:ext cx="7500938" cy="11572876"/>
          </a:xfrm>
          <a:prstGeom prst="rect">
            <a:avLst/>
          </a:prstGeom>
        </p:spPr>
        <p:txBody>
          <a:bodyPr lIns="91439" tIns="45719" rIns="91439" bIns="45719" anchor="t">
            <a:noAutofit/>
          </a:bodyPr>
          <a:lstStyle/>
          <a:p>
            <a:endParaRPr/>
          </a:p>
        </p:txBody>
      </p:sp>
      <p:sp>
        <p:nvSpPr>
          <p:cNvPr id="17" name="Текст заголовка"/>
          <p:cNvSpPr txBox="1">
            <a:spLocks noGrp="1"/>
          </p:cNvSpPr>
          <p:nvPr>
            <p:ph type="title"/>
          </p:nvPr>
        </p:nvSpPr>
        <p:spPr>
          <a:xfrm>
            <a:off x="4387453" y="892968"/>
            <a:ext cx="7500938" cy="5607845"/>
          </a:xfrm>
          <a:prstGeom prst="rect">
            <a:avLst/>
          </a:prstGeom>
        </p:spPr>
        <p:txBody>
          <a:bodyPr anchor="b"/>
          <a:lstStyle>
            <a:lvl1pPr>
              <a:defRPr sz="8400"/>
            </a:lvl1pPr>
          </a:lstStyle>
          <a:p>
            <a:r>
              <a:t>Текст заголовка</a:t>
            </a:r>
          </a:p>
        </p:txBody>
      </p:sp>
      <p:sp>
        <p:nvSpPr>
          <p:cNvPr id="18" name="Уровень текста 1…"/>
          <p:cNvSpPr txBox="1">
            <a:spLocks noGrp="1"/>
          </p:cNvSpPr>
          <p:nvPr>
            <p:ph type="body" sz="quarter" idx="1"/>
          </p:nvPr>
        </p:nvSpPr>
        <p:spPr>
          <a:xfrm>
            <a:off x="4387453" y="6697265"/>
            <a:ext cx="7500938" cy="5768579"/>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9"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Заголовок — вверху">
    <p:spTree>
      <p:nvGrpSpPr>
        <p:cNvPr id="1" name=""/>
        <p:cNvGrpSpPr/>
        <p:nvPr/>
      </p:nvGrpSpPr>
      <p:grpSpPr>
        <a:xfrm>
          <a:off x="0" y="0"/>
          <a:ext cx="0" cy="0"/>
          <a:chOff x="0" y="0"/>
          <a:chExt cx="0" cy="0"/>
        </a:xfrm>
      </p:grpSpPr>
      <p:sp>
        <p:nvSpPr>
          <p:cNvPr id="21"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Заголовок и пункты">
    <p:bg>
      <p:bgPr>
        <a:solidFill>
          <a:srgbClr val="FFFFFF"/>
        </a:solidFill>
        <a:effectLst/>
      </p:bgPr>
    </p:bg>
    <p:spTree>
      <p:nvGrpSpPr>
        <p:cNvPr id="1" name=""/>
        <p:cNvGrpSpPr/>
        <p:nvPr/>
      </p:nvGrpSpPr>
      <p:grpSpPr>
        <a:xfrm>
          <a:off x="0" y="0"/>
          <a:ext cx="0" cy="0"/>
          <a:chOff x="0" y="0"/>
          <a:chExt cx="0" cy="0"/>
        </a:xfrm>
      </p:grpSpPr>
      <p:sp>
        <p:nvSpPr>
          <p:cNvPr id="23" name="Текст заголовка"/>
          <p:cNvSpPr txBox="1">
            <a:spLocks noGrp="1"/>
          </p:cNvSpPr>
          <p:nvPr>
            <p:ph type="title"/>
          </p:nvPr>
        </p:nvSpPr>
        <p:spPr>
          <a:prstGeom prst="rect">
            <a:avLst/>
          </a:prstGeom>
        </p:spPr>
        <p:txBody>
          <a:bodyPr/>
          <a:lstStyle/>
          <a:p>
            <a:r>
              <a:t>Текст заголовка</a:t>
            </a:r>
          </a:p>
        </p:txBody>
      </p:sp>
      <p:sp>
        <p:nvSpPr>
          <p:cNvPr id="24" name="Уровень текста 1…"/>
          <p:cNvSpPr txBox="1">
            <a:spLocks noGrp="1"/>
          </p:cNvSpPr>
          <p:nvPr>
            <p:ph type="body" idx="1"/>
          </p:nvPr>
        </p:nvSpPr>
        <p:spPr>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5"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Заголовок, пункты и фото">
    <p:bg>
      <p:bgPr>
        <a:solidFill>
          <a:srgbClr val="FFFFFF"/>
        </a:solidFill>
        <a:effectLst/>
      </p:bgPr>
    </p:bg>
    <p:spTree>
      <p:nvGrpSpPr>
        <p:cNvPr id="1" name=""/>
        <p:cNvGrpSpPr/>
        <p:nvPr/>
      </p:nvGrpSpPr>
      <p:grpSpPr>
        <a:xfrm>
          <a:off x="0" y="0"/>
          <a:ext cx="0" cy="0"/>
          <a:chOff x="0" y="0"/>
          <a:chExt cx="0" cy="0"/>
        </a:xfrm>
      </p:grpSpPr>
      <p:sp>
        <p:nvSpPr>
          <p:cNvPr id="27" name="Изображение"/>
          <p:cNvSpPr>
            <a:spLocks noGrp="1"/>
          </p:cNvSpPr>
          <p:nvPr>
            <p:ph type="pic" sz="quarter" idx="13"/>
          </p:nvPr>
        </p:nvSpPr>
        <p:spPr>
          <a:xfrm>
            <a:off x="12495609" y="3661171"/>
            <a:ext cx="7500938" cy="8840392"/>
          </a:xfrm>
          <a:prstGeom prst="rect">
            <a:avLst/>
          </a:prstGeom>
        </p:spPr>
        <p:txBody>
          <a:bodyPr lIns="91439" tIns="45719" rIns="91439" bIns="45719" anchor="t">
            <a:noAutofit/>
          </a:bodyPr>
          <a:lstStyle/>
          <a:p>
            <a:endParaRPr/>
          </a:p>
        </p:txBody>
      </p:sp>
      <p:sp>
        <p:nvSpPr>
          <p:cNvPr id="28" name="Текст заголовка"/>
          <p:cNvSpPr txBox="1">
            <a:spLocks noGrp="1"/>
          </p:cNvSpPr>
          <p:nvPr>
            <p:ph type="title"/>
          </p:nvPr>
        </p:nvSpPr>
        <p:spPr>
          <a:prstGeom prst="rect">
            <a:avLst/>
          </a:prstGeom>
        </p:spPr>
        <p:txBody>
          <a:bodyPr/>
          <a:lstStyle/>
          <a:p>
            <a:r>
              <a:t>Текст заголовка</a:t>
            </a:r>
          </a:p>
        </p:txBody>
      </p:sp>
      <p:sp>
        <p:nvSpPr>
          <p:cNvPr id="29" name="Уровень текста 1…"/>
          <p:cNvSpPr txBox="1">
            <a:spLocks noGrp="1"/>
          </p:cNvSpPr>
          <p:nvPr>
            <p:ph type="body" sz="quarter" idx="1"/>
          </p:nvPr>
        </p:nvSpPr>
        <p:spPr>
          <a:xfrm>
            <a:off x="4387453" y="3661171"/>
            <a:ext cx="7500938" cy="8840392"/>
          </a:xfrm>
          <a:prstGeom prst="rect">
            <a:avLst/>
          </a:prstGeom>
        </p:spPr>
        <p:txBody>
          <a:bodyPr/>
          <a:lstStyle>
            <a:lvl1pPr marL="465364" indent="-465364">
              <a:spcBef>
                <a:spcPts val="4500"/>
              </a:spcBef>
              <a:defRPr sz="3800"/>
            </a:lvl1pPr>
            <a:lvl2pPr marL="808264" indent="-465364">
              <a:spcBef>
                <a:spcPts val="4500"/>
              </a:spcBef>
              <a:defRPr sz="3800"/>
            </a:lvl2pPr>
            <a:lvl3pPr marL="1151164" indent="-465364">
              <a:spcBef>
                <a:spcPts val="4500"/>
              </a:spcBef>
              <a:defRPr sz="3800"/>
            </a:lvl3pPr>
            <a:lvl4pPr marL="1494064" indent="-465364">
              <a:spcBef>
                <a:spcPts val="4500"/>
              </a:spcBef>
              <a:defRPr sz="3800"/>
            </a:lvl4pPr>
            <a:lvl5pPr marL="1836964" indent="-465364">
              <a:spcBef>
                <a:spcPts val="4500"/>
              </a:spcBef>
              <a:defRPr sz="38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0"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Пункты">
    <p:bg>
      <p:bgPr>
        <a:solidFill>
          <a:srgbClr val="FFFFFF"/>
        </a:solidFill>
        <a:effectLst/>
      </p:bgPr>
    </p:bg>
    <p:spTree>
      <p:nvGrpSpPr>
        <p:cNvPr id="1" name=""/>
        <p:cNvGrpSpPr/>
        <p:nvPr/>
      </p:nvGrpSpPr>
      <p:grpSpPr>
        <a:xfrm>
          <a:off x="0" y="0"/>
          <a:ext cx="0" cy="0"/>
          <a:chOff x="0" y="0"/>
          <a:chExt cx="0" cy="0"/>
        </a:xfrm>
      </p:grpSpPr>
      <p:sp>
        <p:nvSpPr>
          <p:cNvPr id="32" name="Уровень текста 1…"/>
          <p:cNvSpPr txBox="1">
            <a:spLocks noGrp="1"/>
          </p:cNvSpPr>
          <p:nvPr>
            <p:ph type="body" idx="1"/>
          </p:nvPr>
        </p:nvSpPr>
        <p:spPr>
          <a:xfrm>
            <a:off x="4387453" y="1785937"/>
            <a:ext cx="15609094" cy="10144126"/>
          </a:xfrm>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3"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Фото — 3 шт.">
    <p:bg>
      <p:bgPr>
        <a:solidFill>
          <a:srgbClr val="FFFFFF"/>
        </a:solidFill>
        <a:effectLst/>
      </p:bgPr>
    </p:bg>
    <p:spTree>
      <p:nvGrpSpPr>
        <p:cNvPr id="1" name=""/>
        <p:cNvGrpSpPr/>
        <p:nvPr/>
      </p:nvGrpSpPr>
      <p:grpSpPr>
        <a:xfrm>
          <a:off x="0" y="0"/>
          <a:ext cx="0" cy="0"/>
          <a:chOff x="0" y="0"/>
          <a:chExt cx="0" cy="0"/>
        </a:xfrm>
      </p:grpSpPr>
      <p:sp>
        <p:nvSpPr>
          <p:cNvPr id="35" name="Изображение"/>
          <p:cNvSpPr>
            <a:spLocks noGrp="1"/>
          </p:cNvSpPr>
          <p:nvPr>
            <p:ph type="pic" sz="quarter" idx="13"/>
          </p:nvPr>
        </p:nvSpPr>
        <p:spPr>
          <a:xfrm>
            <a:off x="12495609" y="7161609"/>
            <a:ext cx="7500938" cy="5304235"/>
          </a:xfrm>
          <a:prstGeom prst="rect">
            <a:avLst/>
          </a:prstGeom>
        </p:spPr>
        <p:txBody>
          <a:bodyPr lIns="91439" tIns="45719" rIns="91439" bIns="45719" anchor="t">
            <a:noAutofit/>
          </a:bodyPr>
          <a:lstStyle/>
          <a:p>
            <a:endParaRPr/>
          </a:p>
        </p:txBody>
      </p:sp>
      <p:sp>
        <p:nvSpPr>
          <p:cNvPr id="36" name="Изображение"/>
          <p:cNvSpPr>
            <a:spLocks noGrp="1"/>
          </p:cNvSpPr>
          <p:nvPr>
            <p:ph type="pic" sz="quarter" idx="14"/>
          </p:nvPr>
        </p:nvSpPr>
        <p:spPr>
          <a:xfrm>
            <a:off x="12504353" y="1250156"/>
            <a:ext cx="7500939" cy="5304235"/>
          </a:xfrm>
          <a:prstGeom prst="rect">
            <a:avLst/>
          </a:prstGeom>
        </p:spPr>
        <p:txBody>
          <a:bodyPr lIns="91439" tIns="45719" rIns="91439" bIns="45719" anchor="t">
            <a:noAutofit/>
          </a:bodyPr>
          <a:lstStyle/>
          <a:p>
            <a:endParaRPr/>
          </a:p>
        </p:txBody>
      </p:sp>
      <p:sp>
        <p:nvSpPr>
          <p:cNvPr id="37" name="Изображение"/>
          <p:cNvSpPr>
            <a:spLocks noGrp="1"/>
          </p:cNvSpPr>
          <p:nvPr>
            <p:ph type="pic" sz="half" idx="15"/>
          </p:nvPr>
        </p:nvSpPr>
        <p:spPr>
          <a:xfrm>
            <a:off x="4387453" y="1250156"/>
            <a:ext cx="7500938" cy="11215688"/>
          </a:xfrm>
          <a:prstGeom prst="rect">
            <a:avLst/>
          </a:prstGeom>
        </p:spPr>
        <p:txBody>
          <a:bodyPr lIns="91439" tIns="45719" rIns="91439" bIns="45719" anchor="t">
            <a:noAutofit/>
          </a:bodyPr>
          <a:lstStyle/>
          <a:p>
            <a:endParaRPr/>
          </a:p>
        </p:txBody>
      </p:sp>
      <p:sp>
        <p:nvSpPr>
          <p:cNvPr id="38"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53957"/>
        </a:solidFill>
        <a:effectLst/>
      </p:bgPr>
    </p:bg>
    <p:spTree>
      <p:nvGrpSpPr>
        <p:cNvPr id="1" name=""/>
        <p:cNvGrpSpPr/>
        <p:nvPr/>
      </p:nvGrpSpPr>
      <p:grpSpPr>
        <a:xfrm>
          <a:off x="0" y="0"/>
          <a:ext cx="0" cy="0"/>
          <a:chOff x="0" y="0"/>
          <a:chExt cx="0" cy="0"/>
        </a:xfrm>
      </p:grpSpPr>
      <p:sp>
        <p:nvSpPr>
          <p:cNvPr id="2" name="Текст заголовка"/>
          <p:cNvSpPr txBox="1">
            <a:spLocks noGrp="1"/>
          </p:cNvSpPr>
          <p:nvPr>
            <p:ph type="title"/>
          </p:nvPr>
        </p:nvSpPr>
        <p:spPr>
          <a:xfrm>
            <a:off x="4387453" y="625078"/>
            <a:ext cx="15609094" cy="3036094"/>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a:bodyPr>
          <a:lstStyle/>
          <a:p>
            <a:r>
              <a:t>Текст заголовка</a:t>
            </a:r>
          </a:p>
        </p:txBody>
      </p:sp>
      <p:sp>
        <p:nvSpPr>
          <p:cNvPr id="3" name="Уровень текста 1…"/>
          <p:cNvSpPr txBox="1">
            <a:spLocks noGrp="1"/>
          </p:cNvSpPr>
          <p:nvPr>
            <p:ph type="body" idx="1"/>
          </p:nvPr>
        </p:nvSpPr>
        <p:spPr>
          <a:xfrm>
            <a:off x="4387453" y="3661171"/>
            <a:ext cx="15609094" cy="884039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 name="Номер слайда"/>
          <p:cNvSpPr txBox="1">
            <a:spLocks noGrp="1"/>
          </p:cNvSpPr>
          <p:nvPr>
            <p:ph type="sldNum" sz="quarter" idx="2"/>
          </p:nvPr>
        </p:nvSpPr>
        <p:spPr>
          <a:xfrm>
            <a:off x="11935814" y="13010554"/>
            <a:ext cx="494513" cy="511176"/>
          </a:xfrm>
          <a:prstGeom prst="rect">
            <a:avLst/>
          </a:prstGeom>
          <a:ln w="12700">
            <a:miter lim="400000"/>
          </a:ln>
        </p:spPr>
        <p:txBody>
          <a:bodyPr wrap="none" lIns="71437" tIns="71437" rIns="71437" bIns="71437">
            <a:spAutoFit/>
          </a:bodyPr>
          <a:lstStyle>
            <a:lvl1pPr>
              <a:defRPr sz="2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Helvetica Light"/>
        </a:defRPr>
      </a:lvl1pPr>
      <a:lvl2pPr marL="0" marR="0" indent="2286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Helvetica Light"/>
        </a:defRPr>
      </a:lvl2pPr>
      <a:lvl3pPr marL="0" marR="0" indent="4572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Helvetica Light"/>
        </a:defRPr>
      </a:lvl3pPr>
      <a:lvl4pPr marL="0" marR="0" indent="6858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Helvetica Light"/>
        </a:defRPr>
      </a:lvl4pPr>
      <a:lvl5pPr marL="0" marR="0" indent="9144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Helvetica Light"/>
        </a:defRPr>
      </a:lvl5pPr>
      <a:lvl6pPr marL="0" marR="0" indent="11430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Helvetica Light"/>
        </a:defRPr>
      </a:lvl6pPr>
      <a:lvl7pPr marL="0" marR="0" indent="13716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Helvetica Light"/>
        </a:defRPr>
      </a:lvl7pPr>
      <a:lvl8pPr marL="0" marR="0" indent="16002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Helvetica Light"/>
        </a:defRPr>
      </a:lvl8pPr>
      <a:lvl9pPr marL="0" marR="0" indent="18288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Helvetica Light"/>
        </a:defRPr>
      </a:lvl9pPr>
    </p:titleStyle>
    <p:bodyStyle>
      <a:lvl1pPr marL="617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1pPr>
      <a:lvl2pPr marL="1061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2pPr>
      <a:lvl3pPr marL="1506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3pPr>
      <a:lvl4pPr marL="1950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4pPr>
      <a:lvl5pPr marL="2395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5pPr>
      <a:lvl6pPr marL="2839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6pPr>
      <a:lvl7pPr marL="3284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7pPr>
      <a:lvl8pPr marL="3728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8pPr>
      <a:lvl9pPr marL="4173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9pPr>
    </p:bodyStyle>
    <p:otherStyle>
      <a:lvl1pPr marL="0" marR="0" indent="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1pPr>
      <a:lvl2pPr marL="0" marR="0" indent="2286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2pPr>
      <a:lvl3pPr marL="0" marR="0" indent="4572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3pPr>
      <a:lvl4pPr marL="0" marR="0" indent="6858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4pPr>
      <a:lvl5pPr marL="0" marR="0" indent="9144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5pPr>
      <a:lvl6pPr marL="0" marR="0" indent="11430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6pPr>
      <a:lvl7pPr marL="0" marR="0" indent="13716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7pPr>
      <a:lvl8pPr marL="0" marR="0" indent="16002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8pPr>
      <a:lvl9pPr marL="0" marR="0" indent="18288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jpeg"/><Relationship Id="rId8" Type="http://schemas.openxmlformats.org/officeDocument/2006/relationships/image" Target="../media/image41.png"/><Relationship Id="rId9" Type="http://schemas.microsoft.com/office/2007/relationships/hdphoto" Target="../media/hdphoto1.wdp"/><Relationship Id="rId10" Type="http://schemas.openxmlformats.org/officeDocument/2006/relationships/image" Target="../media/image42.jpeg"/><Relationship Id="rId11" Type="http://schemas.openxmlformats.org/officeDocument/2006/relationships/image" Target="../media/image43.png"/><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png"/><Relationship Id="rId3" Type="http://schemas.openxmlformats.org/officeDocument/2006/relationships/image" Target="../media/image4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5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5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jpeg"/><Relationship Id="rId5" Type="http://schemas.openxmlformats.org/officeDocument/2006/relationships/image" Target="../media/image58.jpeg"/><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59.jpeg"/></Relationships>
</file>

<file path=ppt/slides/_rels/slide21.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6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6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png"/><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6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66.jpeg"/></Relationships>
</file>

<file path=ppt/slides/_rels/slide31.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70.png"/><Relationship Id="rId7" Type="http://schemas.openxmlformats.org/officeDocument/2006/relationships/image" Target="../media/image71.png"/><Relationship Id="rId8" Type="http://schemas.openxmlformats.org/officeDocument/2006/relationships/image" Target="../media/image72.jpeg"/><Relationship Id="rId9" Type="http://schemas.openxmlformats.org/officeDocument/2006/relationships/image" Target="../media/image73.png"/><Relationship Id="rId10" Type="http://schemas.openxmlformats.org/officeDocument/2006/relationships/image" Target="../media/image74.png"/><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7.png"/><Relationship Id="rId6" Type="http://schemas.openxmlformats.org/officeDocument/2006/relationships/image" Target="../media/image78.jpg"/><Relationship Id="rId7" Type="http://schemas.openxmlformats.org/officeDocument/2006/relationships/image" Target="../media/image79.png"/><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82.png"/><Relationship Id="rId6" Type="http://schemas.openxmlformats.org/officeDocument/2006/relationships/image" Target="../media/image83.png"/><Relationship Id="rId7" Type="http://schemas.openxmlformats.org/officeDocument/2006/relationships/image" Target="../media/image84.png"/><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86.jpeg"/><Relationship Id="rId4" Type="http://schemas.openxmlformats.org/officeDocument/2006/relationships/image" Target="../media/image3.png"/><Relationship Id="rId5" Type="http://schemas.openxmlformats.org/officeDocument/2006/relationships/image" Target="../media/image87.jpeg"/><Relationship Id="rId1" Type="http://schemas.openxmlformats.org/officeDocument/2006/relationships/slideLayout" Target="../slideLayouts/slideLayout3.xml"/><Relationship Id="rId2" Type="http://schemas.openxmlformats.org/officeDocument/2006/relationships/image" Target="../media/image8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9" Type="http://schemas.openxmlformats.org/officeDocument/2006/relationships/image" Target="../media/image10.png"/><Relationship Id="rId10"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png"/><Relationship Id="rId6" Type="http://schemas.openxmlformats.org/officeDocument/2006/relationships/image" Target="../media/image22.jpeg"/><Relationship Id="rId7" Type="http://schemas.openxmlformats.org/officeDocument/2006/relationships/image" Target="../media/image23.jpeg"/><Relationship Id="rId8" Type="http://schemas.openxmlformats.org/officeDocument/2006/relationships/image" Target="../media/image24.png"/><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11" Type="http://schemas.openxmlformats.org/officeDocument/2006/relationships/image" Target="../media/image31.png"/><Relationship Id="rId12" Type="http://schemas.openxmlformats.org/officeDocument/2006/relationships/image" Target="../media/image32.png"/><Relationship Id="rId13" Type="http://schemas.openxmlformats.org/officeDocument/2006/relationships/image" Target="../media/image33.png"/><Relationship Id="rId14" Type="http://schemas.openxmlformats.org/officeDocument/2006/relationships/image" Target="../media/image34.png"/><Relationship Id="rId1" Type="http://schemas.openxmlformats.org/officeDocument/2006/relationships/slideLayout" Target="../slideLayouts/slideLayout3.xml"/><Relationship Id="rId2" Type="http://schemas.openxmlformats.org/officeDocument/2006/relationships/image" Target="../media/image13.png"/><Relationship Id="rId3" Type="http://schemas.openxmlformats.org/officeDocument/2006/relationships/image" Target="../media/image25.jpeg"/><Relationship Id="rId4" Type="http://schemas.openxmlformats.org/officeDocument/2006/relationships/image" Target="../media/image3.png"/><Relationship Id="rId5" Type="http://schemas.openxmlformats.org/officeDocument/2006/relationships/image" Target="../media/image26.jpeg"/><Relationship Id="rId6" Type="http://schemas.openxmlformats.org/officeDocument/2006/relationships/image" Target="../media/image27.jpeg"/><Relationship Id="rId7" Type="http://schemas.openxmlformats.org/officeDocument/2006/relationships/image" Target="../media/image28.jpeg"/><Relationship Id="rId8" Type="http://schemas.openxmlformats.org/officeDocument/2006/relationships/image" Target="../media/image29.jpeg"/><Relationship Id="rId9" Type="http://schemas.openxmlformats.org/officeDocument/2006/relationships/image" Target="../media/image30.jpeg"/><Relationship Id="rId10"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35.png"/><Relationship Id="rId5" Type="http://schemas.openxmlformats.org/officeDocument/2006/relationships/image" Target="../media/image14.png"/><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36.png"/><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Линия"/>
          <p:cNvSpPr/>
          <p:nvPr/>
        </p:nvSpPr>
        <p:spPr>
          <a:xfrm flipV="1">
            <a:off x="10370343" y="1604166"/>
            <a:ext cx="1" cy="2777349"/>
          </a:xfrm>
          <a:prstGeom prst="line">
            <a:avLst/>
          </a:prstGeom>
          <a:ln w="12700">
            <a:solidFill>
              <a:srgbClr val="FFFFFF"/>
            </a:solidFill>
            <a:miter lim="400000"/>
          </a:ln>
        </p:spPr>
        <p:txBody>
          <a:bodyPr lIns="71437" tIns="71437" rIns="71437" bIns="71437" anchor="ctr"/>
          <a:lstStyle/>
          <a:p>
            <a:pPr>
              <a:defRPr sz="3200"/>
            </a:pPr>
            <a:endParaRPr/>
          </a:p>
        </p:txBody>
      </p:sp>
      <p:sp>
        <p:nvSpPr>
          <p:cNvPr id="52" name="Очень крутой…"/>
          <p:cNvSpPr txBox="1"/>
          <p:nvPr/>
        </p:nvSpPr>
        <p:spPr>
          <a:xfrm>
            <a:off x="6215336" y="881336"/>
            <a:ext cx="12563918" cy="6603824"/>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b"/>
          <a:lstStyle/>
          <a:p>
            <a:pPr algn="l">
              <a:defRPr sz="7000" b="1" cap="all">
                <a:solidFill>
                  <a:srgbClr val="253957"/>
                </a:solidFill>
                <a:latin typeface="+mn-lt"/>
                <a:ea typeface="+mn-ea"/>
                <a:cs typeface="+mn-cs"/>
                <a:sym typeface="Arial Narrow"/>
              </a:defRPr>
            </a:pPr>
            <a:r>
              <a:rPr lang="ru-RU" dirty="0"/>
              <a:t>Исследование и разработка комплекса программно-аппаратных решений</a:t>
            </a:r>
          </a:p>
          <a:p>
            <a:pPr algn="l">
              <a:defRPr sz="7000" b="1" cap="all">
                <a:solidFill>
                  <a:srgbClr val="253957"/>
                </a:solidFill>
                <a:latin typeface="+mn-lt"/>
                <a:ea typeface="+mn-ea"/>
                <a:cs typeface="+mn-cs"/>
                <a:sym typeface="Arial Narrow"/>
              </a:defRPr>
            </a:pPr>
            <a:r>
              <a:rPr lang="ru-RU" dirty="0"/>
              <a:t>“УМНЫЙ КАМПУС” в рамках парадигмы интернета вещей </a:t>
            </a:r>
          </a:p>
        </p:txBody>
      </p:sp>
      <p:sp>
        <p:nvSpPr>
          <p:cNvPr id="53" name="Очень крутой подзаголовок презентации"/>
          <p:cNvSpPr txBox="1"/>
          <p:nvPr/>
        </p:nvSpPr>
        <p:spPr>
          <a:xfrm>
            <a:off x="6222457" y="7852277"/>
            <a:ext cx="9443424" cy="3317284"/>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lvl1pPr algn="l">
              <a:defRPr sz="4200">
                <a:solidFill>
                  <a:srgbClr val="253957"/>
                </a:solidFill>
                <a:latin typeface="+mn-lt"/>
                <a:ea typeface="+mn-ea"/>
                <a:cs typeface="+mn-cs"/>
                <a:sym typeface="Arial Narrow"/>
              </a:defRPr>
            </a:lvl1pPr>
          </a:lstStyle>
          <a:p>
            <a:r>
              <a:rPr lang="ru-RU" dirty="0"/>
              <a:t>Руководитель проекта:</a:t>
            </a:r>
          </a:p>
          <a:p>
            <a:r>
              <a:rPr lang="ru-RU" dirty="0"/>
              <a:t>Профессор ДКИ, к.т.н., доцент </a:t>
            </a:r>
          </a:p>
          <a:p>
            <a:r>
              <a:rPr lang="ru-RU" dirty="0"/>
              <a:t>Восков Леонид Сергеевич</a:t>
            </a:r>
          </a:p>
          <a:p>
            <a:endParaRPr lang="ru-RU" dirty="0"/>
          </a:p>
          <a:p>
            <a:r>
              <a:rPr lang="ru-RU" dirty="0"/>
              <a:t>Консультант: </a:t>
            </a:r>
            <a:r>
              <a:rPr lang="ru-RU" dirty="0" err="1"/>
              <a:t>Ролич</a:t>
            </a:r>
            <a:r>
              <a:rPr lang="ru-RU" dirty="0"/>
              <a:t> Алексей Юрьевич</a:t>
            </a:r>
          </a:p>
        </p:txBody>
      </p:sp>
      <p:sp>
        <p:nvSpPr>
          <p:cNvPr id="55" name="Москва, 2017"/>
          <p:cNvSpPr txBox="1"/>
          <p:nvPr/>
        </p:nvSpPr>
        <p:spPr>
          <a:xfrm>
            <a:off x="6222457" y="11536678"/>
            <a:ext cx="9443424" cy="57515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642937">
              <a:defRPr sz="2800">
                <a:solidFill>
                  <a:srgbClr val="253957"/>
                </a:solidFill>
                <a:latin typeface="+mn-lt"/>
                <a:ea typeface="+mn-ea"/>
                <a:cs typeface="+mn-cs"/>
                <a:sym typeface="Arial Narrow"/>
              </a:defRPr>
            </a:lvl1pPr>
          </a:lstStyle>
          <a:p>
            <a:r>
              <a:rPr dirty="0" err="1"/>
              <a:t>Москва</a:t>
            </a:r>
            <a:r>
              <a:rPr dirty="0"/>
              <a:t>, 20</a:t>
            </a:r>
            <a:r>
              <a:rPr lang="ru-RU" dirty="0"/>
              <a:t>19</a:t>
            </a:r>
            <a:endParaRPr dirty="0"/>
          </a:p>
        </p:txBody>
      </p:sp>
      <p:pic>
        <p:nvPicPr>
          <p:cNvPr id="56" name="Изображение" descr="Изображение"/>
          <p:cNvPicPr>
            <a:picLocks noChangeAspect="1"/>
          </p:cNvPicPr>
          <p:nvPr/>
        </p:nvPicPr>
        <p:blipFill>
          <a:blip r:embed="rId2">
            <a:extLst/>
          </a:blip>
          <a:stretch>
            <a:fillRect/>
          </a:stretch>
        </p:blipFill>
        <p:spPr>
          <a:xfrm>
            <a:off x="1221970" y="1330739"/>
            <a:ext cx="2736119" cy="264554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902968" y="586179"/>
            <a:ext cx="21746416" cy="119958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a:t>Умная камера</a:t>
            </a:r>
          </a:p>
        </p:txBody>
      </p:sp>
      <p:pic>
        <p:nvPicPr>
          <p:cNvPr id="63" name="Изображение" descr="Изображение"/>
          <p:cNvPicPr>
            <a:picLocks noChangeAspect="1"/>
          </p:cNvPicPr>
          <p:nvPr/>
        </p:nvPicPr>
        <p:blipFill>
          <a:blip r:embed="rId3">
            <a:extLst/>
          </a:blip>
          <a:stretch>
            <a:fillRect/>
          </a:stretch>
        </p:blipFill>
        <p:spPr>
          <a:xfrm>
            <a:off x="1226606" y="586180"/>
            <a:ext cx="1199579" cy="1199579"/>
          </a:xfrm>
          <a:prstGeom prst="rect">
            <a:avLst/>
          </a:prstGeom>
          <a:ln w="12700">
            <a:miter lim="400000"/>
          </a:ln>
        </p:spPr>
      </p:pic>
      <p:sp>
        <p:nvSpPr>
          <p:cNvPr id="32"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a:extLst>
              <a:ext uri="{FF2B5EF4-FFF2-40B4-BE49-F238E27FC236}">
                <a16:creationId xmlns:a16="http://schemas.microsoft.com/office/drawing/2014/main" xmlns="" id="{C5CEEEDD-47D7-471D-93EE-0A13EE753AA4}"/>
              </a:ext>
            </a:extLst>
          </p:cNvPr>
          <p:cNvSpPr txBox="1"/>
          <p:nvPr/>
        </p:nvSpPr>
        <p:spPr>
          <a:xfrm>
            <a:off x="1226606" y="3761656"/>
            <a:ext cx="21506374" cy="1051316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marL="685800" indent="-685800" algn="l">
              <a:buFont typeface="Arial" panose="020B0604020202020204" pitchFamily="34" charset="0"/>
              <a:buChar char="•"/>
            </a:pPr>
            <a:endParaRPr lang="ru-RU" sz="6000" dirty="0">
              <a:solidFill>
                <a:srgbClr val="253957"/>
              </a:solidFill>
              <a:latin typeface="+mn-lt"/>
            </a:endParaRPr>
          </a:p>
        </p:txBody>
      </p:sp>
      <p:sp>
        <p:nvSpPr>
          <p:cNvPr id="14"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a:extLst>
              <a:ext uri="{FF2B5EF4-FFF2-40B4-BE49-F238E27FC236}">
                <a16:creationId xmlns:a16="http://schemas.microsoft.com/office/drawing/2014/main" xmlns="" id="{DAF962F8-A429-42AE-A68C-05E90C6CF3B0}"/>
              </a:ext>
            </a:extLst>
          </p:cNvPr>
          <p:cNvSpPr txBox="1"/>
          <p:nvPr/>
        </p:nvSpPr>
        <p:spPr>
          <a:xfrm>
            <a:off x="1379006" y="3914056"/>
            <a:ext cx="21506374" cy="1051316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marL="685800" indent="-685800" algn="l">
              <a:buFont typeface="Arial" panose="020B0604020202020204" pitchFamily="34" charset="0"/>
              <a:buChar char="•"/>
            </a:pPr>
            <a:endParaRPr lang="ru-RU" sz="6000" dirty="0">
              <a:solidFill>
                <a:srgbClr val="253957"/>
              </a:solidFill>
              <a:latin typeface="+mn-lt"/>
            </a:endParaRPr>
          </a:p>
        </p:txBody>
      </p:sp>
      <p:sp>
        <p:nvSpPr>
          <p:cNvPr id="7" name="AutoShape 6" descr="https://www.ikea.com/ru/ru/images/products/calla-nastennye-casy__0633571_PE695905_S4.JPG">
            <a:extLst>
              <a:ext uri="{FF2B5EF4-FFF2-40B4-BE49-F238E27FC236}">
                <a16:creationId xmlns:a16="http://schemas.microsoft.com/office/drawing/2014/main" xmlns="" id="{852F4F7E-74C0-4004-AA6A-378067AB3B20}"/>
              </a:ext>
            </a:extLst>
          </p:cNvPr>
          <p:cNvSpPr>
            <a:spLocks noChangeAspect="1" noChangeArrowheads="1"/>
          </p:cNvSpPr>
          <p:nvPr/>
        </p:nvSpPr>
        <p:spPr bwMode="auto">
          <a:xfrm>
            <a:off x="9810750" y="4476750"/>
            <a:ext cx="4762500" cy="4762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 name="Прямоугольник 1">
            <a:extLst>
              <a:ext uri="{FF2B5EF4-FFF2-40B4-BE49-F238E27FC236}">
                <a16:creationId xmlns:a16="http://schemas.microsoft.com/office/drawing/2014/main" xmlns="" id="{7A9C0403-B1DE-46E2-A7D8-C7B013CA90C0}"/>
              </a:ext>
            </a:extLst>
          </p:cNvPr>
          <p:cNvSpPr/>
          <p:nvPr/>
        </p:nvSpPr>
        <p:spPr>
          <a:xfrm>
            <a:off x="2405630" y="7094294"/>
            <a:ext cx="8431744" cy="5400600"/>
          </a:xfrm>
          <a:prstGeom prst="rect">
            <a:avLst/>
          </a:prstGeom>
          <a:solidFill>
            <a:srgbClr val="92D050"/>
          </a:solidFill>
          <a:ln w="12700" cap="flat">
            <a:solidFill>
              <a:schemeClr val="tx1"/>
            </a:solid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pic>
        <p:nvPicPr>
          <p:cNvPr id="11" name="Picture 8" descr="https://espeo.eu/wp-content/uploads/2016/07/raspberry_pi_3d_logo_by_davidhansson-d9nqewt.png">
            <a:extLst>
              <a:ext uri="{FF2B5EF4-FFF2-40B4-BE49-F238E27FC236}">
                <a16:creationId xmlns:a16="http://schemas.microsoft.com/office/drawing/2014/main" xmlns="" id="{2F6E8C34-6108-4CC2-BF19-3F13C06A9F9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99431" y="10796895"/>
            <a:ext cx="1353961" cy="1409085"/>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a:extLst>
              <a:ext uri="{FF2B5EF4-FFF2-40B4-BE49-F238E27FC236}">
                <a16:creationId xmlns:a16="http://schemas.microsoft.com/office/drawing/2014/main" xmlns="" id="{9074E7B2-C897-4D3B-851A-727DD967ABBF}"/>
              </a:ext>
            </a:extLst>
          </p:cNvPr>
          <p:cNvSpPr/>
          <p:nvPr/>
        </p:nvSpPr>
        <p:spPr>
          <a:xfrm>
            <a:off x="3929592" y="7670358"/>
            <a:ext cx="6408712" cy="4248472"/>
          </a:xfrm>
          <a:prstGeom prst="rect">
            <a:avLst/>
          </a:prstGeom>
          <a:solidFill>
            <a:schemeClr val="bg1"/>
          </a:solidFill>
          <a:ln w="12700" cap="flat">
            <a:solidFill>
              <a:srgbClr val="002060"/>
            </a:solid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pic>
        <p:nvPicPr>
          <p:cNvPr id="12" name="Picture 6" descr="https://suleymanergen.com/wp-content/uploads/2018/11/2000px-Python-logo-notext.svg_.png">
            <a:extLst>
              <a:ext uri="{FF2B5EF4-FFF2-40B4-BE49-F238E27FC236}">
                <a16:creationId xmlns:a16="http://schemas.microsoft.com/office/drawing/2014/main" xmlns="" id="{A675B2A7-8DDB-4674-99DC-CA0F7936ECF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84037" y="8132746"/>
            <a:ext cx="1077218" cy="107721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s://steemit-production-imageproxy-upload.s3.amazonaws.com/DQmYsqBxKHSK9LsJ31vXTuCRGhXDwDiGG5Y6PReFd9bXQWU">
            <a:extLst>
              <a:ext uri="{FF2B5EF4-FFF2-40B4-BE49-F238E27FC236}">
                <a16:creationId xmlns:a16="http://schemas.microsoft.com/office/drawing/2014/main" xmlns="" id="{4ED0130F-817B-4574-8385-ED936A32504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70878" y="8156830"/>
            <a:ext cx="2028668" cy="15215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s://www.iioote.com/wp-content/uploads/2019/03/thingsboard_blue.jpg">
            <a:extLst>
              <a:ext uri="{FF2B5EF4-FFF2-40B4-BE49-F238E27FC236}">
                <a16:creationId xmlns:a16="http://schemas.microsoft.com/office/drawing/2014/main" xmlns="" id="{DC1691FC-E5FB-42B4-B2C6-5D833217901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33529" y="10382142"/>
            <a:ext cx="2849953" cy="590771"/>
          </a:xfrm>
          <a:prstGeom prst="rect">
            <a:avLst/>
          </a:prstGeom>
          <a:noFill/>
          <a:extLst>
            <a:ext uri="{909E8E84-426E-40DD-AFC4-6F175D3DCCD1}">
              <a14:hiddenFill xmlns:a14="http://schemas.microsoft.com/office/drawing/2010/main">
                <a:solidFill>
                  <a:srgbClr val="FFFFFF"/>
                </a:solidFill>
              </a14:hiddenFill>
            </a:ext>
          </a:extLst>
        </p:spPr>
      </p:pic>
      <p:sp>
        <p:nvSpPr>
          <p:cNvPr id="4" name="Управляющая кнопка: &quot;Видео&quot; 3">
            <a:hlinkClick r:id="" action="ppaction://noaction" highlightClick="1"/>
            <a:extLst>
              <a:ext uri="{FF2B5EF4-FFF2-40B4-BE49-F238E27FC236}">
                <a16:creationId xmlns:a16="http://schemas.microsoft.com/office/drawing/2014/main" xmlns="" id="{D424B573-9311-4FBB-A4FA-C6A4FD2FAEFD}"/>
              </a:ext>
            </a:extLst>
          </p:cNvPr>
          <p:cNvSpPr/>
          <p:nvPr/>
        </p:nvSpPr>
        <p:spPr>
          <a:xfrm>
            <a:off x="2225987" y="3413247"/>
            <a:ext cx="2376264" cy="1468859"/>
          </a:xfrm>
          <a:prstGeom prst="actionButtonMovie">
            <a:avLst/>
          </a:prstGeom>
          <a:solidFill>
            <a:schemeClr val="bg2"/>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cxnSp>
        <p:nvCxnSpPr>
          <p:cNvPr id="6" name="Соединитель: изогнутый 5">
            <a:extLst>
              <a:ext uri="{FF2B5EF4-FFF2-40B4-BE49-F238E27FC236}">
                <a16:creationId xmlns:a16="http://schemas.microsoft.com/office/drawing/2014/main" xmlns="" id="{64AA7DA6-0A6D-46BE-B47C-6442B4E2BA90}"/>
              </a:ext>
            </a:extLst>
          </p:cNvPr>
          <p:cNvCxnSpPr>
            <a:stCxn id="4" idx="1"/>
            <a:endCxn id="2" idx="0"/>
          </p:cNvCxnSpPr>
          <p:nvPr/>
        </p:nvCxnSpPr>
        <p:spPr>
          <a:xfrm rot="16200000" flipH="1">
            <a:off x="3911716" y="4384508"/>
            <a:ext cx="2212188" cy="3207383"/>
          </a:xfrm>
          <a:prstGeom prst="curvedConnector3">
            <a:avLst/>
          </a:prstGeom>
          <a:ln/>
        </p:spPr>
        <p:style>
          <a:lnRef idx="2">
            <a:schemeClr val="accent6"/>
          </a:lnRef>
          <a:fillRef idx="0">
            <a:schemeClr val="accent6"/>
          </a:fillRef>
          <a:effectRef idx="1">
            <a:schemeClr val="accent6"/>
          </a:effectRef>
          <a:fontRef idx="minor">
            <a:schemeClr val="tx1"/>
          </a:fontRef>
        </p:style>
      </p:cxnSp>
      <p:pic>
        <p:nvPicPr>
          <p:cNvPr id="18" name="Picture 8" descr="https://lh3.googleusercontent.com/9YJPD42PE1fTyaU1b6GOJ-ENyztgTdIRP2dCuKJfoFb1Jfx9NAyjRifnfL4vsCBhY-Tr">
            <a:extLst>
              <a:ext uri="{FF2B5EF4-FFF2-40B4-BE49-F238E27FC236}">
                <a16:creationId xmlns:a16="http://schemas.microsoft.com/office/drawing/2014/main" xmlns="" id="{387C6898-CED8-417E-A88E-603709195E8C}"/>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3959780" y="9294686"/>
            <a:ext cx="2286000" cy="228600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Соединитель: изогнутый 8">
            <a:extLst>
              <a:ext uri="{FF2B5EF4-FFF2-40B4-BE49-F238E27FC236}">
                <a16:creationId xmlns:a16="http://schemas.microsoft.com/office/drawing/2014/main" xmlns="" id="{BB739D3C-B9FB-4AA4-B2C4-4C8AECA9E13F}"/>
              </a:ext>
            </a:extLst>
          </p:cNvPr>
          <p:cNvCxnSpPr>
            <a:cxnSpLocks/>
            <a:stCxn id="2" idx="3"/>
            <a:endCxn id="18" idx="1"/>
          </p:cNvCxnSpPr>
          <p:nvPr/>
        </p:nvCxnSpPr>
        <p:spPr>
          <a:xfrm>
            <a:off x="10837374" y="9794594"/>
            <a:ext cx="3122406" cy="643092"/>
          </a:xfrm>
          <a:prstGeom prst="curvedConnector3">
            <a:avLst/>
          </a:prstGeom>
          <a:ln w="76200" cap="flat" cmpd="sng" algn="ctr">
            <a:solidFill>
              <a:srgbClr val="00206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3" name="Picture 4" descr="https://www.iioote.com/wp-content/uploads/2019/03/thingsboard_blue.jpg">
            <a:extLst>
              <a:ext uri="{FF2B5EF4-FFF2-40B4-BE49-F238E27FC236}">
                <a16:creationId xmlns:a16="http://schemas.microsoft.com/office/drawing/2014/main" xmlns="" id="{A6235280-378F-4F69-99BC-5B5432276EC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026316" y="3512391"/>
            <a:ext cx="5046744" cy="1046147"/>
          </a:xfrm>
          <a:prstGeom prst="rect">
            <a:avLst/>
          </a:prstGeom>
          <a:noFill/>
          <a:extLst>
            <a:ext uri="{909E8E84-426E-40DD-AFC4-6F175D3DCCD1}">
              <a14:hiddenFill xmlns:a14="http://schemas.microsoft.com/office/drawing/2010/main">
                <a:solidFill>
                  <a:srgbClr val="FFFFFF"/>
                </a:solidFill>
              </a14:hiddenFill>
            </a:ext>
          </a:extLst>
        </p:spPr>
      </p:pic>
      <p:sp>
        <p:nvSpPr>
          <p:cNvPr id="19" name="Полилиния: фигура 18">
            <a:extLst>
              <a:ext uri="{FF2B5EF4-FFF2-40B4-BE49-F238E27FC236}">
                <a16:creationId xmlns:a16="http://schemas.microsoft.com/office/drawing/2014/main" xmlns="" id="{8CD93048-C563-4EF4-85FF-A95E688891F7}"/>
              </a:ext>
            </a:extLst>
          </p:cNvPr>
          <p:cNvSpPr/>
          <p:nvPr/>
        </p:nvSpPr>
        <p:spPr>
          <a:xfrm>
            <a:off x="14570765" y="5332085"/>
            <a:ext cx="2286000" cy="3155932"/>
          </a:xfrm>
          <a:custGeom>
            <a:avLst/>
            <a:gdLst>
              <a:gd name="connsiteX0" fmla="*/ 0 w 2286000"/>
              <a:gd name="connsiteY0" fmla="*/ 3155932 h 3155932"/>
              <a:gd name="connsiteX1" fmla="*/ 2286000 w 2286000"/>
              <a:gd name="connsiteY1" fmla="*/ 15167 h 3155932"/>
            </a:gdLst>
            <a:ahLst/>
            <a:cxnLst>
              <a:cxn ang="0">
                <a:pos x="connsiteX0" y="connsiteY0"/>
              </a:cxn>
              <a:cxn ang="0">
                <a:pos x="connsiteX1" y="connsiteY1"/>
              </a:cxn>
            </a:cxnLst>
            <a:rect l="l" t="t" r="r" b="b"/>
            <a:pathLst>
              <a:path w="2286000" h="3155932">
                <a:moveTo>
                  <a:pt x="0" y="3155932"/>
                </a:moveTo>
                <a:cubicBezTo>
                  <a:pt x="922682" y="1489471"/>
                  <a:pt x="1845365" y="-176990"/>
                  <a:pt x="2286000" y="15167"/>
                </a:cubicBezTo>
              </a:path>
            </a:pathLst>
          </a:custGeom>
          <a:no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ru-RU" sz="1800" b="0" i="0" u="none" strike="noStrike" cap="none" spc="0" normalizeH="0" baseline="0">
              <a:ln>
                <a:noFill/>
              </a:ln>
              <a:solidFill>
                <a:srgbClr val="000000"/>
              </a:solidFill>
              <a:effectLst/>
              <a:uFillTx/>
            </a:endParaRPr>
          </a:p>
        </p:txBody>
      </p:sp>
      <p:cxnSp>
        <p:nvCxnSpPr>
          <p:cNvPr id="21" name="Соединитель: изогнутый 20">
            <a:extLst>
              <a:ext uri="{FF2B5EF4-FFF2-40B4-BE49-F238E27FC236}">
                <a16:creationId xmlns:a16="http://schemas.microsoft.com/office/drawing/2014/main" xmlns="" id="{98972B6B-7CC1-47E7-91C2-2500259D9BC0}"/>
              </a:ext>
            </a:extLst>
          </p:cNvPr>
          <p:cNvCxnSpPr>
            <a:cxnSpLocks/>
          </p:cNvCxnSpPr>
          <p:nvPr/>
        </p:nvCxnSpPr>
        <p:spPr>
          <a:xfrm rot="5400000" flipH="1" flipV="1">
            <a:off x="14655625" y="5230687"/>
            <a:ext cx="4707080" cy="3769824"/>
          </a:xfrm>
          <a:prstGeom prst="curvedConnector3">
            <a:avLst>
              <a:gd name="adj1" fmla="val 50000"/>
            </a:avLst>
          </a:prstGeom>
          <a:ln w="76200" cap="flat" cmpd="sng" algn="ctr">
            <a:solidFill>
              <a:srgbClr val="00206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26" name="Picture 2" descr="https://obrienlabs.net/wp-content/uploads/2018/09/mosquitto_logo.png">
            <a:extLst>
              <a:ext uri="{FF2B5EF4-FFF2-40B4-BE49-F238E27FC236}">
                <a16:creationId xmlns:a16="http://schemas.microsoft.com/office/drawing/2014/main" xmlns="" id="{6C1B98F7-758E-4D0A-86F9-3DC76F15C15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269636" y="10167932"/>
            <a:ext cx="1580607" cy="1346677"/>
          </a:xfrm>
          <a:prstGeom prst="rect">
            <a:avLst/>
          </a:prstGeom>
          <a:noFill/>
          <a:extLst>
            <a:ext uri="{909E8E84-426E-40DD-AFC4-6F175D3DCCD1}">
              <a14:hiddenFill xmlns:a14="http://schemas.microsoft.com/office/drawing/2010/main">
                <a:solidFill>
                  <a:srgbClr val="FFFFFF"/>
                </a:solidFill>
              </a14:hiddenFill>
            </a:ext>
          </a:extLst>
        </p:spPr>
      </p:pic>
      <p:sp>
        <p:nvSpPr>
          <p:cNvPr id="27" name="Прямоугольник 26">
            <a:extLst>
              <a:ext uri="{FF2B5EF4-FFF2-40B4-BE49-F238E27FC236}">
                <a16:creationId xmlns:a16="http://schemas.microsoft.com/office/drawing/2014/main" xmlns="" id="{DF9CDAD1-B394-4152-B0D7-69690416871D}"/>
              </a:ext>
            </a:extLst>
          </p:cNvPr>
          <p:cNvSpPr/>
          <p:nvPr/>
        </p:nvSpPr>
        <p:spPr>
          <a:xfrm>
            <a:off x="15885392" y="3436201"/>
            <a:ext cx="5328592" cy="1262437"/>
          </a:xfrm>
          <a:prstGeom prst="rect">
            <a:avLst/>
          </a:prstGeom>
          <a:noFill/>
          <a:ln w="12700" cap="flat">
            <a:solidFill>
              <a:schemeClr val="accent1">
                <a:lumMod val="60000"/>
                <a:lumOff val="40000"/>
              </a:schemeClr>
            </a:solid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spTree>
    <p:extLst>
      <p:ext uri="{BB962C8B-B14F-4D97-AF65-F5344CB8AC3E}">
        <p14:creationId xmlns:p14="http://schemas.microsoft.com/office/powerpoint/2010/main" val="207939561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902968" y="586179"/>
            <a:ext cx="16073440" cy="119958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a:t>Команда проекта</a:t>
            </a:r>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pic>
        <p:nvPicPr>
          <p:cNvPr id="6" name="Рисунок 5" descr="Изображение выглядит как человек, внутренний, смотрит, стена&#10;&#10;Автоматически созданное описание">
            <a:extLst>
              <a:ext uri="{FF2B5EF4-FFF2-40B4-BE49-F238E27FC236}">
                <a16:creationId xmlns="" xmlns:a16="http://schemas.microsoft.com/office/drawing/2014/main" id="{87EA5EB6-FDD9-438E-84EB-744E60B72169}"/>
              </a:ext>
            </a:extLst>
          </p:cNvPr>
          <p:cNvPicPr>
            <a:picLocks noChangeAspect="1"/>
          </p:cNvPicPr>
          <p:nvPr/>
        </p:nvPicPr>
        <p:blipFill>
          <a:blip r:embed="rId3"/>
          <a:stretch>
            <a:fillRect/>
          </a:stretch>
        </p:blipFill>
        <p:spPr>
          <a:xfrm>
            <a:off x="5711280" y="3977680"/>
            <a:ext cx="3168352" cy="3168352"/>
          </a:xfrm>
          <a:prstGeom prst="rect">
            <a:avLst/>
          </a:prstGeom>
        </p:spPr>
      </p:pic>
      <p:pic>
        <p:nvPicPr>
          <p:cNvPr id="7" name="Рисунок 6" descr="Изображение выглядит как человек, стоит, трава, держит&#10;&#10;Автоматически созданное описание">
            <a:extLst>
              <a:ext uri="{FF2B5EF4-FFF2-40B4-BE49-F238E27FC236}">
                <a16:creationId xmlns="" xmlns:a16="http://schemas.microsoft.com/office/drawing/2014/main" id="{9EC5EA78-C24F-4E8B-8703-A513DECD691A}"/>
              </a:ext>
            </a:extLst>
          </p:cNvPr>
          <p:cNvPicPr>
            <a:picLocks noChangeAspect="1"/>
          </p:cNvPicPr>
          <p:nvPr/>
        </p:nvPicPr>
        <p:blipFill>
          <a:blip r:embed="rId4"/>
          <a:stretch>
            <a:fillRect/>
          </a:stretch>
        </p:blipFill>
        <p:spPr>
          <a:xfrm>
            <a:off x="777292" y="7686276"/>
            <a:ext cx="2333295" cy="2333295"/>
          </a:xfrm>
          <a:prstGeom prst="rect">
            <a:avLst/>
          </a:prstGeom>
        </p:spPr>
      </p:pic>
      <p:pic>
        <p:nvPicPr>
          <p:cNvPr id="8" name="Рисунок 7" descr="Изображение выглядит как человек, окно, женщина, улыбается&#10;&#10;Автоматически созданное описание">
            <a:extLst>
              <a:ext uri="{FF2B5EF4-FFF2-40B4-BE49-F238E27FC236}">
                <a16:creationId xmlns="" xmlns:a16="http://schemas.microsoft.com/office/drawing/2014/main" id="{596E7568-1419-4967-BAF6-DA38B4A2D85E}"/>
              </a:ext>
            </a:extLst>
          </p:cNvPr>
          <p:cNvPicPr>
            <a:picLocks noChangeAspect="1"/>
          </p:cNvPicPr>
          <p:nvPr/>
        </p:nvPicPr>
        <p:blipFill>
          <a:blip r:embed="rId5"/>
          <a:stretch>
            <a:fillRect/>
          </a:stretch>
        </p:blipFill>
        <p:spPr>
          <a:xfrm>
            <a:off x="763725" y="10914336"/>
            <a:ext cx="2333294" cy="2333294"/>
          </a:xfrm>
          <a:prstGeom prst="rect">
            <a:avLst/>
          </a:prstGeom>
        </p:spPr>
      </p:pic>
      <p:sp>
        <p:nvSpPr>
          <p:cNvPr id="2" name="Прямоугольник 1">
            <a:extLst>
              <a:ext uri="{FF2B5EF4-FFF2-40B4-BE49-F238E27FC236}">
                <a16:creationId xmlns="" xmlns:a16="http://schemas.microsoft.com/office/drawing/2014/main" id="{779786EC-DCD1-42E4-8A66-000A59987CB6}"/>
              </a:ext>
            </a:extLst>
          </p:cNvPr>
          <p:cNvSpPr/>
          <p:nvPr/>
        </p:nvSpPr>
        <p:spPr>
          <a:xfrm>
            <a:off x="9759384" y="4588803"/>
            <a:ext cx="8784976" cy="1938992"/>
          </a:xfrm>
          <a:prstGeom prst="rect">
            <a:avLst/>
          </a:prstGeom>
        </p:spPr>
        <p:txBody>
          <a:bodyPr wrap="square">
            <a:spAutoFit/>
          </a:bodyPr>
          <a:lstStyle/>
          <a:p>
            <a:pPr algn="l"/>
            <a:r>
              <a:rPr lang="ru-RU" sz="6000" dirty="0">
                <a:solidFill>
                  <a:srgbClr val="253957"/>
                </a:solidFill>
                <a:latin typeface="+mn-lt"/>
                <a:ea typeface="Roboto Slab" panose="020B0604020202020204" charset="0"/>
              </a:rPr>
              <a:t>Пивко Артем</a:t>
            </a:r>
          </a:p>
          <a:p>
            <a:pPr algn="l"/>
            <a:r>
              <a:rPr lang="ru-RU" sz="6000" b="1" dirty="0">
                <a:solidFill>
                  <a:srgbClr val="253957"/>
                </a:solidFill>
                <a:latin typeface="+mn-lt"/>
                <a:ea typeface="Roboto Slab" panose="020B0604020202020204" charset="0"/>
              </a:rPr>
              <a:t>лидер, </a:t>
            </a:r>
            <a:r>
              <a:rPr lang="en-US" sz="6000" b="1" dirty="0">
                <a:solidFill>
                  <a:srgbClr val="253957"/>
                </a:solidFill>
                <a:latin typeface="+mn-lt"/>
                <a:ea typeface="Roboto Slab" panose="020B0604020202020204" charset="0"/>
              </a:rPr>
              <a:t>Unity</a:t>
            </a:r>
            <a:r>
              <a:rPr lang="ru-RU" sz="6000" b="1" dirty="0">
                <a:solidFill>
                  <a:srgbClr val="253957"/>
                </a:solidFill>
                <a:latin typeface="+mn-lt"/>
                <a:ea typeface="Roboto Slab" panose="020B0604020202020204" charset="0"/>
              </a:rPr>
              <a:t> разработчик</a:t>
            </a:r>
            <a:endParaRPr lang="ru-RU" sz="6000" b="1" dirty="0">
              <a:solidFill>
                <a:srgbClr val="253957"/>
              </a:solidFill>
              <a:latin typeface="+mn-lt"/>
            </a:endParaRPr>
          </a:p>
        </p:txBody>
      </p:sp>
      <p:sp>
        <p:nvSpPr>
          <p:cNvPr id="10" name="TextBox 9">
            <a:extLst>
              <a:ext uri="{FF2B5EF4-FFF2-40B4-BE49-F238E27FC236}">
                <a16:creationId xmlns="" xmlns:a16="http://schemas.microsoft.com/office/drawing/2014/main" id="{FBE7E654-8687-4F23-94F1-F7F3E3FBD1D4}"/>
              </a:ext>
            </a:extLst>
          </p:cNvPr>
          <p:cNvSpPr txBox="1"/>
          <p:nvPr/>
        </p:nvSpPr>
        <p:spPr>
          <a:xfrm>
            <a:off x="3479032" y="7975760"/>
            <a:ext cx="7632848" cy="2585323"/>
          </a:xfrm>
          <a:prstGeom prst="rect">
            <a:avLst/>
          </a:prstGeom>
          <a:noFill/>
        </p:spPr>
        <p:txBody>
          <a:bodyPr wrap="square" rtlCol="0">
            <a:spAutoFit/>
          </a:bodyPr>
          <a:lstStyle/>
          <a:p>
            <a:pPr algn="l"/>
            <a:r>
              <a:rPr lang="ru-RU" sz="5400" dirty="0">
                <a:solidFill>
                  <a:srgbClr val="253957"/>
                </a:solidFill>
                <a:latin typeface="+mn-lt"/>
                <a:ea typeface="Roboto Slab" panose="020B0604020202020204" charset="0"/>
              </a:rPr>
              <a:t>Бобков Иван</a:t>
            </a:r>
          </a:p>
          <a:p>
            <a:pPr algn="l"/>
            <a:r>
              <a:rPr lang="ru-RU" sz="5400" b="1" dirty="0">
                <a:solidFill>
                  <a:srgbClr val="253957"/>
                </a:solidFill>
                <a:latin typeface="+mn-lt"/>
                <a:ea typeface="Roboto Slab" panose="020B0604020202020204" charset="0"/>
              </a:rPr>
              <a:t>инженер-конструктор,</a:t>
            </a:r>
          </a:p>
          <a:p>
            <a:pPr algn="l"/>
            <a:r>
              <a:rPr lang="ru-RU" sz="5400" b="1" dirty="0">
                <a:solidFill>
                  <a:srgbClr val="253957"/>
                </a:solidFill>
                <a:latin typeface="+mn-lt"/>
              </a:rPr>
              <a:t>проектировщик</a:t>
            </a:r>
          </a:p>
        </p:txBody>
      </p:sp>
      <p:sp>
        <p:nvSpPr>
          <p:cNvPr id="3" name="Прямоугольник 2">
            <a:extLst>
              <a:ext uri="{FF2B5EF4-FFF2-40B4-BE49-F238E27FC236}">
                <a16:creationId xmlns="" xmlns:a16="http://schemas.microsoft.com/office/drawing/2014/main" id="{221DD167-024C-4930-8D7B-F3C9BAACBDAF}"/>
              </a:ext>
            </a:extLst>
          </p:cNvPr>
          <p:cNvSpPr/>
          <p:nvPr/>
        </p:nvSpPr>
        <p:spPr>
          <a:xfrm>
            <a:off x="3479032" y="11203820"/>
            <a:ext cx="6552728" cy="1754326"/>
          </a:xfrm>
          <a:prstGeom prst="rect">
            <a:avLst/>
          </a:prstGeom>
        </p:spPr>
        <p:txBody>
          <a:bodyPr wrap="square">
            <a:spAutoFit/>
          </a:bodyPr>
          <a:lstStyle/>
          <a:p>
            <a:pPr algn="l"/>
            <a:r>
              <a:rPr lang="ru-RU" sz="5400" dirty="0">
                <a:solidFill>
                  <a:srgbClr val="253957"/>
                </a:solidFill>
                <a:latin typeface="+mn-lt"/>
                <a:ea typeface="Roboto Slab" panose="020B0604020202020204" charset="0"/>
              </a:rPr>
              <a:t>Денисова Мария</a:t>
            </a:r>
          </a:p>
          <a:p>
            <a:pPr algn="l"/>
            <a:r>
              <a:rPr lang="ru-RU" sz="5400" b="1" dirty="0">
                <a:solidFill>
                  <a:srgbClr val="253957"/>
                </a:solidFill>
                <a:latin typeface="+mn-lt"/>
                <a:ea typeface="Roboto Slab" panose="020B0604020202020204" charset="0"/>
              </a:rPr>
              <a:t>инженер-программист</a:t>
            </a:r>
          </a:p>
        </p:txBody>
      </p:sp>
      <p:pic>
        <p:nvPicPr>
          <p:cNvPr id="12" name="Рисунок 11" descr="Изображение выглядит как человек, одежда, держит, зонт&#10;&#10;Автоматически созданное описание">
            <a:extLst>
              <a:ext uri="{FF2B5EF4-FFF2-40B4-BE49-F238E27FC236}">
                <a16:creationId xmlns="" xmlns:a16="http://schemas.microsoft.com/office/drawing/2014/main" id="{FA7EFA4B-5CEA-40E5-A1AB-7BA735B0815F}"/>
              </a:ext>
            </a:extLst>
          </p:cNvPr>
          <p:cNvPicPr>
            <a:picLocks noChangeAspect="1"/>
          </p:cNvPicPr>
          <p:nvPr/>
        </p:nvPicPr>
        <p:blipFill>
          <a:blip r:embed="rId6"/>
          <a:stretch>
            <a:fillRect/>
          </a:stretch>
        </p:blipFill>
        <p:spPr>
          <a:xfrm>
            <a:off x="12192000" y="7686277"/>
            <a:ext cx="2333294" cy="2333294"/>
          </a:xfrm>
          <a:prstGeom prst="rect">
            <a:avLst/>
          </a:prstGeom>
        </p:spPr>
      </p:pic>
      <p:sp>
        <p:nvSpPr>
          <p:cNvPr id="5" name="Прямоугольник 4">
            <a:extLst>
              <a:ext uri="{FF2B5EF4-FFF2-40B4-BE49-F238E27FC236}">
                <a16:creationId xmlns="" xmlns:a16="http://schemas.microsoft.com/office/drawing/2014/main" id="{F310C9BD-41CC-4888-BC1C-9742E76356CC}"/>
              </a:ext>
            </a:extLst>
          </p:cNvPr>
          <p:cNvSpPr/>
          <p:nvPr/>
        </p:nvSpPr>
        <p:spPr>
          <a:xfrm>
            <a:off x="14856130" y="7560261"/>
            <a:ext cx="6811722" cy="2585323"/>
          </a:xfrm>
          <a:prstGeom prst="rect">
            <a:avLst/>
          </a:prstGeom>
        </p:spPr>
        <p:txBody>
          <a:bodyPr wrap="square">
            <a:spAutoFit/>
          </a:bodyPr>
          <a:lstStyle/>
          <a:p>
            <a:pPr algn="l"/>
            <a:r>
              <a:rPr lang="ru-RU" sz="5400" dirty="0">
                <a:solidFill>
                  <a:srgbClr val="253957"/>
                </a:solidFill>
                <a:latin typeface="+mn-lt"/>
                <a:ea typeface="Roboto Slab" panose="020B0604020202020204" charset="0"/>
              </a:rPr>
              <a:t>Стрельцов Григорий</a:t>
            </a:r>
          </a:p>
          <a:p>
            <a:pPr algn="l"/>
            <a:r>
              <a:rPr lang="ru-RU" sz="5400" b="1" dirty="0">
                <a:solidFill>
                  <a:srgbClr val="253957"/>
                </a:solidFill>
                <a:latin typeface="+mn-lt"/>
              </a:rPr>
              <a:t>инженер-программист,</a:t>
            </a:r>
          </a:p>
          <a:p>
            <a:pPr algn="l"/>
            <a:r>
              <a:rPr lang="en-US" sz="5400" b="1" dirty="0">
                <a:solidFill>
                  <a:srgbClr val="253957"/>
                </a:solidFill>
                <a:latin typeface="+mn-lt"/>
              </a:rPr>
              <a:t>Unity </a:t>
            </a:r>
            <a:r>
              <a:rPr lang="ru-RU" sz="5400" b="1" dirty="0">
                <a:solidFill>
                  <a:srgbClr val="253957"/>
                </a:solidFill>
                <a:latin typeface="+mn-lt"/>
              </a:rPr>
              <a:t>разработчик</a:t>
            </a:r>
          </a:p>
        </p:txBody>
      </p:sp>
      <p:pic>
        <p:nvPicPr>
          <p:cNvPr id="15" name="Рисунок 14" descr="Изображение выглядит как монитор, фотография, экран&#10;&#10;Автоматически созданное описание">
            <a:extLst>
              <a:ext uri="{FF2B5EF4-FFF2-40B4-BE49-F238E27FC236}">
                <a16:creationId xmlns="" xmlns:a16="http://schemas.microsoft.com/office/drawing/2014/main" id="{202A8E4F-7B32-4099-BA4D-6FC543AAC1AF}"/>
              </a:ext>
            </a:extLst>
          </p:cNvPr>
          <p:cNvPicPr>
            <a:picLocks noChangeAspect="1"/>
          </p:cNvPicPr>
          <p:nvPr/>
        </p:nvPicPr>
        <p:blipFill>
          <a:blip r:embed="rId7"/>
          <a:stretch>
            <a:fillRect/>
          </a:stretch>
        </p:blipFill>
        <p:spPr>
          <a:xfrm>
            <a:off x="12195651" y="10914336"/>
            <a:ext cx="2333295" cy="2333295"/>
          </a:xfrm>
          <a:prstGeom prst="rect">
            <a:avLst/>
          </a:prstGeom>
        </p:spPr>
      </p:pic>
      <p:sp>
        <p:nvSpPr>
          <p:cNvPr id="9" name="Прямоугольник 8">
            <a:extLst>
              <a:ext uri="{FF2B5EF4-FFF2-40B4-BE49-F238E27FC236}">
                <a16:creationId xmlns="" xmlns:a16="http://schemas.microsoft.com/office/drawing/2014/main" id="{CC7FA93C-5EAD-4C59-84AA-B99D54F25CE9}"/>
              </a:ext>
            </a:extLst>
          </p:cNvPr>
          <p:cNvSpPr/>
          <p:nvPr/>
        </p:nvSpPr>
        <p:spPr>
          <a:xfrm>
            <a:off x="14905481" y="10788321"/>
            <a:ext cx="12192000" cy="2585323"/>
          </a:xfrm>
          <a:prstGeom prst="rect">
            <a:avLst/>
          </a:prstGeom>
        </p:spPr>
        <p:txBody>
          <a:bodyPr>
            <a:spAutoFit/>
          </a:bodyPr>
          <a:lstStyle/>
          <a:p>
            <a:pPr algn="l"/>
            <a:r>
              <a:rPr lang="ru-RU" sz="5400" dirty="0">
                <a:solidFill>
                  <a:srgbClr val="253957"/>
                </a:solidFill>
                <a:latin typeface="+mn-lt"/>
                <a:ea typeface="Roboto Slab" panose="020B0604020202020204" charset="0"/>
              </a:rPr>
              <a:t>Волков Михаил</a:t>
            </a:r>
          </a:p>
          <a:p>
            <a:pPr algn="l"/>
            <a:r>
              <a:rPr lang="ru-RU" sz="5400" b="1" dirty="0">
                <a:solidFill>
                  <a:srgbClr val="253957"/>
                </a:solidFill>
                <a:latin typeface="+mn-lt"/>
              </a:rPr>
              <a:t>администратор</a:t>
            </a:r>
            <a:r>
              <a:rPr lang="en-US" sz="5400" b="1" dirty="0">
                <a:solidFill>
                  <a:srgbClr val="253957"/>
                </a:solidFill>
                <a:latin typeface="+mn-lt"/>
              </a:rPr>
              <a:t>, </a:t>
            </a:r>
            <a:endParaRPr lang="ru-RU" sz="5400" b="1" dirty="0">
              <a:solidFill>
                <a:srgbClr val="253957"/>
              </a:solidFill>
              <a:latin typeface="+mn-lt"/>
            </a:endParaRPr>
          </a:p>
          <a:p>
            <a:pPr algn="l"/>
            <a:r>
              <a:rPr lang="ru-RU" sz="5400" b="1" dirty="0">
                <a:solidFill>
                  <a:srgbClr val="253957"/>
                </a:solidFill>
                <a:latin typeface="+mn-lt"/>
              </a:rPr>
              <a:t>архитектор виртуального мира</a:t>
            </a:r>
          </a:p>
        </p:txBody>
      </p:sp>
      <p:sp>
        <p:nvSpPr>
          <p:cNvPr id="18" name="Заголовок основного текста">
            <a:extLst>
              <a:ext uri="{FF2B5EF4-FFF2-40B4-BE49-F238E27FC236}">
                <a16:creationId xmlns="" xmlns:a16="http://schemas.microsoft.com/office/drawing/2014/main" id="{4C2E4912-9944-40BE-AD8A-EAE34B97241E}"/>
              </a:ext>
            </a:extLst>
          </p:cNvPr>
          <p:cNvSpPr txBox="1"/>
          <p:nvPr/>
        </p:nvSpPr>
        <p:spPr>
          <a:xfrm>
            <a:off x="8568740" y="2300779"/>
            <a:ext cx="7246519" cy="80854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b"/>
          <a:lstStyle>
            <a:lvl1pPr algn="l">
              <a:defRPr sz="4200" b="1">
                <a:solidFill>
                  <a:srgbClr val="253957"/>
                </a:solidFill>
                <a:latin typeface="+mn-lt"/>
                <a:ea typeface="+mn-ea"/>
                <a:cs typeface="+mn-cs"/>
                <a:sym typeface="Arial Narrow"/>
              </a:defRPr>
            </a:lvl1pPr>
          </a:lstStyle>
          <a:p>
            <a:pPr algn="ctr"/>
            <a:r>
              <a:rPr lang="ru-RU" dirty="0"/>
              <a:t>Система сбора данных</a:t>
            </a:r>
            <a:endParaRPr dirty="0"/>
          </a:p>
        </p:txBody>
      </p:sp>
    </p:spTree>
    <p:extLst>
      <p:ext uri="{BB962C8B-B14F-4D97-AF65-F5344CB8AC3E}">
        <p14:creationId xmlns:p14="http://schemas.microsoft.com/office/powerpoint/2010/main" val="322050046"/>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902968" y="586179"/>
            <a:ext cx="16073440" cy="119958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a:t>Команда проекта</a:t>
            </a:r>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sp>
        <p:nvSpPr>
          <p:cNvPr id="10" name="TextBox 9">
            <a:extLst>
              <a:ext uri="{FF2B5EF4-FFF2-40B4-BE49-F238E27FC236}">
                <a16:creationId xmlns="" xmlns:a16="http://schemas.microsoft.com/office/drawing/2014/main" id="{FBE7E654-8687-4F23-94F1-F7F3E3FBD1D4}"/>
              </a:ext>
            </a:extLst>
          </p:cNvPr>
          <p:cNvSpPr txBox="1"/>
          <p:nvPr/>
        </p:nvSpPr>
        <p:spPr>
          <a:xfrm>
            <a:off x="4207496" y="7426327"/>
            <a:ext cx="7632848" cy="2585323"/>
          </a:xfrm>
          <a:prstGeom prst="rect">
            <a:avLst/>
          </a:prstGeom>
          <a:noFill/>
        </p:spPr>
        <p:txBody>
          <a:bodyPr wrap="square" rtlCol="0">
            <a:spAutoFit/>
          </a:bodyPr>
          <a:lstStyle/>
          <a:p>
            <a:pPr algn="l"/>
            <a:r>
              <a:rPr lang="ru-RU" sz="5400" dirty="0">
                <a:solidFill>
                  <a:srgbClr val="253957"/>
                </a:solidFill>
                <a:latin typeface="+mn-lt"/>
                <a:ea typeface="Roboto Slab" panose="020B0604020202020204" charset="0"/>
              </a:rPr>
              <a:t>Головачев Иван</a:t>
            </a:r>
          </a:p>
          <a:p>
            <a:pPr algn="l"/>
            <a:r>
              <a:rPr lang="ru-RU" sz="5400" b="1" dirty="0">
                <a:solidFill>
                  <a:srgbClr val="253957"/>
                </a:solidFill>
                <a:latin typeface="+mn-lt"/>
                <a:ea typeface="Roboto Slab" panose="020B0604020202020204" charset="0"/>
              </a:rPr>
              <a:t>инженер-конструктор,</a:t>
            </a:r>
          </a:p>
          <a:p>
            <a:pPr algn="l"/>
            <a:r>
              <a:rPr lang="ru-RU" sz="5400" b="1" dirty="0">
                <a:solidFill>
                  <a:srgbClr val="253957"/>
                </a:solidFill>
                <a:latin typeface="+mn-lt"/>
              </a:rPr>
              <a:t>проектировщик</a:t>
            </a:r>
          </a:p>
        </p:txBody>
      </p:sp>
      <p:pic>
        <p:nvPicPr>
          <p:cNvPr id="16" name="Рисунок 15" descr="Изображение выглядит как человек, белый, одежда, внутренний&#10;&#10;Автоматически созданное описание">
            <a:extLst>
              <a:ext uri="{FF2B5EF4-FFF2-40B4-BE49-F238E27FC236}">
                <a16:creationId xmlns="" xmlns:a16="http://schemas.microsoft.com/office/drawing/2014/main" id="{FFBBDD37-20A3-4FBC-974B-493528DC8FDD}"/>
              </a:ext>
            </a:extLst>
          </p:cNvPr>
          <p:cNvPicPr>
            <a:picLocks noChangeAspect="1"/>
          </p:cNvPicPr>
          <p:nvPr/>
        </p:nvPicPr>
        <p:blipFill>
          <a:blip r:embed="rId3"/>
          <a:stretch>
            <a:fillRect/>
          </a:stretch>
        </p:blipFill>
        <p:spPr>
          <a:xfrm>
            <a:off x="1259538" y="3905672"/>
            <a:ext cx="2333294" cy="2333294"/>
          </a:xfrm>
          <a:prstGeom prst="rect">
            <a:avLst/>
          </a:prstGeom>
        </p:spPr>
      </p:pic>
      <p:sp>
        <p:nvSpPr>
          <p:cNvPr id="18" name="Заголовок основного текста">
            <a:extLst>
              <a:ext uri="{FF2B5EF4-FFF2-40B4-BE49-F238E27FC236}">
                <a16:creationId xmlns="" xmlns:a16="http://schemas.microsoft.com/office/drawing/2014/main" id="{15D958AC-D133-4E89-B116-B7815E2B9C06}"/>
              </a:ext>
            </a:extLst>
          </p:cNvPr>
          <p:cNvSpPr txBox="1"/>
          <p:nvPr/>
        </p:nvSpPr>
        <p:spPr>
          <a:xfrm>
            <a:off x="1676562" y="2214562"/>
            <a:ext cx="7246519" cy="80854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b"/>
          <a:lstStyle>
            <a:lvl1pPr algn="l">
              <a:defRPr sz="4200" b="1">
                <a:solidFill>
                  <a:srgbClr val="253957"/>
                </a:solidFill>
                <a:latin typeface="+mn-lt"/>
                <a:ea typeface="+mn-ea"/>
                <a:cs typeface="+mn-cs"/>
                <a:sym typeface="Arial Narrow"/>
              </a:defRPr>
            </a:lvl1pPr>
          </a:lstStyle>
          <a:p>
            <a:pPr algn="ctr"/>
            <a:r>
              <a:rPr lang="ru-RU" dirty="0"/>
              <a:t>Умная камера</a:t>
            </a:r>
            <a:endParaRPr dirty="0"/>
          </a:p>
        </p:txBody>
      </p:sp>
      <p:pic>
        <p:nvPicPr>
          <p:cNvPr id="4" name="Рисунок 3">
            <a:extLst>
              <a:ext uri="{FF2B5EF4-FFF2-40B4-BE49-F238E27FC236}">
                <a16:creationId xmlns="" xmlns:a16="http://schemas.microsoft.com/office/drawing/2014/main" id="{B8585C89-394F-4F8A-8465-667F15F67C4B}"/>
              </a:ext>
            </a:extLst>
          </p:cNvPr>
          <p:cNvPicPr>
            <a:picLocks noChangeAspect="1"/>
          </p:cNvPicPr>
          <p:nvPr/>
        </p:nvPicPr>
        <p:blipFill>
          <a:blip r:embed="rId4"/>
          <a:stretch>
            <a:fillRect/>
          </a:stretch>
        </p:blipFill>
        <p:spPr>
          <a:xfrm>
            <a:off x="1201065" y="7290048"/>
            <a:ext cx="2333294" cy="2333294"/>
          </a:xfrm>
          <a:prstGeom prst="rect">
            <a:avLst/>
          </a:prstGeom>
        </p:spPr>
      </p:pic>
      <p:sp>
        <p:nvSpPr>
          <p:cNvPr id="19" name="TextBox 18">
            <a:extLst>
              <a:ext uri="{FF2B5EF4-FFF2-40B4-BE49-F238E27FC236}">
                <a16:creationId xmlns="" xmlns:a16="http://schemas.microsoft.com/office/drawing/2014/main" id="{8110842E-1106-4608-9D0D-32F6AA771F9F}"/>
              </a:ext>
            </a:extLst>
          </p:cNvPr>
          <p:cNvSpPr txBox="1"/>
          <p:nvPr/>
        </p:nvSpPr>
        <p:spPr>
          <a:xfrm>
            <a:off x="4207496" y="4347556"/>
            <a:ext cx="7632848" cy="2585323"/>
          </a:xfrm>
          <a:prstGeom prst="rect">
            <a:avLst/>
          </a:prstGeom>
          <a:noFill/>
        </p:spPr>
        <p:txBody>
          <a:bodyPr wrap="square" rtlCol="0">
            <a:spAutoFit/>
          </a:bodyPr>
          <a:lstStyle/>
          <a:p>
            <a:pPr algn="l"/>
            <a:r>
              <a:rPr lang="ru-RU" sz="5400" dirty="0">
                <a:solidFill>
                  <a:srgbClr val="253957"/>
                </a:solidFill>
                <a:latin typeface="+mn-lt"/>
                <a:ea typeface="Roboto Slab" panose="020B0604020202020204" charset="0"/>
              </a:rPr>
              <a:t>Дудкина Мария</a:t>
            </a:r>
          </a:p>
          <a:p>
            <a:pPr algn="l"/>
            <a:r>
              <a:rPr lang="ru-RU" sz="5400" b="1" dirty="0">
                <a:solidFill>
                  <a:srgbClr val="253957"/>
                </a:solidFill>
                <a:latin typeface="+mn-lt"/>
                <a:ea typeface="Roboto Slab" panose="020B0604020202020204" charset="0"/>
              </a:rPr>
              <a:t>инженер-программист,</a:t>
            </a:r>
          </a:p>
          <a:p>
            <a:pPr algn="l"/>
            <a:r>
              <a:rPr lang="ru-RU" sz="5400" b="1" dirty="0">
                <a:solidFill>
                  <a:srgbClr val="253957"/>
                </a:solidFill>
                <a:latin typeface="+mn-lt"/>
              </a:rPr>
              <a:t>аналитик</a:t>
            </a:r>
          </a:p>
        </p:txBody>
      </p:sp>
      <p:pic>
        <p:nvPicPr>
          <p:cNvPr id="20" name="Рисунок 19" descr="Изображение выглядит как вода, внешний, человек, фотография&#10;&#10;Автоматически созданное описание">
            <a:extLst>
              <a:ext uri="{FF2B5EF4-FFF2-40B4-BE49-F238E27FC236}">
                <a16:creationId xmlns="" xmlns:a16="http://schemas.microsoft.com/office/drawing/2014/main" id="{0029D37E-7B52-4C3E-A4E5-331060C8B813}"/>
              </a:ext>
            </a:extLst>
          </p:cNvPr>
          <p:cNvPicPr>
            <a:picLocks noChangeAspect="1"/>
          </p:cNvPicPr>
          <p:nvPr/>
        </p:nvPicPr>
        <p:blipFill>
          <a:blip r:embed="rId5"/>
          <a:stretch>
            <a:fillRect/>
          </a:stretch>
        </p:blipFill>
        <p:spPr>
          <a:xfrm>
            <a:off x="1259538" y="10674424"/>
            <a:ext cx="2333294" cy="2333294"/>
          </a:xfrm>
          <a:prstGeom prst="rect">
            <a:avLst/>
          </a:prstGeom>
        </p:spPr>
      </p:pic>
      <p:sp>
        <p:nvSpPr>
          <p:cNvPr id="21" name="TextBox 20">
            <a:extLst>
              <a:ext uri="{FF2B5EF4-FFF2-40B4-BE49-F238E27FC236}">
                <a16:creationId xmlns="" xmlns:a16="http://schemas.microsoft.com/office/drawing/2014/main" id="{9F3BD31B-DC92-4BBF-87A2-85DD27500C8D}"/>
              </a:ext>
            </a:extLst>
          </p:cNvPr>
          <p:cNvSpPr txBox="1"/>
          <p:nvPr/>
        </p:nvSpPr>
        <p:spPr>
          <a:xfrm>
            <a:off x="4195560" y="10963908"/>
            <a:ext cx="7632848" cy="1754326"/>
          </a:xfrm>
          <a:prstGeom prst="rect">
            <a:avLst/>
          </a:prstGeom>
          <a:noFill/>
        </p:spPr>
        <p:txBody>
          <a:bodyPr wrap="square" rtlCol="0">
            <a:spAutoFit/>
          </a:bodyPr>
          <a:lstStyle/>
          <a:p>
            <a:pPr algn="l"/>
            <a:r>
              <a:rPr lang="ru-RU" sz="5400" dirty="0">
                <a:solidFill>
                  <a:srgbClr val="253957"/>
                </a:solidFill>
                <a:latin typeface="+mn-lt"/>
                <a:ea typeface="Roboto Slab" panose="020B0604020202020204" charset="0"/>
              </a:rPr>
              <a:t>Бутенко Валерия</a:t>
            </a:r>
          </a:p>
          <a:p>
            <a:pPr algn="l"/>
            <a:r>
              <a:rPr lang="ru-RU" sz="5400" b="1" dirty="0">
                <a:solidFill>
                  <a:srgbClr val="253957"/>
                </a:solidFill>
                <a:latin typeface="+mn-lt"/>
                <a:ea typeface="Roboto Slab" panose="020B0604020202020204" charset="0"/>
              </a:rPr>
              <a:t>инженер-программист</a:t>
            </a:r>
            <a:endParaRPr lang="ru-RU" sz="5400" b="1" dirty="0">
              <a:solidFill>
                <a:srgbClr val="253957"/>
              </a:solidFill>
              <a:latin typeface="+mn-lt"/>
            </a:endParaRPr>
          </a:p>
        </p:txBody>
      </p:sp>
      <p:sp>
        <p:nvSpPr>
          <p:cNvPr id="22" name="Заголовок основного текста">
            <a:extLst>
              <a:ext uri="{FF2B5EF4-FFF2-40B4-BE49-F238E27FC236}">
                <a16:creationId xmlns="" xmlns:a16="http://schemas.microsoft.com/office/drawing/2014/main" id="{56381FC2-F80D-49FF-B7D9-EAA9FC8D2B3F}"/>
              </a:ext>
            </a:extLst>
          </p:cNvPr>
          <p:cNvSpPr txBox="1"/>
          <p:nvPr/>
        </p:nvSpPr>
        <p:spPr>
          <a:xfrm>
            <a:off x="13776176" y="2214561"/>
            <a:ext cx="7246519" cy="80854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b"/>
          <a:lstStyle>
            <a:lvl1pPr algn="l">
              <a:defRPr sz="4200" b="1">
                <a:solidFill>
                  <a:srgbClr val="253957"/>
                </a:solidFill>
                <a:latin typeface="+mn-lt"/>
                <a:ea typeface="+mn-ea"/>
                <a:cs typeface="+mn-cs"/>
                <a:sym typeface="Arial Narrow"/>
              </a:defRPr>
            </a:lvl1pPr>
          </a:lstStyle>
          <a:p>
            <a:pPr algn="ctr"/>
            <a:r>
              <a:rPr lang="ru-RU" dirty="0" smtClean="0"/>
              <a:t>Система оповещения</a:t>
            </a:r>
            <a:endParaRPr dirty="0"/>
          </a:p>
        </p:txBody>
      </p:sp>
      <p:pic>
        <p:nvPicPr>
          <p:cNvPr id="23" name="Рисунок 22" descr="Изображение выглядит как человек, женщина, внешний, фотография&#10;&#10;Автоматически созданное описание">
            <a:extLst>
              <a:ext uri="{FF2B5EF4-FFF2-40B4-BE49-F238E27FC236}">
                <a16:creationId xmlns="" xmlns:a16="http://schemas.microsoft.com/office/drawing/2014/main" id="{984C2A6A-98AB-4B6B-A9BB-7199B9A4BF6F}"/>
              </a:ext>
            </a:extLst>
          </p:cNvPr>
          <p:cNvPicPr>
            <a:picLocks noChangeAspect="1"/>
          </p:cNvPicPr>
          <p:nvPr/>
        </p:nvPicPr>
        <p:blipFill>
          <a:blip r:embed="rId6"/>
          <a:stretch>
            <a:fillRect/>
          </a:stretch>
        </p:blipFill>
        <p:spPr>
          <a:xfrm>
            <a:off x="12609529" y="3905672"/>
            <a:ext cx="2333294" cy="2333294"/>
          </a:xfrm>
          <a:prstGeom prst="rect">
            <a:avLst/>
          </a:prstGeom>
        </p:spPr>
      </p:pic>
      <p:sp>
        <p:nvSpPr>
          <p:cNvPr id="24" name="TextBox 23">
            <a:extLst>
              <a:ext uri="{FF2B5EF4-FFF2-40B4-BE49-F238E27FC236}">
                <a16:creationId xmlns="" xmlns:a16="http://schemas.microsoft.com/office/drawing/2014/main" id="{EB86091F-0F5F-495E-A85F-BD7435A01AD9}"/>
              </a:ext>
            </a:extLst>
          </p:cNvPr>
          <p:cNvSpPr txBox="1"/>
          <p:nvPr/>
        </p:nvSpPr>
        <p:spPr>
          <a:xfrm>
            <a:off x="15491614" y="4347556"/>
            <a:ext cx="7632848" cy="1754326"/>
          </a:xfrm>
          <a:prstGeom prst="rect">
            <a:avLst/>
          </a:prstGeom>
          <a:noFill/>
        </p:spPr>
        <p:txBody>
          <a:bodyPr wrap="square" rtlCol="0">
            <a:spAutoFit/>
          </a:bodyPr>
          <a:lstStyle/>
          <a:p>
            <a:pPr algn="l"/>
            <a:r>
              <a:rPr lang="ru-RU" sz="5400" dirty="0">
                <a:solidFill>
                  <a:srgbClr val="253957"/>
                </a:solidFill>
                <a:latin typeface="+mn-lt"/>
                <a:ea typeface="Roboto Slab" panose="020B0604020202020204" charset="0"/>
              </a:rPr>
              <a:t>Пыжова Елена</a:t>
            </a:r>
          </a:p>
          <a:p>
            <a:pPr algn="l"/>
            <a:r>
              <a:rPr lang="ru-RU" sz="5400" b="1" dirty="0">
                <a:solidFill>
                  <a:srgbClr val="253957"/>
                </a:solidFill>
                <a:latin typeface="+mn-lt"/>
                <a:ea typeface="Roboto Slab" panose="020B0604020202020204" charset="0"/>
              </a:rPr>
              <a:t>инженер-программист</a:t>
            </a:r>
            <a:endParaRPr lang="ru-RU" sz="5400" b="1" dirty="0">
              <a:solidFill>
                <a:srgbClr val="253957"/>
              </a:solidFill>
              <a:latin typeface="+mn-lt"/>
            </a:endParaRPr>
          </a:p>
        </p:txBody>
      </p:sp>
    </p:spTree>
    <p:extLst>
      <p:ext uri="{BB962C8B-B14F-4D97-AF65-F5344CB8AC3E}">
        <p14:creationId xmlns:p14="http://schemas.microsoft.com/office/powerpoint/2010/main" val="3122909445"/>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www.text"/>
          <p:cNvSpPr txBox="1"/>
          <p:nvPr/>
        </p:nvSpPr>
        <p:spPr>
          <a:xfrm>
            <a:off x="8092793" y="9290061"/>
            <a:ext cx="8198413" cy="2637259"/>
          </a:xfrm>
          <a:prstGeom prst="rect">
            <a:avLst/>
          </a:prstGeom>
          <a:ln w="12700">
            <a:miter lim="400000"/>
          </a:ln>
          <a:extLst>
            <a:ext uri="{C572A759-6A51-4108-AA02-DFA0A04FC94B}">
              <ma14:wrappingTextBoxFlag xmlns:ma14="http://schemas.microsoft.com/office/mac/drawingml/2011/main" val="1"/>
            </a:ext>
          </a:extLst>
        </p:spPr>
        <p:txBody>
          <a:bodyPr wrap="square" lIns="71437" tIns="71437" rIns="71437" bIns="71437" anchor="ctr">
            <a:spAutoFit/>
          </a:bodyPr>
          <a:lstStyle>
            <a:lvl1pPr algn="l" defTabSz="642937">
              <a:defRPr sz="2400">
                <a:solidFill>
                  <a:srgbClr val="FFFFFF"/>
                </a:solidFill>
                <a:latin typeface="+mn-lt"/>
                <a:ea typeface="+mn-ea"/>
                <a:cs typeface="+mn-cs"/>
                <a:sym typeface="Arial Narrow"/>
              </a:defRPr>
            </a:lvl1pPr>
          </a:lstStyle>
          <a:p>
            <a:pPr algn="ctr"/>
            <a:r>
              <a:rPr lang="ru-RU" sz="5400" dirty="0"/>
              <a:t>Пивко Артём Валерьевич</a:t>
            </a:r>
          </a:p>
          <a:p>
            <a:pPr algn="ctr"/>
            <a:r>
              <a:rPr lang="en-US" sz="5400" dirty="0"/>
              <a:t>8 (993)</a:t>
            </a:r>
            <a:r>
              <a:rPr lang="ru-RU" sz="5400" dirty="0"/>
              <a:t> </a:t>
            </a:r>
            <a:r>
              <a:rPr lang="en-US" sz="5400" dirty="0"/>
              <a:t>235</a:t>
            </a:r>
            <a:r>
              <a:rPr lang="ru-RU" sz="5400" dirty="0"/>
              <a:t>-</a:t>
            </a:r>
            <a:r>
              <a:rPr lang="en-US" sz="5400" dirty="0"/>
              <a:t>10</a:t>
            </a:r>
            <a:r>
              <a:rPr lang="ru-RU" sz="5400" dirty="0"/>
              <a:t>-</a:t>
            </a:r>
            <a:r>
              <a:rPr lang="en-US" sz="5400" dirty="0"/>
              <a:t>37</a:t>
            </a:r>
            <a:endParaRPr lang="ru-RU" sz="5400" dirty="0"/>
          </a:p>
          <a:p>
            <a:pPr algn="ctr"/>
            <a:r>
              <a:rPr lang="en-US" sz="5400" dirty="0"/>
              <a:t>paw-line@yandex.ru</a:t>
            </a:r>
            <a:endParaRPr lang="ru-RU" sz="5400" dirty="0"/>
          </a:p>
        </p:txBody>
      </p:sp>
      <p:pic>
        <p:nvPicPr>
          <p:cNvPr id="103" name="Изображение" descr="Изображение"/>
          <p:cNvPicPr>
            <a:picLocks noChangeAspect="1"/>
          </p:cNvPicPr>
          <p:nvPr/>
        </p:nvPicPr>
        <p:blipFill>
          <a:blip r:embed="rId2">
            <a:extLst/>
          </a:blip>
          <a:stretch>
            <a:fillRect/>
          </a:stretch>
        </p:blipFill>
        <p:spPr>
          <a:xfrm>
            <a:off x="10594075" y="4920064"/>
            <a:ext cx="3195850" cy="3090059"/>
          </a:xfrm>
          <a:prstGeom prst="rect">
            <a:avLst/>
          </a:prstGeom>
          <a:ln w="12700">
            <a:miter lim="400000"/>
          </a:ln>
        </p:spPr>
      </p:pic>
      <p:pic>
        <p:nvPicPr>
          <p:cNvPr id="6" name="Рисунок 5" descr="Изображение выглядит как человек, внутренний, смотрит, стена&#10;&#10;Автоматически созданное описание">
            <a:extLst>
              <a:ext uri="{FF2B5EF4-FFF2-40B4-BE49-F238E27FC236}">
                <a16:creationId xmlns="" xmlns:a16="http://schemas.microsoft.com/office/drawing/2014/main" id="{B54DAD51-CD45-4B26-AA72-664E9184931D}"/>
              </a:ext>
            </a:extLst>
          </p:cNvPr>
          <p:cNvPicPr>
            <a:picLocks noChangeAspect="1"/>
          </p:cNvPicPr>
          <p:nvPr/>
        </p:nvPicPr>
        <p:blipFill>
          <a:blip r:embed="rId3"/>
          <a:stretch>
            <a:fillRect/>
          </a:stretch>
        </p:blipFill>
        <p:spPr>
          <a:xfrm>
            <a:off x="9167664" y="2321496"/>
            <a:ext cx="6048672" cy="6048672"/>
          </a:xfrm>
          <a:prstGeom prst="rect">
            <a:avLst/>
          </a:prstGeom>
        </p:spPr>
      </p:pic>
      <p:sp>
        <p:nvSpPr>
          <p:cNvPr id="5" name="www.text"/>
          <p:cNvSpPr txBox="1"/>
          <p:nvPr/>
        </p:nvSpPr>
        <p:spPr>
          <a:xfrm>
            <a:off x="8092792" y="536896"/>
            <a:ext cx="8198413" cy="975266"/>
          </a:xfrm>
          <a:prstGeom prst="rect">
            <a:avLst/>
          </a:prstGeom>
          <a:ln w="12700">
            <a:miter lim="400000"/>
          </a:ln>
          <a:extLst>
            <a:ext uri="{C572A759-6A51-4108-AA02-DFA0A04FC94B}">
              <ma14:wrappingTextBoxFlag xmlns:ma14="http://schemas.microsoft.com/office/mac/drawingml/2011/main" val="1"/>
            </a:ext>
          </a:extLst>
        </p:spPr>
        <p:txBody>
          <a:bodyPr wrap="square" lIns="71437" tIns="71437" rIns="71437" bIns="71437" anchor="ctr">
            <a:spAutoFit/>
          </a:bodyPr>
          <a:lstStyle>
            <a:lvl1pPr algn="l" defTabSz="642937">
              <a:defRPr sz="2400">
                <a:solidFill>
                  <a:srgbClr val="FFFFFF"/>
                </a:solidFill>
                <a:latin typeface="+mn-lt"/>
                <a:ea typeface="+mn-ea"/>
                <a:cs typeface="+mn-cs"/>
                <a:sym typeface="Arial Narrow"/>
              </a:defRPr>
            </a:lvl1pPr>
          </a:lstStyle>
          <a:p>
            <a:pPr algn="ctr"/>
            <a:r>
              <a:rPr lang="ru-RU" sz="5400" smtClean="0"/>
              <a:t>Контакты лидера проекта</a:t>
            </a:r>
            <a:endParaRPr lang="ru-RU" sz="5400" dirty="0"/>
          </a:p>
        </p:txBody>
      </p:sp>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902968" y="586179"/>
            <a:ext cx="21746416" cy="119958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smtClean="0"/>
              <a:t>демонстрация </a:t>
            </a:r>
            <a:endParaRPr lang="ru-RU" dirty="0"/>
          </a:p>
        </p:txBody>
      </p:sp>
      <p:pic>
        <p:nvPicPr>
          <p:cNvPr id="63" name="Изображение" descr="Изображение"/>
          <p:cNvPicPr>
            <a:picLocks noChangeAspect="1"/>
          </p:cNvPicPr>
          <p:nvPr/>
        </p:nvPicPr>
        <p:blipFill>
          <a:blip r:embed="rId3">
            <a:extLst/>
          </a:blip>
          <a:stretch>
            <a:fillRect/>
          </a:stretch>
        </p:blipFill>
        <p:spPr>
          <a:xfrm>
            <a:off x="1226606" y="586180"/>
            <a:ext cx="1199579" cy="1199579"/>
          </a:xfrm>
          <a:prstGeom prst="rect">
            <a:avLst/>
          </a:prstGeom>
          <a:ln w="12700">
            <a:miter lim="400000"/>
          </a:ln>
        </p:spPr>
      </p:pic>
      <p:sp>
        <p:nvSpPr>
          <p:cNvPr id="32"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a:extLst>
              <a:ext uri="{FF2B5EF4-FFF2-40B4-BE49-F238E27FC236}">
                <a16:creationId xmlns="" xmlns:a16="http://schemas.microsoft.com/office/drawing/2014/main" id="{C5CEEEDD-47D7-471D-93EE-0A13EE753AA4}"/>
              </a:ext>
            </a:extLst>
          </p:cNvPr>
          <p:cNvSpPr txBox="1"/>
          <p:nvPr/>
        </p:nvSpPr>
        <p:spPr>
          <a:xfrm>
            <a:off x="1226606" y="3761656"/>
            <a:ext cx="21506374" cy="1051316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marL="685800" indent="-685800" algn="l">
              <a:buFont typeface="Arial" panose="020B0604020202020204" pitchFamily="34" charset="0"/>
              <a:buChar char="•"/>
            </a:pPr>
            <a:endParaRPr lang="ru-RU" sz="6000" dirty="0">
              <a:solidFill>
                <a:srgbClr val="253957"/>
              </a:solidFill>
              <a:latin typeface="+mn-lt"/>
            </a:endParaRPr>
          </a:p>
        </p:txBody>
      </p:sp>
      <p:sp>
        <p:nvSpPr>
          <p:cNvPr id="14"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a:extLst>
              <a:ext uri="{FF2B5EF4-FFF2-40B4-BE49-F238E27FC236}">
                <a16:creationId xmlns="" xmlns:a16="http://schemas.microsoft.com/office/drawing/2014/main" id="{DAF962F8-A429-42AE-A68C-05E90C6CF3B0}"/>
              </a:ext>
            </a:extLst>
          </p:cNvPr>
          <p:cNvSpPr txBox="1"/>
          <p:nvPr/>
        </p:nvSpPr>
        <p:spPr>
          <a:xfrm>
            <a:off x="1379006" y="3914056"/>
            <a:ext cx="21506374" cy="1051316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marL="685800" indent="-685800" algn="l">
              <a:buFont typeface="Arial" panose="020B0604020202020204" pitchFamily="34" charset="0"/>
              <a:buChar char="•"/>
            </a:pPr>
            <a:endParaRPr lang="ru-RU" sz="6000" dirty="0">
              <a:solidFill>
                <a:srgbClr val="253957"/>
              </a:solidFill>
              <a:latin typeface="+mn-lt"/>
            </a:endParaRPr>
          </a:p>
        </p:txBody>
      </p:sp>
      <p:sp>
        <p:nvSpPr>
          <p:cNvPr id="7" name="AutoShape 6" descr="https://www.ikea.com/ru/ru/images/products/calla-nastennye-casy__0633571_PE695905_S4.JPG">
            <a:extLst>
              <a:ext uri="{FF2B5EF4-FFF2-40B4-BE49-F238E27FC236}">
                <a16:creationId xmlns="" xmlns:a16="http://schemas.microsoft.com/office/drawing/2014/main" id="{852F4F7E-74C0-4004-AA6A-378067AB3B20}"/>
              </a:ext>
            </a:extLst>
          </p:cNvPr>
          <p:cNvSpPr>
            <a:spLocks noChangeAspect="1" noChangeArrowheads="1"/>
          </p:cNvSpPr>
          <p:nvPr/>
        </p:nvSpPr>
        <p:spPr bwMode="auto">
          <a:xfrm>
            <a:off x="9810750" y="4476750"/>
            <a:ext cx="4762500" cy="4762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9"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200317" y="4436659"/>
            <a:ext cx="21506374" cy="484268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algn="l">
              <a:defRPr sz="2800">
                <a:solidFill>
                  <a:srgbClr val="253957"/>
                </a:solidFill>
                <a:latin typeface="+mn-lt"/>
                <a:ea typeface="+mn-ea"/>
                <a:cs typeface="+mn-cs"/>
                <a:sym typeface="Arial Narrow"/>
              </a:defRPr>
            </a:pPr>
            <a:r>
              <a:rPr lang="ru-RU" sz="6600" dirty="0" smtClean="0">
                <a:solidFill>
                  <a:srgbClr val="253957"/>
                </a:solidFill>
                <a:sym typeface="Arial Narrow"/>
              </a:rPr>
              <a:t>Переходим к демонстрации оборудования</a:t>
            </a:r>
            <a:r>
              <a:rPr lang="mr-IN" sz="6600" dirty="0" smtClean="0">
                <a:solidFill>
                  <a:srgbClr val="253957"/>
                </a:solidFill>
                <a:sym typeface="Arial Narrow"/>
              </a:rPr>
              <a:t>…</a:t>
            </a:r>
            <a:r>
              <a:rPr lang="ru-RU" sz="6600" dirty="0">
                <a:solidFill>
                  <a:srgbClr val="253957"/>
                </a:solidFill>
                <a:sym typeface="Arial Narrow"/>
              </a:rPr>
              <a:t/>
            </a:r>
            <a:br>
              <a:rPr lang="ru-RU" sz="6600" dirty="0">
                <a:solidFill>
                  <a:srgbClr val="253957"/>
                </a:solidFill>
                <a:sym typeface="Arial Narrow"/>
              </a:rPr>
            </a:br>
            <a:endParaRPr lang="en-US" sz="6600" dirty="0">
              <a:solidFill>
                <a:srgbClr val="253957"/>
              </a:solidFill>
            </a:endParaRPr>
          </a:p>
        </p:txBody>
      </p:sp>
    </p:spTree>
    <p:extLst>
      <p:ext uri="{BB962C8B-B14F-4D97-AF65-F5344CB8AC3E}">
        <p14:creationId xmlns:p14="http://schemas.microsoft.com/office/powerpoint/2010/main" val="416435450"/>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936508" y="270136"/>
            <a:ext cx="16073440" cy="119958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a:t>СЕТЬ СИСТЕМЫ СБОРА ДАННЫХ</a:t>
            </a:r>
          </a:p>
          <a:p>
            <a:pPr algn="l">
              <a:defRPr sz="7000" b="1" cap="all">
                <a:solidFill>
                  <a:srgbClr val="253957"/>
                </a:solidFill>
                <a:latin typeface="+mn-lt"/>
                <a:ea typeface="+mn-ea"/>
                <a:cs typeface="+mn-cs"/>
                <a:sym typeface="Arial Narrow"/>
              </a:defRPr>
            </a:pPr>
            <a:r>
              <a:rPr lang="ru-RU" sz="5400" dirty="0"/>
              <a:t>Мария денисова</a:t>
            </a:r>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pic>
        <p:nvPicPr>
          <p:cNvPr id="7" name="Рисунок 6">
            <a:extLst>
              <a:ext uri="{FF2B5EF4-FFF2-40B4-BE49-F238E27FC236}">
                <a16:creationId xmlns="" xmlns:a16="http://schemas.microsoft.com/office/drawing/2014/main" id="{409D5731-B462-4151-9414-9614122E8E64}"/>
              </a:ext>
            </a:extLst>
          </p:cNvPr>
          <p:cNvPicPr>
            <a:picLocks noChangeAspect="1"/>
          </p:cNvPicPr>
          <p:nvPr/>
        </p:nvPicPr>
        <p:blipFill rotWithShape="1">
          <a:blip r:embed="rId3"/>
          <a:srcRect l="33935" t="29000" r="18815" b="14720"/>
          <a:stretch/>
        </p:blipFill>
        <p:spPr>
          <a:xfrm>
            <a:off x="5315236" y="2643366"/>
            <a:ext cx="13753528" cy="9214864"/>
          </a:xfrm>
          <a:prstGeom prst="rect">
            <a:avLst/>
          </a:prstGeom>
        </p:spPr>
      </p:pic>
    </p:spTree>
    <p:extLst>
      <p:ext uri="{BB962C8B-B14F-4D97-AF65-F5344CB8AC3E}">
        <p14:creationId xmlns:p14="http://schemas.microsoft.com/office/powerpoint/2010/main" val="1610239209"/>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936508" y="270136"/>
            <a:ext cx="16073440" cy="119958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a:t>СЕТЬ СИСТЕМЫ СБОРА ДАННЫХ</a:t>
            </a:r>
          </a:p>
          <a:p>
            <a:pPr algn="l">
              <a:defRPr sz="7000" b="1" cap="all">
                <a:solidFill>
                  <a:srgbClr val="253957"/>
                </a:solidFill>
                <a:latin typeface="+mn-lt"/>
                <a:ea typeface="+mn-ea"/>
                <a:cs typeface="+mn-cs"/>
                <a:sym typeface="Arial Narrow"/>
              </a:defRPr>
            </a:pPr>
            <a:r>
              <a:rPr lang="ru-RU" sz="5400" dirty="0"/>
              <a:t>Мария денисова</a:t>
            </a:r>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sp>
        <p:nvSpPr>
          <p:cNvPr id="6"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a:extLst>
              <a:ext uri="{FF2B5EF4-FFF2-40B4-BE49-F238E27FC236}">
                <a16:creationId xmlns="" xmlns:a16="http://schemas.microsoft.com/office/drawing/2014/main" id="{5C1C84C3-5536-4FF8-A064-FC903DBA61F0}"/>
              </a:ext>
            </a:extLst>
          </p:cNvPr>
          <p:cNvSpPr txBox="1"/>
          <p:nvPr/>
        </p:nvSpPr>
        <p:spPr>
          <a:xfrm>
            <a:off x="1226606" y="2280263"/>
            <a:ext cx="21506374" cy="1051316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marL="685800" indent="-685800" algn="l">
              <a:buFont typeface="Arial" panose="020B0604020202020204" pitchFamily="34" charset="0"/>
              <a:buChar char="•"/>
            </a:pPr>
            <a:r>
              <a:rPr lang="en-US" sz="5400" dirty="0">
                <a:solidFill>
                  <a:srgbClr val="253957"/>
                </a:solidFill>
                <a:latin typeface="+mn-lt"/>
              </a:rPr>
              <a:t>Raspberry Pi  </a:t>
            </a:r>
            <a:r>
              <a:rPr lang="ru-RU" sz="5400" dirty="0">
                <a:solidFill>
                  <a:srgbClr val="253957"/>
                </a:solidFill>
                <a:latin typeface="+mn-lt"/>
              </a:rPr>
              <a:t>скрипт на </a:t>
            </a:r>
            <a:r>
              <a:rPr lang="en-US" sz="5400" dirty="0">
                <a:solidFill>
                  <a:srgbClr val="253957"/>
                </a:solidFill>
                <a:latin typeface="+mn-lt"/>
              </a:rPr>
              <a:t>Python:</a:t>
            </a:r>
          </a:p>
          <a:p>
            <a:pPr lvl="8" indent="0" algn="l"/>
            <a:r>
              <a:rPr lang="ru-RU" sz="5400" dirty="0">
                <a:solidFill>
                  <a:srgbClr val="253957"/>
                </a:solidFill>
                <a:latin typeface="+mn-lt"/>
              </a:rPr>
              <a:t>		</a:t>
            </a:r>
            <a:r>
              <a:rPr lang="en-US" sz="5400" dirty="0">
                <a:solidFill>
                  <a:srgbClr val="253957"/>
                </a:solidFill>
                <a:latin typeface="+mn-lt"/>
              </a:rPr>
              <a:t>- </a:t>
            </a:r>
            <a:r>
              <a:rPr lang="ru-RU" sz="5400" dirty="0">
                <a:solidFill>
                  <a:srgbClr val="253957"/>
                </a:solidFill>
                <a:latin typeface="+mn-lt"/>
              </a:rPr>
              <a:t>Чтение данных из </a:t>
            </a:r>
            <a:r>
              <a:rPr lang="en-US" sz="5400" dirty="0">
                <a:solidFill>
                  <a:srgbClr val="253957"/>
                </a:solidFill>
                <a:latin typeface="+mn-lt"/>
              </a:rPr>
              <a:t>serial-</a:t>
            </a:r>
            <a:r>
              <a:rPr lang="ru-RU" sz="5400" dirty="0">
                <a:solidFill>
                  <a:srgbClr val="253957"/>
                </a:solidFill>
                <a:latin typeface="+mn-lt"/>
              </a:rPr>
              <a:t>порта;</a:t>
            </a:r>
          </a:p>
          <a:p>
            <a:pPr lvl="8" indent="0" algn="l"/>
            <a:r>
              <a:rPr lang="ru-RU" sz="5400" dirty="0">
                <a:solidFill>
                  <a:srgbClr val="253957"/>
                </a:solidFill>
                <a:latin typeface="+mn-lt"/>
              </a:rPr>
              <a:t>		- Проверка </a:t>
            </a:r>
            <a:r>
              <a:rPr lang="en-US" sz="5400" dirty="0">
                <a:solidFill>
                  <a:srgbClr val="253957"/>
                </a:solidFill>
                <a:latin typeface="+mn-lt"/>
              </a:rPr>
              <a:t>mac-</a:t>
            </a:r>
            <a:r>
              <a:rPr lang="ru-RU" sz="5400" dirty="0">
                <a:solidFill>
                  <a:srgbClr val="253957"/>
                </a:solidFill>
                <a:latin typeface="+mn-lt"/>
              </a:rPr>
              <a:t>адреса отправителя (список доверенных адресов);</a:t>
            </a:r>
            <a:endParaRPr lang="en-US" sz="5400" dirty="0">
              <a:solidFill>
                <a:srgbClr val="253957"/>
              </a:solidFill>
              <a:latin typeface="+mn-lt"/>
            </a:endParaRPr>
          </a:p>
          <a:p>
            <a:pPr lvl="8" indent="0" algn="l"/>
            <a:r>
              <a:rPr lang="en-US" sz="5400" dirty="0">
                <a:solidFill>
                  <a:srgbClr val="253957"/>
                </a:solidFill>
                <a:latin typeface="+mn-lt"/>
              </a:rPr>
              <a:t>		-</a:t>
            </a:r>
            <a:r>
              <a:rPr lang="ru-RU" sz="5400" dirty="0">
                <a:solidFill>
                  <a:srgbClr val="253957"/>
                </a:solidFill>
                <a:latin typeface="+mn-lt"/>
              </a:rPr>
              <a:t> Распределение данных по </a:t>
            </a:r>
            <a:r>
              <a:rPr lang="en-US" sz="5400" dirty="0" err="1">
                <a:solidFill>
                  <a:srgbClr val="253957"/>
                </a:solidFill>
                <a:latin typeface="+mn-lt"/>
              </a:rPr>
              <a:t>mqtt</a:t>
            </a:r>
            <a:r>
              <a:rPr lang="en-US" sz="5400" dirty="0">
                <a:solidFill>
                  <a:srgbClr val="253957"/>
                </a:solidFill>
                <a:latin typeface="+mn-lt"/>
              </a:rPr>
              <a:t>-</a:t>
            </a:r>
            <a:r>
              <a:rPr lang="ru-RU" sz="5400" dirty="0">
                <a:solidFill>
                  <a:srgbClr val="253957"/>
                </a:solidFill>
                <a:latin typeface="+mn-lt"/>
              </a:rPr>
              <a:t>топикам;</a:t>
            </a:r>
            <a:endParaRPr lang="en-US" sz="5400" dirty="0">
              <a:solidFill>
                <a:srgbClr val="253957"/>
              </a:solidFill>
              <a:latin typeface="+mn-lt"/>
            </a:endParaRPr>
          </a:p>
          <a:p>
            <a:pPr lvl="8" indent="0" algn="l"/>
            <a:r>
              <a:rPr lang="en-US" sz="5400" dirty="0">
                <a:solidFill>
                  <a:srgbClr val="253957"/>
                </a:solidFill>
                <a:latin typeface="+mn-lt"/>
              </a:rPr>
              <a:t>		- </a:t>
            </a:r>
            <a:r>
              <a:rPr lang="ru-RU" sz="5400" dirty="0">
                <a:solidFill>
                  <a:srgbClr val="253957"/>
                </a:solidFill>
                <a:latin typeface="+mn-lt"/>
              </a:rPr>
              <a:t>Формирование сообщения для конечного устройства и передача </a:t>
            </a:r>
            <a:r>
              <a:rPr lang="en-US" sz="5400" dirty="0">
                <a:solidFill>
                  <a:srgbClr val="253957"/>
                </a:solidFill>
                <a:latin typeface="+mn-lt"/>
              </a:rPr>
              <a:t>		  </a:t>
            </a:r>
            <a:r>
              <a:rPr lang="ru-RU" sz="5400" dirty="0">
                <a:solidFill>
                  <a:srgbClr val="253957"/>
                </a:solidFill>
                <a:latin typeface="+mn-lt"/>
              </a:rPr>
              <a:t>		  его через </a:t>
            </a:r>
            <a:r>
              <a:rPr lang="en-US" sz="5400" dirty="0">
                <a:solidFill>
                  <a:srgbClr val="253957"/>
                </a:solidFill>
                <a:latin typeface="+mn-lt"/>
              </a:rPr>
              <a:t>Serial</a:t>
            </a:r>
            <a:r>
              <a:rPr lang="ru-RU" sz="5400" dirty="0">
                <a:solidFill>
                  <a:srgbClr val="253957"/>
                </a:solidFill>
                <a:latin typeface="+mn-lt"/>
              </a:rPr>
              <a:t>;</a:t>
            </a:r>
          </a:p>
          <a:p>
            <a:pPr marL="685800" indent="-685800" algn="l">
              <a:buFont typeface="Arial" panose="020B0604020202020204" pitchFamily="34" charset="0"/>
              <a:buChar char="•"/>
            </a:pPr>
            <a:r>
              <a:rPr lang="en-US" sz="5400" dirty="0" err="1">
                <a:solidFill>
                  <a:srgbClr val="253957"/>
                </a:solidFill>
                <a:latin typeface="+mn-lt"/>
              </a:rPr>
              <a:t>Heltec</a:t>
            </a:r>
            <a:r>
              <a:rPr lang="en-US" sz="5400" dirty="0">
                <a:solidFill>
                  <a:srgbClr val="253957"/>
                </a:solidFill>
                <a:latin typeface="+mn-lt"/>
              </a:rPr>
              <a:t> </a:t>
            </a:r>
            <a:r>
              <a:rPr lang="en-US" sz="5400" dirty="0" err="1">
                <a:solidFill>
                  <a:srgbClr val="253957"/>
                </a:solidFill>
                <a:latin typeface="+mn-lt"/>
              </a:rPr>
              <a:t>WiFi</a:t>
            </a:r>
            <a:r>
              <a:rPr lang="en-US" sz="5400" dirty="0">
                <a:solidFill>
                  <a:srgbClr val="253957"/>
                </a:solidFill>
                <a:latin typeface="+mn-lt"/>
              </a:rPr>
              <a:t> </a:t>
            </a:r>
            <a:r>
              <a:rPr lang="en-US" sz="5400" dirty="0" err="1">
                <a:solidFill>
                  <a:srgbClr val="253957"/>
                </a:solidFill>
                <a:latin typeface="+mn-lt"/>
              </a:rPr>
              <a:t>LoRa</a:t>
            </a:r>
            <a:r>
              <a:rPr lang="en-US" sz="5400" dirty="0">
                <a:solidFill>
                  <a:srgbClr val="253957"/>
                </a:solidFill>
                <a:latin typeface="+mn-lt"/>
              </a:rPr>
              <a:t> 32</a:t>
            </a:r>
            <a:r>
              <a:rPr lang="ru-RU" sz="5400" dirty="0">
                <a:solidFill>
                  <a:srgbClr val="253957"/>
                </a:solidFill>
                <a:latin typeface="+mn-lt"/>
              </a:rPr>
              <a:t> сетевой шлюз</a:t>
            </a:r>
            <a:r>
              <a:rPr lang="en-US" sz="5400" dirty="0">
                <a:solidFill>
                  <a:srgbClr val="253957"/>
                </a:solidFill>
                <a:latin typeface="+mn-lt"/>
              </a:rPr>
              <a:t>:</a:t>
            </a:r>
          </a:p>
          <a:p>
            <a:pPr lvl="1" indent="0" algn="l"/>
            <a:r>
              <a:rPr lang="en-US" sz="5400" dirty="0">
                <a:solidFill>
                  <a:srgbClr val="253957"/>
                </a:solidFill>
                <a:latin typeface="+mn-lt"/>
              </a:rPr>
              <a:t>		- </a:t>
            </a:r>
            <a:r>
              <a:rPr lang="ru-RU" sz="5400" dirty="0">
                <a:solidFill>
                  <a:srgbClr val="253957"/>
                </a:solidFill>
                <a:latin typeface="+mn-lt"/>
              </a:rPr>
              <a:t>Перенаправление сообщений от </a:t>
            </a:r>
            <a:r>
              <a:rPr lang="en-US" sz="5400" dirty="0">
                <a:solidFill>
                  <a:srgbClr val="253957"/>
                </a:solidFill>
                <a:latin typeface="+mn-lt"/>
              </a:rPr>
              <a:t>Raspberry Pi </a:t>
            </a:r>
            <a:r>
              <a:rPr lang="ru-RU" sz="5400" dirty="0">
                <a:solidFill>
                  <a:srgbClr val="253957"/>
                </a:solidFill>
                <a:latin typeface="+mn-lt"/>
              </a:rPr>
              <a:t>из </a:t>
            </a:r>
            <a:r>
              <a:rPr lang="en-US" sz="5400" dirty="0">
                <a:solidFill>
                  <a:srgbClr val="253957"/>
                </a:solidFill>
                <a:latin typeface="+mn-lt"/>
              </a:rPr>
              <a:t>Serial </a:t>
            </a:r>
            <a:r>
              <a:rPr lang="ru-RU" sz="5400" dirty="0">
                <a:solidFill>
                  <a:srgbClr val="253957"/>
                </a:solidFill>
                <a:latin typeface="+mn-lt"/>
              </a:rPr>
              <a:t>в </a:t>
            </a:r>
          </a:p>
          <a:p>
            <a:pPr lvl="1" indent="0" algn="l"/>
            <a:r>
              <a:rPr lang="ru-RU" sz="5400" dirty="0">
                <a:solidFill>
                  <a:srgbClr val="253957"/>
                </a:solidFill>
                <a:latin typeface="+mn-lt"/>
              </a:rPr>
              <a:t>		  </a:t>
            </a:r>
            <a:r>
              <a:rPr lang="en-US" sz="5400" dirty="0" err="1">
                <a:solidFill>
                  <a:srgbClr val="253957"/>
                </a:solidFill>
                <a:latin typeface="+mn-lt"/>
              </a:rPr>
              <a:t>LoRa</a:t>
            </a:r>
            <a:r>
              <a:rPr lang="en-US" sz="5400" dirty="0">
                <a:solidFill>
                  <a:srgbClr val="253957"/>
                </a:solidFill>
                <a:latin typeface="+mn-lt"/>
              </a:rPr>
              <a:t>-</a:t>
            </a:r>
            <a:r>
              <a:rPr lang="ru-RU" sz="5400" dirty="0">
                <a:solidFill>
                  <a:srgbClr val="253957"/>
                </a:solidFill>
                <a:latin typeface="+mn-lt"/>
              </a:rPr>
              <a:t>сеть и обратно</a:t>
            </a:r>
          </a:p>
          <a:p>
            <a:pPr marL="857250" lvl="1" indent="-857250" algn="l">
              <a:buFont typeface="Arial" panose="020B0604020202020204" pitchFamily="34" charset="0"/>
              <a:buChar char="•"/>
            </a:pPr>
            <a:r>
              <a:rPr lang="en-US" sz="5400" dirty="0" err="1">
                <a:solidFill>
                  <a:srgbClr val="253957"/>
                </a:solidFill>
                <a:latin typeface="+mn-lt"/>
              </a:rPr>
              <a:t>Heltec</a:t>
            </a:r>
            <a:r>
              <a:rPr lang="en-US" sz="5400" dirty="0">
                <a:solidFill>
                  <a:srgbClr val="253957"/>
                </a:solidFill>
                <a:latin typeface="+mn-lt"/>
              </a:rPr>
              <a:t> </a:t>
            </a:r>
            <a:r>
              <a:rPr lang="en-US" sz="5400" dirty="0" err="1">
                <a:solidFill>
                  <a:srgbClr val="253957"/>
                </a:solidFill>
                <a:latin typeface="+mn-lt"/>
              </a:rPr>
              <a:t>WiFi</a:t>
            </a:r>
            <a:r>
              <a:rPr lang="en-US" sz="5400" dirty="0">
                <a:solidFill>
                  <a:srgbClr val="253957"/>
                </a:solidFill>
                <a:latin typeface="+mn-lt"/>
              </a:rPr>
              <a:t> </a:t>
            </a:r>
            <a:r>
              <a:rPr lang="en-US" sz="5400" dirty="0" err="1">
                <a:solidFill>
                  <a:srgbClr val="253957"/>
                </a:solidFill>
                <a:latin typeface="+mn-lt"/>
              </a:rPr>
              <a:t>LoRa</a:t>
            </a:r>
            <a:r>
              <a:rPr lang="en-US" sz="5400" dirty="0">
                <a:solidFill>
                  <a:srgbClr val="253957"/>
                </a:solidFill>
                <a:latin typeface="+mn-lt"/>
              </a:rPr>
              <a:t> 32 </a:t>
            </a:r>
            <a:r>
              <a:rPr lang="ru-RU" sz="5400" dirty="0">
                <a:solidFill>
                  <a:srgbClr val="253957"/>
                </a:solidFill>
                <a:latin typeface="+mn-lt"/>
              </a:rPr>
              <a:t>конечное устройство:</a:t>
            </a:r>
          </a:p>
          <a:p>
            <a:pPr lvl="2" indent="0" algn="l"/>
            <a:r>
              <a:rPr lang="ru-RU" sz="5400" dirty="0">
                <a:solidFill>
                  <a:srgbClr val="253957"/>
                </a:solidFill>
                <a:latin typeface="+mn-lt"/>
              </a:rPr>
              <a:t>		- Прием сообщений от базовой станции (возможность 					   			  отреагировать на текст сообщения)</a:t>
            </a:r>
          </a:p>
          <a:p>
            <a:pPr lvl="2" indent="0" algn="l"/>
            <a:r>
              <a:rPr lang="ru-RU" sz="5400" dirty="0">
                <a:solidFill>
                  <a:srgbClr val="253957"/>
                </a:solidFill>
                <a:latin typeface="+mn-lt"/>
              </a:rPr>
              <a:t>		- Снятие показаний датчиков, формирование сообщения, его отправка</a:t>
            </a:r>
          </a:p>
          <a:p>
            <a:pPr lvl="1" indent="0" algn="l"/>
            <a:endParaRPr lang="ru-RU" sz="6000" dirty="0">
              <a:solidFill>
                <a:srgbClr val="253957"/>
              </a:solidFill>
              <a:latin typeface="+mn-lt"/>
            </a:endParaRPr>
          </a:p>
          <a:p>
            <a:pPr lvl="1" indent="0" algn="l"/>
            <a:endParaRPr lang="ru-RU" sz="6000" dirty="0">
              <a:solidFill>
                <a:srgbClr val="253957"/>
              </a:solidFill>
              <a:latin typeface="+mn-lt"/>
            </a:endParaRPr>
          </a:p>
        </p:txBody>
      </p:sp>
    </p:spTree>
    <p:extLst>
      <p:ext uri="{BB962C8B-B14F-4D97-AF65-F5344CB8AC3E}">
        <p14:creationId xmlns:p14="http://schemas.microsoft.com/office/powerpoint/2010/main" val="1366144547"/>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936508" y="270136"/>
            <a:ext cx="16073440" cy="119958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a:t>СЕТЬ СИСТЕМЫ СБОРА ДАННЫХ</a:t>
            </a:r>
          </a:p>
          <a:p>
            <a:pPr algn="l">
              <a:defRPr sz="7000" b="1" cap="all">
                <a:solidFill>
                  <a:srgbClr val="253957"/>
                </a:solidFill>
                <a:latin typeface="+mn-lt"/>
                <a:ea typeface="+mn-ea"/>
                <a:cs typeface="+mn-cs"/>
                <a:sym typeface="Arial Narrow"/>
              </a:defRPr>
            </a:pPr>
            <a:r>
              <a:rPr lang="ru-RU" sz="5400" dirty="0"/>
              <a:t>Мария денисова</a:t>
            </a:r>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sp>
        <p:nvSpPr>
          <p:cNvPr id="6"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a:extLst>
              <a:ext uri="{FF2B5EF4-FFF2-40B4-BE49-F238E27FC236}">
                <a16:creationId xmlns="" xmlns:a16="http://schemas.microsoft.com/office/drawing/2014/main" id="{5C1C84C3-5536-4FF8-A064-FC903DBA61F0}"/>
              </a:ext>
            </a:extLst>
          </p:cNvPr>
          <p:cNvSpPr txBox="1"/>
          <p:nvPr/>
        </p:nvSpPr>
        <p:spPr>
          <a:xfrm>
            <a:off x="1226606" y="2828600"/>
            <a:ext cx="21506374" cy="121399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marL="685800" indent="-685800" algn="l">
              <a:buFont typeface="Arial" panose="020B0604020202020204" pitchFamily="34" charset="0"/>
              <a:buChar char="•"/>
            </a:pPr>
            <a:r>
              <a:rPr lang="ru-RU" sz="5400" dirty="0">
                <a:solidFill>
                  <a:srgbClr val="253957"/>
                </a:solidFill>
                <a:latin typeface="+mn-lt"/>
              </a:rPr>
              <a:t>Вывод скрипта базовой станции </a:t>
            </a:r>
            <a:r>
              <a:rPr lang="en-US" sz="5400" dirty="0">
                <a:solidFill>
                  <a:srgbClr val="253957"/>
                </a:solidFill>
                <a:latin typeface="+mn-lt"/>
              </a:rPr>
              <a:t>:</a:t>
            </a:r>
          </a:p>
          <a:p>
            <a:pPr lvl="8" indent="0" algn="l"/>
            <a:r>
              <a:rPr lang="ru-RU" sz="5400" dirty="0">
                <a:solidFill>
                  <a:srgbClr val="253957"/>
                </a:solidFill>
                <a:latin typeface="+mn-lt"/>
              </a:rPr>
              <a:t>	</a:t>
            </a:r>
            <a:endParaRPr lang="ru-RU" sz="6000" dirty="0">
              <a:solidFill>
                <a:srgbClr val="253957"/>
              </a:solidFill>
              <a:latin typeface="+mn-lt"/>
            </a:endParaRPr>
          </a:p>
          <a:p>
            <a:pPr lvl="1" indent="0" algn="l"/>
            <a:endParaRPr lang="ru-RU" sz="6000" dirty="0">
              <a:solidFill>
                <a:srgbClr val="253957"/>
              </a:solidFill>
              <a:latin typeface="+mn-lt"/>
            </a:endParaRPr>
          </a:p>
        </p:txBody>
      </p:sp>
      <p:pic>
        <p:nvPicPr>
          <p:cNvPr id="1026" name="Picture 2" descr="https://pp.userapi.com/c852128/v852128194/11f73e/lisrfmXBkE0.jpg">
            <a:extLst>
              <a:ext uri="{FF2B5EF4-FFF2-40B4-BE49-F238E27FC236}">
                <a16:creationId xmlns="" xmlns:a16="http://schemas.microsoft.com/office/drawing/2014/main" id="{C58BB72A-76C9-41C3-987B-C4C712B4A7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245" t="51694" r="21001" b="29214"/>
          <a:stretch/>
        </p:blipFill>
        <p:spPr bwMode="auto">
          <a:xfrm>
            <a:off x="2003997" y="4042600"/>
            <a:ext cx="19951592" cy="7451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955778"/>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901210" y="329771"/>
            <a:ext cx="16073440" cy="119958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a:t>ОБЛАЧНАЯ платформа </a:t>
            </a:r>
            <a:r>
              <a:rPr lang="en-US" dirty="0"/>
              <a:t>THINGWORX</a:t>
            </a:r>
            <a:endParaRPr lang="ru-RU" dirty="0"/>
          </a:p>
          <a:p>
            <a:pPr algn="l">
              <a:defRPr sz="7000" b="1" cap="all">
                <a:solidFill>
                  <a:srgbClr val="253957"/>
                </a:solidFill>
                <a:latin typeface="+mn-lt"/>
                <a:ea typeface="+mn-ea"/>
                <a:cs typeface="+mn-cs"/>
                <a:sym typeface="Arial Narrow"/>
              </a:defRPr>
            </a:pPr>
            <a:r>
              <a:rPr lang="ru-RU" sz="5400" b="1" cap="all" dirty="0">
                <a:solidFill>
                  <a:srgbClr val="253957"/>
                </a:solidFill>
                <a:sym typeface="Arial Narrow"/>
              </a:rPr>
              <a:t>Мария денисова</a:t>
            </a:r>
          </a:p>
          <a:p>
            <a:pPr algn="l">
              <a:defRPr sz="7000" b="1" cap="all">
                <a:solidFill>
                  <a:srgbClr val="253957"/>
                </a:solidFill>
                <a:latin typeface="+mn-lt"/>
                <a:ea typeface="+mn-ea"/>
                <a:cs typeface="+mn-cs"/>
                <a:sym typeface="Arial Narrow"/>
              </a:defRPr>
            </a:pPr>
            <a:endParaRPr lang="ru-RU" dirty="0"/>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pic>
        <p:nvPicPr>
          <p:cNvPr id="6" name="Рисунок 5">
            <a:extLst>
              <a:ext uri="{FF2B5EF4-FFF2-40B4-BE49-F238E27FC236}">
                <a16:creationId xmlns="" xmlns:a16="http://schemas.microsoft.com/office/drawing/2014/main" id="{841790DE-18CE-4380-AD18-F505B8EB8821}"/>
              </a:ext>
            </a:extLst>
          </p:cNvPr>
          <p:cNvPicPr>
            <a:picLocks noChangeAspect="1"/>
          </p:cNvPicPr>
          <p:nvPr/>
        </p:nvPicPr>
        <p:blipFill>
          <a:blip r:embed="rId3"/>
          <a:stretch>
            <a:fillRect/>
          </a:stretch>
        </p:blipFill>
        <p:spPr>
          <a:xfrm>
            <a:off x="2901210" y="2643366"/>
            <a:ext cx="18324934" cy="9986271"/>
          </a:xfrm>
          <a:prstGeom prst="rect">
            <a:avLst/>
          </a:prstGeom>
        </p:spPr>
      </p:pic>
    </p:spTree>
    <p:extLst>
      <p:ext uri="{BB962C8B-B14F-4D97-AF65-F5344CB8AC3E}">
        <p14:creationId xmlns:p14="http://schemas.microsoft.com/office/powerpoint/2010/main" val="69397918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902968" y="278393"/>
            <a:ext cx="16073440" cy="119958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en-US" dirty="0"/>
              <a:t>AUTODESK FUSION </a:t>
            </a:r>
            <a:r>
              <a:rPr lang="en-US" dirty="0" smtClean="0"/>
              <a:t>360</a:t>
            </a:r>
            <a:endParaRPr lang="ru-RU" dirty="0" smtClean="0"/>
          </a:p>
          <a:p>
            <a:pPr algn="l">
              <a:defRPr sz="7000" b="1" cap="all">
                <a:solidFill>
                  <a:srgbClr val="253957"/>
                </a:solidFill>
                <a:latin typeface="+mn-lt"/>
                <a:ea typeface="+mn-ea"/>
                <a:cs typeface="+mn-cs"/>
                <a:sym typeface="Arial Narrow"/>
              </a:defRPr>
            </a:pPr>
            <a:r>
              <a:rPr lang="ru-RU" sz="4800" dirty="0" smtClean="0"/>
              <a:t>бобков Иван</a:t>
            </a:r>
            <a:endParaRPr lang="ru-RU" sz="4800" dirty="0"/>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pic>
        <p:nvPicPr>
          <p:cNvPr id="7" name="Picture 2" descr="https://pp.userapi.com/c846523/v846523533/207c16/m3mk5rg7t9I.jpg">
            <a:extLst>
              <a:ext uri="{FF2B5EF4-FFF2-40B4-BE49-F238E27FC236}">
                <a16:creationId xmlns="" xmlns:a16="http://schemas.microsoft.com/office/drawing/2014/main" id="{BF659565-50BE-4938-BF42-DD847639D4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130" b="6765"/>
          <a:stretch/>
        </p:blipFill>
        <p:spPr bwMode="auto">
          <a:xfrm>
            <a:off x="814736" y="2643366"/>
            <a:ext cx="18912352" cy="104141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pp.userapi.com/c846523/v846523533/207c21/_FMMuankfNk.jpg"/>
          <p:cNvPicPr>
            <a:picLocks noChangeAspect="1" noChangeArrowheads="1"/>
          </p:cNvPicPr>
          <p:nvPr/>
        </p:nvPicPr>
        <p:blipFill rotWithShape="1">
          <a:blip r:embed="rId4">
            <a:extLst>
              <a:ext uri="{28A0092B-C50C-407E-A947-70E740481C1C}">
                <a14:useLocalDpi xmlns:a14="http://schemas.microsoft.com/office/drawing/2010/main" val="0"/>
              </a:ext>
            </a:extLst>
          </a:blip>
          <a:srcRect l="24176" t="26993" r="29771" b="21209"/>
          <a:stretch/>
        </p:blipFill>
        <p:spPr bwMode="auto">
          <a:xfrm>
            <a:off x="15911412" y="1035985"/>
            <a:ext cx="7272809" cy="51125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pp.userapi.com/c846523/v846523533/207c2b/IMKIF1GWK84.jpg"/>
          <p:cNvPicPr>
            <a:picLocks noChangeAspect="1" noChangeArrowheads="1"/>
          </p:cNvPicPr>
          <p:nvPr/>
        </p:nvPicPr>
        <p:blipFill rotWithShape="1">
          <a:blip r:embed="rId5">
            <a:extLst>
              <a:ext uri="{28A0092B-C50C-407E-A947-70E740481C1C}">
                <a14:useLocalDpi xmlns:a14="http://schemas.microsoft.com/office/drawing/2010/main" val="0"/>
              </a:ext>
            </a:extLst>
          </a:blip>
          <a:srcRect l="26080" t="19486" r="25784" b="17673"/>
          <a:stretch/>
        </p:blipFill>
        <p:spPr bwMode="auto">
          <a:xfrm>
            <a:off x="16023802" y="7014122"/>
            <a:ext cx="7406572" cy="6043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465824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902968" y="586179"/>
            <a:ext cx="16073440" cy="119958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a:t>структура доклада</a:t>
            </a:r>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958752" y="3905672"/>
            <a:ext cx="21506374" cy="484268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marL="742950" indent="-742950" algn="l">
              <a:lnSpc>
                <a:spcPct val="150000"/>
              </a:lnSpc>
              <a:buFont typeface="+mj-lt"/>
              <a:buAutoNum type="arabicPeriod"/>
              <a:defRPr sz="2800">
                <a:solidFill>
                  <a:srgbClr val="253957"/>
                </a:solidFill>
                <a:latin typeface="+mn-lt"/>
                <a:ea typeface="+mn-ea"/>
                <a:cs typeface="+mn-cs"/>
                <a:sym typeface="Arial Narrow"/>
              </a:defRPr>
            </a:pPr>
            <a:r>
              <a:rPr lang="ru-RU" sz="6000" dirty="0" smtClean="0"/>
              <a:t>Цель проекта</a:t>
            </a:r>
            <a:endParaRPr lang="ru-RU" sz="6000" dirty="0"/>
          </a:p>
          <a:p>
            <a:pPr marL="742950" indent="-742950" algn="l">
              <a:lnSpc>
                <a:spcPct val="150000"/>
              </a:lnSpc>
              <a:buFont typeface="+mj-lt"/>
              <a:buAutoNum type="arabicPeriod"/>
              <a:defRPr sz="2800">
                <a:solidFill>
                  <a:srgbClr val="253957"/>
                </a:solidFill>
                <a:latin typeface="+mn-lt"/>
                <a:ea typeface="+mn-ea"/>
                <a:cs typeface="+mn-cs"/>
                <a:sym typeface="Arial Narrow"/>
              </a:defRPr>
            </a:pPr>
            <a:r>
              <a:rPr lang="ru-RU" sz="6000" dirty="0" smtClean="0"/>
              <a:t>Схема организации проекта</a:t>
            </a:r>
          </a:p>
          <a:p>
            <a:pPr marL="742950" indent="-742950" algn="l">
              <a:lnSpc>
                <a:spcPct val="150000"/>
              </a:lnSpc>
              <a:buFont typeface="+mj-lt"/>
              <a:buAutoNum type="arabicPeriod"/>
              <a:defRPr sz="2800">
                <a:solidFill>
                  <a:srgbClr val="253957"/>
                </a:solidFill>
                <a:latin typeface="+mn-lt"/>
                <a:ea typeface="+mn-ea"/>
                <a:cs typeface="+mn-cs"/>
                <a:sym typeface="Arial Narrow"/>
              </a:defRPr>
            </a:pPr>
            <a:r>
              <a:rPr lang="ru-RU" sz="6000" dirty="0" smtClean="0"/>
              <a:t>Описание составных частей проекта</a:t>
            </a:r>
          </a:p>
          <a:p>
            <a:pPr marL="742950" indent="-742950" algn="l">
              <a:lnSpc>
                <a:spcPct val="150000"/>
              </a:lnSpc>
              <a:buFont typeface="+mj-lt"/>
              <a:buAutoNum type="arabicPeriod"/>
              <a:defRPr sz="2800">
                <a:solidFill>
                  <a:srgbClr val="253957"/>
                </a:solidFill>
                <a:latin typeface="+mn-lt"/>
                <a:ea typeface="+mn-ea"/>
                <a:cs typeface="+mn-cs"/>
                <a:sym typeface="Arial Narrow"/>
              </a:defRPr>
            </a:pPr>
            <a:r>
              <a:rPr lang="ru-RU" sz="6000" dirty="0" smtClean="0"/>
              <a:t>Представление команды проекта</a:t>
            </a:r>
          </a:p>
          <a:p>
            <a:pPr marL="742950" indent="-742950" algn="l">
              <a:lnSpc>
                <a:spcPct val="150000"/>
              </a:lnSpc>
              <a:buFont typeface="+mj-lt"/>
              <a:buAutoNum type="arabicPeriod"/>
              <a:defRPr sz="2800">
                <a:solidFill>
                  <a:srgbClr val="253957"/>
                </a:solidFill>
                <a:latin typeface="+mn-lt"/>
                <a:ea typeface="+mn-ea"/>
                <a:cs typeface="+mn-cs"/>
                <a:sym typeface="Arial Narrow"/>
              </a:defRPr>
            </a:pPr>
            <a:r>
              <a:rPr lang="ru-RU" sz="6000" dirty="0" smtClean="0"/>
              <a:t>Демонстрация работы оборудования</a:t>
            </a:r>
          </a:p>
          <a:p>
            <a:pPr marL="742950" indent="-742950" algn="l">
              <a:lnSpc>
                <a:spcPct val="150000"/>
              </a:lnSpc>
              <a:buFont typeface="+mj-lt"/>
              <a:buAutoNum type="arabicPeriod"/>
              <a:defRPr sz="2800">
                <a:solidFill>
                  <a:srgbClr val="253957"/>
                </a:solidFill>
                <a:latin typeface="+mn-lt"/>
                <a:ea typeface="+mn-ea"/>
                <a:cs typeface="+mn-cs"/>
                <a:sym typeface="Arial Narrow"/>
              </a:defRPr>
            </a:pPr>
            <a:r>
              <a:rPr lang="ru-RU" sz="6000" dirty="0" smtClean="0"/>
              <a:t>Описание вклада каждого участника</a:t>
            </a:r>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902968" y="200791"/>
            <a:ext cx="16073440" cy="119958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smtClean="0"/>
              <a:t>облачная платформа </a:t>
            </a:r>
            <a:r>
              <a:rPr lang="en-US" dirty="0" smtClean="0"/>
              <a:t>Thingworx</a:t>
            </a:r>
            <a:endParaRPr lang="ru-RU" dirty="0" smtClean="0"/>
          </a:p>
          <a:p>
            <a:pPr algn="l">
              <a:defRPr sz="7000" b="1" cap="all">
                <a:solidFill>
                  <a:srgbClr val="253957"/>
                </a:solidFill>
                <a:latin typeface="+mn-lt"/>
                <a:ea typeface="+mn-ea"/>
                <a:cs typeface="+mn-cs"/>
                <a:sym typeface="Arial Narrow"/>
              </a:defRPr>
            </a:pPr>
            <a:r>
              <a:rPr lang="ru-RU" sz="4800" dirty="0" smtClean="0"/>
              <a:t>бобков Иван</a:t>
            </a:r>
            <a:endParaRPr lang="ru-RU" sz="4800" dirty="0"/>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pic>
        <p:nvPicPr>
          <p:cNvPr id="3078" name="Picture 6" descr="https://pp.userapi.com/c846523/v846523325/206820/IOnBoKuI8j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0648" y="2643366"/>
            <a:ext cx="14285760" cy="10499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83432"/>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902968" y="200791"/>
            <a:ext cx="16073440" cy="119958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smtClean="0"/>
              <a:t>устройства сбора данных</a:t>
            </a:r>
          </a:p>
          <a:p>
            <a:pPr algn="l">
              <a:defRPr sz="7000" b="1" cap="all">
                <a:solidFill>
                  <a:srgbClr val="253957"/>
                </a:solidFill>
                <a:latin typeface="+mn-lt"/>
                <a:ea typeface="+mn-ea"/>
                <a:cs typeface="+mn-cs"/>
                <a:sym typeface="Arial Narrow"/>
              </a:defRPr>
            </a:pPr>
            <a:r>
              <a:rPr lang="ru-RU" sz="4800" dirty="0" smtClean="0"/>
              <a:t>бобков Иван</a:t>
            </a:r>
            <a:endParaRPr lang="ru-RU" sz="4800" dirty="0"/>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pic>
        <p:nvPicPr>
          <p:cNvPr id="5122" name="Picture 2" descr="https://pp.userapi.com/c845523/v845523537/20e5a6/RgBCuief1FQ.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6606" y="3028754"/>
            <a:ext cx="6858000" cy="91440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pp.userapi.com/c855232/v855232488/434fd/hIyfrTWZvy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25088" y="3045740"/>
            <a:ext cx="12169352" cy="9127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935304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902968" y="244046"/>
            <a:ext cx="16073440" cy="119958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a:t>Личный </a:t>
            </a:r>
            <a:r>
              <a:rPr lang="ru-RU" dirty="0" smtClean="0"/>
              <a:t>вклад</a:t>
            </a:r>
          </a:p>
          <a:p>
            <a:pPr algn="l">
              <a:defRPr sz="7000" b="1" cap="all">
                <a:solidFill>
                  <a:srgbClr val="253957"/>
                </a:solidFill>
                <a:latin typeface="+mn-lt"/>
                <a:ea typeface="+mn-ea"/>
                <a:cs typeface="+mn-cs"/>
                <a:sym typeface="Arial Narrow"/>
              </a:defRPr>
            </a:pPr>
            <a:r>
              <a:rPr lang="ru-RU" sz="4400" dirty="0" smtClean="0"/>
              <a:t>Пивко </a:t>
            </a:r>
            <a:r>
              <a:rPr lang="ru-RU" sz="4400" dirty="0"/>
              <a:t>Артём</a:t>
            </a:r>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sp>
        <p:nvSpPr>
          <p:cNvPr id="6" name="Прямоугольник 5">
            <a:extLst>
              <a:ext uri="{FF2B5EF4-FFF2-40B4-BE49-F238E27FC236}">
                <a16:creationId xmlns:a16="http://schemas.microsoft.com/office/drawing/2014/main" xmlns="" id="{C3C4DBEB-9EF6-43B9-90A4-BC16BD5AB959}"/>
              </a:ext>
            </a:extLst>
          </p:cNvPr>
          <p:cNvSpPr/>
          <p:nvPr/>
        </p:nvSpPr>
        <p:spPr>
          <a:xfrm>
            <a:off x="958752" y="2643366"/>
            <a:ext cx="22466496" cy="6555641"/>
          </a:xfrm>
          <a:prstGeom prst="rect">
            <a:avLst/>
          </a:prstGeom>
        </p:spPr>
        <p:txBody>
          <a:bodyPr wrap="square">
            <a:spAutoFit/>
          </a:bodyPr>
          <a:lstStyle/>
          <a:p>
            <a:pPr marL="857250" indent="-857250" algn="l">
              <a:buFont typeface="Arial" panose="020B0604020202020204" pitchFamily="34" charset="0"/>
              <a:buChar char="•"/>
            </a:pPr>
            <a:r>
              <a:rPr lang="ru-RU" sz="6000" b="1" dirty="0">
                <a:solidFill>
                  <a:srgbClr val="253957"/>
                </a:solidFill>
                <a:latin typeface="+mn-lt"/>
                <a:ea typeface="Roboto Slab" panose="020B0604020202020204" charset="0"/>
              </a:rPr>
              <a:t>Организация</a:t>
            </a:r>
            <a:r>
              <a:rPr lang="ru-RU" sz="6000" dirty="0">
                <a:solidFill>
                  <a:srgbClr val="253957"/>
                </a:solidFill>
                <a:latin typeface="+mn-lt"/>
                <a:ea typeface="Roboto Slab" panose="020B0604020202020204" charset="0"/>
              </a:rPr>
              <a:t> проектной работы, </a:t>
            </a:r>
            <a:r>
              <a:rPr lang="ru-RU" sz="6000" b="1" dirty="0">
                <a:solidFill>
                  <a:srgbClr val="253957"/>
                </a:solidFill>
                <a:latin typeface="+mn-lt"/>
                <a:ea typeface="Roboto Slab" panose="020B0604020202020204" charset="0"/>
              </a:rPr>
              <a:t>распределение </a:t>
            </a:r>
            <a:r>
              <a:rPr lang="ru-RU" sz="6000" dirty="0">
                <a:solidFill>
                  <a:srgbClr val="253957"/>
                </a:solidFill>
                <a:latin typeface="+mn-lt"/>
                <a:ea typeface="Roboto Slab" panose="020B0604020202020204" charset="0"/>
              </a:rPr>
              <a:t>задач. </a:t>
            </a:r>
          </a:p>
          <a:p>
            <a:pPr marL="857250" indent="-857250" algn="l">
              <a:buFont typeface="Arial" panose="020B0604020202020204" pitchFamily="34" charset="0"/>
              <a:buChar char="•"/>
            </a:pPr>
            <a:r>
              <a:rPr lang="ru-RU" sz="6000" dirty="0">
                <a:solidFill>
                  <a:srgbClr val="253957"/>
                </a:solidFill>
                <a:latin typeface="+mn-lt"/>
                <a:ea typeface="Roboto Slab" panose="020B0604020202020204" charset="0"/>
              </a:rPr>
              <a:t>Создание </a:t>
            </a:r>
            <a:r>
              <a:rPr lang="ru-RU" sz="6000" b="1" dirty="0">
                <a:solidFill>
                  <a:srgbClr val="253957"/>
                </a:solidFill>
                <a:latin typeface="+mn-lt"/>
                <a:ea typeface="Roboto Slab" panose="020B0604020202020204" charset="0"/>
              </a:rPr>
              <a:t>документации</a:t>
            </a:r>
            <a:r>
              <a:rPr lang="ru-RU" sz="6000" dirty="0">
                <a:solidFill>
                  <a:srgbClr val="253957"/>
                </a:solidFill>
                <a:latin typeface="+mn-lt"/>
                <a:ea typeface="Roboto Slab" panose="020B0604020202020204" charset="0"/>
              </a:rPr>
              <a:t> совокупным объемом в </a:t>
            </a:r>
            <a:r>
              <a:rPr lang="ru-RU" sz="6000" b="1" dirty="0">
                <a:solidFill>
                  <a:srgbClr val="253957"/>
                </a:solidFill>
                <a:latin typeface="+mn-lt"/>
                <a:ea typeface="Roboto Slab" panose="020B0604020202020204" charset="0"/>
              </a:rPr>
              <a:t>65 листов</a:t>
            </a:r>
            <a:r>
              <a:rPr lang="ru-RU" sz="6000" dirty="0">
                <a:solidFill>
                  <a:srgbClr val="253957"/>
                </a:solidFill>
                <a:latin typeface="+mn-lt"/>
                <a:ea typeface="Roboto Slab" panose="020B0604020202020204" charset="0"/>
              </a:rPr>
              <a:t>. </a:t>
            </a:r>
          </a:p>
          <a:p>
            <a:pPr marL="857250" indent="-857250" algn="l">
              <a:buFont typeface="Arial" panose="020B0604020202020204" pitchFamily="34" charset="0"/>
              <a:buChar char="•"/>
            </a:pPr>
            <a:r>
              <a:rPr lang="ru-RU" sz="6000" dirty="0">
                <a:solidFill>
                  <a:srgbClr val="253957"/>
                </a:solidFill>
                <a:latin typeface="+mn-lt"/>
                <a:ea typeface="Roboto Slab" panose="020B0604020202020204" charset="0"/>
              </a:rPr>
              <a:t>Анализ представленных на рынке решений в сфере 3D визуализации. </a:t>
            </a:r>
          </a:p>
          <a:p>
            <a:pPr marL="857250" indent="-857250" algn="l">
              <a:buFont typeface="Arial" panose="020B0604020202020204" pitchFamily="34" charset="0"/>
              <a:buChar char="•"/>
            </a:pPr>
            <a:r>
              <a:rPr lang="ru-RU" sz="6000" dirty="0">
                <a:solidFill>
                  <a:srgbClr val="253957"/>
                </a:solidFill>
                <a:latin typeface="+mn-lt"/>
                <a:ea typeface="Roboto Slab" panose="020B0604020202020204" charset="0"/>
              </a:rPr>
              <a:t>Создание программы визуализации в виртуальной реальности. </a:t>
            </a:r>
          </a:p>
          <a:p>
            <a:pPr lvl="8" indent="0" algn="l"/>
            <a:r>
              <a:rPr lang="ru-RU" sz="6000" dirty="0">
                <a:solidFill>
                  <a:srgbClr val="253957"/>
                </a:solidFill>
                <a:latin typeface="+mn-lt"/>
                <a:ea typeface="Roboto Slab" panose="020B0604020202020204" charset="0"/>
              </a:rPr>
              <a:t>     	  </a:t>
            </a:r>
            <a:r>
              <a:rPr lang="ru-RU" sz="6000" b="1" dirty="0">
                <a:solidFill>
                  <a:srgbClr val="253957"/>
                </a:solidFill>
                <a:latin typeface="+mn-lt"/>
                <a:ea typeface="Roboto Slab" panose="020B0604020202020204" charset="0"/>
              </a:rPr>
              <a:t>6 скриптов </a:t>
            </a:r>
            <a:r>
              <a:rPr lang="ru-RU" sz="6000" dirty="0">
                <a:solidFill>
                  <a:srgbClr val="253957"/>
                </a:solidFill>
                <a:latin typeface="+mn-lt"/>
                <a:ea typeface="Roboto Slab" panose="020B0604020202020204" charset="0"/>
              </a:rPr>
              <a:t>совокупным объемом в </a:t>
            </a:r>
            <a:r>
              <a:rPr lang="ru-RU" sz="6000" b="1" dirty="0">
                <a:solidFill>
                  <a:srgbClr val="253957"/>
                </a:solidFill>
                <a:latin typeface="+mn-lt"/>
                <a:ea typeface="Roboto Slab" panose="020B0604020202020204" charset="0"/>
              </a:rPr>
              <a:t>473 строки</a:t>
            </a:r>
            <a:r>
              <a:rPr lang="ru-RU" sz="6000" dirty="0">
                <a:solidFill>
                  <a:srgbClr val="253957"/>
                </a:solidFill>
                <a:latin typeface="+mn-lt"/>
                <a:ea typeface="Roboto Slab" panose="020B0604020202020204" charset="0"/>
              </a:rPr>
              <a:t>. </a:t>
            </a:r>
          </a:p>
          <a:p>
            <a:pPr marL="857250" indent="-857250" algn="l">
              <a:buFont typeface="Arial" panose="020B0604020202020204" pitchFamily="34" charset="0"/>
              <a:buChar char="•"/>
            </a:pPr>
            <a:r>
              <a:rPr lang="ru-RU" sz="6000" b="1" dirty="0" smtClean="0">
                <a:solidFill>
                  <a:srgbClr val="253957"/>
                </a:solidFill>
                <a:latin typeface="+mn-lt"/>
                <a:ea typeface="Roboto Slab" panose="020B0604020202020204" charset="0"/>
              </a:rPr>
              <a:t>Разработка учебных кейсов</a:t>
            </a:r>
            <a:r>
              <a:rPr lang="ru-RU" sz="6000" dirty="0" smtClean="0">
                <a:solidFill>
                  <a:srgbClr val="253957"/>
                </a:solidFill>
                <a:latin typeface="+mn-lt"/>
                <a:ea typeface="Roboto Slab" panose="020B0604020202020204" charset="0"/>
              </a:rPr>
              <a:t> для проектных команд «Умный </a:t>
            </a:r>
            <a:r>
              <a:rPr lang="ru-RU" sz="6000" dirty="0">
                <a:solidFill>
                  <a:srgbClr val="253957"/>
                </a:solidFill>
                <a:latin typeface="+mn-lt"/>
                <a:ea typeface="Roboto Slab" panose="020B0604020202020204" charset="0"/>
              </a:rPr>
              <a:t>мусорный контейнер», «Адаптивное освещение», «Климатический мониторинг</a:t>
            </a:r>
            <a:r>
              <a:rPr lang="ru-RU" sz="6000" dirty="0" smtClean="0">
                <a:solidFill>
                  <a:srgbClr val="253957"/>
                </a:solidFill>
                <a:latin typeface="+mn-lt"/>
                <a:ea typeface="Roboto Slab" panose="020B0604020202020204" charset="0"/>
              </a:rPr>
              <a:t>».</a:t>
            </a:r>
          </a:p>
        </p:txBody>
      </p:sp>
    </p:spTree>
    <p:extLst>
      <p:ext uri="{BB962C8B-B14F-4D97-AF65-F5344CB8AC3E}">
        <p14:creationId xmlns:p14="http://schemas.microsoft.com/office/powerpoint/2010/main" val="1855105455"/>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902968" y="586179"/>
            <a:ext cx="16073440" cy="119958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a:t>РАЗРАБОТКА ПРИЛОЖЕНИЯ В </a:t>
            </a:r>
            <a:r>
              <a:rPr lang="en-US" dirty="0"/>
              <a:t>UNITY 3d</a:t>
            </a:r>
            <a:endParaRPr lang="ru-RU" dirty="0"/>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pic>
        <p:nvPicPr>
          <p:cNvPr id="6" name="Picture 2" descr="https://pp.userapi.com/c850336/v850336424/14a66e/T8thAu0pBak.jpg">
            <a:extLst>
              <a:ext uri="{FF2B5EF4-FFF2-40B4-BE49-F238E27FC236}">
                <a16:creationId xmlns="" xmlns:a16="http://schemas.microsoft.com/office/drawing/2014/main" id="{977FD5ED-F05A-4BA4-A4D6-495AE53DA6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3356" y="2643366"/>
            <a:ext cx="19462338" cy="10569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4216337"/>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dirty="0"/>
          </a:p>
        </p:txBody>
      </p:sp>
      <p:sp>
        <p:nvSpPr>
          <p:cNvPr id="59" name="Очень крутой заголовок…"/>
          <p:cNvSpPr txBox="1"/>
          <p:nvPr/>
        </p:nvSpPr>
        <p:spPr>
          <a:xfrm>
            <a:off x="2917247" y="200791"/>
            <a:ext cx="18074008" cy="119958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a:t>Личный </a:t>
            </a:r>
            <a:r>
              <a:rPr lang="ru-RU" dirty="0" smtClean="0"/>
              <a:t>вклад</a:t>
            </a:r>
          </a:p>
          <a:p>
            <a:pPr algn="l">
              <a:defRPr sz="7000" b="1" cap="all">
                <a:solidFill>
                  <a:srgbClr val="253957"/>
                </a:solidFill>
                <a:latin typeface="+mn-lt"/>
                <a:ea typeface="+mn-ea"/>
                <a:cs typeface="+mn-cs"/>
                <a:sym typeface="Arial Narrow"/>
              </a:defRPr>
            </a:pPr>
            <a:r>
              <a:rPr lang="ru-RU" sz="4400" dirty="0" smtClean="0"/>
              <a:t>Стрельцов </a:t>
            </a:r>
            <a:r>
              <a:rPr lang="ru-RU" sz="4400" dirty="0" err="1"/>
              <a:t>григорий</a:t>
            </a:r>
            <a:endParaRPr lang="ru-RU" sz="4400" dirty="0"/>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sp>
        <p:nvSpPr>
          <p:cNvPr id="6"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a:extLst>
              <a:ext uri="{FF2B5EF4-FFF2-40B4-BE49-F238E27FC236}">
                <a16:creationId xmlns:a16="http://schemas.microsoft.com/office/drawing/2014/main" xmlns="" id="{98E91540-9F36-4579-A8F6-296E24B09EB0}"/>
              </a:ext>
            </a:extLst>
          </p:cNvPr>
          <p:cNvSpPr txBox="1"/>
          <p:nvPr/>
        </p:nvSpPr>
        <p:spPr>
          <a:xfrm>
            <a:off x="1246471" y="2643366"/>
            <a:ext cx="21506374" cy="1051316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marL="685800" indent="-685800" algn="l">
              <a:buFont typeface="Arial" panose="020B0604020202020204" pitchFamily="34" charset="0"/>
              <a:buChar char="•"/>
            </a:pPr>
            <a:r>
              <a:rPr lang="ru-RU" sz="4800" b="1" dirty="0">
                <a:solidFill>
                  <a:srgbClr val="253957"/>
                </a:solidFill>
              </a:rPr>
              <a:t>Конфигурация</a:t>
            </a:r>
            <a:r>
              <a:rPr lang="ru-RU" sz="4800" dirty="0">
                <a:solidFill>
                  <a:srgbClr val="253957"/>
                </a:solidFill>
              </a:rPr>
              <a:t> брокера </a:t>
            </a:r>
            <a:r>
              <a:rPr lang="en-US" sz="4800" b="1" dirty="0" err="1">
                <a:solidFill>
                  <a:srgbClr val="253957"/>
                </a:solidFill>
              </a:rPr>
              <a:t>Mosquitto</a:t>
            </a:r>
            <a:r>
              <a:rPr lang="ru-RU" sz="4800" dirty="0">
                <a:solidFill>
                  <a:srgbClr val="253957"/>
                </a:solidFill>
              </a:rPr>
              <a:t> на </a:t>
            </a:r>
            <a:r>
              <a:rPr lang="ru-RU" sz="4800" b="1" dirty="0" err="1">
                <a:solidFill>
                  <a:srgbClr val="253957"/>
                </a:solidFill>
              </a:rPr>
              <a:t>Raspberry</a:t>
            </a:r>
            <a:r>
              <a:rPr lang="ru-RU" sz="4800" b="1" dirty="0">
                <a:solidFill>
                  <a:srgbClr val="253957"/>
                </a:solidFill>
              </a:rPr>
              <a:t> PI.</a:t>
            </a:r>
            <a:endParaRPr lang="ru-RU" sz="4800" dirty="0">
              <a:solidFill>
                <a:srgbClr val="253957"/>
              </a:solidFill>
            </a:endParaRPr>
          </a:p>
          <a:p>
            <a:pPr marL="685800" indent="-685800" algn="l">
              <a:buFont typeface="Arial" panose="020B0604020202020204" pitchFamily="34" charset="0"/>
              <a:buChar char="•"/>
            </a:pPr>
            <a:r>
              <a:rPr lang="ru-RU" sz="4800" b="1" dirty="0">
                <a:solidFill>
                  <a:srgbClr val="253957"/>
                </a:solidFill>
              </a:rPr>
              <a:t>Создание</a:t>
            </a:r>
            <a:r>
              <a:rPr lang="ru-RU" sz="4800" dirty="0">
                <a:solidFill>
                  <a:srgbClr val="253957"/>
                </a:solidFill>
              </a:rPr>
              <a:t> документации объемом в 10 листов.</a:t>
            </a:r>
          </a:p>
          <a:p>
            <a:pPr marL="685800" indent="-685800" algn="l">
              <a:buFont typeface="Arial" panose="020B0604020202020204" pitchFamily="34" charset="0"/>
              <a:buChar char="•"/>
            </a:pPr>
            <a:r>
              <a:rPr lang="ru-RU" sz="4800" b="1" dirty="0">
                <a:solidFill>
                  <a:srgbClr val="253957"/>
                </a:solidFill>
              </a:rPr>
              <a:t>Исследование</a:t>
            </a:r>
            <a:r>
              <a:rPr lang="ru-RU" sz="4800" dirty="0">
                <a:solidFill>
                  <a:srgbClr val="253957"/>
                </a:solidFill>
              </a:rPr>
              <a:t> с целью выявления наиболее удобного и максимально функционального способа связи </a:t>
            </a:r>
            <a:r>
              <a:rPr lang="ru-RU" sz="4800" dirty="0" err="1">
                <a:solidFill>
                  <a:srgbClr val="253957"/>
                </a:solidFill>
              </a:rPr>
              <a:t>Unity</a:t>
            </a:r>
            <a:r>
              <a:rPr lang="ru-RU" sz="4800" dirty="0">
                <a:solidFill>
                  <a:srgbClr val="253957"/>
                </a:solidFill>
              </a:rPr>
              <a:t> 3D и </a:t>
            </a:r>
            <a:r>
              <a:rPr lang="ru-RU" sz="4800" dirty="0" err="1">
                <a:solidFill>
                  <a:srgbClr val="253957"/>
                </a:solidFill>
              </a:rPr>
              <a:t>Mosquitto</a:t>
            </a:r>
            <a:r>
              <a:rPr lang="ru-RU" sz="4800" dirty="0">
                <a:solidFill>
                  <a:srgbClr val="253957"/>
                </a:solidFill>
              </a:rPr>
              <a:t>-брокера. </a:t>
            </a:r>
          </a:p>
          <a:p>
            <a:pPr marL="685800" indent="-685800" algn="l">
              <a:buFont typeface="Arial" panose="020B0604020202020204" pitchFamily="34" charset="0"/>
              <a:buChar char="•"/>
            </a:pPr>
            <a:r>
              <a:rPr lang="ru-RU" sz="4800" b="1" dirty="0">
                <a:solidFill>
                  <a:srgbClr val="253957"/>
                </a:solidFill>
              </a:rPr>
              <a:t>Реализация</a:t>
            </a:r>
            <a:r>
              <a:rPr lang="ru-RU" sz="4800" dirty="0">
                <a:solidFill>
                  <a:srgbClr val="253957"/>
                </a:solidFill>
              </a:rPr>
              <a:t> подключения </a:t>
            </a:r>
            <a:r>
              <a:rPr lang="ru-RU" sz="4800" dirty="0" err="1">
                <a:solidFill>
                  <a:srgbClr val="253957"/>
                </a:solidFill>
              </a:rPr>
              <a:t>Unity</a:t>
            </a:r>
            <a:r>
              <a:rPr lang="ru-RU" sz="4800" dirty="0">
                <a:solidFill>
                  <a:srgbClr val="253957"/>
                </a:solidFill>
              </a:rPr>
              <a:t> 3D к брокеру </a:t>
            </a:r>
            <a:r>
              <a:rPr lang="ru-RU" sz="4800" dirty="0" err="1">
                <a:solidFill>
                  <a:srgbClr val="253957"/>
                </a:solidFill>
              </a:rPr>
              <a:t>Mosquitto</a:t>
            </a:r>
            <a:r>
              <a:rPr lang="ru-RU" sz="4800" dirty="0">
                <a:solidFill>
                  <a:srgbClr val="253957"/>
                </a:solidFill>
              </a:rPr>
              <a:t>. </a:t>
            </a:r>
          </a:p>
          <a:p>
            <a:pPr algn="l"/>
            <a:r>
              <a:rPr lang="ru-RU" sz="4800" dirty="0">
                <a:solidFill>
                  <a:srgbClr val="253957"/>
                </a:solidFill>
              </a:rPr>
              <a:t>		</a:t>
            </a:r>
            <a:r>
              <a:rPr lang="ru-RU" sz="4800" b="1" dirty="0">
                <a:solidFill>
                  <a:srgbClr val="253957"/>
                </a:solidFill>
              </a:rPr>
              <a:t>2 скрипта </a:t>
            </a:r>
            <a:r>
              <a:rPr lang="ru-RU" sz="4800" dirty="0">
                <a:solidFill>
                  <a:srgbClr val="253957"/>
                </a:solidFill>
              </a:rPr>
              <a:t>общим объемом в </a:t>
            </a:r>
            <a:r>
              <a:rPr lang="ru-RU" sz="4800" b="1" dirty="0">
                <a:solidFill>
                  <a:srgbClr val="253957"/>
                </a:solidFill>
              </a:rPr>
              <a:t>235 строк</a:t>
            </a:r>
            <a:r>
              <a:rPr lang="ru-RU" sz="4800" dirty="0">
                <a:solidFill>
                  <a:srgbClr val="253957"/>
                </a:solidFill>
              </a:rPr>
              <a:t>.</a:t>
            </a:r>
          </a:p>
          <a:p>
            <a:pPr marL="685800" indent="-685800" algn="l">
              <a:buFont typeface="Arial" panose="020B0604020202020204" pitchFamily="34" charset="0"/>
              <a:buChar char="•"/>
            </a:pPr>
            <a:r>
              <a:rPr lang="ru-RU" sz="4800" b="1" dirty="0">
                <a:solidFill>
                  <a:srgbClr val="253957"/>
                </a:solidFill>
              </a:rPr>
              <a:t>Исследование</a:t>
            </a:r>
            <a:r>
              <a:rPr lang="ru-RU" sz="4800" dirty="0">
                <a:solidFill>
                  <a:srgbClr val="253957"/>
                </a:solidFill>
              </a:rPr>
              <a:t> с целью нахождения максимального расстояния передачи с помощью технологии </a:t>
            </a:r>
            <a:r>
              <a:rPr lang="ru-RU" sz="4800" dirty="0" err="1">
                <a:solidFill>
                  <a:srgbClr val="253957"/>
                </a:solidFill>
              </a:rPr>
              <a:t>LoRa</a:t>
            </a:r>
            <a:r>
              <a:rPr lang="ru-RU" sz="4800" dirty="0">
                <a:solidFill>
                  <a:srgbClr val="253957"/>
                </a:solidFill>
              </a:rPr>
              <a:t> внутри здания МИЭМ на различных частотах (433МГц и 868 МГц).</a:t>
            </a:r>
          </a:p>
          <a:p>
            <a:pPr marL="685800" indent="-685800" algn="l">
              <a:buFont typeface="Arial" panose="020B0604020202020204" pitchFamily="34" charset="0"/>
              <a:buChar char="•"/>
            </a:pPr>
            <a:r>
              <a:rPr lang="ru-RU" sz="4800" dirty="0">
                <a:solidFill>
                  <a:srgbClr val="253957"/>
                </a:solidFill>
              </a:rPr>
              <a:t>Проведение </a:t>
            </a:r>
            <a:r>
              <a:rPr lang="ru-RU" sz="4800" b="1" dirty="0">
                <a:solidFill>
                  <a:srgbClr val="253957"/>
                </a:solidFill>
              </a:rPr>
              <a:t>тестирования</a:t>
            </a:r>
            <a:r>
              <a:rPr lang="ru-RU" sz="4800" dirty="0">
                <a:solidFill>
                  <a:srgbClr val="253957"/>
                </a:solidFill>
              </a:rPr>
              <a:t> с целью определения зоны покрытия для конечных устройств.</a:t>
            </a:r>
          </a:p>
          <a:p>
            <a:pPr marL="685800" indent="-685800" algn="l">
              <a:buFont typeface="Arial" panose="020B0604020202020204" pitchFamily="34" charset="0"/>
              <a:buChar char="•"/>
            </a:pPr>
            <a:r>
              <a:rPr lang="ru-RU" sz="4800" b="1" dirty="0">
                <a:solidFill>
                  <a:srgbClr val="253957"/>
                </a:solidFill>
              </a:rPr>
              <a:t>Участие</a:t>
            </a:r>
            <a:r>
              <a:rPr lang="ru-RU" sz="4800" dirty="0">
                <a:solidFill>
                  <a:srgbClr val="253957"/>
                </a:solidFill>
              </a:rPr>
              <a:t> в разработке кейсов </a:t>
            </a:r>
            <a:r>
              <a:rPr lang="ru-RU" sz="4800" b="1" dirty="0">
                <a:solidFill>
                  <a:srgbClr val="253957"/>
                </a:solidFill>
              </a:rPr>
              <a:t>«Мусорный контейнер», «Умная теплица».</a:t>
            </a:r>
          </a:p>
        </p:txBody>
      </p:sp>
    </p:spTree>
    <p:extLst>
      <p:ext uri="{BB962C8B-B14F-4D97-AF65-F5344CB8AC3E}">
        <p14:creationId xmlns:p14="http://schemas.microsoft.com/office/powerpoint/2010/main" val="270684209"/>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830960" y="-13611"/>
            <a:ext cx="16073440" cy="119958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a:t>Передача данных в </a:t>
            </a:r>
            <a:r>
              <a:rPr lang="en-US" dirty="0"/>
              <a:t>unity </a:t>
            </a:r>
            <a:r>
              <a:rPr lang="ru-RU" dirty="0"/>
              <a:t>с помощью брокера </a:t>
            </a:r>
            <a:r>
              <a:rPr lang="en-US" dirty="0"/>
              <a:t>mosquito </a:t>
            </a:r>
            <a:r>
              <a:rPr lang="ru-RU" dirty="0"/>
              <a:t>на </a:t>
            </a:r>
            <a:r>
              <a:rPr lang="en-US" dirty="0"/>
              <a:t>raspberry pi</a:t>
            </a:r>
            <a:endParaRPr lang="ru-RU" dirty="0"/>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pic>
        <p:nvPicPr>
          <p:cNvPr id="7" name="Picture 2" descr="https://pp.userapi.com/c849528/v849528187/18035d/vGjofcHz-Dk.jpg">
            <a:extLst>
              <a:ext uri="{FF2B5EF4-FFF2-40B4-BE49-F238E27FC236}">
                <a16:creationId xmlns:a16="http://schemas.microsoft.com/office/drawing/2014/main" xmlns="" id="{CC71D0CB-BFEE-474F-863C-494CDFE1E2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6334" y="2589108"/>
            <a:ext cx="19471331" cy="10513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136317"/>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dirty="0"/>
          </a:p>
        </p:txBody>
      </p:sp>
      <p:sp>
        <p:nvSpPr>
          <p:cNvPr id="59" name="Очень крутой заголовок…"/>
          <p:cNvSpPr txBox="1"/>
          <p:nvPr/>
        </p:nvSpPr>
        <p:spPr>
          <a:xfrm>
            <a:off x="2758952" y="586179"/>
            <a:ext cx="18074008" cy="119958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a:t>Поиск способа связи </a:t>
            </a:r>
            <a:r>
              <a:rPr lang="en-US" dirty="0"/>
              <a:t>Unity </a:t>
            </a:r>
            <a:r>
              <a:rPr lang="ru-RU" dirty="0"/>
              <a:t>и </a:t>
            </a:r>
            <a:r>
              <a:rPr lang="en-US" dirty="0" err="1"/>
              <a:t>Mosquitto</a:t>
            </a:r>
            <a:endParaRPr lang="ru-RU" dirty="0"/>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graphicFrame>
        <p:nvGraphicFramePr>
          <p:cNvPr id="5" name="Таблица 4">
            <a:extLst>
              <a:ext uri="{FF2B5EF4-FFF2-40B4-BE49-F238E27FC236}">
                <a16:creationId xmlns:a16="http://schemas.microsoft.com/office/drawing/2014/main" xmlns="" id="{9FCD49BB-85F0-4A68-BE59-026EEE7586B4}"/>
              </a:ext>
            </a:extLst>
          </p:cNvPr>
          <p:cNvGraphicFramePr>
            <a:graphicFrameLocks noGrp="1"/>
          </p:cNvGraphicFramePr>
          <p:nvPr>
            <p:extLst/>
          </p:nvPr>
        </p:nvGraphicFramePr>
        <p:xfrm>
          <a:off x="2709397" y="4564600"/>
          <a:ext cx="18965205" cy="4872660"/>
        </p:xfrm>
        <a:graphic>
          <a:graphicData uri="http://schemas.openxmlformats.org/drawingml/2006/table">
            <a:tbl>
              <a:tblPr firstRow="1" bandRow="1">
                <a:tableStyleId>{5940675A-B579-460E-94D1-54222C63F5DA}</a:tableStyleId>
              </a:tblPr>
              <a:tblGrid>
                <a:gridCol w="6321735">
                  <a:extLst>
                    <a:ext uri="{9D8B030D-6E8A-4147-A177-3AD203B41FA5}">
                      <a16:colId xmlns:a16="http://schemas.microsoft.com/office/drawing/2014/main" xmlns="" val="1914416890"/>
                    </a:ext>
                  </a:extLst>
                </a:gridCol>
                <a:gridCol w="6321735">
                  <a:extLst>
                    <a:ext uri="{9D8B030D-6E8A-4147-A177-3AD203B41FA5}">
                      <a16:colId xmlns:a16="http://schemas.microsoft.com/office/drawing/2014/main" xmlns="" val="2673827884"/>
                    </a:ext>
                  </a:extLst>
                </a:gridCol>
                <a:gridCol w="6321735">
                  <a:extLst>
                    <a:ext uri="{9D8B030D-6E8A-4147-A177-3AD203B41FA5}">
                      <a16:colId xmlns:a16="http://schemas.microsoft.com/office/drawing/2014/main" xmlns="" val="4023949491"/>
                    </a:ext>
                  </a:extLst>
                </a:gridCol>
              </a:tblGrid>
              <a:tr h="1146700">
                <a:tc>
                  <a:txBody>
                    <a:bodyPr/>
                    <a:lstStyle/>
                    <a:p>
                      <a:r>
                        <a:rPr lang="ru-RU" sz="4400" b="1" dirty="0">
                          <a:solidFill>
                            <a:srgbClr val="253957"/>
                          </a:solidFill>
                        </a:rPr>
                        <a:t>Наименование</a:t>
                      </a:r>
                    </a:p>
                  </a:txBody>
                  <a:tcPr/>
                </a:tc>
                <a:tc>
                  <a:txBody>
                    <a:bodyPr/>
                    <a:lstStyle/>
                    <a:p>
                      <a:r>
                        <a:rPr lang="ru-RU" sz="4400" b="1" dirty="0">
                          <a:solidFill>
                            <a:srgbClr val="253957"/>
                          </a:solidFill>
                        </a:rPr>
                        <a:t>Возможности</a:t>
                      </a:r>
                    </a:p>
                  </a:txBody>
                  <a:tcPr/>
                </a:tc>
                <a:tc>
                  <a:txBody>
                    <a:bodyPr/>
                    <a:lstStyle/>
                    <a:p>
                      <a:r>
                        <a:rPr lang="ru-RU" sz="4400" b="1" dirty="0">
                          <a:solidFill>
                            <a:srgbClr val="253957"/>
                          </a:solidFill>
                        </a:rPr>
                        <a:t>Цена</a:t>
                      </a:r>
                    </a:p>
                  </a:txBody>
                  <a:tcPr/>
                </a:tc>
                <a:extLst>
                  <a:ext uri="{0D108BD9-81ED-4DB2-BD59-A6C34878D82A}">
                    <a16:rowId xmlns:a16="http://schemas.microsoft.com/office/drawing/2014/main" xmlns="" val="1759091906"/>
                  </a:ext>
                </a:extLst>
              </a:tr>
              <a:tr h="1146700">
                <a:tc>
                  <a:txBody>
                    <a:bodyPr/>
                    <a:lstStyle/>
                    <a:p>
                      <a:r>
                        <a:rPr lang="en-US" sz="4400" dirty="0">
                          <a:solidFill>
                            <a:srgbClr val="253957"/>
                          </a:solidFill>
                        </a:rPr>
                        <a:t>Web API Kit: MQTT for IoT</a:t>
                      </a:r>
                      <a:endParaRPr lang="ru-RU" sz="4400" dirty="0">
                        <a:solidFill>
                          <a:srgbClr val="253957"/>
                        </a:solidFill>
                      </a:endParaRPr>
                    </a:p>
                  </a:txBody>
                  <a:tcPr/>
                </a:tc>
                <a:tc>
                  <a:txBody>
                    <a:bodyPr/>
                    <a:lstStyle/>
                    <a:p>
                      <a:r>
                        <a:rPr lang="ru-RU" sz="4400" dirty="0">
                          <a:solidFill>
                            <a:srgbClr val="253957"/>
                          </a:solidFill>
                        </a:rPr>
                        <a:t>Максимальные</a:t>
                      </a:r>
                    </a:p>
                  </a:txBody>
                  <a:tcPr/>
                </a:tc>
                <a:tc>
                  <a:txBody>
                    <a:bodyPr/>
                    <a:lstStyle/>
                    <a:p>
                      <a:r>
                        <a:rPr lang="ru-RU" sz="4400" dirty="0">
                          <a:solidFill>
                            <a:srgbClr val="253957"/>
                          </a:solidFill>
                        </a:rPr>
                        <a:t>$39</a:t>
                      </a:r>
                    </a:p>
                  </a:txBody>
                  <a:tcPr/>
                </a:tc>
                <a:extLst>
                  <a:ext uri="{0D108BD9-81ED-4DB2-BD59-A6C34878D82A}">
                    <a16:rowId xmlns:a16="http://schemas.microsoft.com/office/drawing/2014/main" xmlns="" val="1772612032"/>
                  </a:ext>
                </a:extLst>
              </a:tr>
              <a:tr h="1146700">
                <a:tc>
                  <a:txBody>
                    <a:bodyPr/>
                    <a:lstStyle/>
                    <a:p>
                      <a:r>
                        <a:rPr lang="en-US" sz="4400" dirty="0">
                          <a:solidFill>
                            <a:srgbClr val="253957"/>
                          </a:solidFill>
                        </a:rPr>
                        <a:t>M2MqttUnity</a:t>
                      </a:r>
                      <a:endParaRPr lang="ru-RU" sz="4400" dirty="0">
                        <a:solidFill>
                          <a:srgbClr val="253957"/>
                        </a:solidFill>
                      </a:endParaRPr>
                    </a:p>
                  </a:txBody>
                  <a:tcPr/>
                </a:tc>
                <a:tc>
                  <a:txBody>
                    <a:bodyPr/>
                    <a:lstStyle/>
                    <a:p>
                      <a:r>
                        <a:rPr lang="ru-RU" sz="4400" dirty="0">
                          <a:solidFill>
                            <a:srgbClr val="253957"/>
                          </a:solidFill>
                        </a:rPr>
                        <a:t>Максимальные</a:t>
                      </a:r>
                    </a:p>
                  </a:txBody>
                  <a:tcPr/>
                </a:tc>
                <a:tc>
                  <a:txBody>
                    <a:bodyPr/>
                    <a:lstStyle/>
                    <a:p>
                      <a:r>
                        <a:rPr lang="ru-RU" sz="4400" dirty="0">
                          <a:solidFill>
                            <a:srgbClr val="253957"/>
                          </a:solidFill>
                        </a:rPr>
                        <a:t>Бесплатно</a:t>
                      </a:r>
                    </a:p>
                  </a:txBody>
                  <a:tcPr/>
                </a:tc>
                <a:extLst>
                  <a:ext uri="{0D108BD9-81ED-4DB2-BD59-A6C34878D82A}">
                    <a16:rowId xmlns:a16="http://schemas.microsoft.com/office/drawing/2014/main" xmlns="" val="463508233"/>
                  </a:ext>
                </a:extLst>
              </a:tr>
              <a:tr h="1146700">
                <a:tc>
                  <a:txBody>
                    <a:bodyPr/>
                    <a:lstStyle/>
                    <a:p>
                      <a:r>
                        <a:rPr lang="en-US" sz="4400" dirty="0">
                          <a:solidFill>
                            <a:srgbClr val="253957"/>
                          </a:solidFill>
                        </a:rPr>
                        <a:t>Unity3d_MQTT</a:t>
                      </a:r>
                      <a:endParaRPr lang="ru-RU" sz="4400" dirty="0">
                        <a:solidFill>
                          <a:srgbClr val="253957"/>
                        </a:solidFill>
                      </a:endParaRPr>
                    </a:p>
                  </a:txBody>
                  <a:tcPr/>
                </a:tc>
                <a:tc>
                  <a:txBody>
                    <a:bodyPr/>
                    <a:lstStyle/>
                    <a:p>
                      <a:r>
                        <a:rPr lang="ru-RU" sz="4400" dirty="0">
                          <a:solidFill>
                            <a:srgbClr val="253957"/>
                          </a:solidFill>
                        </a:rPr>
                        <a:t>Отсутствие возможности использования </a:t>
                      </a:r>
                      <a:r>
                        <a:rPr lang="en-US" sz="4400" dirty="0">
                          <a:solidFill>
                            <a:srgbClr val="253957"/>
                          </a:solidFill>
                        </a:rPr>
                        <a:t>SSL</a:t>
                      </a:r>
                      <a:endParaRPr lang="ru-RU" sz="4400" dirty="0">
                        <a:solidFill>
                          <a:srgbClr val="253957"/>
                        </a:solidFill>
                      </a:endParaRPr>
                    </a:p>
                  </a:txBody>
                  <a:tcPr/>
                </a:tc>
                <a:tc>
                  <a:txBody>
                    <a:bodyPr/>
                    <a:lstStyle/>
                    <a:p>
                      <a:r>
                        <a:rPr lang="ru-RU" sz="4400" dirty="0">
                          <a:solidFill>
                            <a:srgbClr val="253957"/>
                          </a:solidFill>
                        </a:rPr>
                        <a:t>Бесплатно</a:t>
                      </a:r>
                    </a:p>
                  </a:txBody>
                  <a:tcPr/>
                </a:tc>
                <a:extLst>
                  <a:ext uri="{0D108BD9-81ED-4DB2-BD59-A6C34878D82A}">
                    <a16:rowId xmlns:a16="http://schemas.microsoft.com/office/drawing/2014/main" xmlns="" val="855773919"/>
                  </a:ext>
                </a:extLst>
              </a:tr>
            </a:tbl>
          </a:graphicData>
        </a:graphic>
      </p:graphicFrame>
    </p:spTree>
    <p:extLst>
      <p:ext uri="{BB962C8B-B14F-4D97-AF65-F5344CB8AC3E}">
        <p14:creationId xmlns:p14="http://schemas.microsoft.com/office/powerpoint/2010/main" val="294511347"/>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dirty="0"/>
          </a:p>
        </p:txBody>
      </p:sp>
      <p:sp>
        <p:nvSpPr>
          <p:cNvPr id="59" name="Очень крутой заголовок…"/>
          <p:cNvSpPr txBox="1"/>
          <p:nvPr/>
        </p:nvSpPr>
        <p:spPr>
          <a:xfrm>
            <a:off x="2758952" y="586179"/>
            <a:ext cx="16073440" cy="119958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a:t>Получение данных в </a:t>
            </a:r>
            <a:r>
              <a:rPr lang="en-US" dirty="0"/>
              <a:t>unity</a:t>
            </a:r>
            <a:endParaRPr lang="ru-RU" dirty="0"/>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pic>
        <p:nvPicPr>
          <p:cNvPr id="1026" name="Picture 2" descr="https://pp.userapi.com/c851224/v851224703/1220fe/i9Im_5gAAeE.jpg">
            <a:extLst>
              <a:ext uri="{FF2B5EF4-FFF2-40B4-BE49-F238E27FC236}">
                <a16:creationId xmlns:a16="http://schemas.microsoft.com/office/drawing/2014/main" xmlns="" id="{C014A64F-EC80-48AA-8719-E209259304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6986"/>
          <a:stretch/>
        </p:blipFill>
        <p:spPr bwMode="auto">
          <a:xfrm>
            <a:off x="1818752" y="4888034"/>
            <a:ext cx="9198405" cy="5780107"/>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descr="Изображение выглядит как текст&#10;&#10;Автоматически созданное описание">
            <a:extLst>
              <a:ext uri="{FF2B5EF4-FFF2-40B4-BE49-F238E27FC236}">
                <a16:creationId xmlns:a16="http://schemas.microsoft.com/office/drawing/2014/main" xmlns="" id="{5715C2E0-6913-483B-9E47-186AF72FF6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08024" y="4872398"/>
            <a:ext cx="9198405" cy="5795743"/>
          </a:xfrm>
          <a:prstGeom prst="rect">
            <a:avLst/>
          </a:prstGeom>
        </p:spPr>
      </p:pic>
    </p:spTree>
    <p:extLst>
      <p:ext uri="{BB962C8B-B14F-4D97-AF65-F5344CB8AC3E}">
        <p14:creationId xmlns:p14="http://schemas.microsoft.com/office/powerpoint/2010/main" val="2049886341"/>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dirty="0"/>
          </a:p>
        </p:txBody>
      </p:sp>
      <p:sp>
        <p:nvSpPr>
          <p:cNvPr id="59" name="Очень крутой заголовок…"/>
          <p:cNvSpPr txBox="1"/>
          <p:nvPr/>
        </p:nvSpPr>
        <p:spPr>
          <a:xfrm>
            <a:off x="2760088" y="-29597"/>
            <a:ext cx="18074008" cy="119958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a:t>Максимальное расстояние передачи различных </a:t>
            </a:r>
            <a:r>
              <a:rPr lang="en-US" dirty="0" err="1"/>
              <a:t>lora</a:t>
            </a:r>
            <a:endParaRPr lang="ru-RU" dirty="0"/>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graphicFrame>
        <p:nvGraphicFramePr>
          <p:cNvPr id="2" name="Таблица 1">
            <a:extLst>
              <a:ext uri="{FF2B5EF4-FFF2-40B4-BE49-F238E27FC236}">
                <a16:creationId xmlns:a16="http://schemas.microsoft.com/office/drawing/2014/main" xmlns="" id="{FE41921D-6225-43DF-9A57-D62345B55C67}"/>
              </a:ext>
            </a:extLst>
          </p:cNvPr>
          <p:cNvGraphicFramePr>
            <a:graphicFrameLocks noGrp="1"/>
          </p:cNvGraphicFramePr>
          <p:nvPr>
            <p:extLst/>
          </p:nvPr>
        </p:nvGraphicFramePr>
        <p:xfrm>
          <a:off x="1534816" y="4589752"/>
          <a:ext cx="20524552" cy="4536496"/>
        </p:xfrm>
        <a:graphic>
          <a:graphicData uri="http://schemas.openxmlformats.org/drawingml/2006/table">
            <a:tbl>
              <a:tblPr firstRow="1" bandRow="1">
                <a:tableStyleId>{5940675A-B579-460E-94D1-54222C63F5DA}</a:tableStyleId>
              </a:tblPr>
              <a:tblGrid>
                <a:gridCol w="5131138">
                  <a:extLst>
                    <a:ext uri="{9D8B030D-6E8A-4147-A177-3AD203B41FA5}">
                      <a16:colId xmlns:a16="http://schemas.microsoft.com/office/drawing/2014/main" xmlns="" val="4197138818"/>
                    </a:ext>
                  </a:extLst>
                </a:gridCol>
                <a:gridCol w="5131138">
                  <a:extLst>
                    <a:ext uri="{9D8B030D-6E8A-4147-A177-3AD203B41FA5}">
                      <a16:colId xmlns:a16="http://schemas.microsoft.com/office/drawing/2014/main" xmlns="" val="427768829"/>
                    </a:ext>
                  </a:extLst>
                </a:gridCol>
                <a:gridCol w="5131138">
                  <a:extLst>
                    <a:ext uri="{9D8B030D-6E8A-4147-A177-3AD203B41FA5}">
                      <a16:colId xmlns:a16="http://schemas.microsoft.com/office/drawing/2014/main" xmlns="" val="3928038392"/>
                    </a:ext>
                  </a:extLst>
                </a:gridCol>
                <a:gridCol w="5131138">
                  <a:extLst>
                    <a:ext uri="{9D8B030D-6E8A-4147-A177-3AD203B41FA5}">
                      <a16:colId xmlns:a16="http://schemas.microsoft.com/office/drawing/2014/main" xmlns="" val="3530586008"/>
                    </a:ext>
                  </a:extLst>
                </a:gridCol>
              </a:tblGrid>
              <a:tr h="1134124">
                <a:tc>
                  <a:txBody>
                    <a:bodyPr/>
                    <a:lstStyle/>
                    <a:p>
                      <a:endParaRPr lang="ru-RU" sz="4400" dirty="0">
                        <a:solidFill>
                          <a:srgbClr val="253957"/>
                        </a:solidFill>
                      </a:endParaRPr>
                    </a:p>
                  </a:txBody>
                  <a:tcPr/>
                </a:tc>
                <a:tc>
                  <a:txBody>
                    <a:bodyPr/>
                    <a:lstStyle/>
                    <a:p>
                      <a:r>
                        <a:rPr lang="en-US" sz="4400" dirty="0" err="1">
                          <a:solidFill>
                            <a:srgbClr val="253957"/>
                          </a:solidFill>
                        </a:rPr>
                        <a:t>LoRa</a:t>
                      </a:r>
                      <a:r>
                        <a:rPr lang="en-US" sz="4400" dirty="0">
                          <a:solidFill>
                            <a:srgbClr val="253957"/>
                          </a:solidFill>
                        </a:rPr>
                        <a:t> V1 (433 </a:t>
                      </a:r>
                      <a:r>
                        <a:rPr lang="ru-RU" sz="4400" dirty="0">
                          <a:solidFill>
                            <a:srgbClr val="253957"/>
                          </a:solidFill>
                        </a:rPr>
                        <a:t>МГц)</a:t>
                      </a:r>
                    </a:p>
                  </a:txBody>
                  <a:tcPr/>
                </a:tc>
                <a:tc>
                  <a:txBody>
                    <a:bodyPr/>
                    <a:lstStyle/>
                    <a:p>
                      <a:pPr marL="0" marR="0" lvl="0" indent="0" algn="ctr" defTabSz="821531" rtl="0" eaLnBrk="1" fontAlgn="auto" latinLnBrk="0" hangingPunct="1">
                        <a:lnSpc>
                          <a:spcPct val="100000"/>
                        </a:lnSpc>
                        <a:spcBef>
                          <a:spcPts val="0"/>
                        </a:spcBef>
                        <a:spcAft>
                          <a:spcPts val="0"/>
                        </a:spcAft>
                        <a:buClrTx/>
                        <a:buSzTx/>
                        <a:buFontTx/>
                        <a:buNone/>
                        <a:tabLst/>
                        <a:defRPr/>
                      </a:pPr>
                      <a:r>
                        <a:rPr lang="en-US" sz="4400" dirty="0" err="1">
                          <a:solidFill>
                            <a:srgbClr val="253957"/>
                          </a:solidFill>
                        </a:rPr>
                        <a:t>LoRa</a:t>
                      </a:r>
                      <a:r>
                        <a:rPr lang="en-US" sz="4400" dirty="0">
                          <a:solidFill>
                            <a:srgbClr val="253957"/>
                          </a:solidFill>
                        </a:rPr>
                        <a:t> V</a:t>
                      </a:r>
                      <a:r>
                        <a:rPr lang="ru-RU" sz="4400" dirty="0">
                          <a:solidFill>
                            <a:srgbClr val="253957"/>
                          </a:solidFill>
                        </a:rPr>
                        <a:t>2</a:t>
                      </a:r>
                      <a:r>
                        <a:rPr lang="en-US" sz="4400" dirty="0">
                          <a:solidFill>
                            <a:srgbClr val="253957"/>
                          </a:solidFill>
                        </a:rPr>
                        <a:t> (433 </a:t>
                      </a:r>
                      <a:r>
                        <a:rPr lang="ru-RU" sz="4400" dirty="0">
                          <a:solidFill>
                            <a:srgbClr val="253957"/>
                          </a:solidFill>
                        </a:rPr>
                        <a:t>МГц)</a:t>
                      </a:r>
                    </a:p>
                  </a:txBody>
                  <a:tcPr/>
                </a:tc>
                <a:tc>
                  <a:txBody>
                    <a:bodyPr/>
                    <a:lstStyle/>
                    <a:p>
                      <a:pPr marL="0" marR="0" lvl="0" indent="0" algn="ctr" defTabSz="821531" rtl="0" eaLnBrk="1" fontAlgn="auto" latinLnBrk="0" hangingPunct="1">
                        <a:lnSpc>
                          <a:spcPct val="100000"/>
                        </a:lnSpc>
                        <a:spcBef>
                          <a:spcPts val="0"/>
                        </a:spcBef>
                        <a:spcAft>
                          <a:spcPts val="0"/>
                        </a:spcAft>
                        <a:buClrTx/>
                        <a:buSzTx/>
                        <a:buFontTx/>
                        <a:buNone/>
                        <a:tabLst/>
                        <a:defRPr/>
                      </a:pPr>
                      <a:r>
                        <a:rPr lang="en-US" sz="4400" dirty="0" err="1">
                          <a:solidFill>
                            <a:srgbClr val="253957"/>
                          </a:solidFill>
                        </a:rPr>
                        <a:t>LoRa</a:t>
                      </a:r>
                      <a:r>
                        <a:rPr lang="en-US" sz="4400" dirty="0">
                          <a:solidFill>
                            <a:srgbClr val="253957"/>
                          </a:solidFill>
                        </a:rPr>
                        <a:t> V1 (</a:t>
                      </a:r>
                      <a:r>
                        <a:rPr lang="ru-RU" sz="4400" dirty="0">
                          <a:solidFill>
                            <a:srgbClr val="253957"/>
                          </a:solidFill>
                        </a:rPr>
                        <a:t>868</a:t>
                      </a:r>
                      <a:r>
                        <a:rPr lang="en-US" sz="4400" dirty="0">
                          <a:solidFill>
                            <a:srgbClr val="253957"/>
                          </a:solidFill>
                        </a:rPr>
                        <a:t> </a:t>
                      </a:r>
                      <a:r>
                        <a:rPr lang="ru-RU" sz="4400" dirty="0">
                          <a:solidFill>
                            <a:srgbClr val="253957"/>
                          </a:solidFill>
                        </a:rPr>
                        <a:t>МГц)</a:t>
                      </a:r>
                    </a:p>
                  </a:txBody>
                  <a:tcPr/>
                </a:tc>
                <a:extLst>
                  <a:ext uri="{0D108BD9-81ED-4DB2-BD59-A6C34878D82A}">
                    <a16:rowId xmlns:a16="http://schemas.microsoft.com/office/drawing/2014/main" xmlns="" val="3039669085"/>
                  </a:ext>
                </a:extLst>
              </a:tr>
              <a:tr h="1134124">
                <a:tc>
                  <a:txBody>
                    <a:bodyPr/>
                    <a:lstStyle/>
                    <a:p>
                      <a:r>
                        <a:rPr lang="ru-RU" sz="4400" dirty="0">
                          <a:solidFill>
                            <a:srgbClr val="253957"/>
                          </a:solidFill>
                        </a:rPr>
                        <a:t>40 м</a:t>
                      </a:r>
                    </a:p>
                  </a:txBody>
                  <a:tcPr/>
                </a:tc>
                <a:tc>
                  <a:txBody>
                    <a:bodyPr/>
                    <a:lstStyle/>
                    <a:p>
                      <a:r>
                        <a:rPr lang="en-US" sz="4400" dirty="0">
                          <a:solidFill>
                            <a:srgbClr val="253957"/>
                          </a:solidFill>
                        </a:rPr>
                        <a:t>0 </a:t>
                      </a:r>
                      <a:r>
                        <a:rPr lang="ru-RU" sz="4400" dirty="0">
                          <a:solidFill>
                            <a:srgbClr val="253957"/>
                          </a:solidFill>
                        </a:rPr>
                        <a:t>пакетов</a:t>
                      </a:r>
                    </a:p>
                  </a:txBody>
                  <a:tcPr/>
                </a:tc>
                <a:tc>
                  <a:txBody>
                    <a:bodyPr/>
                    <a:lstStyle/>
                    <a:p>
                      <a:r>
                        <a:rPr lang="ru-RU" sz="4400" dirty="0">
                          <a:solidFill>
                            <a:srgbClr val="253957"/>
                          </a:solidFill>
                        </a:rPr>
                        <a:t>0 пакетов</a:t>
                      </a:r>
                    </a:p>
                  </a:txBody>
                  <a:tcPr/>
                </a:tc>
                <a:tc>
                  <a:txBody>
                    <a:bodyPr/>
                    <a:lstStyle/>
                    <a:p>
                      <a:r>
                        <a:rPr lang="ru-RU" sz="4400" dirty="0">
                          <a:solidFill>
                            <a:srgbClr val="253957"/>
                          </a:solidFill>
                        </a:rPr>
                        <a:t>0 пакетов</a:t>
                      </a:r>
                    </a:p>
                  </a:txBody>
                  <a:tcPr/>
                </a:tc>
                <a:extLst>
                  <a:ext uri="{0D108BD9-81ED-4DB2-BD59-A6C34878D82A}">
                    <a16:rowId xmlns:a16="http://schemas.microsoft.com/office/drawing/2014/main" xmlns="" val="306843821"/>
                  </a:ext>
                </a:extLst>
              </a:tr>
              <a:tr h="1134124">
                <a:tc>
                  <a:txBody>
                    <a:bodyPr/>
                    <a:lstStyle/>
                    <a:p>
                      <a:r>
                        <a:rPr lang="ru-RU" sz="4400" dirty="0">
                          <a:solidFill>
                            <a:srgbClr val="253957"/>
                          </a:solidFill>
                        </a:rPr>
                        <a:t>50 м</a:t>
                      </a:r>
                    </a:p>
                  </a:txBody>
                  <a:tcPr/>
                </a:tc>
                <a:tc>
                  <a:txBody>
                    <a:bodyPr/>
                    <a:lstStyle/>
                    <a:p>
                      <a:r>
                        <a:rPr lang="ru-RU" sz="4400" dirty="0">
                          <a:solidFill>
                            <a:srgbClr val="253957"/>
                          </a:solidFill>
                        </a:rPr>
                        <a:t>2 пакета</a:t>
                      </a:r>
                    </a:p>
                  </a:txBody>
                  <a:tcPr/>
                </a:tc>
                <a:tc>
                  <a:txBody>
                    <a:bodyPr/>
                    <a:lstStyle/>
                    <a:p>
                      <a:r>
                        <a:rPr lang="ru-RU" sz="4400" dirty="0">
                          <a:solidFill>
                            <a:srgbClr val="253957"/>
                          </a:solidFill>
                        </a:rPr>
                        <a:t>3 пакета</a:t>
                      </a:r>
                    </a:p>
                  </a:txBody>
                  <a:tcPr/>
                </a:tc>
                <a:tc>
                  <a:txBody>
                    <a:bodyPr/>
                    <a:lstStyle/>
                    <a:p>
                      <a:r>
                        <a:rPr lang="ru-RU" sz="4400" dirty="0">
                          <a:solidFill>
                            <a:srgbClr val="253957"/>
                          </a:solidFill>
                        </a:rPr>
                        <a:t>2 пакета</a:t>
                      </a:r>
                    </a:p>
                  </a:txBody>
                  <a:tcPr/>
                </a:tc>
                <a:extLst>
                  <a:ext uri="{0D108BD9-81ED-4DB2-BD59-A6C34878D82A}">
                    <a16:rowId xmlns:a16="http://schemas.microsoft.com/office/drawing/2014/main" xmlns="" val="1365272189"/>
                  </a:ext>
                </a:extLst>
              </a:tr>
              <a:tr h="1134124">
                <a:tc>
                  <a:txBody>
                    <a:bodyPr/>
                    <a:lstStyle/>
                    <a:p>
                      <a:r>
                        <a:rPr lang="ru-RU" sz="4400" dirty="0">
                          <a:solidFill>
                            <a:srgbClr val="253957"/>
                          </a:solidFill>
                        </a:rPr>
                        <a:t>60 м</a:t>
                      </a:r>
                    </a:p>
                  </a:txBody>
                  <a:tcPr/>
                </a:tc>
                <a:tc>
                  <a:txBody>
                    <a:bodyPr/>
                    <a:lstStyle/>
                    <a:p>
                      <a:r>
                        <a:rPr lang="ru-RU" sz="4400" dirty="0">
                          <a:solidFill>
                            <a:srgbClr val="253957"/>
                          </a:solidFill>
                        </a:rPr>
                        <a:t>6 пакетов</a:t>
                      </a:r>
                    </a:p>
                  </a:txBody>
                  <a:tcPr/>
                </a:tc>
                <a:tc>
                  <a:txBody>
                    <a:bodyPr/>
                    <a:lstStyle/>
                    <a:p>
                      <a:r>
                        <a:rPr lang="ru-RU" sz="4400" dirty="0">
                          <a:solidFill>
                            <a:srgbClr val="253957"/>
                          </a:solidFill>
                        </a:rPr>
                        <a:t>9 пакетов</a:t>
                      </a:r>
                    </a:p>
                  </a:txBody>
                  <a:tcPr/>
                </a:tc>
                <a:tc>
                  <a:txBody>
                    <a:bodyPr/>
                    <a:lstStyle/>
                    <a:p>
                      <a:r>
                        <a:rPr lang="ru-RU" sz="4400" dirty="0">
                          <a:solidFill>
                            <a:srgbClr val="253957"/>
                          </a:solidFill>
                        </a:rPr>
                        <a:t>5 пакетов</a:t>
                      </a:r>
                    </a:p>
                  </a:txBody>
                  <a:tcPr/>
                </a:tc>
                <a:extLst>
                  <a:ext uri="{0D108BD9-81ED-4DB2-BD59-A6C34878D82A}">
                    <a16:rowId xmlns:a16="http://schemas.microsoft.com/office/drawing/2014/main" xmlns="" val="2759659700"/>
                  </a:ext>
                </a:extLst>
              </a:tr>
            </a:tbl>
          </a:graphicData>
        </a:graphic>
      </p:graphicFrame>
      <p:sp>
        <p:nvSpPr>
          <p:cNvPr id="7"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a:extLst>
              <a:ext uri="{FF2B5EF4-FFF2-40B4-BE49-F238E27FC236}">
                <a16:creationId xmlns:a16="http://schemas.microsoft.com/office/drawing/2014/main" xmlns="" id="{DAED7B7B-7E74-4B1B-9D57-146CE17493D3}"/>
              </a:ext>
            </a:extLst>
          </p:cNvPr>
          <p:cNvSpPr txBox="1"/>
          <p:nvPr/>
        </p:nvSpPr>
        <p:spPr>
          <a:xfrm>
            <a:off x="1438813" y="2611071"/>
            <a:ext cx="21506374" cy="129614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algn="l">
              <a:defRPr sz="2800">
                <a:solidFill>
                  <a:srgbClr val="253957"/>
                </a:solidFill>
                <a:latin typeface="+mn-lt"/>
                <a:ea typeface="+mn-ea"/>
                <a:cs typeface="+mn-cs"/>
                <a:sym typeface="Arial Narrow"/>
              </a:defRPr>
            </a:pPr>
            <a:r>
              <a:rPr lang="ru-RU" sz="3600" b="1" dirty="0">
                <a:solidFill>
                  <a:srgbClr val="253957"/>
                </a:solidFill>
                <a:sym typeface="Arial Narrow"/>
              </a:rPr>
              <a:t>Указано среднее количество потерянных пакетов</a:t>
            </a:r>
            <a:r>
              <a:rPr lang="ru-RU" sz="6600" dirty="0">
                <a:solidFill>
                  <a:srgbClr val="253957"/>
                </a:solidFill>
                <a:sym typeface="Arial Narrow"/>
              </a:rPr>
              <a:t/>
            </a:r>
            <a:br>
              <a:rPr lang="ru-RU" sz="6600" dirty="0">
                <a:solidFill>
                  <a:srgbClr val="253957"/>
                </a:solidFill>
                <a:sym typeface="Arial Narrow"/>
              </a:rPr>
            </a:br>
            <a:endParaRPr lang="en-US" sz="6600" dirty="0">
              <a:solidFill>
                <a:srgbClr val="253957"/>
              </a:solidFill>
            </a:endParaRPr>
          </a:p>
        </p:txBody>
      </p:sp>
    </p:spTree>
    <p:extLst>
      <p:ext uri="{BB962C8B-B14F-4D97-AF65-F5344CB8AC3E}">
        <p14:creationId xmlns:p14="http://schemas.microsoft.com/office/powerpoint/2010/main" val="515456704"/>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830960" y="-13611"/>
            <a:ext cx="16073440" cy="119958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a:t>Передача данных в </a:t>
            </a:r>
            <a:r>
              <a:rPr lang="en-US" dirty="0"/>
              <a:t>unity </a:t>
            </a:r>
            <a:r>
              <a:rPr lang="ru-RU" dirty="0"/>
              <a:t>с помощью брокера </a:t>
            </a:r>
            <a:r>
              <a:rPr lang="en-US" dirty="0"/>
              <a:t>mosquito </a:t>
            </a:r>
            <a:r>
              <a:rPr lang="ru-RU" dirty="0"/>
              <a:t>на </a:t>
            </a:r>
            <a:r>
              <a:rPr lang="en-US" dirty="0"/>
              <a:t>raspberry pi</a:t>
            </a:r>
            <a:endParaRPr lang="ru-RU" dirty="0"/>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pic>
        <p:nvPicPr>
          <p:cNvPr id="7" name="Picture 2" descr="https://pp.userapi.com/c849528/v849528187/18035d/vGjofcHz-Dk.jpg">
            <a:extLst>
              <a:ext uri="{FF2B5EF4-FFF2-40B4-BE49-F238E27FC236}">
                <a16:creationId xmlns="" xmlns:a16="http://schemas.microsoft.com/office/drawing/2014/main" id="{CC71D0CB-BFEE-474F-863C-494CDFE1E2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139" t="23482" r="31140" b="25148"/>
          <a:stretch/>
        </p:blipFill>
        <p:spPr bwMode="auto">
          <a:xfrm>
            <a:off x="4926237" y="2665045"/>
            <a:ext cx="14056027" cy="10335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105107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902968" y="586179"/>
            <a:ext cx="16073440" cy="119958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a:t>Цель проекта</a:t>
            </a:r>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200317" y="4436659"/>
            <a:ext cx="21506374" cy="484268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algn="l">
              <a:defRPr sz="2800">
                <a:solidFill>
                  <a:srgbClr val="253957"/>
                </a:solidFill>
                <a:latin typeface="+mn-lt"/>
                <a:ea typeface="+mn-ea"/>
                <a:cs typeface="+mn-cs"/>
                <a:sym typeface="Arial Narrow"/>
              </a:defRPr>
            </a:pPr>
            <a:r>
              <a:rPr lang="ru-RU" sz="6000" dirty="0">
                <a:solidFill>
                  <a:srgbClr val="253957"/>
                </a:solidFill>
                <a:sym typeface="Arial Narrow"/>
              </a:rPr>
              <a:t>Разработка элементов инфраструктуры для проведения научно-исследовательских работ и реализации студенческих проектов МИЭМ НИУ ВШЭ в области Интернета вещей и </a:t>
            </a:r>
            <a:r>
              <a:rPr lang="ru-RU" sz="6000" dirty="0" err="1">
                <a:solidFill>
                  <a:srgbClr val="253957"/>
                </a:solidFill>
                <a:sym typeface="Arial Narrow"/>
              </a:rPr>
              <a:t>киберфизических</a:t>
            </a:r>
            <a:r>
              <a:rPr lang="ru-RU" sz="6000" dirty="0">
                <a:solidFill>
                  <a:srgbClr val="253957"/>
                </a:solidFill>
                <a:sym typeface="Arial Narrow"/>
              </a:rPr>
              <a:t> систем.</a:t>
            </a:r>
            <a:r>
              <a:rPr lang="ru-RU" sz="6600" dirty="0">
                <a:solidFill>
                  <a:srgbClr val="253957"/>
                </a:solidFill>
                <a:sym typeface="Arial Narrow"/>
              </a:rPr>
              <a:t/>
            </a:r>
            <a:br>
              <a:rPr lang="ru-RU" sz="6600" dirty="0">
                <a:solidFill>
                  <a:srgbClr val="253957"/>
                </a:solidFill>
                <a:sym typeface="Arial Narrow"/>
              </a:rPr>
            </a:br>
            <a:endParaRPr lang="en-US" sz="6600" dirty="0">
              <a:solidFill>
                <a:srgbClr val="253957"/>
              </a:solidFill>
            </a:endParaRPr>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spTree>
    <p:extLst>
      <p:ext uri="{BB962C8B-B14F-4D97-AF65-F5344CB8AC3E}">
        <p14:creationId xmlns:p14="http://schemas.microsoft.com/office/powerpoint/2010/main" val="3030237889"/>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86944" y="586179"/>
            <a:ext cx="16073440" cy="119958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a:t>ВИРТУАЛЬНАЯ МОДЕЛЬ МИЭМ</a:t>
            </a:r>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pic>
        <p:nvPicPr>
          <p:cNvPr id="6" name="Picture 2" descr="https://pp.userapi.com/c854016/v854016067/44548/LnwswgP5Usg.jpg">
            <a:extLst>
              <a:ext uri="{FF2B5EF4-FFF2-40B4-BE49-F238E27FC236}">
                <a16:creationId xmlns="" xmlns:a16="http://schemas.microsoft.com/office/drawing/2014/main" id="{E67ED127-536C-4E0F-883E-832935DBB6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3454" y="2814352"/>
            <a:ext cx="20457092" cy="10310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1679680"/>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86944" y="586179"/>
            <a:ext cx="16073440" cy="119958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a:t>Обзоры</a:t>
            </a:r>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sp>
        <p:nvSpPr>
          <p:cNvPr id="5" name="TextBox 4">
            <a:extLst>
              <a:ext uri="{FF2B5EF4-FFF2-40B4-BE49-F238E27FC236}">
                <a16:creationId xmlns:a16="http://schemas.microsoft.com/office/drawing/2014/main" xmlns="" id="{E1053BBE-35D7-44FE-A9F4-5AA451ADB382}"/>
              </a:ext>
            </a:extLst>
          </p:cNvPr>
          <p:cNvSpPr txBox="1"/>
          <p:nvPr/>
        </p:nvSpPr>
        <p:spPr>
          <a:xfrm>
            <a:off x="1716610" y="2643366"/>
            <a:ext cx="20662749" cy="3222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l"/>
            <a:r>
              <a:rPr lang="ru-RU" dirty="0">
                <a:solidFill>
                  <a:srgbClr val="002060"/>
                </a:solidFill>
                <a:latin typeface="+mn-lt"/>
              </a:rPr>
              <a:t>Обзор статей по подсчету людей (</a:t>
            </a:r>
            <a:r>
              <a:rPr lang="en-US" dirty="0">
                <a:solidFill>
                  <a:srgbClr val="002060"/>
                </a:solidFill>
                <a:latin typeface="+mn-lt"/>
              </a:rPr>
              <a:t>Crowd Counting)</a:t>
            </a:r>
            <a:r>
              <a:rPr lang="ru-RU" dirty="0">
                <a:solidFill>
                  <a:srgbClr val="002060"/>
                </a:solidFill>
                <a:latin typeface="+mn-lt"/>
              </a:rPr>
              <a:t> из источников:</a:t>
            </a:r>
            <a:endParaRPr lang="en-US" dirty="0">
              <a:solidFill>
                <a:srgbClr val="002060"/>
              </a:solidFill>
              <a:latin typeface="+mn-lt"/>
            </a:endParaRPr>
          </a:p>
          <a:p>
            <a:pPr lvl="4" algn="l"/>
            <a:r>
              <a:rPr lang="en-US" dirty="0">
                <a:solidFill>
                  <a:srgbClr val="002060"/>
                </a:solidFill>
                <a:latin typeface="+mn-lt"/>
              </a:rPr>
              <a:t>	— Institute of Electrical and Electronics Engineers (IEEE)</a:t>
            </a:r>
          </a:p>
          <a:p>
            <a:pPr lvl="4" algn="l"/>
            <a:r>
              <a:rPr lang="en-US" dirty="0">
                <a:solidFill>
                  <a:srgbClr val="002060"/>
                </a:solidFill>
                <a:latin typeface="+mn-lt"/>
              </a:rPr>
              <a:t>	— Elsevier</a:t>
            </a:r>
          </a:p>
          <a:p>
            <a:pPr lvl="4" algn="l"/>
            <a:r>
              <a:rPr lang="en-US" dirty="0">
                <a:solidFill>
                  <a:srgbClr val="002060"/>
                </a:solidFill>
                <a:latin typeface="+mn-lt"/>
              </a:rPr>
              <a:t>	— Springer</a:t>
            </a:r>
            <a:endParaRPr lang="ru-RU" dirty="0">
              <a:solidFill>
                <a:srgbClr val="002060"/>
              </a:solidFill>
              <a:latin typeface="+mn-lt"/>
            </a:endParaRPr>
          </a:p>
        </p:txBody>
      </p:sp>
      <p:pic>
        <p:nvPicPr>
          <p:cNvPr id="6" name="Picture 2" descr="https://pp.userapi.com/c856016/v856016252/463d4/o4rjMtNCzE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33417" y="2799297"/>
            <a:ext cx="2874021" cy="279604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lh5.googleusercontent.com/c03XL3UXxURPMReXNWErBXrwG73rS2ooWG0xwtWWkfPTS8HeSQ3lko-qR_AfiSll2gCQ63dPYgVjOkdMnhhA_HJX-OF5HUm61DZXnXRXtyA54Fn90SvYxLwIfg1Wlg6bK7UpUKGD"/>
          <p:cNvPicPr>
            <a:picLocks noChangeAspect="1" noChangeArrowheads="1"/>
          </p:cNvPicPr>
          <p:nvPr/>
        </p:nvPicPr>
        <p:blipFill rotWithShape="1">
          <a:blip r:embed="rId4">
            <a:extLst>
              <a:ext uri="{28A0092B-C50C-407E-A947-70E740481C1C}">
                <a14:useLocalDpi xmlns:a14="http://schemas.microsoft.com/office/drawing/2010/main" val="0"/>
              </a:ext>
            </a:extLst>
          </a:blip>
          <a:srcRect r="49993" b="-1188"/>
          <a:stretch/>
        </p:blipFill>
        <p:spPr bwMode="auto">
          <a:xfrm>
            <a:off x="18115241" y="4151903"/>
            <a:ext cx="1550506" cy="12418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s://lh4.googleusercontent.com/EuiENuMN5USD_jD_RpihfljuvdhQx9871QJilHGUtRRgoGaiCdOrrk1N6NI4t2A9SXqLVfw9HbuDuk9vav5CoHFb5SlgPqOL4w8kHw2u9G7RGwknA4gjJx5q3i-dBS4LKc010GwJ"/>
          <p:cNvPicPr>
            <a:picLocks noChangeAspect="1" noChangeArrowheads="1"/>
          </p:cNvPicPr>
          <p:nvPr/>
        </p:nvPicPr>
        <p:blipFill rotWithShape="1">
          <a:blip r:embed="rId5">
            <a:extLst>
              <a:ext uri="{28A0092B-C50C-407E-A947-70E740481C1C}">
                <a14:useLocalDpi xmlns:a14="http://schemas.microsoft.com/office/drawing/2010/main" val="0"/>
              </a:ext>
            </a:extLst>
          </a:blip>
          <a:srcRect r="61864" b="-4271"/>
          <a:stretch/>
        </p:blipFill>
        <p:spPr bwMode="auto">
          <a:xfrm>
            <a:off x="20256896" y="5680871"/>
            <a:ext cx="1461603" cy="132462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s://lh4.googleusercontent.com/8Yy4wUiYZwRhXwY6sIL_kRJ0z3lJZQBsY4lakSD6BWiA-RCqNx3U-HgbxjTGNJfbX1tS5V1J913nJc0h0IrMo36P5XzW6BeoCcZR8EwkOAYOxIa8ytIavqb7x4J3l3-SZBNYV8yD"/>
          <p:cNvPicPr>
            <a:picLocks noChangeAspect="1" noChangeArrowheads="1"/>
          </p:cNvPicPr>
          <p:nvPr/>
        </p:nvPicPr>
        <p:blipFill rotWithShape="1">
          <a:blip r:embed="rId6">
            <a:extLst>
              <a:ext uri="{28A0092B-C50C-407E-A947-70E740481C1C}">
                <a14:useLocalDpi xmlns:a14="http://schemas.microsoft.com/office/drawing/2010/main" val="0"/>
              </a:ext>
            </a:extLst>
          </a:blip>
          <a:srcRect r="59974" b="-3225"/>
          <a:stretch/>
        </p:blipFill>
        <p:spPr bwMode="auto">
          <a:xfrm>
            <a:off x="18312681" y="5630455"/>
            <a:ext cx="1287824" cy="1375037"/>
          </a:xfrm>
          <a:prstGeom prst="rect">
            <a:avLst/>
          </a:prstGeom>
          <a:noFill/>
          <a:extLst>
            <a:ext uri="{909E8E84-426E-40DD-AFC4-6F175D3DCCD1}">
              <a14:hiddenFill xmlns:a14="http://schemas.microsoft.com/office/drawing/2010/main">
                <a:solidFill>
                  <a:srgbClr val="FFFFFF"/>
                </a:solidFill>
              </a14:hiddenFill>
            </a:ext>
          </a:extLst>
        </p:spPr>
      </p:pic>
      <p:sp>
        <p:nvSpPr>
          <p:cNvPr id="10" name="Заголовок 1">
            <a:extLst>
              <a:ext uri="{FF2B5EF4-FFF2-40B4-BE49-F238E27FC236}">
                <a16:creationId xmlns:a16="http://schemas.microsoft.com/office/drawing/2014/main" xmlns="" id="{277201F9-A9B6-4BCE-9CF4-61F56AC13A8B}"/>
              </a:ext>
            </a:extLst>
          </p:cNvPr>
          <p:cNvSpPr txBox="1">
            <a:spLocks/>
          </p:cNvSpPr>
          <p:nvPr/>
        </p:nvSpPr>
        <p:spPr>
          <a:xfrm>
            <a:off x="12047985" y="5529027"/>
            <a:ext cx="6264696" cy="2520280"/>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1pPr>
            <a:lvl2pPr marR="0" lvl="1"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2pPr>
            <a:lvl3pPr marR="0" lvl="2"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3pPr>
            <a:lvl4pPr marR="0" lvl="3"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4pPr>
            <a:lvl5pPr marR="0" lvl="4"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5pPr>
            <a:lvl6pPr marR="0" lvl="5"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6pPr>
            <a:lvl7pPr marR="0" lvl="6"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7pPr>
            <a:lvl8pPr marR="0" lvl="7"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8pPr>
            <a:lvl9pPr marR="0" lvl="8"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9pPr>
          </a:lstStyle>
          <a:p>
            <a:r>
              <a:rPr lang="ru-RU" sz="5000" dirty="0">
                <a:solidFill>
                  <a:srgbClr val="002060"/>
                </a:solidFill>
                <a:latin typeface="+mn-lt"/>
              </a:rPr>
              <a:t>Подходы:</a:t>
            </a:r>
          </a:p>
          <a:p>
            <a:r>
              <a:rPr lang="ru-RU" sz="5000" dirty="0">
                <a:solidFill>
                  <a:srgbClr val="002060"/>
                </a:solidFill>
                <a:latin typeface="+mn-lt"/>
              </a:rPr>
              <a:t>- </a:t>
            </a:r>
            <a:r>
              <a:rPr lang="en-US" sz="5000" dirty="0">
                <a:solidFill>
                  <a:srgbClr val="002060"/>
                </a:solidFill>
                <a:latin typeface="+mn-lt"/>
              </a:rPr>
              <a:t>Line</a:t>
            </a:r>
            <a:r>
              <a:rPr lang="ru-RU" sz="5000" dirty="0">
                <a:solidFill>
                  <a:srgbClr val="002060"/>
                </a:solidFill>
                <a:latin typeface="+mn-lt"/>
              </a:rPr>
              <a:t> </a:t>
            </a:r>
            <a:r>
              <a:rPr lang="en-US" sz="5000" dirty="0">
                <a:solidFill>
                  <a:srgbClr val="002060"/>
                </a:solidFill>
                <a:latin typeface="+mn-lt"/>
              </a:rPr>
              <a:t>of</a:t>
            </a:r>
            <a:r>
              <a:rPr lang="ru-RU" sz="5000" dirty="0">
                <a:solidFill>
                  <a:srgbClr val="002060"/>
                </a:solidFill>
                <a:latin typeface="+mn-lt"/>
              </a:rPr>
              <a:t> </a:t>
            </a:r>
            <a:r>
              <a:rPr lang="en-US" sz="5000" dirty="0">
                <a:solidFill>
                  <a:srgbClr val="002060"/>
                </a:solidFill>
                <a:latin typeface="+mn-lt"/>
              </a:rPr>
              <a:t>interest</a:t>
            </a:r>
            <a:r>
              <a:rPr lang="ru-RU" sz="5000" dirty="0">
                <a:solidFill>
                  <a:srgbClr val="002060"/>
                </a:solidFill>
                <a:latin typeface="+mn-lt"/>
              </a:rPr>
              <a:t> </a:t>
            </a:r>
            <a:r>
              <a:rPr lang="en-US" sz="5000" dirty="0">
                <a:solidFill>
                  <a:srgbClr val="002060"/>
                </a:solidFill>
                <a:latin typeface="+mn-lt"/>
              </a:rPr>
              <a:t>(LOI)</a:t>
            </a:r>
            <a:endParaRPr lang="ru-RU" sz="5000" dirty="0">
              <a:solidFill>
                <a:srgbClr val="002060"/>
              </a:solidFill>
              <a:latin typeface="+mn-lt"/>
            </a:endParaRPr>
          </a:p>
          <a:p>
            <a:r>
              <a:rPr lang="ru-RU" sz="5000" dirty="0">
                <a:solidFill>
                  <a:srgbClr val="002060"/>
                </a:solidFill>
                <a:latin typeface="+mn-lt"/>
              </a:rPr>
              <a:t>- </a:t>
            </a:r>
            <a:r>
              <a:rPr lang="en-US" sz="5000" dirty="0">
                <a:solidFill>
                  <a:srgbClr val="002060"/>
                </a:solidFill>
                <a:latin typeface="+mn-lt"/>
              </a:rPr>
              <a:t>Region</a:t>
            </a:r>
            <a:r>
              <a:rPr lang="ru-RU" sz="5000" dirty="0">
                <a:solidFill>
                  <a:srgbClr val="002060"/>
                </a:solidFill>
                <a:latin typeface="+mn-lt"/>
              </a:rPr>
              <a:t> </a:t>
            </a:r>
            <a:r>
              <a:rPr lang="en-US" sz="5000" dirty="0">
                <a:solidFill>
                  <a:srgbClr val="002060"/>
                </a:solidFill>
                <a:latin typeface="+mn-lt"/>
              </a:rPr>
              <a:t>of</a:t>
            </a:r>
            <a:r>
              <a:rPr lang="ru-RU" sz="5000" dirty="0">
                <a:solidFill>
                  <a:srgbClr val="002060"/>
                </a:solidFill>
                <a:latin typeface="+mn-lt"/>
              </a:rPr>
              <a:t> </a:t>
            </a:r>
            <a:r>
              <a:rPr lang="en-US" sz="5000" dirty="0">
                <a:solidFill>
                  <a:srgbClr val="002060"/>
                </a:solidFill>
                <a:latin typeface="+mn-lt"/>
              </a:rPr>
              <a:t>interest</a:t>
            </a:r>
            <a:r>
              <a:rPr lang="ru-RU" sz="5000" dirty="0">
                <a:solidFill>
                  <a:srgbClr val="002060"/>
                </a:solidFill>
                <a:latin typeface="+mn-lt"/>
              </a:rPr>
              <a:t> </a:t>
            </a:r>
            <a:r>
              <a:rPr lang="en-US" sz="5000" dirty="0">
                <a:solidFill>
                  <a:srgbClr val="002060"/>
                </a:solidFill>
                <a:latin typeface="+mn-lt"/>
              </a:rPr>
              <a:t>(ROI)</a:t>
            </a:r>
            <a:endParaRPr lang="ru-RU" sz="5000" dirty="0">
              <a:solidFill>
                <a:srgbClr val="002060"/>
              </a:solidFill>
              <a:latin typeface="+mn-lt"/>
            </a:endParaRPr>
          </a:p>
        </p:txBody>
      </p:sp>
      <p:sp>
        <p:nvSpPr>
          <p:cNvPr id="11" name="Google Shape;544;p46">
            <a:extLst>
              <a:ext uri="{FF2B5EF4-FFF2-40B4-BE49-F238E27FC236}">
                <a16:creationId xmlns:a16="http://schemas.microsoft.com/office/drawing/2014/main" xmlns="" id="{F19D12A9-4A96-41A1-928D-5BD6B52E4DD2}"/>
              </a:ext>
            </a:extLst>
          </p:cNvPr>
          <p:cNvSpPr txBox="1">
            <a:spLocks/>
          </p:cNvSpPr>
          <p:nvPr/>
        </p:nvSpPr>
        <p:spPr>
          <a:xfrm>
            <a:off x="17159583" y="9040908"/>
            <a:ext cx="4367547" cy="107904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1pPr>
            <a:lvl2pPr marR="0" lvl="1"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2pPr>
            <a:lvl3pPr marR="0" lvl="2"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3pPr>
            <a:lvl4pPr marR="0" lvl="3"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4pPr>
            <a:lvl5pPr marR="0" lvl="4"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5pPr>
            <a:lvl6pPr marR="0" lvl="5"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6pPr>
            <a:lvl7pPr marR="0" lvl="6"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7pPr>
            <a:lvl8pPr marR="0" lvl="7"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8pPr>
            <a:lvl9pPr marR="0" lvl="8"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9pPr>
          </a:lstStyle>
          <a:p>
            <a:pPr algn="ctr"/>
            <a:r>
              <a:rPr lang="ru-RU" sz="2800" dirty="0">
                <a:solidFill>
                  <a:srgbClr val="002060"/>
                </a:solidFill>
                <a:latin typeface="+mn-lt"/>
              </a:rPr>
              <a:t>Компьютерное зрение</a:t>
            </a:r>
          </a:p>
        </p:txBody>
      </p:sp>
      <p:sp>
        <p:nvSpPr>
          <p:cNvPr id="12" name="Google Shape;544;p46">
            <a:extLst>
              <a:ext uri="{FF2B5EF4-FFF2-40B4-BE49-F238E27FC236}">
                <a16:creationId xmlns:a16="http://schemas.microsoft.com/office/drawing/2014/main" xmlns="" id="{66AA3F16-62AD-4241-A015-717465A594DE}"/>
              </a:ext>
            </a:extLst>
          </p:cNvPr>
          <p:cNvSpPr txBox="1">
            <a:spLocks/>
          </p:cNvSpPr>
          <p:nvPr/>
        </p:nvSpPr>
        <p:spPr>
          <a:xfrm>
            <a:off x="11507155" y="9135309"/>
            <a:ext cx="5085703" cy="8902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1pPr>
            <a:lvl2pPr marR="0" lvl="1"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2pPr>
            <a:lvl3pPr marR="0" lvl="2"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3pPr>
            <a:lvl4pPr marR="0" lvl="3"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4pPr>
            <a:lvl5pPr marR="0" lvl="4"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5pPr>
            <a:lvl6pPr marR="0" lvl="5"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6pPr>
            <a:lvl7pPr marR="0" lvl="6"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7pPr>
            <a:lvl8pPr marR="0" lvl="7"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8pPr>
            <a:lvl9pPr marR="0" lvl="8"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9pPr>
          </a:lstStyle>
          <a:p>
            <a:pPr algn="ctr"/>
            <a:r>
              <a:rPr lang="ru-RU" sz="2800" dirty="0">
                <a:solidFill>
                  <a:srgbClr val="002060"/>
                </a:solidFill>
                <a:latin typeface="+mn-lt"/>
              </a:rPr>
              <a:t>Тепловизионные системы</a:t>
            </a:r>
          </a:p>
        </p:txBody>
      </p:sp>
      <p:sp>
        <p:nvSpPr>
          <p:cNvPr id="13" name="Google Shape;544;p46">
            <a:extLst>
              <a:ext uri="{FF2B5EF4-FFF2-40B4-BE49-F238E27FC236}">
                <a16:creationId xmlns:a16="http://schemas.microsoft.com/office/drawing/2014/main" xmlns="" id="{6AA7E6AD-3F99-4B82-9912-9FB4EA0C1A21}"/>
              </a:ext>
            </a:extLst>
          </p:cNvPr>
          <p:cNvSpPr txBox="1">
            <a:spLocks/>
          </p:cNvSpPr>
          <p:nvPr/>
        </p:nvSpPr>
        <p:spPr>
          <a:xfrm>
            <a:off x="6978562" y="9177498"/>
            <a:ext cx="4323777" cy="98353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1pPr>
            <a:lvl2pPr marR="0" lvl="1"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2pPr>
            <a:lvl3pPr marR="0" lvl="2"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3pPr>
            <a:lvl4pPr marR="0" lvl="3"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4pPr>
            <a:lvl5pPr marR="0" lvl="4"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5pPr>
            <a:lvl6pPr marR="0" lvl="5"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6pPr>
            <a:lvl7pPr marR="0" lvl="6"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7pPr>
            <a:lvl8pPr marR="0" lvl="7"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8pPr>
            <a:lvl9pPr marR="0" lvl="8"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9pPr>
          </a:lstStyle>
          <a:p>
            <a:pPr algn="ctr"/>
            <a:r>
              <a:rPr lang="ru-RU" sz="2800" dirty="0">
                <a:solidFill>
                  <a:srgbClr val="002060"/>
                </a:solidFill>
                <a:latin typeface="+mn-lt"/>
              </a:rPr>
              <a:t>Системы ИИ на основе ИК счетчиков</a:t>
            </a:r>
          </a:p>
        </p:txBody>
      </p:sp>
      <p:pic>
        <p:nvPicPr>
          <p:cNvPr id="14" name="Рисунок 13">
            <a:extLst>
              <a:ext uri="{FF2B5EF4-FFF2-40B4-BE49-F238E27FC236}">
                <a16:creationId xmlns:a16="http://schemas.microsoft.com/office/drawing/2014/main" xmlns="" id="{E7AB1281-8924-4C00-ADA2-4C115742BF1F}"/>
              </a:ext>
            </a:extLst>
          </p:cNvPr>
          <p:cNvPicPr>
            <a:picLocks noChangeAspect="1"/>
          </p:cNvPicPr>
          <p:nvPr/>
        </p:nvPicPr>
        <p:blipFill>
          <a:blip r:embed="rId7"/>
          <a:stretch>
            <a:fillRect/>
          </a:stretch>
        </p:blipFill>
        <p:spPr>
          <a:xfrm>
            <a:off x="7337141" y="6420298"/>
            <a:ext cx="3632599" cy="2452004"/>
          </a:xfrm>
          <a:prstGeom prst="rect">
            <a:avLst/>
          </a:prstGeom>
        </p:spPr>
      </p:pic>
      <p:pic>
        <p:nvPicPr>
          <p:cNvPr id="15" name="Picture 2" descr="http://www.techportal.ru/upload/so_overview_mono.jpg">
            <a:extLst>
              <a:ext uri="{FF2B5EF4-FFF2-40B4-BE49-F238E27FC236}">
                <a16:creationId xmlns:a16="http://schemas.microsoft.com/office/drawing/2014/main" xmlns="" id="{B260C492-20CF-4653-8B75-DC4A219A026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98288" y="10112666"/>
            <a:ext cx="3804481" cy="2406335"/>
          </a:xfrm>
          <a:prstGeom prst="rect">
            <a:avLst/>
          </a:prstGeom>
          <a:noFill/>
          <a:extLst>
            <a:ext uri="{909E8E84-426E-40DD-AFC4-6F175D3DCCD1}">
              <a14:hiddenFill xmlns:a14="http://schemas.microsoft.com/office/drawing/2010/main">
                <a:solidFill>
                  <a:srgbClr val="FFFFFF"/>
                </a:solidFill>
              </a14:hiddenFill>
            </a:ext>
          </a:extLst>
        </p:spPr>
      </p:pic>
      <p:pic>
        <p:nvPicPr>
          <p:cNvPr id="16" name="Рисунок 15">
            <a:extLst>
              <a:ext uri="{FF2B5EF4-FFF2-40B4-BE49-F238E27FC236}">
                <a16:creationId xmlns:a16="http://schemas.microsoft.com/office/drawing/2014/main" xmlns="" id="{949D36DD-9FCF-47B3-B8F1-60D43B43B49C}"/>
              </a:ext>
            </a:extLst>
          </p:cNvPr>
          <p:cNvPicPr>
            <a:picLocks noChangeAspect="1"/>
          </p:cNvPicPr>
          <p:nvPr/>
        </p:nvPicPr>
        <p:blipFill>
          <a:blip r:embed="rId9"/>
          <a:stretch>
            <a:fillRect/>
          </a:stretch>
        </p:blipFill>
        <p:spPr>
          <a:xfrm>
            <a:off x="12617382" y="9897344"/>
            <a:ext cx="2525147" cy="2384861"/>
          </a:xfrm>
          <a:prstGeom prst="rect">
            <a:avLst/>
          </a:prstGeom>
        </p:spPr>
      </p:pic>
      <p:pic>
        <p:nvPicPr>
          <p:cNvPr id="17" name="Рисунок 16">
            <a:extLst>
              <a:ext uri="{FF2B5EF4-FFF2-40B4-BE49-F238E27FC236}">
                <a16:creationId xmlns:a16="http://schemas.microsoft.com/office/drawing/2014/main" xmlns="" id="{CE5B7FAC-49B4-456B-82C5-2C3AC679111E}"/>
              </a:ext>
            </a:extLst>
          </p:cNvPr>
          <p:cNvPicPr>
            <a:picLocks noChangeAspect="1"/>
          </p:cNvPicPr>
          <p:nvPr/>
        </p:nvPicPr>
        <p:blipFill>
          <a:blip r:embed="rId10"/>
          <a:stretch>
            <a:fillRect/>
          </a:stretch>
        </p:blipFill>
        <p:spPr>
          <a:xfrm>
            <a:off x="16978628" y="10067739"/>
            <a:ext cx="4729459" cy="2452004"/>
          </a:xfrm>
          <a:prstGeom prst="rect">
            <a:avLst/>
          </a:prstGeom>
        </p:spPr>
      </p:pic>
      <p:sp>
        <p:nvSpPr>
          <p:cNvPr id="18" name="Google Shape;544;p46">
            <a:extLst>
              <a:ext uri="{FF2B5EF4-FFF2-40B4-BE49-F238E27FC236}">
                <a16:creationId xmlns:a16="http://schemas.microsoft.com/office/drawing/2014/main" xmlns="" id="{6D923AEE-CF59-4AD2-B174-1CED2A47FC0F}"/>
              </a:ext>
            </a:extLst>
          </p:cNvPr>
          <p:cNvSpPr txBox="1">
            <a:spLocks/>
          </p:cNvSpPr>
          <p:nvPr/>
        </p:nvSpPr>
        <p:spPr>
          <a:xfrm>
            <a:off x="7118975" y="5881831"/>
            <a:ext cx="3917631" cy="64935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1pPr>
            <a:lvl2pPr marR="0" lvl="1"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2pPr>
            <a:lvl3pPr marR="0" lvl="2"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3pPr>
            <a:lvl4pPr marR="0" lvl="3"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4pPr>
            <a:lvl5pPr marR="0" lvl="4"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5pPr>
            <a:lvl6pPr marR="0" lvl="5"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6pPr>
            <a:lvl7pPr marR="0" lvl="6"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7pPr>
            <a:lvl8pPr marR="0" lvl="7"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8pPr>
            <a:lvl9pPr marR="0" lvl="8" algn="l" rtl="0">
              <a:lnSpc>
                <a:spcPct val="100000"/>
              </a:lnSpc>
              <a:spcBef>
                <a:spcPts val="0"/>
              </a:spcBef>
              <a:spcAft>
                <a:spcPts val="0"/>
              </a:spcAft>
              <a:buClr>
                <a:srgbClr val="0091EA"/>
              </a:buClr>
              <a:buSzPts val="2000"/>
              <a:buFont typeface="Roboto Slab"/>
              <a:buNone/>
              <a:defRPr sz="2000" b="0" i="0" u="none" strike="noStrike" cap="none">
                <a:solidFill>
                  <a:srgbClr val="0091EA"/>
                </a:solidFill>
                <a:latin typeface="Roboto Slab"/>
                <a:ea typeface="Roboto Slab"/>
                <a:cs typeface="Roboto Slab"/>
                <a:sym typeface="Roboto Slab"/>
              </a:defRPr>
            </a:lvl9pPr>
          </a:lstStyle>
          <a:p>
            <a:pPr algn="ctr"/>
            <a:r>
              <a:rPr lang="ru-RU" sz="2800" dirty="0">
                <a:solidFill>
                  <a:srgbClr val="002060"/>
                </a:solidFill>
                <a:latin typeface="+mn-lt"/>
              </a:rPr>
              <a:t>Инфракрасные счетчики</a:t>
            </a:r>
          </a:p>
        </p:txBody>
      </p:sp>
    </p:spTree>
    <p:extLst>
      <p:ext uri="{BB962C8B-B14F-4D97-AF65-F5344CB8AC3E}">
        <p14:creationId xmlns:p14="http://schemas.microsoft.com/office/powerpoint/2010/main" val="1367225630"/>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86944" y="586179"/>
            <a:ext cx="21506372" cy="119958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a:t>Реализация алгоритма с использование </a:t>
            </a:r>
            <a:r>
              <a:rPr lang="en-US" dirty="0" err="1"/>
              <a:t>Opencv</a:t>
            </a:r>
            <a:endParaRPr lang="ru-RU" dirty="0"/>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pic>
        <p:nvPicPr>
          <p:cNvPr id="2" name="Рисунок 1">
            <a:extLst>
              <a:ext uri="{FF2B5EF4-FFF2-40B4-BE49-F238E27FC236}">
                <a16:creationId xmlns:a16="http://schemas.microsoft.com/office/drawing/2014/main" xmlns="" id="{1C8F2BC1-6C84-4E1A-85E4-2F29E2BC31FA}"/>
              </a:ext>
            </a:extLst>
          </p:cNvPr>
          <p:cNvPicPr>
            <a:picLocks noChangeAspect="1"/>
          </p:cNvPicPr>
          <p:nvPr/>
        </p:nvPicPr>
        <p:blipFill>
          <a:blip r:embed="rId3"/>
          <a:stretch>
            <a:fillRect/>
          </a:stretch>
        </p:blipFill>
        <p:spPr>
          <a:xfrm>
            <a:off x="1826326" y="3977680"/>
            <a:ext cx="5942426" cy="3716929"/>
          </a:xfrm>
          <a:prstGeom prst="rect">
            <a:avLst/>
          </a:prstGeom>
        </p:spPr>
      </p:pic>
      <p:pic>
        <p:nvPicPr>
          <p:cNvPr id="3" name="Рисунок 2">
            <a:extLst>
              <a:ext uri="{FF2B5EF4-FFF2-40B4-BE49-F238E27FC236}">
                <a16:creationId xmlns:a16="http://schemas.microsoft.com/office/drawing/2014/main" xmlns="" id="{078D9B4D-9E37-499D-9A1B-5213E66B9708}"/>
              </a:ext>
            </a:extLst>
          </p:cNvPr>
          <p:cNvPicPr>
            <a:picLocks noChangeAspect="1"/>
          </p:cNvPicPr>
          <p:nvPr/>
        </p:nvPicPr>
        <p:blipFill>
          <a:blip r:embed="rId4"/>
          <a:stretch>
            <a:fillRect/>
          </a:stretch>
        </p:blipFill>
        <p:spPr>
          <a:xfrm>
            <a:off x="3046984" y="8784924"/>
            <a:ext cx="6425255" cy="3888423"/>
          </a:xfrm>
          <a:prstGeom prst="rect">
            <a:avLst/>
          </a:prstGeom>
        </p:spPr>
      </p:pic>
      <p:pic>
        <p:nvPicPr>
          <p:cNvPr id="7" name="Рисунок 6">
            <a:extLst>
              <a:ext uri="{FF2B5EF4-FFF2-40B4-BE49-F238E27FC236}">
                <a16:creationId xmlns:a16="http://schemas.microsoft.com/office/drawing/2014/main" xmlns="" id="{66495C7C-4E7B-420B-B936-D5AA44B214EC}"/>
              </a:ext>
            </a:extLst>
          </p:cNvPr>
          <p:cNvPicPr>
            <a:picLocks noChangeAspect="1"/>
          </p:cNvPicPr>
          <p:nvPr/>
        </p:nvPicPr>
        <p:blipFill>
          <a:blip r:embed="rId5"/>
          <a:stretch>
            <a:fillRect/>
          </a:stretch>
        </p:blipFill>
        <p:spPr>
          <a:xfrm>
            <a:off x="9272466" y="2986863"/>
            <a:ext cx="5942426" cy="4948038"/>
          </a:xfrm>
          <a:prstGeom prst="rect">
            <a:avLst/>
          </a:prstGeom>
        </p:spPr>
      </p:pic>
      <p:pic>
        <p:nvPicPr>
          <p:cNvPr id="8" name="Рисунок 7" descr="Изображение выглядит как стена, внутренний, комната, пол&#10;&#10;Автоматически созданное описание">
            <a:extLst>
              <a:ext uri="{FF2B5EF4-FFF2-40B4-BE49-F238E27FC236}">
                <a16:creationId xmlns:a16="http://schemas.microsoft.com/office/drawing/2014/main" xmlns="" id="{97EEC250-F893-421A-8B9F-1C9781AE8A51}"/>
              </a:ext>
            </a:extLst>
          </p:cNvPr>
          <p:cNvPicPr>
            <a:picLocks noChangeAspect="1"/>
          </p:cNvPicPr>
          <p:nvPr/>
        </p:nvPicPr>
        <p:blipFill rotWithShape="1">
          <a:blip r:embed="rId6"/>
          <a:srcRect l="15710" t="21870" r="4267"/>
          <a:stretch/>
        </p:blipFill>
        <p:spPr>
          <a:xfrm>
            <a:off x="12408024" y="8208513"/>
            <a:ext cx="9179369" cy="5041247"/>
          </a:xfrm>
          <a:prstGeom prst="rect">
            <a:avLst/>
          </a:prstGeom>
          <a:ln w="57150">
            <a:solidFill>
              <a:schemeClr val="bg1"/>
            </a:solidFill>
          </a:ln>
        </p:spPr>
      </p:pic>
      <p:pic>
        <p:nvPicPr>
          <p:cNvPr id="9" name="Рисунок 8">
            <a:extLst>
              <a:ext uri="{FF2B5EF4-FFF2-40B4-BE49-F238E27FC236}">
                <a16:creationId xmlns:a16="http://schemas.microsoft.com/office/drawing/2014/main" xmlns="" id="{51876891-BEFC-4095-B64F-465C569C0276}"/>
              </a:ext>
            </a:extLst>
          </p:cNvPr>
          <p:cNvPicPr>
            <a:picLocks noChangeAspect="1"/>
          </p:cNvPicPr>
          <p:nvPr/>
        </p:nvPicPr>
        <p:blipFill>
          <a:blip r:embed="rId7"/>
          <a:stretch>
            <a:fillRect/>
          </a:stretch>
        </p:blipFill>
        <p:spPr>
          <a:xfrm>
            <a:off x="17520592" y="2641700"/>
            <a:ext cx="6229380" cy="5293201"/>
          </a:xfrm>
          <a:prstGeom prst="rect">
            <a:avLst/>
          </a:prstGeom>
        </p:spPr>
      </p:pic>
    </p:spTree>
    <p:extLst>
      <p:ext uri="{BB962C8B-B14F-4D97-AF65-F5344CB8AC3E}">
        <p14:creationId xmlns:p14="http://schemas.microsoft.com/office/powerpoint/2010/main" val="886140510"/>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26606" y="2870963"/>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86943" y="586179"/>
            <a:ext cx="20630799" cy="119958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a:t>Передача на Облачное и локальное развертывание платформы </a:t>
            </a:r>
            <a:r>
              <a:rPr lang="en-US" dirty="0" err="1"/>
              <a:t>Thingsboard</a:t>
            </a:r>
            <a:endParaRPr lang="ru-RU" dirty="0"/>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pic>
        <p:nvPicPr>
          <p:cNvPr id="2" name="Рисунок 1">
            <a:extLst>
              <a:ext uri="{FF2B5EF4-FFF2-40B4-BE49-F238E27FC236}">
                <a16:creationId xmlns:a16="http://schemas.microsoft.com/office/drawing/2014/main" xmlns="" id="{D8BE3BC1-B4A3-400B-BC84-5C83C42283F6}"/>
              </a:ext>
            </a:extLst>
          </p:cNvPr>
          <p:cNvPicPr>
            <a:picLocks noChangeAspect="1"/>
          </p:cNvPicPr>
          <p:nvPr/>
        </p:nvPicPr>
        <p:blipFill>
          <a:blip r:embed="rId3"/>
          <a:stretch>
            <a:fillRect/>
          </a:stretch>
        </p:blipFill>
        <p:spPr>
          <a:xfrm>
            <a:off x="840188" y="3312991"/>
            <a:ext cx="13060081" cy="4860041"/>
          </a:xfrm>
          <a:prstGeom prst="rect">
            <a:avLst/>
          </a:prstGeom>
        </p:spPr>
      </p:pic>
      <p:pic>
        <p:nvPicPr>
          <p:cNvPr id="5" name="Рисунок 4">
            <a:extLst>
              <a:ext uri="{FF2B5EF4-FFF2-40B4-BE49-F238E27FC236}">
                <a16:creationId xmlns:a16="http://schemas.microsoft.com/office/drawing/2014/main" xmlns="" id="{1532BA42-1A78-4A37-8A70-C6E7BD30C429}"/>
              </a:ext>
            </a:extLst>
          </p:cNvPr>
          <p:cNvPicPr>
            <a:picLocks noChangeAspect="1"/>
          </p:cNvPicPr>
          <p:nvPr/>
        </p:nvPicPr>
        <p:blipFill>
          <a:blip r:embed="rId4"/>
          <a:stretch>
            <a:fillRect/>
          </a:stretch>
        </p:blipFill>
        <p:spPr>
          <a:xfrm>
            <a:off x="7971827" y="7963113"/>
            <a:ext cx="15201900" cy="5686425"/>
          </a:xfrm>
          <a:prstGeom prst="rect">
            <a:avLst/>
          </a:prstGeom>
        </p:spPr>
      </p:pic>
      <p:pic>
        <p:nvPicPr>
          <p:cNvPr id="12" name="Рисунок 11">
            <a:extLst>
              <a:ext uri="{FF2B5EF4-FFF2-40B4-BE49-F238E27FC236}">
                <a16:creationId xmlns:a16="http://schemas.microsoft.com/office/drawing/2014/main" xmlns="" id="{FA7EFDF4-B3C4-4325-B942-C7367AFB8A82}"/>
              </a:ext>
            </a:extLst>
          </p:cNvPr>
          <p:cNvPicPr>
            <a:picLocks noChangeAspect="1"/>
          </p:cNvPicPr>
          <p:nvPr/>
        </p:nvPicPr>
        <p:blipFill rotWithShape="1">
          <a:blip r:embed="rId5"/>
          <a:srcRect l="21052" t="18290" r="11006" b="13954"/>
          <a:stretch/>
        </p:blipFill>
        <p:spPr>
          <a:xfrm>
            <a:off x="14496256" y="3734977"/>
            <a:ext cx="6229199" cy="4035820"/>
          </a:xfrm>
          <a:prstGeom prst="rect">
            <a:avLst/>
          </a:prstGeom>
        </p:spPr>
      </p:pic>
      <p:pic>
        <p:nvPicPr>
          <p:cNvPr id="11" name="Рисунок 10">
            <a:extLst>
              <a:ext uri="{FF2B5EF4-FFF2-40B4-BE49-F238E27FC236}">
                <a16:creationId xmlns:a16="http://schemas.microsoft.com/office/drawing/2014/main" xmlns="" id="{6CEF8109-8EDC-417B-8564-F6301927ECDD}"/>
              </a:ext>
            </a:extLst>
          </p:cNvPr>
          <p:cNvPicPr>
            <a:picLocks noChangeAspect="1"/>
          </p:cNvPicPr>
          <p:nvPr/>
        </p:nvPicPr>
        <p:blipFill>
          <a:blip r:embed="rId6"/>
          <a:stretch>
            <a:fillRect/>
          </a:stretch>
        </p:blipFill>
        <p:spPr>
          <a:xfrm>
            <a:off x="1030759" y="9018240"/>
            <a:ext cx="4404165" cy="2232248"/>
          </a:xfrm>
          <a:prstGeom prst="rect">
            <a:avLst/>
          </a:prstGeom>
        </p:spPr>
      </p:pic>
      <p:pic>
        <p:nvPicPr>
          <p:cNvPr id="13" name="Рисунок 12">
            <a:extLst>
              <a:ext uri="{FF2B5EF4-FFF2-40B4-BE49-F238E27FC236}">
                <a16:creationId xmlns:a16="http://schemas.microsoft.com/office/drawing/2014/main" xmlns="" id="{EDF80581-AAB4-40EE-AA5E-6FC64C116410}"/>
              </a:ext>
            </a:extLst>
          </p:cNvPr>
          <p:cNvPicPr>
            <a:picLocks noChangeAspect="1"/>
          </p:cNvPicPr>
          <p:nvPr/>
        </p:nvPicPr>
        <p:blipFill>
          <a:blip r:embed="rId7"/>
          <a:stretch>
            <a:fillRect/>
          </a:stretch>
        </p:blipFill>
        <p:spPr>
          <a:xfrm>
            <a:off x="1030760" y="11584484"/>
            <a:ext cx="3758294" cy="818132"/>
          </a:xfrm>
          <a:prstGeom prst="rect">
            <a:avLst/>
          </a:prstGeom>
        </p:spPr>
      </p:pic>
    </p:spTree>
    <p:extLst>
      <p:ext uri="{BB962C8B-B14F-4D97-AF65-F5344CB8AC3E}">
        <p14:creationId xmlns:p14="http://schemas.microsoft.com/office/powerpoint/2010/main" val="1437648576"/>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pp.userapi.com/c849328/v849328035/1979e2/R8-T9O0K5nA.jpg">
            <a:extLst>
              <a:ext uri="{FF2B5EF4-FFF2-40B4-BE49-F238E27FC236}">
                <a16:creationId xmlns:a16="http://schemas.microsoft.com/office/drawing/2014/main" xmlns="" id="{DDEEC84D-29FE-4C22-B774-14D1267599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265" t="6698" r="20519" b="11253"/>
          <a:stretch/>
        </p:blipFill>
        <p:spPr bwMode="auto">
          <a:xfrm>
            <a:off x="546919" y="6255194"/>
            <a:ext cx="7848872" cy="705678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pp.userapi.com/c852016/v852016035/123e9f/g5UD7bagNbM.jpg">
            <a:extLst>
              <a:ext uri="{FF2B5EF4-FFF2-40B4-BE49-F238E27FC236}">
                <a16:creationId xmlns:a16="http://schemas.microsoft.com/office/drawing/2014/main" xmlns="" id="{ECC54976-8A8B-43E3-8FD7-4B06EBEDB2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021" t="4425" r="17738" b="18460"/>
          <a:stretch/>
        </p:blipFill>
        <p:spPr bwMode="auto">
          <a:xfrm>
            <a:off x="16812531" y="6088706"/>
            <a:ext cx="7044765" cy="7220433"/>
          </a:xfrm>
          <a:prstGeom prst="rect">
            <a:avLst/>
          </a:prstGeom>
          <a:noFill/>
          <a:extLst>
            <a:ext uri="{909E8E84-426E-40DD-AFC4-6F175D3DCCD1}">
              <a14:hiddenFill xmlns:a14="http://schemas.microsoft.com/office/drawing/2010/main">
                <a:solidFill>
                  <a:srgbClr val="FFFFFF"/>
                </a:solidFill>
              </a14:hiddenFill>
            </a:ext>
          </a:extLst>
        </p:spPr>
      </p:pic>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686944" y="586179"/>
            <a:ext cx="16073440" cy="119958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a:t>Разработка корпуса во </a:t>
            </a:r>
            <a:r>
              <a:rPr lang="en-US" dirty="0"/>
              <a:t>fusion 360</a:t>
            </a:r>
            <a:endParaRPr lang="ru-RU" dirty="0"/>
          </a:p>
        </p:txBody>
      </p:sp>
      <p:pic>
        <p:nvPicPr>
          <p:cNvPr id="63" name="Изображение" descr="Изображение"/>
          <p:cNvPicPr>
            <a:picLocks noChangeAspect="1"/>
          </p:cNvPicPr>
          <p:nvPr/>
        </p:nvPicPr>
        <p:blipFill>
          <a:blip r:embed="rId4">
            <a:extLst/>
          </a:blip>
          <a:stretch>
            <a:fillRect/>
          </a:stretch>
        </p:blipFill>
        <p:spPr>
          <a:xfrm>
            <a:off x="1226606" y="586180"/>
            <a:ext cx="1199579" cy="1199579"/>
          </a:xfrm>
          <a:prstGeom prst="rect">
            <a:avLst/>
          </a:prstGeom>
          <a:ln w="12700">
            <a:miter lim="400000"/>
          </a:ln>
        </p:spPr>
      </p:pic>
      <p:pic>
        <p:nvPicPr>
          <p:cNvPr id="2050" name="Picture 2" descr="https://pp.userapi.com/c851332/v851332599/1228d3/xwFyYwiZXG0.jpg">
            <a:extLst>
              <a:ext uri="{FF2B5EF4-FFF2-40B4-BE49-F238E27FC236}">
                <a16:creationId xmlns:a16="http://schemas.microsoft.com/office/drawing/2014/main" xmlns="" id="{A501AAF6-C2BE-4360-B0E0-3165CFED97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21327" y="2883767"/>
            <a:ext cx="6941346" cy="6899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1104435"/>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902968" y="586179"/>
            <a:ext cx="16073440" cy="119958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a:t>ПОТЕНЦИАЛ И ПЕРСПЕКТИВЫ РАЗВИТИЯ</a:t>
            </a:r>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sp>
        <p:nvSpPr>
          <p:cNvPr id="32"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a:extLst>
              <a:ext uri="{FF2B5EF4-FFF2-40B4-BE49-F238E27FC236}">
                <a16:creationId xmlns="" xmlns:a16="http://schemas.microsoft.com/office/drawing/2014/main" id="{C5CEEEDD-47D7-471D-93EE-0A13EE753AA4}"/>
              </a:ext>
            </a:extLst>
          </p:cNvPr>
          <p:cNvSpPr txBox="1"/>
          <p:nvPr/>
        </p:nvSpPr>
        <p:spPr>
          <a:xfrm>
            <a:off x="1226606" y="3761656"/>
            <a:ext cx="21506374" cy="1051316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marL="685800" indent="-685800" algn="l">
              <a:buFont typeface="Arial" panose="020B0604020202020204" pitchFamily="34" charset="0"/>
              <a:buChar char="•"/>
            </a:pPr>
            <a:r>
              <a:rPr lang="ru-RU" sz="6000" dirty="0">
                <a:solidFill>
                  <a:srgbClr val="253957"/>
                </a:solidFill>
                <a:latin typeface="+mn-lt"/>
              </a:rPr>
              <a:t>Добавление возможности управления устройствами дистанционно;</a:t>
            </a:r>
          </a:p>
          <a:p>
            <a:pPr marL="685800" indent="-685800" algn="l">
              <a:buFont typeface="Arial" panose="020B0604020202020204" pitchFamily="34" charset="0"/>
              <a:buChar char="•"/>
            </a:pPr>
            <a:endParaRPr lang="ru-RU" sz="6000" dirty="0">
              <a:solidFill>
                <a:srgbClr val="253957"/>
              </a:solidFill>
              <a:latin typeface="+mn-lt"/>
            </a:endParaRPr>
          </a:p>
          <a:p>
            <a:pPr marL="685800" indent="-685800" algn="l">
              <a:buFont typeface="Arial" panose="020B0604020202020204" pitchFamily="34" charset="0"/>
              <a:buChar char="•"/>
            </a:pPr>
            <a:r>
              <a:rPr lang="ru-RU" sz="6000" dirty="0">
                <a:solidFill>
                  <a:srgbClr val="253957"/>
                </a:solidFill>
                <a:latin typeface="+mn-lt"/>
              </a:rPr>
              <a:t>AR визуализация;</a:t>
            </a:r>
          </a:p>
          <a:p>
            <a:pPr marL="685800" indent="-685800" algn="l">
              <a:buFont typeface="Arial" panose="020B0604020202020204" pitchFamily="34" charset="0"/>
              <a:buChar char="•"/>
            </a:pPr>
            <a:endParaRPr lang="ru-RU" sz="6000" dirty="0">
              <a:solidFill>
                <a:srgbClr val="253957"/>
              </a:solidFill>
              <a:latin typeface="+mn-lt"/>
            </a:endParaRPr>
          </a:p>
          <a:p>
            <a:pPr marL="685800" indent="-685800" algn="l">
              <a:buFont typeface="Arial" panose="020B0604020202020204" pitchFamily="34" charset="0"/>
              <a:buChar char="•"/>
            </a:pPr>
            <a:r>
              <a:rPr lang="ru-RU" sz="6000" dirty="0">
                <a:solidFill>
                  <a:srgbClr val="253957"/>
                </a:solidFill>
                <a:latin typeface="+mn-lt"/>
              </a:rPr>
              <a:t>Возможность интеграции с различными облачными платформами;</a:t>
            </a:r>
          </a:p>
          <a:p>
            <a:pPr marL="685800" indent="-685800" algn="l">
              <a:buFont typeface="Arial" panose="020B0604020202020204" pitchFamily="34" charset="0"/>
              <a:buChar char="•"/>
            </a:pPr>
            <a:endParaRPr lang="ru-RU" sz="6000" dirty="0">
              <a:solidFill>
                <a:srgbClr val="253957"/>
              </a:solidFill>
              <a:latin typeface="+mn-lt"/>
            </a:endParaRPr>
          </a:p>
          <a:p>
            <a:pPr marL="685800" indent="-685800" algn="l">
              <a:buFont typeface="Arial" panose="020B0604020202020204" pitchFamily="34" charset="0"/>
              <a:buChar char="•"/>
            </a:pPr>
            <a:r>
              <a:rPr lang="ru-RU" sz="6000" dirty="0">
                <a:solidFill>
                  <a:srgbClr val="253957"/>
                </a:solidFill>
                <a:latin typeface="+mn-lt"/>
              </a:rPr>
              <a:t>Защита передаваемых данных;</a:t>
            </a:r>
          </a:p>
          <a:p>
            <a:pPr marL="685800" indent="-685800" algn="l">
              <a:buFont typeface="Arial" panose="020B0604020202020204" pitchFamily="34" charset="0"/>
              <a:buChar char="•"/>
            </a:pPr>
            <a:endParaRPr lang="ru-RU" sz="6000" dirty="0">
              <a:solidFill>
                <a:srgbClr val="253957"/>
              </a:solidFill>
              <a:latin typeface="+mn-lt"/>
            </a:endParaRPr>
          </a:p>
          <a:p>
            <a:pPr marL="685800" indent="-685800" algn="l">
              <a:buFont typeface="Arial" panose="020B0604020202020204" pitchFamily="34" charset="0"/>
              <a:buChar char="•"/>
            </a:pPr>
            <a:r>
              <a:rPr lang="ru-RU" sz="6000" dirty="0">
                <a:solidFill>
                  <a:srgbClr val="253957"/>
                </a:solidFill>
                <a:latin typeface="+mn-lt"/>
              </a:rPr>
              <a:t>Уменьшение размеров устройств.</a:t>
            </a:r>
          </a:p>
        </p:txBody>
      </p:sp>
    </p:spTree>
    <p:extLst>
      <p:ext uri="{BB962C8B-B14F-4D97-AF65-F5344CB8AC3E}">
        <p14:creationId xmlns:p14="http://schemas.microsoft.com/office/powerpoint/2010/main" val="3716039984"/>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902968" y="586179"/>
            <a:ext cx="21746416" cy="119958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a:t>Потенциал и </a:t>
            </a:r>
            <a:r>
              <a:rPr lang="ru-RU" dirty="0" smtClean="0"/>
              <a:t>перспективы РАЗВИТИЯ</a:t>
            </a:r>
            <a:endParaRPr lang="ru-RU" dirty="0"/>
          </a:p>
        </p:txBody>
      </p:sp>
      <p:pic>
        <p:nvPicPr>
          <p:cNvPr id="63" name="Изображение" descr="Изображение"/>
          <p:cNvPicPr>
            <a:picLocks noChangeAspect="1"/>
          </p:cNvPicPr>
          <p:nvPr/>
        </p:nvPicPr>
        <p:blipFill>
          <a:blip r:embed="rId3">
            <a:extLst/>
          </a:blip>
          <a:stretch>
            <a:fillRect/>
          </a:stretch>
        </p:blipFill>
        <p:spPr>
          <a:xfrm>
            <a:off x="1226606" y="586180"/>
            <a:ext cx="1199579" cy="1199579"/>
          </a:xfrm>
          <a:prstGeom prst="rect">
            <a:avLst/>
          </a:prstGeom>
          <a:ln w="12700">
            <a:miter lim="400000"/>
          </a:ln>
        </p:spPr>
      </p:pic>
      <p:sp>
        <p:nvSpPr>
          <p:cNvPr id="32"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a:extLst>
              <a:ext uri="{FF2B5EF4-FFF2-40B4-BE49-F238E27FC236}">
                <a16:creationId xmlns:a16="http://schemas.microsoft.com/office/drawing/2014/main" xmlns="" id="{C5CEEEDD-47D7-471D-93EE-0A13EE753AA4}"/>
              </a:ext>
            </a:extLst>
          </p:cNvPr>
          <p:cNvSpPr txBox="1"/>
          <p:nvPr/>
        </p:nvSpPr>
        <p:spPr>
          <a:xfrm>
            <a:off x="1226606" y="3761656"/>
            <a:ext cx="21506374" cy="1051316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marL="685800" indent="-685800" algn="l">
              <a:buFont typeface="Arial" panose="020B0604020202020204" pitchFamily="34" charset="0"/>
              <a:buChar char="•"/>
            </a:pPr>
            <a:endParaRPr lang="ru-RU" sz="6000" dirty="0">
              <a:solidFill>
                <a:srgbClr val="253957"/>
              </a:solidFill>
              <a:latin typeface="+mn-lt"/>
            </a:endParaRPr>
          </a:p>
        </p:txBody>
      </p:sp>
      <p:sp>
        <p:nvSpPr>
          <p:cNvPr id="14"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a:extLst>
              <a:ext uri="{FF2B5EF4-FFF2-40B4-BE49-F238E27FC236}">
                <a16:creationId xmlns:a16="http://schemas.microsoft.com/office/drawing/2014/main" xmlns="" id="{DAF962F8-A429-42AE-A68C-05E90C6CF3B0}"/>
              </a:ext>
            </a:extLst>
          </p:cNvPr>
          <p:cNvSpPr txBox="1"/>
          <p:nvPr/>
        </p:nvSpPr>
        <p:spPr>
          <a:xfrm>
            <a:off x="1379006" y="3914056"/>
            <a:ext cx="21506374" cy="1051316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marL="685800" indent="-685800" algn="l">
              <a:buFont typeface="Arial" panose="020B0604020202020204" pitchFamily="34" charset="0"/>
              <a:buChar char="•"/>
            </a:pPr>
            <a:endParaRPr lang="ru-RU" sz="6000" dirty="0">
              <a:solidFill>
                <a:srgbClr val="253957"/>
              </a:solidFill>
              <a:latin typeface="+mn-lt"/>
            </a:endParaRPr>
          </a:p>
        </p:txBody>
      </p:sp>
      <p:sp>
        <p:nvSpPr>
          <p:cNvPr id="5" name="TextBox 4">
            <a:extLst>
              <a:ext uri="{FF2B5EF4-FFF2-40B4-BE49-F238E27FC236}">
                <a16:creationId xmlns:a16="http://schemas.microsoft.com/office/drawing/2014/main" xmlns="" id="{E1053BBE-35D7-44FE-A9F4-5AA451ADB382}"/>
              </a:ext>
            </a:extLst>
          </p:cNvPr>
          <p:cNvSpPr txBox="1"/>
          <p:nvPr/>
        </p:nvSpPr>
        <p:spPr>
          <a:xfrm>
            <a:off x="1826395" y="2551629"/>
            <a:ext cx="20662749" cy="105471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354013" lvl="0" indent="-354013" algn="l" defTabSz="914400" hangingPunct="1">
              <a:lnSpc>
                <a:spcPct val="150000"/>
              </a:lnSpc>
              <a:spcAft>
                <a:spcPts val="1200"/>
              </a:spcAft>
              <a:buClr>
                <a:srgbClr val="000000"/>
              </a:buClr>
              <a:buFont typeface="Arial" panose="020B0604020202020204" pitchFamily="34" charset="0"/>
              <a:buChar char="•"/>
            </a:pPr>
            <a:r>
              <a:rPr lang="ru-RU" sz="4800" dirty="0">
                <a:solidFill>
                  <a:srgbClr val="002060"/>
                </a:solidFill>
                <a:latin typeface="+mn-lt"/>
                <a:cs typeface="Arial"/>
                <a:sym typeface="Arial"/>
              </a:rPr>
              <a:t>П</a:t>
            </a:r>
            <a:r>
              <a:rPr lang="ru-RU" sz="4800" dirty="0">
                <a:solidFill>
                  <a:srgbClr val="002060"/>
                </a:solidFill>
                <a:latin typeface="+mn-lt"/>
                <a:ea typeface="Roboto Slab" panose="020B0604020202020204" charset="0"/>
                <a:cs typeface="Arial"/>
                <a:sym typeface="Arial"/>
              </a:rPr>
              <a:t>овышение точности используемого алгоритма нахождения путем накопления и разметки данных;</a:t>
            </a:r>
          </a:p>
          <a:p>
            <a:pPr marL="354013" lvl="0" indent="-354013" algn="l" defTabSz="914400" hangingPunct="1">
              <a:lnSpc>
                <a:spcPct val="150000"/>
              </a:lnSpc>
              <a:spcAft>
                <a:spcPts val="1200"/>
              </a:spcAft>
              <a:buClr>
                <a:srgbClr val="000000"/>
              </a:buClr>
              <a:buFont typeface="Arial" panose="020B0604020202020204" pitchFamily="34" charset="0"/>
              <a:buChar char="•"/>
            </a:pPr>
            <a:r>
              <a:rPr lang="ru-RU" sz="4800" dirty="0">
                <a:solidFill>
                  <a:srgbClr val="002060"/>
                </a:solidFill>
                <a:latin typeface="+mn-lt"/>
                <a:ea typeface="Roboto Slab" panose="020B0604020202020204" charset="0"/>
                <a:cs typeface="Arial"/>
                <a:sym typeface="Arial"/>
              </a:rPr>
              <a:t>Модернизация архитектуры проекта с помощью использования микроконтроллера ESP32 для уменьшения энергопотребления;</a:t>
            </a:r>
          </a:p>
          <a:p>
            <a:pPr marL="354013" lvl="0" indent="-354013" algn="l" defTabSz="914400" hangingPunct="1">
              <a:lnSpc>
                <a:spcPct val="150000"/>
              </a:lnSpc>
              <a:spcAft>
                <a:spcPts val="1200"/>
              </a:spcAft>
              <a:buClr>
                <a:srgbClr val="000000"/>
              </a:buClr>
              <a:buFont typeface="Arial" panose="020B0604020202020204" pitchFamily="34" charset="0"/>
              <a:buChar char="•"/>
            </a:pPr>
            <a:r>
              <a:rPr lang="ru-RU" sz="4800" dirty="0">
                <a:solidFill>
                  <a:srgbClr val="002060"/>
                </a:solidFill>
                <a:latin typeface="+mn-lt"/>
                <a:ea typeface="Roboto Slab" panose="020B0604020202020204" charset="0"/>
                <a:cs typeface="Arial"/>
                <a:sym typeface="Arial"/>
              </a:rPr>
              <a:t>Передача изображения на более длинные расстояния с помощью технологий беспроводной связи </a:t>
            </a:r>
            <a:r>
              <a:rPr lang="ru-RU" sz="4800" dirty="0" err="1">
                <a:solidFill>
                  <a:srgbClr val="002060"/>
                </a:solidFill>
                <a:latin typeface="+mn-lt"/>
                <a:ea typeface="Roboto Slab" panose="020B0604020202020204" charset="0"/>
                <a:cs typeface="Arial"/>
                <a:sym typeface="Arial"/>
              </a:rPr>
              <a:t>LoRa</a:t>
            </a:r>
            <a:r>
              <a:rPr lang="ru-RU" sz="4800" dirty="0">
                <a:solidFill>
                  <a:srgbClr val="002060"/>
                </a:solidFill>
                <a:latin typeface="+mn-lt"/>
                <a:ea typeface="Roboto Slab" panose="020B0604020202020204" charset="0"/>
                <a:cs typeface="Arial"/>
                <a:sym typeface="Arial"/>
              </a:rPr>
              <a:t>;</a:t>
            </a:r>
          </a:p>
          <a:p>
            <a:pPr marL="354013" lvl="0" indent="-354013" algn="l" defTabSz="914400" hangingPunct="1">
              <a:lnSpc>
                <a:spcPct val="150000"/>
              </a:lnSpc>
              <a:spcAft>
                <a:spcPts val="1200"/>
              </a:spcAft>
              <a:buClr>
                <a:srgbClr val="000000"/>
              </a:buClr>
              <a:buFont typeface="Arial" panose="020B0604020202020204" pitchFamily="34" charset="0"/>
              <a:buChar char="•"/>
            </a:pPr>
            <a:r>
              <a:rPr lang="ru-RU" sz="4800" dirty="0">
                <a:solidFill>
                  <a:srgbClr val="002060"/>
                </a:solidFill>
                <a:latin typeface="+mn-lt"/>
                <a:ea typeface="Roboto Slab" panose="020B0604020202020204" charset="0"/>
                <a:cs typeface="Arial"/>
                <a:sym typeface="Arial"/>
              </a:rPr>
              <a:t>Исследование новых облачных платформ, их анализ и сравнение;</a:t>
            </a:r>
          </a:p>
          <a:p>
            <a:pPr marL="354013" lvl="0" indent="-354013" algn="l" defTabSz="914400" hangingPunct="1">
              <a:lnSpc>
                <a:spcPct val="150000"/>
              </a:lnSpc>
              <a:spcAft>
                <a:spcPts val="1200"/>
              </a:spcAft>
              <a:buClr>
                <a:srgbClr val="000000"/>
              </a:buClr>
              <a:buFont typeface="Arial" panose="020B0604020202020204" pitchFamily="34" charset="0"/>
              <a:buChar char="•"/>
            </a:pPr>
            <a:r>
              <a:rPr lang="ru-RU" sz="4800" dirty="0">
                <a:solidFill>
                  <a:srgbClr val="002060"/>
                </a:solidFill>
                <a:latin typeface="+mn-lt"/>
                <a:ea typeface="Roboto Slab" panose="020B0604020202020204" charset="0"/>
                <a:cs typeface="Arial"/>
                <a:sym typeface="Arial"/>
              </a:rPr>
              <a:t>Модернизация назначения применения разработанного устройства.</a:t>
            </a:r>
            <a:endParaRPr lang="ru-RU" sz="4800" dirty="0">
              <a:solidFill>
                <a:srgbClr val="002060"/>
              </a:solidFill>
              <a:latin typeface="+mn-lt"/>
              <a:cs typeface="Arial"/>
              <a:sym typeface="Arial"/>
            </a:endParaRPr>
          </a:p>
          <a:p>
            <a:pPr marL="0" marR="0" indent="0" algn="ctr" defTabSz="821531" rtl="0" fontAlgn="auto" latinLnBrk="0" hangingPunct="0">
              <a:lnSpc>
                <a:spcPct val="100000"/>
              </a:lnSpc>
              <a:spcBef>
                <a:spcPts val="0"/>
              </a:spcBef>
              <a:spcAft>
                <a:spcPts val="0"/>
              </a:spcAft>
              <a:buClrTx/>
              <a:buSzTx/>
              <a:buFontTx/>
              <a:buNone/>
              <a:tabLst/>
            </a:pPr>
            <a:endParaRPr kumimoji="0" lang="ru-RU" sz="5000" b="0" i="0" u="none" strike="noStrike" cap="none" spc="0" normalizeH="0" baseline="0" dirty="0">
              <a:ln>
                <a:noFill/>
              </a:ln>
              <a:solidFill>
                <a:srgbClr val="000000"/>
              </a:solidFill>
              <a:effectLst/>
              <a:uFillTx/>
              <a:latin typeface="+mj-lt"/>
              <a:ea typeface="+mj-ea"/>
              <a:cs typeface="+mj-cs"/>
              <a:sym typeface="Helvetica Light"/>
            </a:endParaRPr>
          </a:p>
        </p:txBody>
      </p:sp>
    </p:spTree>
    <p:extLst>
      <p:ext uri="{BB962C8B-B14F-4D97-AF65-F5344CB8AC3E}">
        <p14:creationId xmlns:p14="http://schemas.microsoft.com/office/powerpoint/2010/main" val="45958283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902968" y="586179"/>
            <a:ext cx="16073440" cy="119958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a:t>СХЕМА ИНФРАСТРУКТУРЫ</a:t>
            </a:r>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pic>
        <p:nvPicPr>
          <p:cNvPr id="1026" name="Picture 2" descr="IoT">
            <a:extLst>
              <a:ext uri="{FF2B5EF4-FFF2-40B4-BE49-F238E27FC236}">
                <a16:creationId xmlns="" xmlns:a16="http://schemas.microsoft.com/office/drawing/2014/main" id="{ED680751-791C-4896-B4CF-B164FF1169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3" r="41724"/>
          <a:stretch/>
        </p:blipFill>
        <p:spPr bwMode="auto">
          <a:xfrm>
            <a:off x="642113" y="2267831"/>
            <a:ext cx="7147842" cy="1046766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oogle Shape;222;p27">
            <a:extLst>
              <a:ext uri="{FF2B5EF4-FFF2-40B4-BE49-F238E27FC236}">
                <a16:creationId xmlns="" xmlns:a16="http://schemas.microsoft.com/office/drawing/2014/main" id="{A31BE716-248F-4BFA-8BDC-C8684A0E33AD}"/>
              </a:ext>
            </a:extLst>
          </p:cNvPr>
          <p:cNvGrpSpPr/>
          <p:nvPr/>
        </p:nvGrpSpPr>
        <p:grpSpPr>
          <a:xfrm>
            <a:off x="8261958" y="11460313"/>
            <a:ext cx="908940" cy="908940"/>
            <a:chOff x="799701" y="3361458"/>
            <a:chExt cx="1440000" cy="1440000"/>
          </a:xfrm>
        </p:grpSpPr>
        <p:pic>
          <p:nvPicPr>
            <p:cNvPr id="8" name="Google Shape;223;p27">
              <a:extLst>
                <a:ext uri="{FF2B5EF4-FFF2-40B4-BE49-F238E27FC236}">
                  <a16:creationId xmlns="" xmlns:a16="http://schemas.microsoft.com/office/drawing/2014/main" id="{D60725EC-E2B7-4D32-A7B4-14FBC47D9D9A}"/>
                </a:ext>
              </a:extLst>
            </p:cNvPr>
            <p:cNvPicPr preferRelativeResize="0"/>
            <p:nvPr/>
          </p:nvPicPr>
          <p:blipFill rotWithShape="1">
            <a:blip r:embed="rId4">
              <a:alphaModFix/>
            </a:blip>
            <a:srcRect/>
            <a:stretch/>
          </p:blipFill>
          <p:spPr>
            <a:xfrm>
              <a:off x="979701" y="3541458"/>
              <a:ext cx="1080000" cy="1080000"/>
            </a:xfrm>
            <a:prstGeom prst="rect">
              <a:avLst/>
            </a:prstGeom>
            <a:noFill/>
            <a:ln>
              <a:noFill/>
            </a:ln>
          </p:spPr>
        </p:pic>
        <p:sp>
          <p:nvSpPr>
            <p:cNvPr id="9" name="Google Shape;224;p27">
              <a:extLst>
                <a:ext uri="{FF2B5EF4-FFF2-40B4-BE49-F238E27FC236}">
                  <a16:creationId xmlns="" xmlns:a16="http://schemas.microsoft.com/office/drawing/2014/main" id="{53E561E6-CE8A-4837-8846-6920A2C69C21}"/>
                </a:ext>
              </a:extLst>
            </p:cNvPr>
            <p:cNvSpPr/>
            <p:nvPr/>
          </p:nvSpPr>
          <p:spPr>
            <a:xfrm>
              <a:off x="799701" y="3361458"/>
              <a:ext cx="1440000" cy="1440000"/>
            </a:xfrm>
            <a:prstGeom prst="ellipse">
              <a:avLst/>
            </a:prstGeom>
            <a:noFill/>
            <a:ln w="9525" cap="flat" cmpd="sng">
              <a:solidFill>
                <a:srgbClr val="CFD8DC"/>
              </a:solidFill>
              <a:prstDash val="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grpSp>
        <p:nvGrpSpPr>
          <p:cNvPr id="10" name="Google Shape;225;p27">
            <a:extLst>
              <a:ext uri="{FF2B5EF4-FFF2-40B4-BE49-F238E27FC236}">
                <a16:creationId xmlns="" xmlns:a16="http://schemas.microsoft.com/office/drawing/2014/main" id="{247FE09B-4FE7-484D-98E7-87952E0CABC4}"/>
              </a:ext>
            </a:extLst>
          </p:cNvPr>
          <p:cNvGrpSpPr/>
          <p:nvPr/>
        </p:nvGrpSpPr>
        <p:grpSpPr>
          <a:xfrm>
            <a:off x="9330605" y="10334604"/>
            <a:ext cx="908940" cy="908940"/>
            <a:chOff x="2862019" y="3361458"/>
            <a:chExt cx="1440000" cy="1440000"/>
          </a:xfrm>
        </p:grpSpPr>
        <p:pic>
          <p:nvPicPr>
            <p:cNvPr id="11" name="Google Shape;226;p27">
              <a:extLst>
                <a:ext uri="{FF2B5EF4-FFF2-40B4-BE49-F238E27FC236}">
                  <a16:creationId xmlns="" xmlns:a16="http://schemas.microsoft.com/office/drawing/2014/main" id="{7C42BCE7-334E-496F-9E91-DDB171BAF0BB}"/>
                </a:ext>
              </a:extLst>
            </p:cNvPr>
            <p:cNvPicPr preferRelativeResize="0"/>
            <p:nvPr/>
          </p:nvPicPr>
          <p:blipFill rotWithShape="1">
            <a:blip r:embed="rId5">
              <a:alphaModFix/>
            </a:blip>
            <a:srcRect/>
            <a:stretch/>
          </p:blipFill>
          <p:spPr>
            <a:xfrm>
              <a:off x="3042019" y="3541458"/>
              <a:ext cx="1080000" cy="1080000"/>
            </a:xfrm>
            <a:prstGeom prst="rect">
              <a:avLst/>
            </a:prstGeom>
            <a:noFill/>
            <a:ln>
              <a:noFill/>
            </a:ln>
          </p:spPr>
        </p:pic>
        <p:sp>
          <p:nvSpPr>
            <p:cNvPr id="12" name="Google Shape;227;p27">
              <a:extLst>
                <a:ext uri="{FF2B5EF4-FFF2-40B4-BE49-F238E27FC236}">
                  <a16:creationId xmlns="" xmlns:a16="http://schemas.microsoft.com/office/drawing/2014/main" id="{A0D3C984-BE11-40FE-BCEC-4B3F60F91D64}"/>
                </a:ext>
              </a:extLst>
            </p:cNvPr>
            <p:cNvSpPr/>
            <p:nvPr/>
          </p:nvSpPr>
          <p:spPr>
            <a:xfrm>
              <a:off x="2862019" y="3361458"/>
              <a:ext cx="1440000" cy="1440000"/>
            </a:xfrm>
            <a:prstGeom prst="ellipse">
              <a:avLst/>
            </a:prstGeom>
            <a:noFill/>
            <a:ln w="9525" cap="flat" cmpd="sng">
              <a:solidFill>
                <a:srgbClr val="CFD8DC"/>
              </a:solidFill>
              <a:prstDash val="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3" name="Google Shape;228;p27">
            <a:extLst>
              <a:ext uri="{FF2B5EF4-FFF2-40B4-BE49-F238E27FC236}">
                <a16:creationId xmlns="" xmlns:a16="http://schemas.microsoft.com/office/drawing/2014/main" id="{01937AFF-1A64-4F18-B203-99098BBB9D44}"/>
              </a:ext>
            </a:extLst>
          </p:cNvPr>
          <p:cNvGrpSpPr/>
          <p:nvPr/>
        </p:nvGrpSpPr>
        <p:grpSpPr>
          <a:xfrm>
            <a:off x="10372966" y="11460313"/>
            <a:ext cx="908940" cy="908940"/>
            <a:chOff x="4923451" y="3361458"/>
            <a:chExt cx="1440000" cy="1440000"/>
          </a:xfrm>
        </p:grpSpPr>
        <p:pic>
          <p:nvPicPr>
            <p:cNvPr id="14" name="Google Shape;229;p27">
              <a:extLst>
                <a:ext uri="{FF2B5EF4-FFF2-40B4-BE49-F238E27FC236}">
                  <a16:creationId xmlns="" xmlns:a16="http://schemas.microsoft.com/office/drawing/2014/main" id="{CD763B93-76C8-4086-80A3-1B0BD5D4C578}"/>
                </a:ext>
              </a:extLst>
            </p:cNvPr>
            <p:cNvPicPr preferRelativeResize="0"/>
            <p:nvPr/>
          </p:nvPicPr>
          <p:blipFill rotWithShape="1">
            <a:blip r:embed="rId6">
              <a:alphaModFix/>
            </a:blip>
            <a:srcRect/>
            <a:stretch/>
          </p:blipFill>
          <p:spPr>
            <a:xfrm>
              <a:off x="5103451" y="3533047"/>
              <a:ext cx="1080000" cy="1080000"/>
            </a:xfrm>
            <a:prstGeom prst="rect">
              <a:avLst/>
            </a:prstGeom>
            <a:noFill/>
            <a:ln>
              <a:noFill/>
            </a:ln>
          </p:spPr>
        </p:pic>
        <p:sp>
          <p:nvSpPr>
            <p:cNvPr id="15" name="Google Shape;230;p27">
              <a:extLst>
                <a:ext uri="{FF2B5EF4-FFF2-40B4-BE49-F238E27FC236}">
                  <a16:creationId xmlns="" xmlns:a16="http://schemas.microsoft.com/office/drawing/2014/main" id="{BD027060-6329-4E00-9646-F48B56175DBA}"/>
                </a:ext>
              </a:extLst>
            </p:cNvPr>
            <p:cNvSpPr/>
            <p:nvPr/>
          </p:nvSpPr>
          <p:spPr>
            <a:xfrm>
              <a:off x="4923451" y="3361458"/>
              <a:ext cx="1440000" cy="1440000"/>
            </a:xfrm>
            <a:prstGeom prst="ellipse">
              <a:avLst/>
            </a:prstGeom>
            <a:noFill/>
            <a:ln w="9525" cap="flat" cmpd="sng">
              <a:solidFill>
                <a:srgbClr val="CFD8DC"/>
              </a:solidFill>
              <a:prstDash val="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6" name="Google Shape;231;p27">
            <a:extLst>
              <a:ext uri="{FF2B5EF4-FFF2-40B4-BE49-F238E27FC236}">
                <a16:creationId xmlns="" xmlns:a16="http://schemas.microsoft.com/office/drawing/2014/main" id="{1A2390A2-EC08-420D-9C43-5D04774FB171}"/>
              </a:ext>
            </a:extLst>
          </p:cNvPr>
          <p:cNvGrpSpPr/>
          <p:nvPr/>
        </p:nvGrpSpPr>
        <p:grpSpPr>
          <a:xfrm>
            <a:off x="9330605" y="12467635"/>
            <a:ext cx="908940" cy="908940"/>
            <a:chOff x="6984883" y="3363677"/>
            <a:chExt cx="1440000" cy="1440000"/>
          </a:xfrm>
        </p:grpSpPr>
        <p:sp>
          <p:nvSpPr>
            <p:cNvPr id="17" name="Google Shape;232;p27">
              <a:extLst>
                <a:ext uri="{FF2B5EF4-FFF2-40B4-BE49-F238E27FC236}">
                  <a16:creationId xmlns="" xmlns:a16="http://schemas.microsoft.com/office/drawing/2014/main" id="{A5B3AF2D-4B22-4268-AD4E-1113DBAAB205}"/>
                </a:ext>
              </a:extLst>
            </p:cNvPr>
            <p:cNvSpPr/>
            <p:nvPr/>
          </p:nvSpPr>
          <p:spPr>
            <a:xfrm>
              <a:off x="6984883" y="3363677"/>
              <a:ext cx="1440000" cy="1440000"/>
            </a:xfrm>
            <a:prstGeom prst="ellipse">
              <a:avLst/>
            </a:prstGeom>
            <a:noFill/>
            <a:ln w="9525" cap="flat" cmpd="sng">
              <a:solidFill>
                <a:srgbClr val="CFD8DC"/>
              </a:solidFill>
              <a:prstDash val="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 name="Google Shape;233;p27">
              <a:extLst>
                <a:ext uri="{FF2B5EF4-FFF2-40B4-BE49-F238E27FC236}">
                  <a16:creationId xmlns="" xmlns:a16="http://schemas.microsoft.com/office/drawing/2014/main" id="{D5557F4D-58AA-4988-ACE1-7ADECFCE45D2}"/>
                </a:ext>
              </a:extLst>
            </p:cNvPr>
            <p:cNvPicPr preferRelativeResize="0"/>
            <p:nvPr/>
          </p:nvPicPr>
          <p:blipFill rotWithShape="1">
            <a:blip r:embed="rId7">
              <a:alphaModFix/>
            </a:blip>
            <a:srcRect/>
            <a:stretch/>
          </p:blipFill>
          <p:spPr>
            <a:xfrm>
              <a:off x="7164883" y="3535266"/>
              <a:ext cx="1080000" cy="1080000"/>
            </a:xfrm>
            <a:prstGeom prst="rect">
              <a:avLst/>
            </a:prstGeom>
            <a:noFill/>
            <a:ln>
              <a:noFill/>
            </a:ln>
          </p:spPr>
        </p:pic>
      </p:grpSp>
      <p:sp>
        <p:nvSpPr>
          <p:cNvPr id="19" name="Google Shape;224;p27">
            <a:extLst>
              <a:ext uri="{FF2B5EF4-FFF2-40B4-BE49-F238E27FC236}">
                <a16:creationId xmlns="" xmlns:a16="http://schemas.microsoft.com/office/drawing/2014/main" id="{DF0F4489-9539-4360-90B9-A8CCCC7005BF}"/>
              </a:ext>
            </a:extLst>
          </p:cNvPr>
          <p:cNvSpPr/>
          <p:nvPr/>
        </p:nvSpPr>
        <p:spPr>
          <a:xfrm>
            <a:off x="9330605" y="11418714"/>
            <a:ext cx="908940" cy="908940"/>
          </a:xfrm>
          <a:prstGeom prst="ellipse">
            <a:avLst/>
          </a:prstGeom>
          <a:noFill/>
          <a:ln w="9525" cap="flat" cmpd="sng">
            <a:solidFill>
              <a:srgbClr val="CFD8DC"/>
            </a:solidFill>
            <a:prstDash val="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20" name="Рисунок 19">
            <a:extLst>
              <a:ext uri="{FF2B5EF4-FFF2-40B4-BE49-F238E27FC236}">
                <a16:creationId xmlns="" xmlns:a16="http://schemas.microsoft.com/office/drawing/2014/main" id="{B34E7567-9865-49B9-9D9A-6CA91AB56A47}"/>
              </a:ext>
            </a:extLst>
          </p:cNvPr>
          <p:cNvPicPr>
            <a:picLocks noChangeAspect="1"/>
          </p:cNvPicPr>
          <p:nvPr/>
        </p:nvPicPr>
        <p:blipFill>
          <a:blip r:embed="rId8"/>
          <a:stretch>
            <a:fillRect/>
          </a:stretch>
        </p:blipFill>
        <p:spPr>
          <a:xfrm>
            <a:off x="9451606" y="11550402"/>
            <a:ext cx="621979" cy="621979"/>
          </a:xfrm>
          <a:prstGeom prst="rect">
            <a:avLst/>
          </a:prstGeom>
        </p:spPr>
      </p:pic>
      <p:pic>
        <p:nvPicPr>
          <p:cNvPr id="3" name="Рисунок 2">
            <a:extLst>
              <a:ext uri="{FF2B5EF4-FFF2-40B4-BE49-F238E27FC236}">
                <a16:creationId xmlns="" xmlns:a16="http://schemas.microsoft.com/office/drawing/2014/main" id="{1A981EA7-14E6-4CE3-96CC-A5623D5F3C5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297466" y="10743476"/>
            <a:ext cx="1724159" cy="1724159"/>
          </a:xfrm>
          <a:prstGeom prst="rect">
            <a:avLst/>
          </a:prstGeom>
        </p:spPr>
      </p:pic>
      <p:pic>
        <p:nvPicPr>
          <p:cNvPr id="6" name="Рисунок 5">
            <a:extLst>
              <a:ext uri="{FF2B5EF4-FFF2-40B4-BE49-F238E27FC236}">
                <a16:creationId xmlns="" xmlns:a16="http://schemas.microsoft.com/office/drawing/2014/main" id="{D8F9ABBD-EC9B-4814-ABF2-13E75CF912C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48104" y="10851784"/>
            <a:ext cx="1724159" cy="1724159"/>
          </a:xfrm>
          <a:prstGeom prst="rect">
            <a:avLst/>
          </a:prstGeom>
        </p:spPr>
      </p:pic>
      <p:pic>
        <p:nvPicPr>
          <p:cNvPr id="22" name="Рисунок 21">
            <a:extLst>
              <a:ext uri="{FF2B5EF4-FFF2-40B4-BE49-F238E27FC236}">
                <a16:creationId xmlns="" xmlns:a16="http://schemas.microsoft.com/office/drawing/2014/main" id="{83AD47DC-733F-42A3-88A0-48E4E6C3429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798742" y="10708242"/>
            <a:ext cx="1724159" cy="1724159"/>
          </a:xfrm>
          <a:prstGeom prst="rect">
            <a:avLst/>
          </a:prstGeom>
        </p:spPr>
      </p:pic>
      <p:pic>
        <p:nvPicPr>
          <p:cNvPr id="28" name="Picture 2" descr="https://controleng.ru/wp-content/uploads/N_euromobile_1-pic.png">
            <a:extLst>
              <a:ext uri="{FF2B5EF4-FFF2-40B4-BE49-F238E27FC236}">
                <a16:creationId xmlns="" xmlns:a16="http://schemas.microsoft.com/office/drawing/2014/main" id="{9D6B77D9-70B4-4E10-8296-2436BAFF48A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816451" y="8550937"/>
            <a:ext cx="2560953" cy="18097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pngimg.com/uploads/wifi/wifi_PNG62225.png">
            <a:extLst>
              <a:ext uri="{FF2B5EF4-FFF2-40B4-BE49-F238E27FC236}">
                <a16:creationId xmlns="" xmlns:a16="http://schemas.microsoft.com/office/drawing/2014/main" id="{C2DB9F76-73EB-4341-8D60-5AE1D2BC4CE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687705" y="8550937"/>
            <a:ext cx="2554871" cy="18097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www.ingenu.com/wp-content/uploads/2016/09/Thingworx-Logo-Wide.png">
            <a:extLst>
              <a:ext uri="{FF2B5EF4-FFF2-40B4-BE49-F238E27FC236}">
                <a16:creationId xmlns="" xmlns:a16="http://schemas.microsoft.com/office/drawing/2014/main" id="{E49F9B2A-E667-414A-AE29-898FFD04D772}"/>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492564" y="6214161"/>
            <a:ext cx="3266728" cy="154625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thingsboard.io/images/thingsboard_logo.png">
            <a:extLst>
              <a:ext uri="{FF2B5EF4-FFF2-40B4-BE49-F238E27FC236}">
                <a16:creationId xmlns="" xmlns:a16="http://schemas.microsoft.com/office/drawing/2014/main" id="{7996C859-9D77-4CD0-8F77-768EB901F8F1}"/>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1108" t="27131" r="11107" b="28859"/>
          <a:stretch/>
        </p:blipFill>
        <p:spPr bwMode="auto">
          <a:xfrm>
            <a:off x="12056657" y="6368164"/>
            <a:ext cx="3910332" cy="1161543"/>
          </a:xfrm>
          <a:prstGeom prst="rect">
            <a:avLst/>
          </a:prstGeom>
          <a:noFill/>
          <a:extLst>
            <a:ext uri="{909E8E84-426E-40DD-AFC4-6F175D3DCCD1}">
              <a14:hiddenFill xmlns:a14="http://schemas.microsoft.com/office/drawing/2010/main">
                <a:solidFill>
                  <a:srgbClr val="FFFFFF"/>
                </a:solidFill>
              </a14:hiddenFill>
            </a:ext>
          </a:extLst>
        </p:spPr>
      </p:pic>
      <p:sp>
        <p:nvSpPr>
          <p:cNvPr id="23" name="AutoShape 12" descr="Virtual reality free icon">
            <a:extLst>
              <a:ext uri="{FF2B5EF4-FFF2-40B4-BE49-F238E27FC236}">
                <a16:creationId xmlns="" xmlns:a16="http://schemas.microsoft.com/office/drawing/2014/main" id="{057D4F82-A5CB-4F1C-A7F2-926467DFB0D3}"/>
              </a:ext>
            </a:extLst>
          </p:cNvPr>
          <p:cNvSpPr>
            <a:spLocks noChangeAspect="1" noChangeArrowheads="1"/>
          </p:cNvSpPr>
          <p:nvPr/>
        </p:nvSpPr>
        <p:spPr bwMode="auto">
          <a:xfrm>
            <a:off x="12142006" y="633936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25" name="Рисунок 24">
            <a:extLst>
              <a:ext uri="{FF2B5EF4-FFF2-40B4-BE49-F238E27FC236}">
                <a16:creationId xmlns="" xmlns:a16="http://schemas.microsoft.com/office/drawing/2014/main" id="{13407B01-3936-4463-B2A7-F5143DAEE01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375576" y="3185592"/>
            <a:ext cx="1698009" cy="1698009"/>
          </a:xfrm>
          <a:prstGeom prst="rect">
            <a:avLst/>
          </a:prstGeom>
        </p:spPr>
      </p:pic>
      <p:pic>
        <p:nvPicPr>
          <p:cNvPr id="2" name="Picture 2" descr="https://obrienlabs.net/wp-content/uploads/2018/09/mosquitto_logo.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6536455" y="5934522"/>
            <a:ext cx="2381250" cy="2028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6710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902968" y="543276"/>
            <a:ext cx="17641960" cy="1242483"/>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smtClean="0"/>
              <a:t>Реализованные </a:t>
            </a:r>
            <a:r>
              <a:rPr lang="ru-RU" dirty="0"/>
              <a:t>КЕЙСЫ ИНТЕРНЕТА ВЕЩЕЙ</a:t>
            </a:r>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pic>
        <p:nvPicPr>
          <p:cNvPr id="6" name="Picture 2" descr="https://pp.userapi.com/c855636/v855636424/43512/qIBchHNvkjc.jpg">
            <a:extLst>
              <a:ext uri="{FF2B5EF4-FFF2-40B4-BE49-F238E27FC236}">
                <a16:creationId xmlns="" xmlns:a16="http://schemas.microsoft.com/office/drawing/2014/main" id="{4DC0154F-06D2-4830-8882-A3E27910587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8832" y="2643366"/>
            <a:ext cx="5250224" cy="39376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4" descr="https://pp.userapi.com/c849224/v849224424/189e98/t8PeJOTreG8.jpg">
            <a:extLst>
              <a:ext uri="{FF2B5EF4-FFF2-40B4-BE49-F238E27FC236}">
                <a16:creationId xmlns="" xmlns:a16="http://schemas.microsoft.com/office/drawing/2014/main" id="{33B4EDB5-2BCB-49E2-B978-5F5EC0874BF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7264" y="8298160"/>
            <a:ext cx="5250221" cy="39376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Рисунок 7">
            <a:extLst>
              <a:ext uri="{FF2B5EF4-FFF2-40B4-BE49-F238E27FC236}">
                <a16:creationId xmlns="" xmlns:a16="http://schemas.microsoft.com/office/drawing/2014/main" id="{4E3C21C5-F5AF-475B-9256-CFCD9DD4B5DD}"/>
              </a:ext>
            </a:extLst>
          </p:cNvPr>
          <p:cNvPicPr>
            <a:picLocks noChangeAspect="1"/>
          </p:cNvPicPr>
          <p:nvPr/>
        </p:nvPicPr>
        <p:blipFill>
          <a:blip r:embed="rId5"/>
          <a:stretch>
            <a:fillRect/>
          </a:stretch>
        </p:blipFill>
        <p:spPr>
          <a:xfrm>
            <a:off x="9355338" y="2608106"/>
            <a:ext cx="5198300" cy="3986049"/>
          </a:xfrm>
          <a:prstGeom prst="rect">
            <a:avLst/>
          </a:prstGeom>
          <a:ln>
            <a:noFill/>
          </a:ln>
          <a:effectLst>
            <a:softEdge rad="112500"/>
          </a:effectLst>
        </p:spPr>
      </p:pic>
      <p:pic>
        <p:nvPicPr>
          <p:cNvPr id="9" name="Picture 4" descr="https://pp.userapi.com/c855632/v855632792/438c7/DAUJuGmR4eU.jpg">
            <a:extLst>
              <a:ext uri="{FF2B5EF4-FFF2-40B4-BE49-F238E27FC236}">
                <a16:creationId xmlns="" xmlns:a16="http://schemas.microsoft.com/office/drawing/2014/main" id="{7E1C69E8-B082-4B61-ACBB-D64BD33C8ED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010056" y="2647951"/>
            <a:ext cx="5305231" cy="39789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4" descr="https://miem.hse.ru/data/2019/01/31/1203390200/KlaQm407Lwo.jpg">
            <a:extLst>
              <a:ext uri="{FF2B5EF4-FFF2-40B4-BE49-F238E27FC236}">
                <a16:creationId xmlns="" xmlns:a16="http://schemas.microsoft.com/office/drawing/2014/main" id="{127B4F99-432D-4895-98BE-1B8D0039105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901" t="37531" r="47628" b="17433"/>
          <a:stretch/>
        </p:blipFill>
        <p:spPr bwMode="auto">
          <a:xfrm>
            <a:off x="13200112" y="8298160"/>
            <a:ext cx="5305231" cy="39376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Заголовок основного текста">
            <a:extLst>
              <a:ext uri="{FF2B5EF4-FFF2-40B4-BE49-F238E27FC236}">
                <a16:creationId xmlns="" xmlns:a16="http://schemas.microsoft.com/office/drawing/2014/main" id="{D0551CE3-4F81-474B-8F5B-AB6B57E8EFD5}"/>
              </a:ext>
            </a:extLst>
          </p:cNvPr>
          <p:cNvSpPr txBox="1"/>
          <p:nvPr/>
        </p:nvSpPr>
        <p:spPr>
          <a:xfrm>
            <a:off x="1678835" y="6637610"/>
            <a:ext cx="5250221" cy="80854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b"/>
          <a:lstStyle>
            <a:lvl1pPr algn="l">
              <a:defRPr sz="4200" b="1">
                <a:solidFill>
                  <a:srgbClr val="253957"/>
                </a:solidFill>
                <a:latin typeface="+mn-lt"/>
                <a:ea typeface="+mn-ea"/>
                <a:cs typeface="+mn-cs"/>
                <a:sym typeface="Arial Narrow"/>
              </a:defRPr>
            </a:lvl1pPr>
          </a:lstStyle>
          <a:p>
            <a:pPr algn="ctr"/>
            <a:r>
              <a:rPr lang="ru-RU" dirty="0"/>
              <a:t>Умный замок</a:t>
            </a:r>
            <a:endParaRPr dirty="0"/>
          </a:p>
        </p:txBody>
      </p:sp>
      <p:sp>
        <p:nvSpPr>
          <p:cNvPr id="14" name="Заголовок основного текста">
            <a:extLst>
              <a:ext uri="{FF2B5EF4-FFF2-40B4-BE49-F238E27FC236}">
                <a16:creationId xmlns="" xmlns:a16="http://schemas.microsoft.com/office/drawing/2014/main" id="{0D5A52C2-0166-40F1-A64C-6ECF74EDBAA8}"/>
              </a:ext>
            </a:extLst>
          </p:cNvPr>
          <p:cNvSpPr txBox="1"/>
          <p:nvPr/>
        </p:nvSpPr>
        <p:spPr>
          <a:xfrm>
            <a:off x="9145939" y="6583424"/>
            <a:ext cx="5616624" cy="80854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b"/>
          <a:lstStyle>
            <a:lvl1pPr algn="l">
              <a:defRPr sz="4200" b="1">
                <a:solidFill>
                  <a:srgbClr val="253957"/>
                </a:solidFill>
                <a:latin typeface="+mn-lt"/>
                <a:ea typeface="+mn-ea"/>
                <a:cs typeface="+mn-cs"/>
                <a:sym typeface="Arial Narrow"/>
              </a:defRPr>
            </a:lvl1pPr>
          </a:lstStyle>
          <a:p>
            <a:pPr algn="ctr"/>
            <a:r>
              <a:rPr lang="ru-RU" dirty="0"/>
              <a:t>Адаптивное освещение</a:t>
            </a:r>
            <a:endParaRPr dirty="0"/>
          </a:p>
        </p:txBody>
      </p:sp>
      <p:sp>
        <p:nvSpPr>
          <p:cNvPr id="15" name="Заголовок основного текста">
            <a:extLst>
              <a:ext uri="{FF2B5EF4-FFF2-40B4-BE49-F238E27FC236}">
                <a16:creationId xmlns="" xmlns:a16="http://schemas.microsoft.com/office/drawing/2014/main" id="{569C34EF-D47D-4845-A484-A799D7A1E9EE}"/>
              </a:ext>
            </a:extLst>
          </p:cNvPr>
          <p:cNvSpPr txBox="1"/>
          <p:nvPr/>
        </p:nvSpPr>
        <p:spPr>
          <a:xfrm>
            <a:off x="4963107" y="12231819"/>
            <a:ext cx="6458533" cy="80854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b"/>
          <a:lstStyle>
            <a:lvl1pPr algn="l">
              <a:defRPr sz="4200" b="1">
                <a:solidFill>
                  <a:srgbClr val="253957"/>
                </a:solidFill>
                <a:latin typeface="+mn-lt"/>
                <a:ea typeface="+mn-ea"/>
                <a:cs typeface="+mn-cs"/>
                <a:sym typeface="Arial Narrow"/>
              </a:defRPr>
            </a:lvl1pPr>
          </a:lstStyle>
          <a:p>
            <a:pPr algn="ctr"/>
            <a:r>
              <a:rPr lang="ru-RU" dirty="0"/>
              <a:t>Климатический мониторинг</a:t>
            </a:r>
            <a:endParaRPr dirty="0"/>
          </a:p>
        </p:txBody>
      </p:sp>
      <p:sp>
        <p:nvSpPr>
          <p:cNvPr id="16" name="Заголовок основного текста">
            <a:extLst>
              <a:ext uri="{FF2B5EF4-FFF2-40B4-BE49-F238E27FC236}">
                <a16:creationId xmlns="" xmlns:a16="http://schemas.microsoft.com/office/drawing/2014/main" id="{1A0461F0-81F7-4507-9078-9F1997E4F447}"/>
              </a:ext>
            </a:extLst>
          </p:cNvPr>
          <p:cNvSpPr txBox="1"/>
          <p:nvPr/>
        </p:nvSpPr>
        <p:spPr>
          <a:xfrm>
            <a:off x="13227616" y="12231819"/>
            <a:ext cx="5250221" cy="80854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b"/>
          <a:lstStyle>
            <a:lvl1pPr algn="l">
              <a:defRPr sz="4200" b="1">
                <a:solidFill>
                  <a:srgbClr val="253957"/>
                </a:solidFill>
                <a:latin typeface="+mn-lt"/>
                <a:ea typeface="+mn-ea"/>
                <a:cs typeface="+mn-cs"/>
                <a:sym typeface="Arial Narrow"/>
              </a:defRPr>
            </a:lvl1pPr>
          </a:lstStyle>
          <a:p>
            <a:pPr algn="ctr"/>
            <a:r>
              <a:rPr lang="ru-RU" dirty="0"/>
              <a:t>Мусорный контейнер</a:t>
            </a:r>
            <a:endParaRPr dirty="0"/>
          </a:p>
        </p:txBody>
      </p:sp>
      <p:sp>
        <p:nvSpPr>
          <p:cNvPr id="18" name="Заголовок основного текста">
            <a:extLst>
              <a:ext uri="{FF2B5EF4-FFF2-40B4-BE49-F238E27FC236}">
                <a16:creationId xmlns="" xmlns:a16="http://schemas.microsoft.com/office/drawing/2014/main" id="{7AA81B2A-6EE0-4C1F-9123-F622042897CA}"/>
              </a:ext>
            </a:extLst>
          </p:cNvPr>
          <p:cNvSpPr txBox="1"/>
          <p:nvPr/>
        </p:nvSpPr>
        <p:spPr>
          <a:xfrm>
            <a:off x="17095550" y="6581034"/>
            <a:ext cx="5250221" cy="80854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b"/>
          <a:lstStyle>
            <a:lvl1pPr algn="l">
              <a:defRPr sz="4200" b="1">
                <a:solidFill>
                  <a:srgbClr val="253957"/>
                </a:solidFill>
                <a:latin typeface="+mn-lt"/>
                <a:ea typeface="+mn-ea"/>
                <a:cs typeface="+mn-cs"/>
                <a:sym typeface="Arial Narrow"/>
              </a:defRPr>
            </a:lvl1pPr>
          </a:lstStyle>
          <a:p>
            <a:pPr algn="ctr"/>
            <a:r>
              <a:rPr lang="ru-RU" dirty="0"/>
              <a:t>Умная теплица</a:t>
            </a:r>
            <a:endParaRPr dirty="0"/>
          </a:p>
        </p:txBody>
      </p:sp>
      <p:pic>
        <p:nvPicPr>
          <p:cNvPr id="2050" name="Picture 2" descr="https://iot-academy.ru/img/SAMSUNG_IoT_Academy_Logo_Blue_Horisontal_Rus.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49560" y="12557249"/>
            <a:ext cx="5324758" cy="1069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7968039"/>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https://controleng.ru/wp-content/uploads/N_euromobile_1-pic.png">
            <a:extLst>
              <a:ext uri="{FF2B5EF4-FFF2-40B4-BE49-F238E27FC236}">
                <a16:creationId xmlns="" xmlns:a16="http://schemas.microsoft.com/office/drawing/2014/main" id="{B6435049-2222-4B5C-9BAF-E715DC8AC00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09407" y="3342583"/>
            <a:ext cx="2560953" cy="18097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s://ae01.alicdn.com/kf/HTB1RhreLpXXXXbxapXXq6xXFXXXo/Stubby-AM-FM.jpg">
            <a:extLst>
              <a:ext uri="{FF2B5EF4-FFF2-40B4-BE49-F238E27FC236}">
                <a16:creationId xmlns="" xmlns:a16="http://schemas.microsoft.com/office/drawing/2014/main" id="{CD5F2CEB-07BB-4CB7-843F-2DB9295B253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2440" t="1250" r="38660" b="1250"/>
          <a:stretch/>
        </p:blipFill>
        <p:spPr bwMode="auto">
          <a:xfrm rot="5400000">
            <a:off x="10373086" y="3210400"/>
            <a:ext cx="752845" cy="3883768"/>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a:extLst>
              <a:ext uri="{FF2B5EF4-FFF2-40B4-BE49-F238E27FC236}">
                <a16:creationId xmlns="" xmlns:a16="http://schemas.microsoft.com/office/drawing/2014/main" id="{721EEC60-B960-40E4-A44F-82E1D07F497B}"/>
              </a:ext>
            </a:extLst>
          </p:cNvPr>
          <p:cNvSpPr/>
          <p:nvPr/>
        </p:nvSpPr>
        <p:spPr>
          <a:xfrm>
            <a:off x="348839" y="4769768"/>
            <a:ext cx="9466898" cy="7675724"/>
          </a:xfrm>
          <a:prstGeom prst="rect">
            <a:avLst/>
          </a:prstGeom>
          <a:ln/>
        </p:spPr>
        <p:style>
          <a:lnRef idx="1">
            <a:schemeClr val="accent6"/>
          </a:lnRef>
          <a:fillRef idx="2">
            <a:schemeClr val="accent6"/>
          </a:fillRef>
          <a:effectRef idx="1">
            <a:schemeClr val="accent6"/>
          </a:effectRef>
          <a:fontRef idx="minor">
            <a:schemeClr val="dk1"/>
          </a:fontRef>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902968" y="586179"/>
            <a:ext cx="16073440" cy="119958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a:t>СИСТЕМА СБОРА ДАННЫХ</a:t>
            </a:r>
          </a:p>
        </p:txBody>
      </p:sp>
      <p:pic>
        <p:nvPicPr>
          <p:cNvPr id="63" name="Изображение" descr="Изображение"/>
          <p:cNvPicPr>
            <a:picLocks noChangeAspect="1"/>
          </p:cNvPicPr>
          <p:nvPr/>
        </p:nvPicPr>
        <p:blipFill>
          <a:blip r:embed="rId4">
            <a:extLst/>
          </a:blip>
          <a:stretch>
            <a:fillRect/>
          </a:stretch>
        </p:blipFill>
        <p:spPr>
          <a:xfrm>
            <a:off x="1226606" y="586180"/>
            <a:ext cx="1199579" cy="1199579"/>
          </a:xfrm>
          <a:prstGeom prst="rect">
            <a:avLst/>
          </a:prstGeom>
          <a:ln w="12700">
            <a:miter lim="400000"/>
          </a:ln>
        </p:spPr>
      </p:pic>
      <p:pic>
        <p:nvPicPr>
          <p:cNvPr id="2050" name="Picture 2" descr="https://ae01.alicdn.com/kf/HTB1KwlAgQomBKNjSZFqq6xtqVXal/SX1278-LoRa-ESP32-0-96-OLED-Bluetooth-WI-FI.jpg">
            <a:extLst>
              <a:ext uri="{FF2B5EF4-FFF2-40B4-BE49-F238E27FC236}">
                <a16:creationId xmlns="" xmlns:a16="http://schemas.microsoft.com/office/drawing/2014/main" id="{6EFC1433-B83B-4C4A-BB58-BD34B30B1C8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9312" t="27215" r="38008" b="25913"/>
          <a:stretch/>
        </p:blipFill>
        <p:spPr bwMode="auto">
          <a:xfrm rot="16200000">
            <a:off x="3848193" y="6532598"/>
            <a:ext cx="2160240" cy="44644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ae01.alicdn.com/kf/HTB1tIfKKXmWBuNjSspdq6zugXXaD/Microphone-Amplifier-Stable-MAX9814-Module-Auto-Gain-Control-2-7-5-5V-Integrated-Circuits.jpg">
            <a:extLst>
              <a:ext uri="{FF2B5EF4-FFF2-40B4-BE49-F238E27FC236}">
                <a16:creationId xmlns="" xmlns:a16="http://schemas.microsoft.com/office/drawing/2014/main" id="{8FD28EF7-53E1-4697-8250-5423E2F6CB7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5224" t="30345" r="15981" b="31856"/>
          <a:stretch/>
        </p:blipFill>
        <p:spPr bwMode="auto">
          <a:xfrm rot="16200000">
            <a:off x="7325748" y="8449982"/>
            <a:ext cx="2160243" cy="1186947"/>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descr="Изображение выглядит как электроника&#10;&#10;Автоматически созданное описание">
            <a:extLst>
              <a:ext uri="{FF2B5EF4-FFF2-40B4-BE49-F238E27FC236}">
                <a16:creationId xmlns="" xmlns:a16="http://schemas.microsoft.com/office/drawing/2014/main" id="{A1E2EA22-12A4-475E-8015-9C12BFBB7AC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077" t="33024" r="7378" b="32353"/>
          <a:stretch/>
        </p:blipFill>
        <p:spPr>
          <a:xfrm>
            <a:off x="3700929" y="6354697"/>
            <a:ext cx="2454766" cy="959877"/>
          </a:xfrm>
          <a:prstGeom prst="rect">
            <a:avLst/>
          </a:prstGeom>
        </p:spPr>
      </p:pic>
      <p:pic>
        <p:nvPicPr>
          <p:cNvPr id="2058" name="Picture 10" descr="https://ae01.alicdn.com/kf/HTB1tZkcbwb.PuJjSZFpq6zuFpXaS/KY-018-3pin-Optical-Sensitive-Resistance-Light-Detection-Photosensitive-Sensor-Module-for-arduino-DIY-Kit-KY018.jpg">
            <a:extLst>
              <a:ext uri="{FF2B5EF4-FFF2-40B4-BE49-F238E27FC236}">
                <a16:creationId xmlns="" xmlns:a16="http://schemas.microsoft.com/office/drawing/2014/main" id="{BD5C3B94-217C-4650-925A-FBC87F011E88}"/>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397" t="24081" r="5397" b="26564"/>
          <a:stretch/>
        </p:blipFill>
        <p:spPr bwMode="auto">
          <a:xfrm rot="5400000">
            <a:off x="277563" y="8085780"/>
            <a:ext cx="2454766" cy="135813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s://ae01.alicdn.com/kf/HTB1E8LpacvrK1Rjy0Feq6ATmVXaP/HC-SR501.jpg">
            <a:extLst>
              <a:ext uri="{FF2B5EF4-FFF2-40B4-BE49-F238E27FC236}">
                <a16:creationId xmlns="" xmlns:a16="http://schemas.microsoft.com/office/drawing/2014/main" id="{52A787D6-E6C4-45D7-8B74-FBE591738775}"/>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6736" t="24081" r="15981" b="18248"/>
          <a:stretch/>
        </p:blipFill>
        <p:spPr bwMode="auto">
          <a:xfrm>
            <a:off x="3888059" y="10481225"/>
            <a:ext cx="2084776" cy="178693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https://www.ingenu.com/wp-content/uploads/2016/09/Thingworx-Logo-Wide.png">
            <a:extLst>
              <a:ext uri="{FF2B5EF4-FFF2-40B4-BE49-F238E27FC236}">
                <a16:creationId xmlns="" xmlns:a16="http://schemas.microsoft.com/office/drawing/2014/main" id="{EFD57D62-0B3F-42B3-9182-B2546129BB5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707950" y="11167247"/>
            <a:ext cx="4357725" cy="2062657"/>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s://camo.githubusercontent.com/f88f95cf889071fb9a6770e84f3c7e115ca11d7b/687474703a2f2f692e696d6775722e636f6d2f745764456769452e706e67">
            <a:extLst>
              <a:ext uri="{FF2B5EF4-FFF2-40B4-BE49-F238E27FC236}">
                <a16:creationId xmlns="" xmlns:a16="http://schemas.microsoft.com/office/drawing/2014/main" id="{1CEF922F-5167-456F-B313-54A8A08C996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8334" t="22814" r="16277" b="6084"/>
          <a:stretch/>
        </p:blipFill>
        <p:spPr bwMode="auto">
          <a:xfrm>
            <a:off x="16496208" y="4107174"/>
            <a:ext cx="3744416" cy="327082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ttps://ae01.alicdn.com/kf/HTB1KwlAgQomBKNjSZFqq6xtqVXal/SX1278-LoRa-ESP32-0-96-OLED-Bluetooth-WI-FI.jpg">
            <a:extLst>
              <a:ext uri="{FF2B5EF4-FFF2-40B4-BE49-F238E27FC236}">
                <a16:creationId xmlns="" xmlns:a16="http://schemas.microsoft.com/office/drawing/2014/main" id="{93EA73EC-0908-4DC7-94DA-295F624589C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9312" t="27215" r="38008" b="25913"/>
          <a:stretch/>
        </p:blipFill>
        <p:spPr bwMode="auto">
          <a:xfrm rot="16200000">
            <a:off x="14048441" y="3353301"/>
            <a:ext cx="1257282" cy="259838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ttps://ae01.alicdn.com/kf/HTB1KwlAgQomBKNjSZFqq6xtqVXal/SX1278-LoRa-ESP32-0-96-OLED-Bluetooth-WI-FI.jpg">
            <a:extLst>
              <a:ext uri="{FF2B5EF4-FFF2-40B4-BE49-F238E27FC236}">
                <a16:creationId xmlns="" xmlns:a16="http://schemas.microsoft.com/office/drawing/2014/main" id="{4DF53248-E07E-434D-B023-214B7A311C5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9312" t="27215" r="38008" b="25913"/>
          <a:stretch/>
        </p:blipFill>
        <p:spPr bwMode="auto">
          <a:xfrm rot="16200000">
            <a:off x="14048440" y="4829269"/>
            <a:ext cx="1257282" cy="2598383"/>
          </a:xfrm>
          <a:prstGeom prst="rect">
            <a:avLst/>
          </a:prstGeom>
          <a:noFill/>
          <a:extLst>
            <a:ext uri="{909E8E84-426E-40DD-AFC4-6F175D3DCCD1}">
              <a14:hiddenFill xmlns:a14="http://schemas.microsoft.com/office/drawing/2010/main">
                <a:solidFill>
                  <a:srgbClr val="FFFFFF"/>
                </a:solidFill>
              </a14:hiddenFill>
            </a:ext>
          </a:extLst>
        </p:spPr>
      </p:pic>
      <p:sp>
        <p:nvSpPr>
          <p:cNvPr id="11" name="Полилиния: фигура 10">
            <a:extLst>
              <a:ext uri="{FF2B5EF4-FFF2-40B4-BE49-F238E27FC236}">
                <a16:creationId xmlns="" xmlns:a16="http://schemas.microsoft.com/office/drawing/2014/main" id="{778D9BD8-3513-4C23-9AA1-9DF6A713DC81}"/>
              </a:ext>
            </a:extLst>
          </p:cNvPr>
          <p:cNvSpPr/>
          <p:nvPr/>
        </p:nvSpPr>
        <p:spPr>
          <a:xfrm>
            <a:off x="15886813" y="3560306"/>
            <a:ext cx="5717802" cy="1115176"/>
          </a:xfrm>
          <a:custGeom>
            <a:avLst/>
            <a:gdLst>
              <a:gd name="connsiteX0" fmla="*/ 0 w 5717802"/>
              <a:gd name="connsiteY0" fmla="*/ 1048269 h 1115176"/>
              <a:gd name="connsiteX1" fmla="*/ 223024 w 5717802"/>
              <a:gd name="connsiteY1" fmla="*/ 1048269 h 1115176"/>
              <a:gd name="connsiteX2" fmla="*/ 512956 w 5717802"/>
              <a:gd name="connsiteY2" fmla="*/ 356893 h 1115176"/>
              <a:gd name="connsiteX3" fmla="*/ 3300761 w 5717802"/>
              <a:gd name="connsiteY3" fmla="*/ 54 h 1115176"/>
              <a:gd name="connsiteX4" fmla="*/ 5597912 w 5717802"/>
              <a:gd name="connsiteY4" fmla="*/ 379196 h 1115176"/>
              <a:gd name="connsiteX5" fmla="*/ 5263375 w 5717802"/>
              <a:gd name="connsiteY5" fmla="*/ 981362 h 1115176"/>
              <a:gd name="connsiteX6" fmla="*/ 4148253 w 5717802"/>
              <a:gd name="connsiteY6" fmla="*/ 1115176 h 111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7802" h="1115176">
                <a:moveTo>
                  <a:pt x="0" y="1048269"/>
                </a:moveTo>
                <a:cubicBezTo>
                  <a:pt x="68765" y="1105883"/>
                  <a:pt x="137531" y="1163498"/>
                  <a:pt x="223024" y="1048269"/>
                </a:cubicBezTo>
                <a:cubicBezTo>
                  <a:pt x="308517" y="933040"/>
                  <a:pt x="0" y="531595"/>
                  <a:pt x="512956" y="356893"/>
                </a:cubicBezTo>
                <a:cubicBezTo>
                  <a:pt x="1025912" y="182191"/>
                  <a:pt x="2453268" y="-3663"/>
                  <a:pt x="3300761" y="54"/>
                </a:cubicBezTo>
                <a:cubicBezTo>
                  <a:pt x="4148254" y="3771"/>
                  <a:pt x="5270810" y="215645"/>
                  <a:pt x="5597912" y="379196"/>
                </a:cubicBezTo>
                <a:cubicBezTo>
                  <a:pt x="5925014" y="542747"/>
                  <a:pt x="5504985" y="858699"/>
                  <a:pt x="5263375" y="981362"/>
                </a:cubicBezTo>
                <a:cubicBezTo>
                  <a:pt x="5021765" y="1104025"/>
                  <a:pt x="4585009" y="1109600"/>
                  <a:pt x="4148253" y="1115176"/>
                </a:cubicBezTo>
              </a:path>
            </a:pathLst>
          </a:custGeom>
          <a:ln/>
        </p:spPr>
        <p:style>
          <a:lnRef idx="3">
            <a:schemeClr val="accent2"/>
          </a:lnRef>
          <a:fillRef idx="0">
            <a:schemeClr val="accent2"/>
          </a:fillRef>
          <a:effectRef idx="2">
            <a:schemeClr val="accent2"/>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ru-RU" sz="1800" b="0" i="0" u="none" strike="noStrike" cap="none" spc="0" normalizeH="0" baseline="0">
              <a:ln>
                <a:noFill/>
              </a:ln>
              <a:solidFill>
                <a:srgbClr val="000000"/>
              </a:solidFill>
              <a:effectLst/>
              <a:uFillTx/>
            </a:endParaRPr>
          </a:p>
        </p:txBody>
      </p:sp>
      <p:sp>
        <p:nvSpPr>
          <p:cNvPr id="17" name="Полилиния: фигура 16">
            <a:extLst>
              <a:ext uri="{FF2B5EF4-FFF2-40B4-BE49-F238E27FC236}">
                <a16:creationId xmlns="" xmlns:a16="http://schemas.microsoft.com/office/drawing/2014/main" id="{3C493507-20C6-4F16-B826-4E30D55CB01A}"/>
              </a:ext>
            </a:extLst>
          </p:cNvPr>
          <p:cNvSpPr/>
          <p:nvPr/>
        </p:nvSpPr>
        <p:spPr>
          <a:xfrm>
            <a:off x="15886813" y="5255321"/>
            <a:ext cx="6024460" cy="2526699"/>
          </a:xfrm>
          <a:custGeom>
            <a:avLst/>
            <a:gdLst>
              <a:gd name="connsiteX0" fmla="*/ 0 w 6024460"/>
              <a:gd name="connsiteY0" fmla="*/ 869820 h 2526699"/>
              <a:gd name="connsiteX1" fmla="*/ 200722 w 6024460"/>
              <a:gd name="connsiteY1" fmla="*/ 825215 h 2526699"/>
              <a:gd name="connsiteX2" fmla="*/ 334536 w 6024460"/>
              <a:gd name="connsiteY2" fmla="*/ 2096454 h 2526699"/>
              <a:gd name="connsiteX3" fmla="*/ 1583473 w 6024460"/>
              <a:gd name="connsiteY3" fmla="*/ 2453293 h 2526699"/>
              <a:gd name="connsiteX4" fmla="*/ 4572000 w 6024460"/>
              <a:gd name="connsiteY4" fmla="*/ 2453293 h 2526699"/>
              <a:gd name="connsiteX5" fmla="*/ 5865541 w 6024460"/>
              <a:gd name="connsiteY5" fmla="*/ 1672708 h 2526699"/>
              <a:gd name="connsiteX6" fmla="*/ 5910146 w 6024460"/>
              <a:gd name="connsiteY6" fmla="*/ 557586 h 2526699"/>
              <a:gd name="connsiteX7" fmla="*/ 5018048 w 6024460"/>
              <a:gd name="connsiteY7" fmla="*/ 66932 h 2526699"/>
              <a:gd name="connsiteX8" fmla="*/ 4170556 w 6024460"/>
              <a:gd name="connsiteY8" fmla="*/ 89234 h 2526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24460" h="2526699">
                <a:moveTo>
                  <a:pt x="0" y="869820"/>
                </a:moveTo>
                <a:cubicBezTo>
                  <a:pt x="72483" y="745298"/>
                  <a:pt x="144966" y="620776"/>
                  <a:pt x="200722" y="825215"/>
                </a:cubicBezTo>
                <a:cubicBezTo>
                  <a:pt x="256478" y="1029654"/>
                  <a:pt x="104078" y="1825108"/>
                  <a:pt x="334536" y="2096454"/>
                </a:cubicBezTo>
                <a:cubicBezTo>
                  <a:pt x="564994" y="2367800"/>
                  <a:pt x="877229" y="2393820"/>
                  <a:pt x="1583473" y="2453293"/>
                </a:cubicBezTo>
                <a:cubicBezTo>
                  <a:pt x="2289717" y="2512766"/>
                  <a:pt x="3858322" y="2583390"/>
                  <a:pt x="4572000" y="2453293"/>
                </a:cubicBezTo>
                <a:cubicBezTo>
                  <a:pt x="5285678" y="2323196"/>
                  <a:pt x="5642517" y="1988659"/>
                  <a:pt x="5865541" y="1672708"/>
                </a:cubicBezTo>
                <a:cubicBezTo>
                  <a:pt x="6088565" y="1356757"/>
                  <a:pt x="6051395" y="825215"/>
                  <a:pt x="5910146" y="557586"/>
                </a:cubicBezTo>
                <a:cubicBezTo>
                  <a:pt x="5768897" y="289957"/>
                  <a:pt x="5307980" y="144991"/>
                  <a:pt x="5018048" y="66932"/>
                </a:cubicBezTo>
                <a:cubicBezTo>
                  <a:pt x="4728116" y="-11127"/>
                  <a:pt x="4326673" y="-40864"/>
                  <a:pt x="4170556" y="89234"/>
                </a:cubicBezTo>
              </a:path>
            </a:pathLst>
          </a:custGeom>
          <a:ln/>
        </p:spPr>
        <p:style>
          <a:lnRef idx="3">
            <a:schemeClr val="accent1"/>
          </a:lnRef>
          <a:fillRef idx="0">
            <a:schemeClr val="accent1"/>
          </a:fillRef>
          <a:effectRef idx="2">
            <a:schemeClr val="accent1"/>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ru-RU" sz="1800" b="0" i="0" u="none" strike="noStrike" cap="none" spc="0" normalizeH="0" baseline="0">
              <a:ln>
                <a:noFill/>
              </a:ln>
              <a:solidFill>
                <a:srgbClr val="000000"/>
              </a:solidFill>
              <a:effectLst/>
              <a:uFillTx/>
            </a:endParaRPr>
          </a:p>
        </p:txBody>
      </p:sp>
      <p:pic>
        <p:nvPicPr>
          <p:cNvPr id="2066" name="Picture 18" descr="https://image.flaticon.com/icons/png/512/254/254546.png">
            <a:extLst>
              <a:ext uri="{FF2B5EF4-FFF2-40B4-BE49-F238E27FC236}">
                <a16:creationId xmlns="" xmlns:a16="http://schemas.microsoft.com/office/drawing/2014/main" id="{4031A003-FE34-426A-A0D7-6FF23EED613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6200000">
            <a:off x="19686071" y="4097939"/>
            <a:ext cx="1109106" cy="110910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8" descr="https://image.flaticon.com/icons/png/512/254/254546.png">
            <a:extLst>
              <a:ext uri="{FF2B5EF4-FFF2-40B4-BE49-F238E27FC236}">
                <a16:creationId xmlns="" xmlns:a16="http://schemas.microsoft.com/office/drawing/2014/main" id="{6DDB5A24-E1D8-4859-99B8-65B984189F2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6200000">
            <a:off x="19682416" y="4769011"/>
            <a:ext cx="1109106" cy="1109106"/>
          </a:xfrm>
          <a:prstGeom prst="rect">
            <a:avLst/>
          </a:prstGeom>
          <a:noFill/>
          <a:extLst>
            <a:ext uri="{909E8E84-426E-40DD-AFC4-6F175D3DCCD1}">
              <a14:hiddenFill xmlns:a14="http://schemas.microsoft.com/office/drawing/2010/main">
                <a:solidFill>
                  <a:srgbClr val="FFFFFF"/>
                </a:solidFill>
              </a14:hiddenFill>
            </a:ext>
          </a:extLst>
        </p:spPr>
      </p:pic>
      <p:pic>
        <p:nvPicPr>
          <p:cNvPr id="35" name="Рисунок 34">
            <a:extLst>
              <a:ext uri="{FF2B5EF4-FFF2-40B4-BE49-F238E27FC236}">
                <a16:creationId xmlns="" xmlns:a16="http://schemas.microsoft.com/office/drawing/2014/main" id="{A35B2E5A-8FA7-4EAD-A47C-BDFA15027370}"/>
              </a:ext>
            </a:extLst>
          </p:cNvPr>
          <p:cNvPicPr>
            <a:picLocks noChangeAspect="1"/>
          </p:cNvPicPr>
          <p:nvPr/>
        </p:nvPicPr>
        <p:blipFill>
          <a:blip r:embed="rId13"/>
          <a:stretch>
            <a:fillRect/>
          </a:stretch>
        </p:blipFill>
        <p:spPr>
          <a:xfrm>
            <a:off x="16931593" y="9049456"/>
            <a:ext cx="2873646" cy="929709"/>
          </a:xfrm>
          <a:prstGeom prst="rect">
            <a:avLst/>
          </a:prstGeom>
        </p:spPr>
      </p:pic>
      <p:pic>
        <p:nvPicPr>
          <p:cNvPr id="36" name="Picture 6" descr="http://master-gadgets.ru/wp-content/uploads/2018/11/kak-zagruzhat-igry-brauzera-unity-i-zapuskat-ih-s_1.png">
            <a:extLst>
              <a:ext uri="{FF2B5EF4-FFF2-40B4-BE49-F238E27FC236}">
                <a16:creationId xmlns="" xmlns:a16="http://schemas.microsoft.com/office/drawing/2014/main" id="{147C2BC6-BE5F-401D-8F22-5DCBD8708162}"/>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9805239" y="11331468"/>
            <a:ext cx="3082101" cy="1734217"/>
          </a:xfrm>
          <a:prstGeom prst="rect">
            <a:avLst/>
          </a:prstGeom>
          <a:noFill/>
          <a:extLst>
            <a:ext uri="{909E8E84-426E-40DD-AFC4-6F175D3DCCD1}">
              <a14:hiddenFill xmlns:a14="http://schemas.microsoft.com/office/drawing/2010/main">
                <a:solidFill>
                  <a:srgbClr val="FFFFFF"/>
                </a:solidFill>
              </a14:hiddenFill>
            </a:ext>
          </a:extLst>
        </p:spPr>
      </p:pic>
      <p:sp>
        <p:nvSpPr>
          <p:cNvPr id="19" name="Полилиния: фигура 18">
            <a:extLst>
              <a:ext uri="{FF2B5EF4-FFF2-40B4-BE49-F238E27FC236}">
                <a16:creationId xmlns="" xmlns:a16="http://schemas.microsoft.com/office/drawing/2014/main" id="{9880C083-68CD-4D9C-8D1B-B5504E606279}"/>
              </a:ext>
            </a:extLst>
          </p:cNvPr>
          <p:cNvSpPr/>
          <p:nvPr/>
        </p:nvSpPr>
        <p:spPr>
          <a:xfrm>
            <a:off x="18485196" y="6083421"/>
            <a:ext cx="2283069" cy="2966035"/>
          </a:xfrm>
          <a:custGeom>
            <a:avLst/>
            <a:gdLst>
              <a:gd name="connsiteX0" fmla="*/ 1449658 w 2182857"/>
              <a:gd name="connsiteY0" fmla="*/ 41720 h 2428081"/>
              <a:gd name="connsiteX1" fmla="*/ 1739590 w 2182857"/>
              <a:gd name="connsiteY1" fmla="*/ 19417 h 2428081"/>
              <a:gd name="connsiteX2" fmla="*/ 2074127 w 2182857"/>
              <a:gd name="connsiteY2" fmla="*/ 287047 h 2428081"/>
              <a:gd name="connsiteX3" fmla="*/ 2163336 w 2182857"/>
              <a:gd name="connsiteY3" fmla="*/ 866910 h 2428081"/>
              <a:gd name="connsiteX4" fmla="*/ 1739590 w 2182857"/>
              <a:gd name="connsiteY4" fmla="*/ 1469076 h 2428081"/>
              <a:gd name="connsiteX5" fmla="*/ 691375 w 2182857"/>
              <a:gd name="connsiteY5" fmla="*/ 1937427 h 2428081"/>
              <a:gd name="connsiteX6" fmla="*/ 0 w 2182857"/>
              <a:gd name="connsiteY6" fmla="*/ 2428081 h 2428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2857" h="2428081">
                <a:moveTo>
                  <a:pt x="1449658" y="41720"/>
                </a:moveTo>
                <a:cubicBezTo>
                  <a:pt x="1542585" y="10124"/>
                  <a:pt x="1635512" y="-21471"/>
                  <a:pt x="1739590" y="19417"/>
                </a:cubicBezTo>
                <a:cubicBezTo>
                  <a:pt x="1843668" y="60305"/>
                  <a:pt x="2003503" y="145798"/>
                  <a:pt x="2074127" y="287047"/>
                </a:cubicBezTo>
                <a:cubicBezTo>
                  <a:pt x="2144751" y="428296"/>
                  <a:pt x="2219092" y="669905"/>
                  <a:pt x="2163336" y="866910"/>
                </a:cubicBezTo>
                <a:cubicBezTo>
                  <a:pt x="2107580" y="1063915"/>
                  <a:pt x="1984917" y="1290657"/>
                  <a:pt x="1739590" y="1469076"/>
                </a:cubicBezTo>
                <a:cubicBezTo>
                  <a:pt x="1494263" y="1647495"/>
                  <a:pt x="981307" y="1777593"/>
                  <a:pt x="691375" y="1937427"/>
                </a:cubicBezTo>
                <a:cubicBezTo>
                  <a:pt x="401443" y="2097261"/>
                  <a:pt x="81775" y="2004335"/>
                  <a:pt x="0" y="2428081"/>
                </a:cubicBezTo>
              </a:path>
            </a:pathLst>
          </a:cu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ru-RU" sz="1800" b="0" i="0" u="none" strike="noStrike" cap="none" spc="0" normalizeH="0" baseline="0">
              <a:ln>
                <a:noFill/>
              </a:ln>
              <a:solidFill>
                <a:srgbClr val="000000"/>
              </a:solidFill>
              <a:effectLst/>
              <a:uFillTx/>
            </a:endParaRPr>
          </a:p>
        </p:txBody>
      </p:sp>
      <p:sp>
        <p:nvSpPr>
          <p:cNvPr id="20" name="Полилиния: фигура 19">
            <a:extLst>
              <a:ext uri="{FF2B5EF4-FFF2-40B4-BE49-F238E27FC236}">
                <a16:creationId xmlns="" xmlns:a16="http://schemas.microsoft.com/office/drawing/2014/main" id="{F01B5F49-FBD9-479D-B0AC-20EA0D054623}"/>
              </a:ext>
            </a:extLst>
          </p:cNvPr>
          <p:cNvSpPr/>
          <p:nvPr/>
        </p:nvSpPr>
        <p:spPr>
          <a:xfrm>
            <a:off x="14176544" y="9961160"/>
            <a:ext cx="3667927" cy="1895708"/>
          </a:xfrm>
          <a:custGeom>
            <a:avLst/>
            <a:gdLst>
              <a:gd name="connsiteX0" fmla="*/ 3628278 w 3667927"/>
              <a:gd name="connsiteY0" fmla="*/ 0 h 1895708"/>
              <a:gd name="connsiteX1" fmla="*/ 3650581 w 3667927"/>
              <a:gd name="connsiteY1" fmla="*/ 379142 h 1895708"/>
              <a:gd name="connsiteX2" fmla="*/ 3405254 w 3667927"/>
              <a:gd name="connsiteY2" fmla="*/ 557561 h 1895708"/>
              <a:gd name="connsiteX3" fmla="*/ 2446249 w 3667927"/>
              <a:gd name="connsiteY3" fmla="*/ 557561 h 1895708"/>
              <a:gd name="connsiteX4" fmla="*/ 840474 w 3667927"/>
              <a:gd name="connsiteY4" fmla="*/ 624469 h 1895708"/>
              <a:gd name="connsiteX5" fmla="*/ 238308 w 3667927"/>
              <a:gd name="connsiteY5" fmla="*/ 1092820 h 1895708"/>
              <a:gd name="connsiteX6" fmla="*/ 82191 w 3667927"/>
              <a:gd name="connsiteY6" fmla="*/ 1895708 h 189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7927" h="1895708">
                <a:moveTo>
                  <a:pt x="3628278" y="0"/>
                </a:moveTo>
                <a:cubicBezTo>
                  <a:pt x="3658015" y="143107"/>
                  <a:pt x="3687752" y="286215"/>
                  <a:pt x="3650581" y="379142"/>
                </a:cubicBezTo>
                <a:cubicBezTo>
                  <a:pt x="3613410" y="472069"/>
                  <a:pt x="3605976" y="527825"/>
                  <a:pt x="3405254" y="557561"/>
                </a:cubicBezTo>
                <a:cubicBezTo>
                  <a:pt x="3204532" y="587297"/>
                  <a:pt x="2873712" y="546410"/>
                  <a:pt x="2446249" y="557561"/>
                </a:cubicBezTo>
                <a:cubicBezTo>
                  <a:pt x="2018786" y="568712"/>
                  <a:pt x="1208464" y="535259"/>
                  <a:pt x="840474" y="624469"/>
                </a:cubicBezTo>
                <a:cubicBezTo>
                  <a:pt x="472484" y="713679"/>
                  <a:pt x="364688" y="880947"/>
                  <a:pt x="238308" y="1092820"/>
                </a:cubicBezTo>
                <a:cubicBezTo>
                  <a:pt x="111927" y="1304693"/>
                  <a:pt x="-125965" y="1828801"/>
                  <a:pt x="82191" y="1895708"/>
                </a:cubicBezTo>
              </a:path>
            </a:pathLst>
          </a:cu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ru-RU" sz="1800" b="0" i="0" u="none" strike="noStrike" cap="none" spc="0" normalizeH="0" baseline="0">
              <a:ln>
                <a:noFill/>
              </a:ln>
              <a:solidFill>
                <a:srgbClr val="000000"/>
              </a:solidFill>
              <a:effectLst/>
              <a:uFillTx/>
            </a:endParaRPr>
          </a:p>
        </p:txBody>
      </p:sp>
      <p:sp>
        <p:nvSpPr>
          <p:cNvPr id="21" name="Полилиния: фигура 20">
            <a:extLst>
              <a:ext uri="{FF2B5EF4-FFF2-40B4-BE49-F238E27FC236}">
                <a16:creationId xmlns="" xmlns:a16="http://schemas.microsoft.com/office/drawing/2014/main" id="{B2C3BB21-2165-4049-8866-53CF7C68C47A}"/>
              </a:ext>
            </a:extLst>
          </p:cNvPr>
          <p:cNvSpPr/>
          <p:nvPr/>
        </p:nvSpPr>
        <p:spPr>
          <a:xfrm>
            <a:off x="19089780" y="9938858"/>
            <a:ext cx="1458242" cy="1798208"/>
          </a:xfrm>
          <a:custGeom>
            <a:avLst/>
            <a:gdLst>
              <a:gd name="connsiteX0" fmla="*/ 8584 w 1458242"/>
              <a:gd name="connsiteY0" fmla="*/ 0 h 1798208"/>
              <a:gd name="connsiteX1" fmla="*/ 8584 w 1458242"/>
              <a:gd name="connsiteY1" fmla="*/ 312234 h 1798208"/>
              <a:gd name="connsiteX2" fmla="*/ 97794 w 1458242"/>
              <a:gd name="connsiteY2" fmla="*/ 512956 h 1798208"/>
              <a:gd name="connsiteX3" fmla="*/ 543842 w 1458242"/>
              <a:gd name="connsiteY3" fmla="*/ 557561 h 1798208"/>
              <a:gd name="connsiteX4" fmla="*/ 989891 w 1458242"/>
              <a:gd name="connsiteY4" fmla="*/ 557561 h 1798208"/>
              <a:gd name="connsiteX5" fmla="*/ 1369033 w 1458242"/>
              <a:gd name="connsiteY5" fmla="*/ 825190 h 1798208"/>
              <a:gd name="connsiteX6" fmla="*/ 1435940 w 1458242"/>
              <a:gd name="connsiteY6" fmla="*/ 1382751 h 1798208"/>
              <a:gd name="connsiteX7" fmla="*/ 1458242 w 1458242"/>
              <a:gd name="connsiteY7" fmla="*/ 1784195 h 1798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242" h="1798208">
                <a:moveTo>
                  <a:pt x="8584" y="0"/>
                </a:moveTo>
                <a:cubicBezTo>
                  <a:pt x="1150" y="113370"/>
                  <a:pt x="-6284" y="226741"/>
                  <a:pt x="8584" y="312234"/>
                </a:cubicBezTo>
                <a:cubicBezTo>
                  <a:pt x="23452" y="397727"/>
                  <a:pt x="8584" y="472068"/>
                  <a:pt x="97794" y="512956"/>
                </a:cubicBezTo>
                <a:cubicBezTo>
                  <a:pt x="187004" y="553844"/>
                  <a:pt x="395159" y="550127"/>
                  <a:pt x="543842" y="557561"/>
                </a:cubicBezTo>
                <a:cubicBezTo>
                  <a:pt x="692525" y="564995"/>
                  <a:pt x="852359" y="512956"/>
                  <a:pt x="989891" y="557561"/>
                </a:cubicBezTo>
                <a:cubicBezTo>
                  <a:pt x="1127423" y="602166"/>
                  <a:pt x="1294692" y="687658"/>
                  <a:pt x="1369033" y="825190"/>
                </a:cubicBezTo>
                <a:cubicBezTo>
                  <a:pt x="1443375" y="962722"/>
                  <a:pt x="1421072" y="1222917"/>
                  <a:pt x="1435940" y="1382751"/>
                </a:cubicBezTo>
                <a:cubicBezTo>
                  <a:pt x="1450808" y="1542585"/>
                  <a:pt x="1276105" y="1869688"/>
                  <a:pt x="1458242" y="1784195"/>
                </a:cubicBezTo>
              </a:path>
            </a:pathLst>
          </a:cu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ru-RU" sz="1800" b="0" i="0" u="none" strike="noStrike" cap="none" spc="0" normalizeH="0" baseline="0">
              <a:ln>
                <a:noFill/>
              </a:ln>
              <a:solidFill>
                <a:srgbClr val="000000"/>
              </a:solidFill>
              <a:effectLst/>
              <a:uFillTx/>
            </a:endParaRPr>
          </a:p>
        </p:txBody>
      </p:sp>
      <p:sp>
        <p:nvSpPr>
          <p:cNvPr id="40" name="Заголовок основного текста">
            <a:extLst>
              <a:ext uri="{FF2B5EF4-FFF2-40B4-BE49-F238E27FC236}">
                <a16:creationId xmlns="" xmlns:a16="http://schemas.microsoft.com/office/drawing/2014/main" id="{63EC3D73-2A04-4956-BF56-82FE199554FE}"/>
              </a:ext>
            </a:extLst>
          </p:cNvPr>
          <p:cNvSpPr txBox="1"/>
          <p:nvPr/>
        </p:nvSpPr>
        <p:spPr>
          <a:xfrm>
            <a:off x="620976" y="3521772"/>
            <a:ext cx="8614671" cy="89341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b"/>
          <a:lstStyle>
            <a:lvl1pPr algn="l">
              <a:defRPr sz="4200" b="1">
                <a:solidFill>
                  <a:srgbClr val="253957"/>
                </a:solidFill>
                <a:latin typeface="+mn-lt"/>
                <a:ea typeface="+mn-ea"/>
                <a:cs typeface="+mn-cs"/>
                <a:sym typeface="Arial Narrow"/>
              </a:defRPr>
            </a:lvl1pPr>
          </a:lstStyle>
          <a:p>
            <a:pPr algn="ctr"/>
            <a:r>
              <a:rPr lang="ru-RU" dirty="0"/>
              <a:t>УСТРОЙСТВО СБОРА ДАННЫХ</a:t>
            </a:r>
            <a:endParaRPr dirty="0"/>
          </a:p>
        </p:txBody>
      </p:sp>
      <p:sp>
        <p:nvSpPr>
          <p:cNvPr id="41" name="Заголовок основного текста">
            <a:extLst>
              <a:ext uri="{FF2B5EF4-FFF2-40B4-BE49-F238E27FC236}">
                <a16:creationId xmlns="" xmlns:a16="http://schemas.microsoft.com/office/drawing/2014/main" id="{DDEFF428-E60C-413B-A88C-8A9CB10E2345}"/>
              </a:ext>
            </a:extLst>
          </p:cNvPr>
          <p:cNvSpPr txBox="1"/>
          <p:nvPr/>
        </p:nvSpPr>
        <p:spPr>
          <a:xfrm>
            <a:off x="3114921" y="11276717"/>
            <a:ext cx="8614671" cy="89341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b"/>
          <a:lstStyle>
            <a:lvl1pPr algn="l">
              <a:defRPr sz="4200" b="1">
                <a:solidFill>
                  <a:srgbClr val="253957"/>
                </a:solidFill>
                <a:latin typeface="+mn-lt"/>
                <a:ea typeface="+mn-ea"/>
                <a:cs typeface="+mn-cs"/>
                <a:sym typeface="Arial Narrow"/>
              </a:defRPr>
            </a:lvl1pPr>
          </a:lstStyle>
          <a:p>
            <a:pPr algn="ctr"/>
            <a:r>
              <a:rPr lang="ru-RU" dirty="0"/>
              <a:t>Датчик </a:t>
            </a:r>
          </a:p>
          <a:p>
            <a:pPr algn="ctr"/>
            <a:r>
              <a:rPr lang="ru-RU" dirty="0"/>
              <a:t>движения</a:t>
            </a:r>
            <a:endParaRPr dirty="0"/>
          </a:p>
        </p:txBody>
      </p:sp>
      <p:sp>
        <p:nvSpPr>
          <p:cNvPr id="42" name="Заголовок основного текста">
            <a:extLst>
              <a:ext uri="{FF2B5EF4-FFF2-40B4-BE49-F238E27FC236}">
                <a16:creationId xmlns="" xmlns:a16="http://schemas.microsoft.com/office/drawing/2014/main" id="{0FAA0FDD-4B8C-4C8B-BC05-761F91C9338F}"/>
              </a:ext>
            </a:extLst>
          </p:cNvPr>
          <p:cNvSpPr txBox="1"/>
          <p:nvPr/>
        </p:nvSpPr>
        <p:spPr>
          <a:xfrm>
            <a:off x="-2802390" y="10585270"/>
            <a:ext cx="8614671" cy="89341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b"/>
          <a:lstStyle>
            <a:lvl1pPr algn="l">
              <a:defRPr sz="4200" b="1">
                <a:solidFill>
                  <a:srgbClr val="253957"/>
                </a:solidFill>
                <a:latin typeface="+mn-lt"/>
                <a:ea typeface="+mn-ea"/>
                <a:cs typeface="+mn-cs"/>
                <a:sym typeface="Arial Narrow"/>
              </a:defRPr>
            </a:lvl1pPr>
          </a:lstStyle>
          <a:p>
            <a:pPr algn="ctr"/>
            <a:r>
              <a:rPr lang="ru-RU" dirty="0"/>
              <a:t>Датчик</a:t>
            </a:r>
          </a:p>
          <a:p>
            <a:pPr algn="ctr"/>
            <a:r>
              <a:rPr lang="ru-RU" dirty="0"/>
              <a:t>света</a:t>
            </a:r>
            <a:endParaRPr dirty="0"/>
          </a:p>
        </p:txBody>
      </p:sp>
      <p:sp>
        <p:nvSpPr>
          <p:cNvPr id="43" name="Заголовок основного текста">
            <a:extLst>
              <a:ext uri="{FF2B5EF4-FFF2-40B4-BE49-F238E27FC236}">
                <a16:creationId xmlns="" xmlns:a16="http://schemas.microsoft.com/office/drawing/2014/main" id="{9E06B4E3-5365-425F-A5CD-32C183A77F2A}"/>
              </a:ext>
            </a:extLst>
          </p:cNvPr>
          <p:cNvSpPr txBox="1"/>
          <p:nvPr/>
        </p:nvSpPr>
        <p:spPr>
          <a:xfrm>
            <a:off x="828097" y="5132410"/>
            <a:ext cx="8614671" cy="89341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b"/>
          <a:lstStyle>
            <a:lvl1pPr algn="l">
              <a:defRPr sz="4200" b="1">
                <a:solidFill>
                  <a:srgbClr val="253957"/>
                </a:solidFill>
                <a:latin typeface="+mn-lt"/>
                <a:ea typeface="+mn-ea"/>
                <a:cs typeface="+mn-cs"/>
                <a:sym typeface="Arial Narrow"/>
              </a:defRPr>
            </a:lvl1pPr>
          </a:lstStyle>
          <a:p>
            <a:pPr algn="ctr"/>
            <a:r>
              <a:rPr lang="ru-RU" dirty="0"/>
              <a:t>Датчик влажности и температуры</a:t>
            </a:r>
            <a:endParaRPr dirty="0"/>
          </a:p>
        </p:txBody>
      </p:sp>
      <p:sp>
        <p:nvSpPr>
          <p:cNvPr id="44" name="Заголовок основного текста">
            <a:extLst>
              <a:ext uri="{FF2B5EF4-FFF2-40B4-BE49-F238E27FC236}">
                <a16:creationId xmlns="" xmlns:a16="http://schemas.microsoft.com/office/drawing/2014/main" id="{DE7F7CB2-9DFF-4312-AC0D-21B7810D1DAE}"/>
              </a:ext>
            </a:extLst>
          </p:cNvPr>
          <p:cNvSpPr txBox="1"/>
          <p:nvPr/>
        </p:nvSpPr>
        <p:spPr>
          <a:xfrm>
            <a:off x="4125361" y="6858000"/>
            <a:ext cx="8614671" cy="89341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b"/>
          <a:lstStyle>
            <a:lvl1pPr algn="l">
              <a:defRPr sz="4200" b="1">
                <a:solidFill>
                  <a:srgbClr val="253957"/>
                </a:solidFill>
                <a:latin typeface="+mn-lt"/>
                <a:ea typeface="+mn-ea"/>
                <a:cs typeface="+mn-cs"/>
                <a:sym typeface="Arial Narrow"/>
              </a:defRPr>
            </a:lvl1pPr>
          </a:lstStyle>
          <a:p>
            <a:pPr algn="ctr"/>
            <a:r>
              <a:rPr lang="ru-RU" dirty="0"/>
              <a:t>Микрофон</a:t>
            </a:r>
            <a:endParaRPr dirty="0"/>
          </a:p>
        </p:txBody>
      </p:sp>
      <p:sp>
        <p:nvSpPr>
          <p:cNvPr id="45" name="Заголовок основного текста">
            <a:extLst>
              <a:ext uri="{FF2B5EF4-FFF2-40B4-BE49-F238E27FC236}">
                <a16:creationId xmlns="" xmlns:a16="http://schemas.microsoft.com/office/drawing/2014/main" id="{6E72CAE7-F86C-4B38-8269-71E87A982383}"/>
              </a:ext>
            </a:extLst>
          </p:cNvPr>
          <p:cNvSpPr txBox="1"/>
          <p:nvPr/>
        </p:nvSpPr>
        <p:spPr>
          <a:xfrm>
            <a:off x="14061080" y="2483883"/>
            <a:ext cx="8614671" cy="89341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b"/>
          <a:lstStyle>
            <a:lvl1pPr algn="l">
              <a:defRPr sz="4200" b="1">
                <a:solidFill>
                  <a:srgbClr val="253957"/>
                </a:solidFill>
                <a:latin typeface="+mn-lt"/>
                <a:ea typeface="+mn-ea"/>
                <a:cs typeface="+mn-cs"/>
                <a:sym typeface="Arial Narrow"/>
              </a:defRPr>
            </a:lvl1pPr>
          </a:lstStyle>
          <a:p>
            <a:pPr algn="ctr"/>
            <a:r>
              <a:rPr lang="ru-RU" dirty="0"/>
              <a:t>БАЗОВАЯ СТАНЦИЯ</a:t>
            </a:r>
            <a:endParaRPr dirty="0"/>
          </a:p>
        </p:txBody>
      </p:sp>
    </p:spTree>
    <p:extLst>
      <p:ext uri="{BB962C8B-B14F-4D97-AF65-F5344CB8AC3E}">
        <p14:creationId xmlns:p14="http://schemas.microsoft.com/office/powerpoint/2010/main" val="2404034752"/>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902968" y="586179"/>
            <a:ext cx="16073440" cy="119958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smtClean="0"/>
              <a:t>НАЗНАЧЕНИЕ системы сбора данных</a:t>
            </a:r>
            <a:endParaRPr lang="ru-RU"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233155" y="2969568"/>
            <a:ext cx="21506374" cy="1051316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algn="l">
              <a:lnSpc>
                <a:spcPct val="150000"/>
              </a:lnSpc>
            </a:pPr>
            <a:r>
              <a:rPr lang="ru-RU" sz="5400" dirty="0">
                <a:solidFill>
                  <a:srgbClr val="253957"/>
                </a:solidFill>
                <a:latin typeface="+mn-lt"/>
              </a:rPr>
              <a:t>С помощью реализованной инфраструктуры могут исследоваться:</a:t>
            </a:r>
          </a:p>
          <a:p>
            <a:pPr algn="l">
              <a:lnSpc>
                <a:spcPct val="150000"/>
              </a:lnSpc>
            </a:pPr>
            <a:endParaRPr lang="ru-RU" sz="5400" dirty="0">
              <a:solidFill>
                <a:srgbClr val="253957"/>
              </a:solidFill>
              <a:latin typeface="+mn-lt"/>
            </a:endParaRPr>
          </a:p>
          <a:p>
            <a:pPr marL="571500" indent="-571500" algn="l">
              <a:lnSpc>
                <a:spcPct val="150000"/>
              </a:lnSpc>
              <a:buFont typeface="Arial" panose="020B0604020202020204" pitchFamily="34" charset="0"/>
              <a:buChar char="•"/>
            </a:pPr>
            <a:r>
              <a:rPr lang="ru-RU" sz="5400" dirty="0">
                <a:solidFill>
                  <a:srgbClr val="253957"/>
                </a:solidFill>
                <a:latin typeface="+mn-lt"/>
              </a:rPr>
              <a:t>Балансировка </a:t>
            </a:r>
            <a:r>
              <a:rPr lang="en-US" sz="5400" dirty="0" err="1">
                <a:solidFill>
                  <a:srgbClr val="253957"/>
                </a:solidFill>
                <a:latin typeface="+mn-lt"/>
              </a:rPr>
              <a:t>LoRa</a:t>
            </a:r>
            <a:r>
              <a:rPr lang="en-US" sz="5400" dirty="0">
                <a:solidFill>
                  <a:srgbClr val="253957"/>
                </a:solidFill>
                <a:latin typeface="+mn-lt"/>
              </a:rPr>
              <a:t> </a:t>
            </a:r>
            <a:r>
              <a:rPr lang="ru-RU" sz="5400" dirty="0">
                <a:solidFill>
                  <a:srgbClr val="253957"/>
                </a:solidFill>
                <a:latin typeface="+mn-lt"/>
              </a:rPr>
              <a:t>сетей;</a:t>
            </a:r>
          </a:p>
          <a:p>
            <a:pPr marL="571500" indent="-571500" algn="l">
              <a:lnSpc>
                <a:spcPct val="150000"/>
              </a:lnSpc>
              <a:buFont typeface="Arial" panose="020B0604020202020204" pitchFamily="34" charset="0"/>
              <a:buChar char="•"/>
            </a:pPr>
            <a:r>
              <a:rPr lang="ru-RU" sz="5400" dirty="0">
                <a:solidFill>
                  <a:srgbClr val="253957"/>
                </a:solidFill>
                <a:latin typeface="+mn-lt"/>
              </a:rPr>
              <a:t>Настройка программно-конфигурируемых сетей;</a:t>
            </a:r>
          </a:p>
          <a:p>
            <a:pPr marL="571500" indent="-571500" algn="l">
              <a:lnSpc>
                <a:spcPct val="150000"/>
              </a:lnSpc>
              <a:buFont typeface="Arial" panose="020B0604020202020204" pitchFamily="34" charset="0"/>
              <a:buChar char="•"/>
            </a:pPr>
            <a:r>
              <a:rPr lang="ru-RU" sz="5400" dirty="0">
                <a:solidFill>
                  <a:srgbClr val="002060"/>
                </a:solidFill>
                <a:latin typeface="Arial Narrow" charset="0"/>
                <a:ea typeface="Arial Narrow" charset="0"/>
                <a:cs typeface="Arial Narrow" charset="0"/>
              </a:rPr>
              <a:t>Исследование и разработка моделей оценки </a:t>
            </a:r>
            <a:r>
              <a:rPr lang="ru-RU" sz="5400" dirty="0" err="1">
                <a:solidFill>
                  <a:srgbClr val="002060"/>
                </a:solidFill>
                <a:latin typeface="Arial Narrow" charset="0"/>
                <a:ea typeface="Arial Narrow" charset="0"/>
                <a:cs typeface="Arial Narrow" charset="0"/>
              </a:rPr>
              <a:t>энергоэффективности</a:t>
            </a:r>
            <a:r>
              <a:rPr lang="ru-RU" sz="5400" dirty="0">
                <a:solidFill>
                  <a:srgbClr val="002060"/>
                </a:solidFill>
                <a:latin typeface="Arial Narrow" charset="0"/>
                <a:ea typeface="Arial Narrow" charset="0"/>
                <a:cs typeface="Arial Narrow" charset="0"/>
              </a:rPr>
              <a:t> функционирования изолированных </a:t>
            </a:r>
            <a:r>
              <a:rPr lang="ru-RU" sz="5400" dirty="0" smtClean="0">
                <a:solidFill>
                  <a:srgbClr val="002060"/>
                </a:solidFill>
                <a:latin typeface="Arial Narrow" charset="0"/>
                <a:ea typeface="Arial Narrow" charset="0"/>
                <a:cs typeface="Arial Narrow" charset="0"/>
              </a:rPr>
              <a:t>устройств</a:t>
            </a:r>
            <a:r>
              <a:rPr lang="en-US" sz="5400" dirty="0" smtClean="0">
                <a:solidFill>
                  <a:srgbClr val="002060"/>
                </a:solidFill>
                <a:latin typeface="Arial Narrow" charset="0"/>
                <a:ea typeface="Arial Narrow" charset="0"/>
                <a:cs typeface="Arial Narrow" charset="0"/>
              </a:rPr>
              <a:t>;</a:t>
            </a:r>
            <a:endParaRPr lang="ru-RU" sz="5400" dirty="0" smtClean="0">
              <a:solidFill>
                <a:srgbClr val="002060"/>
              </a:solidFill>
              <a:latin typeface="Arial Narrow" charset="0"/>
              <a:ea typeface="Arial Narrow" charset="0"/>
              <a:cs typeface="Arial Narrow" charset="0"/>
            </a:endParaRPr>
          </a:p>
          <a:p>
            <a:pPr marL="571500" indent="-571500" algn="l">
              <a:lnSpc>
                <a:spcPct val="150000"/>
              </a:lnSpc>
              <a:buFont typeface="Arial" panose="020B0604020202020204" pitchFamily="34" charset="0"/>
              <a:buChar char="•"/>
            </a:pPr>
            <a:r>
              <a:rPr lang="ru-RU" sz="5400" dirty="0" smtClean="0">
                <a:solidFill>
                  <a:srgbClr val="253957"/>
                </a:solidFill>
                <a:latin typeface="+mn-lt"/>
              </a:rPr>
              <a:t>Новые </a:t>
            </a:r>
            <a:r>
              <a:rPr lang="ru-RU" sz="5400" dirty="0">
                <a:solidFill>
                  <a:srgbClr val="253957"/>
                </a:solidFill>
                <a:latin typeface="+mn-lt"/>
              </a:rPr>
              <a:t>типы интерфейсов </a:t>
            </a:r>
            <a:r>
              <a:rPr lang="ru-RU" sz="5400" dirty="0" smtClean="0">
                <a:solidFill>
                  <a:srgbClr val="253957"/>
                </a:solidFill>
                <a:latin typeface="+mn-lt"/>
              </a:rPr>
              <a:t>для визуализации (</a:t>
            </a:r>
            <a:r>
              <a:rPr lang="en-US" sz="5400" dirty="0" smtClean="0">
                <a:solidFill>
                  <a:srgbClr val="253957"/>
                </a:solidFill>
                <a:latin typeface="+mn-lt"/>
              </a:rPr>
              <a:t>webVR, VR, AR, MR</a:t>
            </a:r>
            <a:r>
              <a:rPr lang="ru-RU" sz="5400" dirty="0" smtClean="0">
                <a:solidFill>
                  <a:srgbClr val="253957"/>
                </a:solidFill>
                <a:latin typeface="+mn-lt"/>
              </a:rPr>
              <a:t>) больших аналоговых данных и взаимодействия с элементами инфраструктуры.</a:t>
            </a:r>
            <a:endParaRPr lang="ru-RU" sz="5400" dirty="0">
              <a:solidFill>
                <a:srgbClr val="253957"/>
              </a:solidFill>
              <a:latin typeface="+mn-lt"/>
            </a:endParaRPr>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spTree>
    <p:extLst>
      <p:ext uri="{BB962C8B-B14F-4D97-AF65-F5344CB8AC3E}">
        <p14:creationId xmlns:p14="http://schemas.microsoft.com/office/powerpoint/2010/main" val="2975418183"/>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902968" y="586179"/>
            <a:ext cx="21746416" cy="119958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a:t>СИСТЕМА </a:t>
            </a:r>
            <a:r>
              <a:rPr lang="ru-RU" dirty="0" smtClean="0"/>
              <a:t>ОПОВЕЩЕНИЯ</a:t>
            </a:r>
            <a:endParaRPr lang="ru-RU" dirty="0"/>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sp>
        <p:nvSpPr>
          <p:cNvPr id="32"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a:extLst>
              <a:ext uri="{FF2B5EF4-FFF2-40B4-BE49-F238E27FC236}">
                <a16:creationId xmlns="" xmlns:a16="http://schemas.microsoft.com/office/drawing/2014/main" id="{C5CEEEDD-47D7-471D-93EE-0A13EE753AA4}"/>
              </a:ext>
            </a:extLst>
          </p:cNvPr>
          <p:cNvSpPr txBox="1"/>
          <p:nvPr/>
        </p:nvSpPr>
        <p:spPr>
          <a:xfrm>
            <a:off x="1226606" y="3761656"/>
            <a:ext cx="21506374" cy="1051316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marL="685800" indent="-685800" algn="l">
              <a:buFont typeface="Arial" panose="020B0604020202020204" pitchFamily="34" charset="0"/>
              <a:buChar char="•"/>
            </a:pPr>
            <a:endParaRPr lang="ru-RU" sz="6000" dirty="0">
              <a:solidFill>
                <a:srgbClr val="253957"/>
              </a:solidFill>
              <a:latin typeface="+mn-lt"/>
            </a:endParaRPr>
          </a:p>
        </p:txBody>
      </p:sp>
      <p:pic>
        <p:nvPicPr>
          <p:cNvPr id="6" name="Рисунок 5">
            <a:extLst>
              <a:ext uri="{FF2B5EF4-FFF2-40B4-BE49-F238E27FC236}">
                <a16:creationId xmlns="" xmlns:a16="http://schemas.microsoft.com/office/drawing/2014/main" id="{58861014-A5AF-4FCE-A2B2-26C41145C9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5895" y="6209928"/>
            <a:ext cx="3781415" cy="3781415"/>
          </a:xfrm>
          <a:prstGeom prst="rect">
            <a:avLst/>
          </a:prstGeom>
        </p:spPr>
      </p:pic>
      <p:pic>
        <p:nvPicPr>
          <p:cNvPr id="4" name="Рисунок 3">
            <a:extLst>
              <a:ext uri="{FF2B5EF4-FFF2-40B4-BE49-F238E27FC236}">
                <a16:creationId xmlns="" xmlns:a16="http://schemas.microsoft.com/office/drawing/2014/main" id="{43771D1F-D28C-40A2-B8A3-51231671ED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88344" y="6209928"/>
            <a:ext cx="3781415" cy="3781415"/>
          </a:xfrm>
          <a:prstGeom prst="rect">
            <a:avLst/>
          </a:prstGeom>
        </p:spPr>
      </p:pic>
      <p:sp>
        <p:nvSpPr>
          <p:cNvPr id="5" name="Стрелка: влево-вправо 4">
            <a:extLst>
              <a:ext uri="{FF2B5EF4-FFF2-40B4-BE49-F238E27FC236}">
                <a16:creationId xmlns="" xmlns:a16="http://schemas.microsoft.com/office/drawing/2014/main" id="{BB2EE81B-3023-4946-8FB9-730BC3F64DDE}"/>
              </a:ext>
            </a:extLst>
          </p:cNvPr>
          <p:cNvSpPr/>
          <p:nvPr/>
        </p:nvSpPr>
        <p:spPr>
          <a:xfrm>
            <a:off x="9788355" y="7236554"/>
            <a:ext cx="4248472" cy="1728162"/>
          </a:xfrm>
          <a:prstGeom prst="leftRightArrow">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pic>
        <p:nvPicPr>
          <p:cNvPr id="11" name="Picture 6" descr="https://pngimg.com/uploads/wifi/wifi_PNG62225.png">
            <a:extLst>
              <a:ext uri="{FF2B5EF4-FFF2-40B4-BE49-F238E27FC236}">
                <a16:creationId xmlns="" xmlns:a16="http://schemas.microsoft.com/office/drawing/2014/main" id="{BBF2697F-F16F-4C01-85F7-41BC770983F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35155" y="5215573"/>
            <a:ext cx="2554871" cy="1809700"/>
          </a:xfrm>
          <a:prstGeom prst="rect">
            <a:avLst/>
          </a:prstGeom>
          <a:noFill/>
          <a:extLst>
            <a:ext uri="{909E8E84-426E-40DD-AFC4-6F175D3DCCD1}">
              <a14:hiddenFill xmlns:a14="http://schemas.microsoft.com/office/drawing/2010/main">
                <a:solidFill>
                  <a:srgbClr val="FFFFFF"/>
                </a:solidFill>
              </a14:hiddenFill>
            </a:ext>
          </a:extLst>
        </p:spPr>
      </p:pic>
      <p:sp>
        <p:nvSpPr>
          <p:cNvPr id="12" name="Заголовок основного текста">
            <a:extLst>
              <a:ext uri="{FF2B5EF4-FFF2-40B4-BE49-F238E27FC236}">
                <a16:creationId xmlns="" xmlns:a16="http://schemas.microsoft.com/office/drawing/2014/main" id="{7763D352-C4C5-4D6C-AF05-84F89E4C5684}"/>
              </a:ext>
            </a:extLst>
          </p:cNvPr>
          <p:cNvSpPr txBox="1"/>
          <p:nvPr/>
        </p:nvSpPr>
        <p:spPr>
          <a:xfrm>
            <a:off x="12871715" y="10202624"/>
            <a:ext cx="8614671" cy="89341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b"/>
          <a:lstStyle>
            <a:lvl1pPr algn="l">
              <a:defRPr sz="4200" b="1">
                <a:solidFill>
                  <a:srgbClr val="253957"/>
                </a:solidFill>
                <a:latin typeface="+mn-lt"/>
                <a:ea typeface="+mn-ea"/>
                <a:cs typeface="+mn-cs"/>
                <a:sym typeface="Arial Narrow"/>
              </a:defRPr>
            </a:lvl1pPr>
          </a:lstStyle>
          <a:p>
            <a:pPr algn="ctr"/>
            <a:r>
              <a:rPr lang="ru-RU" dirty="0"/>
              <a:t>СЕРВЕР</a:t>
            </a:r>
            <a:endParaRPr dirty="0"/>
          </a:p>
        </p:txBody>
      </p:sp>
      <p:sp>
        <p:nvSpPr>
          <p:cNvPr id="13" name="Заголовок основного текста">
            <a:extLst>
              <a:ext uri="{FF2B5EF4-FFF2-40B4-BE49-F238E27FC236}">
                <a16:creationId xmlns="" xmlns:a16="http://schemas.microsoft.com/office/drawing/2014/main" id="{8C16D0D4-AAC2-4C37-8DED-FC5052FB7948}"/>
              </a:ext>
            </a:extLst>
          </p:cNvPr>
          <p:cNvSpPr txBox="1"/>
          <p:nvPr/>
        </p:nvSpPr>
        <p:spPr>
          <a:xfrm>
            <a:off x="2309266" y="10202624"/>
            <a:ext cx="8614671" cy="89341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b"/>
          <a:lstStyle>
            <a:lvl1pPr algn="l">
              <a:defRPr sz="4200" b="1">
                <a:solidFill>
                  <a:srgbClr val="253957"/>
                </a:solidFill>
                <a:latin typeface="+mn-lt"/>
                <a:ea typeface="+mn-ea"/>
                <a:cs typeface="+mn-cs"/>
                <a:sym typeface="Arial Narrow"/>
              </a:defRPr>
            </a:lvl1pPr>
          </a:lstStyle>
          <a:p>
            <a:pPr algn="ctr"/>
            <a:r>
              <a:rPr lang="ru-RU" dirty="0" smtClean="0"/>
              <a:t>ЗВУКОВОЕ ОПОВЕЩЕНИЕ</a:t>
            </a:r>
            <a:endParaRPr dirty="0"/>
          </a:p>
        </p:txBody>
      </p:sp>
    </p:spTree>
    <p:extLst>
      <p:ext uri="{BB962C8B-B14F-4D97-AF65-F5344CB8AC3E}">
        <p14:creationId xmlns:p14="http://schemas.microsoft.com/office/powerpoint/2010/main" val="617908525"/>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902968" y="586179"/>
            <a:ext cx="21746416" cy="119958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smtClean="0"/>
              <a:t>функции </a:t>
            </a:r>
            <a:r>
              <a:rPr lang="ru-RU" dirty="0"/>
              <a:t>СИСТЕМЫ ОПОВЕЩЕНИЯ</a:t>
            </a:r>
          </a:p>
        </p:txBody>
      </p:sp>
      <p:pic>
        <p:nvPicPr>
          <p:cNvPr id="63" name="Изображение" descr="Изображение"/>
          <p:cNvPicPr>
            <a:picLocks noChangeAspect="1"/>
          </p:cNvPicPr>
          <p:nvPr/>
        </p:nvPicPr>
        <p:blipFill>
          <a:blip r:embed="rId3">
            <a:extLst/>
          </a:blip>
          <a:stretch>
            <a:fillRect/>
          </a:stretch>
        </p:blipFill>
        <p:spPr>
          <a:xfrm>
            <a:off x="1226606" y="586180"/>
            <a:ext cx="1199579" cy="1199579"/>
          </a:xfrm>
          <a:prstGeom prst="rect">
            <a:avLst/>
          </a:prstGeom>
          <a:ln w="12700">
            <a:miter lim="400000"/>
          </a:ln>
        </p:spPr>
      </p:pic>
      <p:sp>
        <p:nvSpPr>
          <p:cNvPr id="32"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a:extLst>
              <a:ext uri="{FF2B5EF4-FFF2-40B4-BE49-F238E27FC236}">
                <a16:creationId xmlns="" xmlns:a16="http://schemas.microsoft.com/office/drawing/2014/main" id="{C5CEEEDD-47D7-471D-93EE-0A13EE753AA4}"/>
              </a:ext>
            </a:extLst>
          </p:cNvPr>
          <p:cNvSpPr txBox="1"/>
          <p:nvPr/>
        </p:nvSpPr>
        <p:spPr>
          <a:xfrm>
            <a:off x="1226606" y="3761656"/>
            <a:ext cx="21506374" cy="1051316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marL="685800" indent="-685800" algn="l">
              <a:buFont typeface="Arial" panose="020B0604020202020204" pitchFamily="34" charset="0"/>
              <a:buChar char="•"/>
            </a:pPr>
            <a:endParaRPr lang="ru-RU" sz="6000" dirty="0">
              <a:solidFill>
                <a:srgbClr val="253957"/>
              </a:solidFill>
              <a:latin typeface="+mn-lt"/>
            </a:endParaRPr>
          </a:p>
        </p:txBody>
      </p:sp>
      <p:sp>
        <p:nvSpPr>
          <p:cNvPr id="14"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a:extLst>
              <a:ext uri="{FF2B5EF4-FFF2-40B4-BE49-F238E27FC236}">
                <a16:creationId xmlns="" xmlns:a16="http://schemas.microsoft.com/office/drawing/2014/main" id="{DAF962F8-A429-42AE-A68C-05E90C6CF3B0}"/>
              </a:ext>
            </a:extLst>
          </p:cNvPr>
          <p:cNvSpPr txBox="1"/>
          <p:nvPr/>
        </p:nvSpPr>
        <p:spPr>
          <a:xfrm>
            <a:off x="1379006" y="3914056"/>
            <a:ext cx="21506374" cy="1051316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marL="685800" indent="-685800" algn="l">
              <a:lnSpc>
                <a:spcPct val="150000"/>
              </a:lnSpc>
              <a:buFont typeface="Arial" panose="020B0604020202020204" pitchFamily="34" charset="0"/>
              <a:buChar char="•"/>
            </a:pPr>
            <a:r>
              <a:rPr lang="ru-RU" sz="6000" dirty="0">
                <a:solidFill>
                  <a:srgbClr val="253957"/>
                </a:solidFill>
                <a:latin typeface="+mn-lt"/>
              </a:rPr>
              <a:t>Уведомление пользователя комплекса о произошедшем </a:t>
            </a:r>
            <a:r>
              <a:rPr lang="ru-RU" sz="6000" dirty="0" smtClean="0">
                <a:solidFill>
                  <a:srgbClr val="253957"/>
                </a:solidFill>
                <a:latin typeface="+mn-lt"/>
              </a:rPr>
              <a:t>событии</a:t>
            </a:r>
            <a:endParaRPr lang="ru-RU" sz="6000" dirty="0">
              <a:solidFill>
                <a:srgbClr val="253957"/>
              </a:solidFill>
              <a:latin typeface="+mn-lt"/>
            </a:endParaRPr>
          </a:p>
          <a:p>
            <a:pPr marL="685800" indent="-685800" algn="l">
              <a:lnSpc>
                <a:spcPct val="150000"/>
              </a:lnSpc>
              <a:buFont typeface="Arial" panose="020B0604020202020204" pitchFamily="34" charset="0"/>
              <a:buChar char="•"/>
            </a:pPr>
            <a:r>
              <a:rPr lang="ru-RU" sz="6000" dirty="0" smtClean="0">
                <a:solidFill>
                  <a:srgbClr val="253957"/>
                </a:solidFill>
                <a:latin typeface="+mn-lt"/>
              </a:rPr>
              <a:t>Установка времени оповещения посредством запроса к серверу</a:t>
            </a:r>
          </a:p>
          <a:p>
            <a:pPr marL="685800" indent="-685800" algn="l">
              <a:lnSpc>
                <a:spcPct val="150000"/>
              </a:lnSpc>
              <a:buFont typeface="Arial" panose="020B0604020202020204" pitchFamily="34" charset="0"/>
              <a:buChar char="•"/>
            </a:pPr>
            <a:r>
              <a:rPr lang="ru-RU" sz="6000" dirty="0" smtClean="0">
                <a:solidFill>
                  <a:srgbClr val="253957"/>
                </a:solidFill>
                <a:latin typeface="+mn-lt"/>
              </a:rPr>
              <a:t>Включение сигнала по запросу</a:t>
            </a:r>
            <a:endParaRPr lang="ru-RU" sz="6000" dirty="0">
              <a:solidFill>
                <a:srgbClr val="253957"/>
              </a:solidFill>
              <a:latin typeface="+mn-lt"/>
            </a:endParaRPr>
          </a:p>
        </p:txBody>
      </p:sp>
      <p:sp>
        <p:nvSpPr>
          <p:cNvPr id="7" name="AutoShape 6" descr="https://www.ikea.com/ru/ru/images/products/calla-nastennye-casy__0633571_PE695905_S4.JPG">
            <a:extLst>
              <a:ext uri="{FF2B5EF4-FFF2-40B4-BE49-F238E27FC236}">
                <a16:creationId xmlns="" xmlns:a16="http://schemas.microsoft.com/office/drawing/2014/main" id="{852F4F7E-74C0-4004-AA6A-378067AB3B20}"/>
              </a:ext>
            </a:extLst>
          </p:cNvPr>
          <p:cNvSpPr>
            <a:spLocks noChangeAspect="1" noChangeArrowheads="1"/>
          </p:cNvSpPr>
          <p:nvPr/>
        </p:nvSpPr>
        <p:spPr bwMode="auto">
          <a:xfrm>
            <a:off x="9810750" y="4476750"/>
            <a:ext cx="4762500" cy="4762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9" name="Рисунок 8">
            <a:extLst>
              <a:ext uri="{FF2B5EF4-FFF2-40B4-BE49-F238E27FC236}">
                <a16:creationId xmlns="" xmlns:a16="http://schemas.microsoft.com/office/drawing/2014/main" id="{97C76805-6A1B-4A9F-B548-88D2118655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41698" y="8348248"/>
            <a:ext cx="4876190" cy="4876190"/>
          </a:xfrm>
          <a:prstGeom prst="rect">
            <a:avLst/>
          </a:prstGeom>
        </p:spPr>
      </p:pic>
    </p:spTree>
    <p:extLst>
      <p:ext uri="{BB962C8B-B14F-4D97-AF65-F5344CB8AC3E}">
        <p14:creationId xmlns:p14="http://schemas.microsoft.com/office/powerpoint/2010/main" val="246881630"/>
      </p:ext>
    </p:extLst>
  </p:cSld>
  <p:clrMapOvr>
    <a:masterClrMapping/>
  </p:clrMapOvr>
  <p:transition spd="med"/>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Arial Narrow"/>
        <a:ea typeface="Arial Narrow"/>
        <a:cs typeface="Arial Narrow"/>
      </a:minorFont>
    </a:fontScheme>
    <a:fmtScheme name="White">
      <a:fillStyleLst>
        <a:solidFill>
          <a:srgbClr val="FFFFFF"/>
        </a:solidFill>
        <a:solidFill>
          <a:srgbClr val="FFFFFF"/>
        </a:solidFill>
        <a:solidFill>
          <a:srgbClr val="FFFFFF"/>
        </a:solidFill>
      </a:fillStyleLst>
      <a:lnStyleLst>
        <a:ln>
          <a:solidFill>
            <a:srgbClr val="000000"/>
          </a:solidFill>
        </a:ln>
        <a:ln>
          <a:solidFill>
            <a:srgbClr val="000000"/>
          </a:solidFill>
        </a:ln>
        <a:ln>
          <a:solidFill>
            <a:srgbClr val="000000"/>
          </a:solidFill>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rgbClr val="FFFFFF"/>
        </a:solidFill>
        <a:solidFill>
          <a:srgbClr val="FFFFFF"/>
        </a:solidFill>
        <a:solidFill>
          <a:srgbClr val="FFFFFF"/>
        </a:soli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j-lt"/>
            <a:ea typeface="+mj-ea"/>
            <a:cs typeface="+mj-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Arial Narrow"/>
        <a:ea typeface="Arial Narrow"/>
        <a:cs typeface="Arial Narrow"/>
      </a:minorFont>
    </a:fontScheme>
    <a:fmtScheme name="White">
      <a:fillStyleLst>
        <a:solidFill>
          <a:srgbClr val="FFFFFF"/>
        </a:solidFill>
        <a:solidFill>
          <a:srgbClr val="FFFFFF"/>
        </a:solidFill>
        <a:solidFill>
          <a:srgbClr val="FFFFFF"/>
        </a:solidFill>
      </a:fillStyleLst>
      <a:lnStyleLst>
        <a:ln>
          <a:solidFill>
            <a:srgbClr val="000000"/>
          </a:solidFill>
        </a:ln>
        <a:ln>
          <a:solidFill>
            <a:srgbClr val="000000"/>
          </a:solidFill>
        </a:ln>
        <a:ln>
          <a:solidFill>
            <a:srgbClr val="000000"/>
          </a:solidFill>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rgbClr val="FFFFFF"/>
        </a:solidFill>
        <a:solidFill>
          <a:srgbClr val="FFFFFF"/>
        </a:solidFill>
        <a:solidFill>
          <a:srgbClr val="FFFFFF"/>
        </a:soli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j-lt"/>
            <a:ea typeface="+mj-ea"/>
            <a:cs typeface="+mj-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509</TotalTime>
  <Words>655</Words>
  <Application>Microsoft Macintosh PowerPoint</Application>
  <PresentationFormat>Другой</PresentationFormat>
  <Paragraphs>193</Paragraphs>
  <Slides>36</Slides>
  <Notes>4</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36</vt:i4>
      </vt:variant>
    </vt:vector>
  </HeadingPairs>
  <TitlesOfParts>
    <vt:vector size="43" baseType="lpstr">
      <vt:lpstr>Arial Narrow</vt:lpstr>
      <vt:lpstr>Helvetica</vt:lpstr>
      <vt:lpstr>Helvetica Light</vt:lpstr>
      <vt:lpstr>Helvetica Neue</vt:lpstr>
      <vt:lpstr>Roboto Slab</vt:lpstr>
      <vt:lpstr>Arial</vt:lpstr>
      <vt:lpstr>White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cp:lastModifiedBy>Иван Бобков</cp:lastModifiedBy>
  <cp:revision>76</cp:revision>
  <dcterms:modified xsi:type="dcterms:W3CDTF">2019-05-21T11:09:26Z</dcterms:modified>
</cp:coreProperties>
</file>