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sldIdLst>
    <p:sldId id="256" r:id="rId2"/>
    <p:sldId id="259" r:id="rId3"/>
    <p:sldId id="269" r:id="rId4"/>
    <p:sldId id="272" r:id="rId5"/>
    <p:sldId id="261" r:id="rId6"/>
    <p:sldId id="266" r:id="rId7"/>
    <p:sldId id="267" r:id="rId8"/>
    <p:sldId id="262" r:id="rId9"/>
    <p:sldId id="263" r:id="rId10"/>
    <p:sldId id="270" r:id="rId11"/>
    <p:sldId id="265" r:id="rId12"/>
    <p:sldId id="264" r:id="rId13"/>
    <p:sldId id="268" r:id="rId14"/>
    <p:sldId id="275" r:id="rId15"/>
    <p:sldId id="280" r:id="rId16"/>
    <p:sldId id="260" r:id="rId17"/>
    <p:sldId id="277" r:id="rId18"/>
    <p:sldId id="279" r:id="rId19"/>
    <p:sldId id="27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996"/>
    <a:srgbClr val="0F75BC"/>
    <a:srgbClr val="E5F6FF"/>
    <a:srgbClr val="D5F0FF"/>
    <a:srgbClr val="0086CE"/>
    <a:srgbClr val="008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" v="3488" dt="2019-09-11T17:06:01.799"/>
    <p1510:client id="{73BD2D84-9C74-7C22-1A7C-E0F6C1427930}" v="16" dt="2019-09-12T06:25:31.097"/>
    <p1510:client id="{8F7F93D1-46C9-42FA-AAB6-3864C145280C}" v="90" dt="2019-09-12T08:30:06.090"/>
    <p1510:client id="{BB3AE9AB-368A-D746-8357-F83F8137FF61}" v="164" dt="2019-09-11T16:22:56.347"/>
    <p1510:client id="{F6E9321F-2F7A-4325-A41C-6E28D9A324EA}" v="37" dt="2019-09-11T13:35:58.9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5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bg>
      <p:bgPr>
        <a:gradFill>
          <a:gsLst>
            <a:gs pos="0">
              <a:srgbClr val="D5F0FF"/>
            </a:gs>
            <a:gs pos="100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ous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4"/>
          <a:stretch/>
        </p:blipFill>
        <p:spPr>
          <a:xfrm>
            <a:off x="15512" y="3562656"/>
            <a:ext cx="12013582" cy="3295344"/>
          </a:xfrm>
          <a:prstGeom prst="rect">
            <a:avLst/>
          </a:prstGeom>
        </p:spPr>
      </p:pic>
      <p:sp>
        <p:nvSpPr>
          <p:cNvPr id="4" name="Дата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FFD4A-EA56-455D-89DA-D48DC6E984AC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D7FF-FE66-4EA7-AA30-EF9B58C5C9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Header"/>
          <p:cNvSpPr>
            <a:spLocks noGrp="1"/>
          </p:cNvSpPr>
          <p:nvPr>
            <p:ph type="title" hasCustomPrompt="1"/>
          </p:nvPr>
        </p:nvSpPr>
        <p:spPr>
          <a:xfrm>
            <a:off x="4366819" y="2760335"/>
            <a:ext cx="7607531" cy="132556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80000"/>
              </a:lnSpc>
              <a:defRPr sz="4000" b="1">
                <a:solidFill>
                  <a:srgbClr val="263996"/>
                </a:solidFill>
                <a:latin typeface="+mn-lt"/>
              </a:defRPr>
            </a:lvl1pPr>
          </a:lstStyle>
          <a:p>
            <a:r>
              <a:rPr lang="ru-RU">
                <a:latin typeface="+mn-lt"/>
              </a:rPr>
              <a:t>ФИНАЛ КОНКУРСА ПРОЕКТОВ</a:t>
            </a:r>
            <a:endParaRPr lang="ru-RU"/>
          </a:p>
        </p:txBody>
      </p:sp>
      <p:sp>
        <p:nvSpPr>
          <p:cNvPr id="12" name="Decor"/>
          <p:cNvSpPr/>
          <p:nvPr userDrawn="1"/>
        </p:nvSpPr>
        <p:spPr>
          <a:xfrm>
            <a:off x="4095827" y="443991"/>
            <a:ext cx="36000" cy="4308120"/>
          </a:xfrm>
          <a:prstGeom prst="rect">
            <a:avLst/>
          </a:prstGeom>
          <a:gradFill>
            <a:gsLst>
              <a:gs pos="0">
                <a:srgbClr val="263996"/>
              </a:gs>
              <a:gs pos="100000">
                <a:srgbClr val="008BD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Decor"/>
          <p:cNvSpPr/>
          <p:nvPr userDrawn="1"/>
        </p:nvSpPr>
        <p:spPr>
          <a:xfrm>
            <a:off x="4015747" y="443991"/>
            <a:ext cx="36000" cy="1800000"/>
          </a:xfrm>
          <a:prstGeom prst="rect">
            <a:avLst/>
          </a:prstGeom>
          <a:gradFill>
            <a:gsLst>
              <a:gs pos="0">
                <a:srgbClr val="263996"/>
              </a:gs>
              <a:gs pos="100000">
                <a:srgbClr val="008BD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Decor"/>
          <p:cNvSpPr/>
          <p:nvPr userDrawn="1"/>
        </p:nvSpPr>
        <p:spPr>
          <a:xfrm>
            <a:off x="3933718" y="4743643"/>
            <a:ext cx="360218" cy="360218"/>
          </a:xfrm>
          <a:prstGeom prst="ellipse">
            <a:avLst/>
          </a:prstGeom>
          <a:noFill/>
          <a:ln w="25400">
            <a:solidFill>
              <a:srgbClr val="0086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27" y="443991"/>
            <a:ext cx="3481791" cy="116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7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ouse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4"/>
          <a:stretch/>
        </p:blipFill>
        <p:spPr>
          <a:xfrm>
            <a:off x="15512" y="3562656"/>
            <a:ext cx="12013582" cy="3295344"/>
          </a:xfrm>
          <a:prstGeom prst="rect">
            <a:avLst/>
          </a:prstGeom>
        </p:spPr>
      </p:pic>
      <p:sp>
        <p:nvSpPr>
          <p:cNvPr id="4" name="Дата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FFD4A-EA56-455D-89DA-D48DC6E984AC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D7FF-FE66-4EA7-AA30-EF9B58C5C9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Header"/>
          <p:cNvSpPr>
            <a:spLocks noGrp="1"/>
          </p:cNvSpPr>
          <p:nvPr>
            <p:ph type="title" hasCustomPrompt="1"/>
          </p:nvPr>
        </p:nvSpPr>
        <p:spPr>
          <a:xfrm>
            <a:off x="545869" y="285989"/>
            <a:ext cx="8789517" cy="39981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80000"/>
              </a:lnSpc>
              <a:defRPr sz="2800" b="1">
                <a:solidFill>
                  <a:srgbClr val="263996"/>
                </a:solidFill>
                <a:latin typeface="+mn-lt"/>
              </a:defRPr>
            </a:lvl1pPr>
          </a:lstStyle>
          <a:p>
            <a:r>
              <a:rPr lang="ru-RU">
                <a:latin typeface="+mn-lt"/>
              </a:rPr>
              <a:t>Заголовок</a:t>
            </a:r>
            <a:endParaRPr lang="ru-RU"/>
          </a:p>
        </p:txBody>
      </p:sp>
      <p:sp>
        <p:nvSpPr>
          <p:cNvPr id="12" name="Decor"/>
          <p:cNvSpPr/>
          <p:nvPr userDrawn="1"/>
        </p:nvSpPr>
        <p:spPr>
          <a:xfrm rot="5400000">
            <a:off x="9142050" y="-1901906"/>
            <a:ext cx="36000" cy="5400000"/>
          </a:xfrm>
          <a:prstGeom prst="rect">
            <a:avLst/>
          </a:prstGeom>
          <a:gradFill>
            <a:gsLst>
              <a:gs pos="0">
                <a:srgbClr val="263996"/>
              </a:gs>
              <a:gs pos="100000">
                <a:srgbClr val="008BD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Decor"/>
          <p:cNvSpPr/>
          <p:nvPr userDrawn="1"/>
        </p:nvSpPr>
        <p:spPr>
          <a:xfrm rot="5400000">
            <a:off x="1190569" y="438094"/>
            <a:ext cx="36000" cy="720000"/>
          </a:xfrm>
          <a:prstGeom prst="rect">
            <a:avLst/>
          </a:prstGeom>
          <a:solidFill>
            <a:srgbClr val="008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Decor"/>
          <p:cNvSpPr/>
          <p:nvPr userDrawn="1"/>
        </p:nvSpPr>
        <p:spPr>
          <a:xfrm>
            <a:off x="0" y="2050473"/>
            <a:ext cx="12192000" cy="480752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Decor"/>
          <p:cNvSpPr/>
          <p:nvPr userDrawn="1"/>
        </p:nvSpPr>
        <p:spPr>
          <a:xfrm>
            <a:off x="1568569" y="694392"/>
            <a:ext cx="207403" cy="207403"/>
          </a:xfrm>
          <a:prstGeom prst="ellipse">
            <a:avLst/>
          </a:prstGeom>
          <a:noFill/>
          <a:ln w="25400">
            <a:solidFill>
              <a:srgbClr val="0086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Decor"/>
          <p:cNvSpPr/>
          <p:nvPr userDrawn="1"/>
        </p:nvSpPr>
        <p:spPr>
          <a:xfrm>
            <a:off x="6252647" y="694391"/>
            <a:ext cx="207403" cy="207403"/>
          </a:xfrm>
          <a:prstGeom prst="ellipse">
            <a:avLst/>
          </a:prstGeom>
          <a:noFill/>
          <a:ln w="25400">
            <a:solidFill>
              <a:srgbClr val="0086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8" name="Decor"/>
          <p:cNvSpPr/>
          <p:nvPr userDrawn="1"/>
        </p:nvSpPr>
        <p:spPr>
          <a:xfrm>
            <a:off x="647715" y="694390"/>
            <a:ext cx="207403" cy="207403"/>
          </a:xfrm>
          <a:prstGeom prst="ellipse">
            <a:avLst/>
          </a:prstGeom>
          <a:noFill/>
          <a:ln w="25400">
            <a:solidFill>
              <a:srgbClr val="0086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Header"/>
          <p:cNvSpPr txBox="1">
            <a:spLocks/>
          </p:cNvSpPr>
          <p:nvPr userDrawn="1"/>
        </p:nvSpPr>
        <p:spPr>
          <a:xfrm>
            <a:off x="8509000" y="6400799"/>
            <a:ext cx="3561119" cy="34713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80000"/>
              </a:lnSpc>
              <a:defRPr sz="2800" b="1">
                <a:solidFill>
                  <a:srgbClr val="263996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ФИНАЛ КОНКУРСА ПРОЕКТОВ - 201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9</a:t>
            </a: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629" y="103297"/>
            <a:ext cx="1888950" cy="62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0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FFD4A-EA56-455D-89DA-D48DC6E984AC}" type="datetimeFigureOut">
              <a:rPr lang="ru-RU" smtClean="0"/>
              <a:pPr/>
              <a:t>12.09.2019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3D7FF-FE66-4EA7-AA30-EF9B58C5C9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01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5F6FF"/>
            </a:gs>
            <a:gs pos="100000">
              <a:schemeClr val="bg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49886" y="1905202"/>
            <a:ext cx="7607531" cy="3814489"/>
          </a:xfrm>
        </p:spPr>
        <p:txBody>
          <a:bodyPr/>
          <a:lstStyle/>
          <a:p>
            <a:r>
              <a:rPr lang="ru-RU" sz="4800" dirty="0">
                <a:solidFill>
                  <a:schemeClr val="tx2">
                    <a:lumMod val="75000"/>
                  </a:schemeClr>
                </a:solidFill>
              </a:rPr>
              <a:t>Умный кампус</a:t>
            </a:r>
            <a:br>
              <a:rPr lang="ru-RU" sz="48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ru-RU" sz="4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Бобков И.В.</a:t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Денисова М.А.</a:t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Пивко А.В.</a:t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НИУ ВШЭ</a:t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13.09.2019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14486" y="-211673"/>
            <a:ext cx="3227781" cy="269240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>
                <a:ln>
                  <a:noFill/>
                </a:ln>
                <a:solidFill>
                  <a:srgbClr val="26399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ФИНАЛ КОНКУРСА ПРОЕКТОВ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63996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- </a:t>
            </a:r>
            <a:r>
              <a:rPr lang="en-US" sz="3200" b="1">
                <a:solidFill>
                  <a:srgbClr val="263996"/>
                </a:solidFill>
                <a:ea typeface="+mj-ea"/>
                <a:cs typeface="+mj-cs"/>
              </a:rPr>
              <a:t>2019 </a:t>
            </a:r>
            <a:endParaRPr kumimoji="0" lang="ru-RU" sz="3200" b="1" i="0" u="none" strike="noStrike" kern="1200" cap="none" spc="0" normalizeH="0" baseline="0" noProof="0">
              <a:ln>
                <a:noFill/>
              </a:ln>
              <a:solidFill>
                <a:srgbClr val="263996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46" y="-666812"/>
            <a:ext cx="2343154" cy="381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869" y="285989"/>
            <a:ext cx="3412673" cy="399811"/>
          </a:xfrm>
        </p:spPr>
        <p:txBody>
          <a:bodyPr/>
          <a:lstStyle/>
          <a:p>
            <a:r>
              <a:rPr lang="ru-RU"/>
              <a:t>Стоимость решения.</a:t>
            </a:r>
          </a:p>
        </p:txBody>
      </p:sp>
      <p:sp>
        <p:nvSpPr>
          <p:cNvPr id="26" name="AutoShape 12" descr="Virtual reality free icon">
            <a:extLst>
              <a:ext uri="{FF2B5EF4-FFF2-40B4-BE49-F238E27FC236}">
                <a16:creationId xmlns:a16="http://schemas.microsoft.com/office/drawing/2014/main" id="{057D4F82-A5CB-4F1C-A7F2-926467DFB0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71519" y="2022975"/>
            <a:ext cx="149166" cy="1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058863"/>
              </p:ext>
            </p:extLst>
          </p:nvPr>
        </p:nvGraphicFramePr>
        <p:xfrm>
          <a:off x="340426" y="1646216"/>
          <a:ext cx="11511148" cy="3565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7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0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8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1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7161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</a:rPr>
                        <a:t>Поставщик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</a:rPr>
                        <a:t>Кол-во, шт.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</a:rPr>
                        <a:t>Цена, руб.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chemeClr val="bg1"/>
                          </a:solidFill>
                        </a:rPr>
                        <a:t>Сумма,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583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263996"/>
                          </a:solidFill>
                        </a:rPr>
                        <a:t>Heltec Wi-Fi Lora 32</a:t>
                      </a:r>
                      <a:endParaRPr lang="ru-RU" sz="20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263996"/>
                          </a:solidFill>
                        </a:rPr>
                        <a:t>Heltec</a:t>
                      </a:r>
                      <a:r>
                        <a:rPr lang="en-US" sz="2000" baseline="0">
                          <a:solidFill>
                            <a:srgbClr val="263996"/>
                          </a:solidFill>
                        </a:rPr>
                        <a:t> Automation Official Store</a:t>
                      </a:r>
                      <a:endParaRPr lang="ru-RU" sz="20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263996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263996"/>
                          </a:solidFill>
                        </a:rPr>
                        <a:t>1006</a:t>
                      </a:r>
                      <a:endParaRPr lang="ru-RU" sz="20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263996"/>
                          </a:solidFill>
                        </a:rPr>
                        <a:t>2012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583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263996"/>
                          </a:solidFill>
                        </a:rPr>
                        <a:t>Raspberry Pi 3 model B+</a:t>
                      </a:r>
                      <a:endParaRPr lang="ru-RU" sz="20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263996"/>
                          </a:solidFill>
                        </a:rPr>
                        <a:t>ht-comp.ru</a:t>
                      </a:r>
                      <a:endParaRPr lang="ru-RU" sz="20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263996"/>
                          </a:solidFill>
                        </a:rPr>
                        <a:t>1</a:t>
                      </a:r>
                      <a:endParaRPr lang="ru-RU" sz="20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263996"/>
                          </a:solidFill>
                        </a:rPr>
                        <a:t>3000</a:t>
                      </a:r>
                      <a:endParaRPr lang="ru-RU" sz="20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263996"/>
                          </a:solidFill>
                        </a:rPr>
                        <a:t>3000</a:t>
                      </a:r>
                      <a:endParaRPr lang="ru-RU" sz="20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583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263996"/>
                          </a:solidFill>
                        </a:rPr>
                        <a:t>Блок питания для </a:t>
                      </a:r>
                      <a:r>
                        <a:rPr lang="ru-RU" sz="2000" err="1">
                          <a:solidFill>
                            <a:srgbClr val="263996"/>
                          </a:solidFill>
                        </a:rPr>
                        <a:t>Raspberry</a:t>
                      </a:r>
                      <a:r>
                        <a:rPr lang="ru-RU" sz="2000">
                          <a:solidFill>
                            <a:srgbClr val="263996"/>
                          </a:solidFill>
                        </a:rPr>
                        <a:t> </a:t>
                      </a:r>
                      <a:r>
                        <a:rPr lang="ru-RU" sz="2000" err="1">
                          <a:solidFill>
                            <a:srgbClr val="263996"/>
                          </a:solidFill>
                        </a:rPr>
                        <a:t>Pi</a:t>
                      </a:r>
                      <a:r>
                        <a:rPr lang="ru-RU" sz="2000">
                          <a:solidFill>
                            <a:srgbClr val="263996"/>
                          </a:solidFill>
                        </a:rPr>
                        <a:t>, 5V, 3A, USB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263996"/>
                          </a:solidFill>
                        </a:rPr>
                        <a:t>LTParts.ru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263996"/>
                          </a:solidFill>
                        </a:rPr>
                        <a:t>1</a:t>
                      </a:r>
                      <a:endParaRPr lang="ru-RU" sz="20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263996"/>
                          </a:solidFill>
                        </a:rPr>
                        <a:t>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263996"/>
                          </a:solidFill>
                        </a:rPr>
                        <a:t>235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583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263996"/>
                          </a:solidFill>
                        </a:rPr>
                        <a:t>USB-</a:t>
                      </a:r>
                      <a:r>
                        <a:rPr lang="en-US" sz="2000" err="1">
                          <a:solidFill>
                            <a:srgbClr val="263996"/>
                          </a:solidFill>
                        </a:rPr>
                        <a:t>microUSB</a:t>
                      </a:r>
                      <a:r>
                        <a:rPr lang="en-US" sz="2000">
                          <a:solidFill>
                            <a:srgbClr val="263996"/>
                          </a:solidFill>
                        </a:rPr>
                        <a:t> </a:t>
                      </a:r>
                      <a:r>
                        <a:rPr lang="ru-RU" sz="2000">
                          <a:solidFill>
                            <a:srgbClr val="263996"/>
                          </a:solidFill>
                        </a:rPr>
                        <a:t>кабель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rgbClr val="263996"/>
                          </a:solidFill>
                        </a:rPr>
                        <a:t>LTParts.ru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263996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263996"/>
                          </a:solidFill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263996"/>
                          </a:solidFill>
                        </a:rPr>
                        <a:t>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1930359"/>
                  </a:ext>
                </a:extLst>
              </a:tr>
              <a:tr h="527161">
                <a:tc gridSpan="5"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rgbClr val="263996"/>
                          </a:solidFill>
                        </a:rPr>
                        <a:t>ИТОГО:</a:t>
                      </a:r>
                      <a:r>
                        <a:rPr lang="ru-RU" sz="2800" b="1" baseline="0">
                          <a:solidFill>
                            <a:srgbClr val="263996"/>
                          </a:solidFill>
                        </a:rPr>
                        <a:t> 5447 рублей</a:t>
                      </a:r>
                      <a:endParaRPr lang="ru-RU" sz="2800" b="1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D75C688-6303-449D-8CEA-04D0D3751954}"/>
              </a:ext>
            </a:extLst>
          </p:cNvPr>
          <p:cNvSpPr txBox="1">
            <a:spLocks/>
          </p:cNvSpPr>
          <p:nvPr/>
        </p:nvSpPr>
        <p:spPr>
          <a:xfrm>
            <a:off x="3777135" y="285989"/>
            <a:ext cx="4938602" cy="39981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b="0" i="1"/>
              <a:t>Базовая станция</a:t>
            </a:r>
          </a:p>
        </p:txBody>
      </p:sp>
    </p:spTree>
    <p:extLst>
      <p:ext uri="{BB962C8B-B14F-4D97-AF65-F5344CB8AC3E}">
        <p14:creationId xmlns:p14="http://schemas.microsoft.com/office/powerpoint/2010/main" val="1376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1A9125-00E6-429D-AE39-630BCED72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47"/>
          <a:stretch/>
        </p:blipFill>
        <p:spPr>
          <a:xfrm>
            <a:off x="7454096" y="906551"/>
            <a:ext cx="4605303" cy="3764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CBC3095-D6E9-4738-8257-86192CDE7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1" y="902416"/>
            <a:ext cx="5025050" cy="3768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Экспериментальная апробация системы</a:t>
            </a:r>
          </a:p>
        </p:txBody>
      </p:sp>
      <p:sp>
        <p:nvSpPr>
          <p:cNvPr id="26" name="AutoShape 12" descr="Virtual reality free icon">
            <a:extLst>
              <a:ext uri="{FF2B5EF4-FFF2-40B4-BE49-F238E27FC236}">
                <a16:creationId xmlns:a16="http://schemas.microsoft.com/office/drawing/2014/main" id="{057D4F82-A5CB-4F1C-A7F2-926467DFB0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71519" y="2022975"/>
            <a:ext cx="149166" cy="1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12515" y="4537276"/>
            <a:ext cx="11597833" cy="232072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ru-RU" sz="2400" b="0">
                <a:latin typeface="Georgia" charset="0"/>
                <a:ea typeface="Georgia" charset="0"/>
                <a:cs typeface="Georgia" charset="0"/>
              </a:rPr>
              <a:t>Экспериментальная апробация была проведена трижды: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0" err="1">
                <a:latin typeface="Georgia" charset="0"/>
                <a:ea typeface="Georgia" charset="0"/>
                <a:cs typeface="Georgia" charset="0"/>
              </a:rPr>
              <a:t>Техношоу</a:t>
            </a:r>
            <a:r>
              <a:rPr lang="ru-RU" sz="2400" b="0">
                <a:latin typeface="Georgia" charset="0"/>
                <a:ea typeface="Georgia" charset="0"/>
                <a:cs typeface="Georgia" charset="0"/>
              </a:rPr>
              <a:t> в МИЭМ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0">
                <a:latin typeface="Georgia" charset="0"/>
                <a:ea typeface="Georgia" charset="0"/>
                <a:cs typeface="Georgia" charset="0"/>
              </a:rPr>
              <a:t>Демонстрация в офисе </a:t>
            </a:r>
            <a:r>
              <a:rPr lang="ru-RU" sz="2400" b="0" err="1">
                <a:latin typeface="Georgia" charset="0"/>
                <a:ea typeface="Georgia" charset="0"/>
                <a:cs typeface="Georgia" charset="0"/>
              </a:rPr>
              <a:t>Айбим</a:t>
            </a:r>
            <a:endParaRPr lang="ru-RU" sz="2400" b="0">
              <a:latin typeface="Georgia" charset="0"/>
              <a:ea typeface="Georgia" charset="0"/>
              <a:cs typeface="Georgia" charset="0"/>
            </a:endParaRPr>
          </a:p>
          <a:p>
            <a:pPr marL="34290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ru-RU" sz="2400" b="0">
                <a:latin typeface="Georgia" charset="0"/>
                <a:ea typeface="Georgia" charset="0"/>
                <a:cs typeface="Georgia" charset="0"/>
              </a:rPr>
              <a:t>Проведение исследования для научной статьи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7E6D28-DF0F-43D8-837F-9E6201D8C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179" y="1362007"/>
            <a:ext cx="983672" cy="16202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8C02E3-F5BA-4814-BD3B-ADCDAAD2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969" y="2874577"/>
            <a:ext cx="1567809" cy="15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Команда проекта</a:t>
            </a:r>
          </a:p>
        </p:txBody>
      </p:sp>
      <p:sp>
        <p:nvSpPr>
          <p:cNvPr id="26" name="AutoShape 12" descr="Virtual reality free icon">
            <a:extLst>
              <a:ext uri="{FF2B5EF4-FFF2-40B4-BE49-F238E27FC236}">
                <a16:creationId xmlns:a16="http://schemas.microsoft.com/office/drawing/2014/main" id="{057D4F82-A5CB-4F1C-A7F2-926467DFB0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71519" y="2022975"/>
            <a:ext cx="149166" cy="1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263996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45869" y="1352789"/>
            <a:ext cx="11302142" cy="485206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50000"/>
              </a:lnSpc>
              <a:buFont typeface="Arial" charset="0"/>
              <a:buChar char="•"/>
            </a:pPr>
            <a:endParaRPr lang="ru-RU" sz="2400" b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Рисунок 4" descr="Изображение выглядит как человек, внутренний, смотри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52078F9-0A50-45BD-B4D4-D967AB9FA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707" y="939112"/>
            <a:ext cx="1647948" cy="1647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стоит, трав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A7DC779B-9AC9-4518-B705-C23BBB497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5" y="2701288"/>
            <a:ext cx="1647948" cy="1647948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окно, женщина, улыбается&#10;&#10;Автоматически созданное описание">
            <a:extLst>
              <a:ext uri="{FF2B5EF4-FFF2-40B4-BE49-F238E27FC236}">
                <a16:creationId xmlns:a16="http://schemas.microsoft.com/office/drawing/2014/main" id="{8E29CC12-3B75-4027-B0BD-F77F55A74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5" y="4687235"/>
            <a:ext cx="1647949" cy="164794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3A378E4-5803-4ED0-A1D7-4E065454697D}"/>
              </a:ext>
            </a:extLst>
          </p:cNvPr>
          <p:cNvSpPr/>
          <p:nvPr/>
        </p:nvSpPr>
        <p:spPr>
          <a:xfrm>
            <a:off x="5359078" y="1286033"/>
            <a:ext cx="4334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>
                <a:solidFill>
                  <a:srgbClr val="263996"/>
                </a:solidFill>
                <a:latin typeface="+mn-lt"/>
                <a:ea typeface="Roboto Slab" panose="020B0604020202020204" charset="0"/>
              </a:rPr>
              <a:t>Пивко Артем</a:t>
            </a:r>
          </a:p>
          <a:p>
            <a:pPr algn="l"/>
            <a:r>
              <a:rPr lang="ru-RU" sz="2800" b="1">
                <a:solidFill>
                  <a:srgbClr val="263996"/>
                </a:solidFill>
                <a:latin typeface="+mn-lt"/>
                <a:ea typeface="Roboto Slab" panose="020B0604020202020204" charset="0"/>
              </a:rPr>
              <a:t>лидер, </a:t>
            </a:r>
            <a:r>
              <a:rPr lang="en-US" sz="2800" b="1">
                <a:solidFill>
                  <a:srgbClr val="263996"/>
                </a:solidFill>
                <a:latin typeface="+mn-lt"/>
                <a:ea typeface="Roboto Slab" panose="020B0604020202020204" charset="0"/>
              </a:rPr>
              <a:t>Unity</a:t>
            </a:r>
            <a:r>
              <a:rPr lang="ru-RU" sz="2800" b="1">
                <a:solidFill>
                  <a:srgbClr val="263996"/>
                </a:solidFill>
                <a:latin typeface="+mn-lt"/>
                <a:ea typeface="Roboto Slab" panose="020B0604020202020204" charset="0"/>
              </a:rPr>
              <a:t> разработчик</a:t>
            </a:r>
            <a:endParaRPr lang="ru-RU" sz="2800" b="1">
              <a:solidFill>
                <a:srgbClr val="263996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26EB64-3032-4A0A-B173-9C21B857C765}"/>
              </a:ext>
            </a:extLst>
          </p:cNvPr>
          <p:cNvSpPr txBox="1"/>
          <p:nvPr/>
        </p:nvSpPr>
        <p:spPr>
          <a:xfrm>
            <a:off x="1901435" y="2828835"/>
            <a:ext cx="37658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>
                <a:solidFill>
                  <a:srgbClr val="263996"/>
                </a:solidFill>
                <a:latin typeface="+mn-lt"/>
                <a:ea typeface="Roboto Slab" panose="020B0604020202020204" charset="0"/>
              </a:rPr>
              <a:t>Бобков Иван</a:t>
            </a:r>
          </a:p>
          <a:p>
            <a:pPr algn="l"/>
            <a:r>
              <a:rPr lang="ru-RU" sz="2800" b="1">
                <a:solidFill>
                  <a:srgbClr val="263996"/>
                </a:solidFill>
                <a:latin typeface="+mn-lt"/>
                <a:ea typeface="Roboto Slab" panose="020B0604020202020204" charset="0"/>
              </a:rPr>
              <a:t>инженер-конструктор,</a:t>
            </a:r>
          </a:p>
          <a:p>
            <a:pPr algn="l"/>
            <a:r>
              <a:rPr lang="ru-RU" sz="2800" b="1">
                <a:solidFill>
                  <a:srgbClr val="263996"/>
                </a:solidFill>
                <a:latin typeface="+mn-lt"/>
              </a:rPr>
              <a:t>проектировщик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5636DF7-06E5-40A4-9591-9DB6091C9E22}"/>
              </a:ext>
            </a:extLst>
          </p:cNvPr>
          <p:cNvSpPr/>
          <p:nvPr/>
        </p:nvSpPr>
        <p:spPr>
          <a:xfrm>
            <a:off x="1901435" y="4871900"/>
            <a:ext cx="37658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>
                <a:solidFill>
                  <a:srgbClr val="263996"/>
                </a:solidFill>
                <a:latin typeface="+mn-lt"/>
                <a:ea typeface="Roboto Slab" panose="020B0604020202020204" charset="0"/>
              </a:rPr>
              <a:t>Денисова Мария</a:t>
            </a:r>
          </a:p>
          <a:p>
            <a:pPr algn="l"/>
            <a:r>
              <a:rPr lang="ru-RU" sz="2800" b="1">
                <a:solidFill>
                  <a:srgbClr val="263996"/>
                </a:solidFill>
                <a:latin typeface="+mn-lt"/>
                <a:ea typeface="Roboto Slab" panose="020B0604020202020204" charset="0"/>
              </a:rPr>
              <a:t>инженер-программист</a:t>
            </a:r>
          </a:p>
        </p:txBody>
      </p:sp>
      <p:pic>
        <p:nvPicPr>
          <p:cNvPr id="12" name="Рисунок 11" descr="Изображение выглядит как человек, одежда, держит, зонт&#10;&#10;Автоматически созданное описание">
            <a:extLst>
              <a:ext uri="{FF2B5EF4-FFF2-40B4-BE49-F238E27FC236}">
                <a16:creationId xmlns:a16="http://schemas.microsoft.com/office/drawing/2014/main" id="{50C1A4ED-D0C4-4101-A1C7-D1DA49E1F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70" y="2464020"/>
            <a:ext cx="1647710" cy="164771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168C1C-60F4-4314-BDC6-9DE573F12D76}"/>
              </a:ext>
            </a:extLst>
          </p:cNvPr>
          <p:cNvSpPr/>
          <p:nvPr/>
        </p:nvSpPr>
        <p:spPr>
          <a:xfrm>
            <a:off x="8145966" y="2636503"/>
            <a:ext cx="38643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>
                <a:solidFill>
                  <a:srgbClr val="263996"/>
                </a:solidFill>
                <a:latin typeface="+mn-lt"/>
                <a:ea typeface="Roboto Slab" panose="020B0604020202020204" charset="0"/>
              </a:rPr>
              <a:t>Стрельцов Григорий</a:t>
            </a:r>
          </a:p>
          <a:p>
            <a:pPr algn="l"/>
            <a:r>
              <a:rPr lang="ru-RU" sz="2800" b="1">
                <a:solidFill>
                  <a:srgbClr val="263996"/>
                </a:solidFill>
                <a:latin typeface="+mn-lt"/>
              </a:rPr>
              <a:t>инженер-программист,</a:t>
            </a:r>
          </a:p>
          <a:p>
            <a:pPr algn="l"/>
            <a:r>
              <a:rPr lang="en-US" sz="2800" b="1">
                <a:solidFill>
                  <a:srgbClr val="263996"/>
                </a:solidFill>
                <a:latin typeface="+mn-lt"/>
              </a:rPr>
              <a:t>Unity </a:t>
            </a:r>
            <a:r>
              <a:rPr lang="ru-RU" sz="2800" b="1">
                <a:solidFill>
                  <a:srgbClr val="263996"/>
                </a:solidFill>
                <a:latin typeface="+mn-lt"/>
              </a:rPr>
              <a:t>разработчик</a:t>
            </a:r>
          </a:p>
        </p:txBody>
      </p:sp>
      <p:pic>
        <p:nvPicPr>
          <p:cNvPr id="14" name="Рисунок 13" descr="Изображение выглядит как монитор, фотография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75D899A2-0ABD-4108-AB55-220609CA2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032" y="4648091"/>
            <a:ext cx="1647948" cy="164794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6C3FA31-80CD-4E7D-AA10-B83C9E40D2C1}"/>
              </a:ext>
            </a:extLst>
          </p:cNvPr>
          <p:cNvSpPr/>
          <p:nvPr/>
        </p:nvSpPr>
        <p:spPr>
          <a:xfrm>
            <a:off x="8145966" y="4670803"/>
            <a:ext cx="45231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>
                <a:solidFill>
                  <a:srgbClr val="263996"/>
                </a:solidFill>
                <a:latin typeface="+mn-lt"/>
                <a:ea typeface="Roboto Slab" panose="020B0604020202020204" charset="0"/>
              </a:rPr>
              <a:t>Волков Михаил</a:t>
            </a:r>
          </a:p>
          <a:p>
            <a:pPr algn="l"/>
            <a:r>
              <a:rPr lang="ru-RU" sz="2800" b="1">
                <a:solidFill>
                  <a:srgbClr val="263996"/>
                </a:solidFill>
                <a:latin typeface="+mn-lt"/>
              </a:rPr>
              <a:t>администратор</a:t>
            </a:r>
            <a:r>
              <a:rPr lang="en-US" sz="2800" b="1">
                <a:solidFill>
                  <a:srgbClr val="263996"/>
                </a:solidFill>
                <a:latin typeface="+mn-lt"/>
              </a:rPr>
              <a:t>, </a:t>
            </a:r>
            <a:endParaRPr lang="ru-RU" sz="2800" b="1">
              <a:solidFill>
                <a:srgbClr val="263996"/>
              </a:solidFill>
              <a:latin typeface="+mn-lt"/>
            </a:endParaRPr>
          </a:p>
          <a:p>
            <a:pPr algn="l"/>
            <a:r>
              <a:rPr lang="ru-RU" sz="2800" b="1">
                <a:solidFill>
                  <a:srgbClr val="263996"/>
                </a:solidFill>
                <a:latin typeface="+mn-lt"/>
              </a:rPr>
              <a:t>архитектор виртуального </a:t>
            </a:r>
          </a:p>
          <a:p>
            <a:pPr algn="l"/>
            <a:r>
              <a:rPr lang="ru-RU" sz="2800" b="1">
                <a:solidFill>
                  <a:srgbClr val="263996"/>
                </a:solidFill>
                <a:latin typeface="+mn-lt"/>
              </a:rPr>
              <a:t>мира</a:t>
            </a:r>
          </a:p>
        </p:txBody>
      </p:sp>
    </p:spTree>
    <p:extLst>
      <p:ext uri="{BB962C8B-B14F-4D97-AF65-F5344CB8AC3E}">
        <p14:creationId xmlns:p14="http://schemas.microsoft.com/office/powerpoint/2010/main" val="25330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Заключение</a:t>
            </a:r>
          </a:p>
        </p:txBody>
      </p:sp>
      <p:sp>
        <p:nvSpPr>
          <p:cNvPr id="26" name="AutoShape 12" descr="Virtual reality free icon">
            <a:extLst>
              <a:ext uri="{FF2B5EF4-FFF2-40B4-BE49-F238E27FC236}">
                <a16:creationId xmlns:a16="http://schemas.microsoft.com/office/drawing/2014/main" id="{057D4F82-A5CB-4F1C-A7F2-926467DFB0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71519" y="2022975"/>
            <a:ext cx="149166" cy="1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45869" y="1246447"/>
            <a:ext cx="11302142" cy="436510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b="0"/>
              <a:t>Система работает и уже применяется в исследованиях. </a:t>
            </a:r>
          </a:p>
          <a:p>
            <a:pPr>
              <a:lnSpc>
                <a:spcPct val="150000"/>
              </a:lnSpc>
            </a:pPr>
            <a:r>
              <a:rPr lang="ru-RU"/>
              <a:t>Планы на будущее:</a:t>
            </a:r>
            <a:endParaRPr lang="ru-RU"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0"/>
              <a:t>Добавить возможность управления устройствами из </a:t>
            </a:r>
            <a:r>
              <a:rPr lang="en-US" b="0"/>
              <a:t>VR </a:t>
            </a:r>
            <a:r>
              <a:rPr lang="ru-RU" b="0"/>
              <a:t>приложения</a:t>
            </a:r>
            <a:endParaRPr lang="ru-RU" b="0"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0"/>
              <a:t>Установить более точные датчики</a:t>
            </a:r>
            <a:endParaRPr lang="ru-RU" b="0"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0"/>
              <a:t>Увеличить количество устройств сбора данных</a:t>
            </a:r>
            <a:endParaRPr lang="ru-RU" b="0"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0"/>
              <a:t>Написать удобные библиотеки для работы с устройствами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0"/>
              <a:t>Сделать датчики съемными, а корпус </a:t>
            </a:r>
            <a:r>
              <a:rPr lang="ru-RU" i="1">
                <a:solidFill>
                  <a:schemeClr val="accent5"/>
                </a:solidFill>
                <a:ea typeface="+mn-lt"/>
                <a:cs typeface="+mn-lt"/>
              </a:rPr>
              <a:t>– </a:t>
            </a:r>
            <a:r>
              <a:rPr lang="ru-RU" b="0"/>
              <a:t>элементом интерьера</a:t>
            </a:r>
            <a:endParaRPr lang="ru-RU" b="0">
              <a:cs typeface="Calibri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4CB7074-BDEE-4F9D-98B7-7D2E8B894F4B}"/>
              </a:ext>
            </a:extLst>
          </p:cNvPr>
          <p:cNvSpPr txBox="1">
            <a:spLocks/>
          </p:cNvSpPr>
          <p:nvPr/>
        </p:nvSpPr>
        <p:spPr>
          <a:xfrm>
            <a:off x="343989" y="5483990"/>
            <a:ext cx="11302142" cy="108802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i="1"/>
              <a:t>Если хочешь чему-то научиться – научи этому других!</a:t>
            </a:r>
          </a:p>
        </p:txBody>
      </p:sp>
    </p:spTree>
    <p:extLst>
      <p:ext uri="{BB962C8B-B14F-4D97-AF65-F5344CB8AC3E}">
        <p14:creationId xmlns:p14="http://schemas.microsoft.com/office/powerpoint/2010/main" val="6516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506EC-5EAA-485B-A5DC-2E463EF26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817" y="1848092"/>
            <a:ext cx="7607531" cy="80466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>
                <a:solidFill>
                  <a:schemeClr val="tx1"/>
                </a:solidFill>
              </a:rPr>
              <a:t>Спасибо за внимание.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917B857-150C-4EF8-AFB2-EF9565C3BDBA}"/>
              </a:ext>
            </a:extLst>
          </p:cNvPr>
          <p:cNvSpPr txBox="1">
            <a:spLocks/>
          </p:cNvSpPr>
          <p:nvPr/>
        </p:nvSpPr>
        <p:spPr>
          <a:xfrm>
            <a:off x="4366818" y="2698830"/>
            <a:ext cx="7607531" cy="8046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>
                <a:solidFill>
                  <a:schemeClr val="tx1"/>
                </a:solidFill>
              </a:rPr>
              <a:t>Вопросы?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DEC3D4-A385-4B63-A515-E920E4F9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4082" y="648181"/>
            <a:ext cx="3115518" cy="311551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A2FA718-9DE0-4644-813F-42EE471DE754}"/>
              </a:ext>
            </a:extLst>
          </p:cNvPr>
          <p:cNvSpPr txBox="1">
            <a:spLocks/>
          </p:cNvSpPr>
          <p:nvPr/>
        </p:nvSpPr>
        <p:spPr>
          <a:xfrm>
            <a:off x="4366817" y="4400307"/>
            <a:ext cx="5678572" cy="8046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b="0" u="sng">
                <a:solidFill>
                  <a:schemeClr val="tx1"/>
                </a:solidFill>
              </a:rPr>
              <a:t>https://vk.com/paw_line</a:t>
            </a:r>
            <a:endParaRPr lang="ru-RU" b="0" u="sng">
              <a:solidFill>
                <a:schemeClr val="tx1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C1C6A60-0B9A-4FE9-87CD-0C2C459A68AB}"/>
              </a:ext>
            </a:extLst>
          </p:cNvPr>
          <p:cNvSpPr txBox="1">
            <a:spLocks/>
          </p:cNvSpPr>
          <p:nvPr/>
        </p:nvSpPr>
        <p:spPr>
          <a:xfrm>
            <a:off x="4537684" y="5204974"/>
            <a:ext cx="3322578" cy="8046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3200" b="0">
                <a:solidFill>
                  <a:schemeClr val="tx1"/>
                </a:solidFill>
              </a:rPr>
              <a:t>+7(993)235-10-37</a:t>
            </a:r>
            <a:endParaRPr lang="ru-RU" sz="3200" b="0" u="sng">
              <a:solidFill>
                <a:schemeClr val="tx1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1A452F3-5DA1-445F-9397-C42F95F716FF}"/>
              </a:ext>
            </a:extLst>
          </p:cNvPr>
          <p:cNvSpPr txBox="1">
            <a:spLocks/>
          </p:cNvSpPr>
          <p:nvPr/>
        </p:nvSpPr>
        <p:spPr>
          <a:xfrm>
            <a:off x="4589170" y="3886920"/>
            <a:ext cx="3713875" cy="8046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0">
                <a:solidFill>
                  <a:schemeClr val="tx1"/>
                </a:solidFill>
                <a:cs typeface="Calibri"/>
              </a:rPr>
              <a:t>Контакты (Артем Пивко):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0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m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Архитектура решения</a:t>
            </a:r>
          </a:p>
        </p:txBody>
      </p:sp>
      <p:pic>
        <p:nvPicPr>
          <p:cNvPr id="4" name="Picture 2" descr="IoT">
            <a:extLst>
              <a:ext uri="{FF2B5EF4-FFF2-40B4-BE49-F238E27FC236}">
                <a16:creationId xmlns:a16="http://schemas.microsoft.com/office/drawing/2014/main" id="{ED680751-791C-4896-B4CF-B164FF116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" r="41724"/>
          <a:stretch/>
        </p:blipFill>
        <p:spPr bwMode="auto">
          <a:xfrm>
            <a:off x="200199" y="999445"/>
            <a:ext cx="3777534" cy="553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controleng.ru/wp-content/uploads/N_euromobile_1-pic.png">
            <a:extLst>
              <a:ext uri="{FF2B5EF4-FFF2-40B4-BE49-F238E27FC236}">
                <a16:creationId xmlns:a16="http://schemas.microsoft.com/office/drawing/2014/main" id="{9D6B77D9-70B4-4E10-8296-2436BAFF4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t="19020" r="14537" b="14340"/>
          <a:stretch/>
        </p:blipFill>
        <p:spPr bwMode="auto">
          <a:xfrm>
            <a:off x="4093983" y="4179725"/>
            <a:ext cx="1210787" cy="83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pngimg.com/uploads/wifi/wifi_PNG62225.png">
            <a:extLst>
              <a:ext uri="{FF2B5EF4-FFF2-40B4-BE49-F238E27FC236}">
                <a16:creationId xmlns:a16="http://schemas.microsoft.com/office/drawing/2014/main" id="{C2DB9F76-73EB-4341-8D60-5AE1D2BC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30" y="4097849"/>
            <a:ext cx="1250326" cy="88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utoShape 12" descr="Virtual reality free icon">
            <a:extLst>
              <a:ext uri="{FF2B5EF4-FFF2-40B4-BE49-F238E27FC236}">
                <a16:creationId xmlns:a16="http://schemas.microsoft.com/office/drawing/2014/main" id="{057D4F82-A5CB-4F1C-A7F2-926467DFB0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19945" y="1586859"/>
            <a:ext cx="149166" cy="1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Рисунок 24">
            <a:extLst>
              <a:ext uri="{FF2B5EF4-FFF2-40B4-BE49-F238E27FC236}">
                <a16:creationId xmlns:a16="http://schemas.microsoft.com/office/drawing/2014/main" id="{13407B01-3936-4463-B2A7-F5143DAEE0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182" y="1229572"/>
            <a:ext cx="1127517" cy="1127517"/>
          </a:xfrm>
          <a:prstGeom prst="rect">
            <a:avLst/>
          </a:prstGeom>
        </p:spPr>
      </p:pic>
      <p:pic>
        <p:nvPicPr>
          <p:cNvPr id="28" name="Picture 2" descr="https://obrienlabs.net/wp-content/uploads/2018/09/mosquitto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11" y="2667135"/>
            <a:ext cx="1250326" cy="106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319" y="2667135"/>
            <a:ext cx="920118" cy="725660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4173300" y="3392795"/>
            <a:ext cx="1052155" cy="39981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</a:rPr>
              <a:t>Rightech</a:t>
            </a:r>
            <a:endParaRPr lang="ru-RU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https://www.freepngimg.com/thumb/bluetooth/26738-3-bluetooth-transparent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2" t="17706" r="31309" b="14556"/>
          <a:stretch/>
        </p:blipFill>
        <p:spPr bwMode="auto">
          <a:xfrm>
            <a:off x="6800016" y="4076258"/>
            <a:ext cx="667878" cy="92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42" y="5420079"/>
            <a:ext cx="1333199" cy="132170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C00F286-4AF0-4D0B-B229-308EE3C602B1}"/>
              </a:ext>
            </a:extLst>
          </p:cNvPr>
          <p:cNvSpPr txBox="1">
            <a:spLocks/>
          </p:cNvSpPr>
          <p:nvPr/>
        </p:nvSpPr>
        <p:spPr>
          <a:xfrm>
            <a:off x="6952315" y="1240937"/>
            <a:ext cx="6687225" cy="104284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0" dirty="0">
                <a:latin typeface="Georgia" panose="02040502050405020303" pitchFamily="18" charset="0"/>
                <a:ea typeface="Georgia" charset="0"/>
                <a:cs typeface="Georgia" charset="0"/>
              </a:rPr>
              <a:t>Визуализация данных в </a:t>
            </a:r>
            <a:r>
              <a:rPr lang="en-US" sz="2400" b="0" dirty="0">
                <a:latin typeface="Georgia" panose="02040502050405020303" pitchFamily="18" charset="0"/>
                <a:ea typeface="Georgia" charset="0"/>
                <a:cs typeface="Georgia" charset="0"/>
              </a:rPr>
              <a:t>VR</a:t>
            </a:r>
            <a:endParaRPr lang="ru-RU" sz="2400" b="0" dirty="0">
              <a:latin typeface="Georgia" panose="02040502050405020303" pitchFamily="18" charset="0"/>
              <a:ea typeface="Georgia" charset="0"/>
              <a:cs typeface="Georgia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E545483-ED9D-4C85-B725-06790B96D8B9}"/>
              </a:ext>
            </a:extLst>
          </p:cNvPr>
          <p:cNvSpPr txBox="1">
            <a:spLocks/>
          </p:cNvSpPr>
          <p:nvPr/>
        </p:nvSpPr>
        <p:spPr>
          <a:xfrm>
            <a:off x="6952315" y="2602415"/>
            <a:ext cx="4924560" cy="9010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0" dirty="0">
                <a:latin typeface="Georgia" panose="02040502050405020303" pitchFamily="18" charset="0"/>
                <a:ea typeface="Georgia" charset="0"/>
                <a:cs typeface="Georgia" charset="0"/>
              </a:rPr>
              <a:t>Облачная платформа </a:t>
            </a:r>
            <a:r>
              <a:rPr lang="en-US" sz="2400" b="0" dirty="0">
                <a:latin typeface="Georgia" panose="02040502050405020303" pitchFamily="18" charset="0"/>
                <a:ea typeface="Georgia" charset="0"/>
                <a:cs typeface="Georgia" charset="0"/>
              </a:rPr>
              <a:t>Rightech, MQTT </a:t>
            </a:r>
            <a:r>
              <a:rPr lang="ru-RU" sz="2400" b="0" dirty="0">
                <a:latin typeface="Georgia" panose="02040502050405020303" pitchFamily="18" charset="0"/>
                <a:ea typeface="Georgia" charset="0"/>
                <a:cs typeface="Georgia" charset="0"/>
              </a:rPr>
              <a:t>брокер </a:t>
            </a:r>
            <a:r>
              <a:rPr lang="en-US" sz="2400" b="0" dirty="0">
                <a:latin typeface="Georgia" panose="02040502050405020303" pitchFamily="18" charset="0"/>
                <a:ea typeface="Georgia" charset="0"/>
                <a:cs typeface="Georgia" charset="0"/>
              </a:rPr>
              <a:t>Mosquitto</a:t>
            </a:r>
            <a:endParaRPr lang="ru-RU" sz="2400" b="0" dirty="0">
              <a:latin typeface="Georgia" panose="02040502050405020303" pitchFamily="18" charset="0"/>
              <a:ea typeface="Georgia" charset="0"/>
              <a:cs typeface="Georgia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04C6CD3F-7D3C-4A8B-A211-9A2DA5964C75}"/>
              </a:ext>
            </a:extLst>
          </p:cNvPr>
          <p:cNvSpPr txBox="1">
            <a:spLocks/>
          </p:cNvSpPr>
          <p:nvPr/>
        </p:nvSpPr>
        <p:spPr>
          <a:xfrm>
            <a:off x="7669271" y="3801404"/>
            <a:ext cx="4439353" cy="14785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0" dirty="0">
                <a:latin typeface="Georgia" panose="02040502050405020303" pitchFamily="18" charset="0"/>
                <a:ea typeface="Georgia" charset="0"/>
                <a:cs typeface="Georgia" charset="0"/>
              </a:rPr>
              <a:t>Поддержка 3 технологий связи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A386BA8E-43FF-40EA-BBF9-E0BB896D23E7}"/>
              </a:ext>
            </a:extLst>
          </p:cNvPr>
          <p:cNvSpPr txBox="1">
            <a:spLocks/>
          </p:cNvSpPr>
          <p:nvPr/>
        </p:nvSpPr>
        <p:spPr>
          <a:xfrm>
            <a:off x="7671169" y="5568102"/>
            <a:ext cx="4205706" cy="9010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0" dirty="0">
                <a:latin typeface="Georgia" panose="02040502050405020303" pitchFamily="18" charset="0"/>
                <a:ea typeface="Georgia" charset="0"/>
                <a:cs typeface="Georgia" charset="0"/>
              </a:rPr>
              <a:t>Устройство сбора данных и базовая станция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C808FF-9728-45A8-A513-743098706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10108" r="5656" b="8014"/>
          <a:stretch/>
        </p:blipFill>
        <p:spPr bwMode="auto">
          <a:xfrm>
            <a:off x="5579450" y="5370521"/>
            <a:ext cx="1920522" cy="129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A507F-8FEE-471D-B7F3-B2B9466E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3</a:t>
            </a:r>
            <a:r>
              <a:rPr lang="en-US"/>
              <a:t>D </a:t>
            </a:r>
            <a:r>
              <a:rPr lang="ru-RU"/>
              <a:t>модель МИЭМ</a:t>
            </a:r>
          </a:p>
        </p:txBody>
      </p:sp>
      <p:pic>
        <p:nvPicPr>
          <p:cNvPr id="3" name="Picture 2" descr="https://pp.userapi.com/c854016/v854016067/44548/LnwswgP5Usg.jpg">
            <a:extLst>
              <a:ext uri="{FF2B5EF4-FFF2-40B4-BE49-F238E27FC236}">
                <a16:creationId xmlns:a16="http://schemas.microsoft.com/office/drawing/2014/main" id="{488AB863-8632-4B7E-9045-62461EC50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9" y="918457"/>
            <a:ext cx="10933353" cy="551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815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A507F-8FEE-471D-B7F3-B2B9466E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Объект для визуализации данных в </a:t>
            </a:r>
            <a:r>
              <a:rPr lang="en-US"/>
              <a:t>VR</a:t>
            </a:r>
            <a:endParaRPr lang="ru-RU"/>
          </a:p>
        </p:txBody>
      </p:sp>
      <p:pic>
        <p:nvPicPr>
          <p:cNvPr id="4" name="Picture 2" descr="https://pp.userapi.com/c850336/v850336424/14a66e/T8thAu0pBak.jpg">
            <a:extLst>
              <a:ext uri="{FF2B5EF4-FFF2-40B4-BE49-F238E27FC236}">
                <a16:creationId xmlns:a16="http://schemas.microsoft.com/office/drawing/2014/main" id="{F3EA42C3-AE4D-4A60-AF76-1C6F97CF0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4" t="13142" r="20017" b="22533"/>
          <a:stretch/>
        </p:blipFill>
        <p:spPr bwMode="auto">
          <a:xfrm>
            <a:off x="1483360" y="1178560"/>
            <a:ext cx="9342120" cy="50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609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A507F-8FEE-471D-B7F3-B2B9466EA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Интерфейс облачной платформы	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94DE61-C904-4362-BF94-037015CBF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43" y="1128592"/>
            <a:ext cx="10809514" cy="523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03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Назначение проекта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539433" y="1238661"/>
            <a:ext cx="10308578" cy="50589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ru-RU" sz="2400" dirty="0">
                <a:latin typeface="Georgia" charset="0"/>
                <a:ea typeface="Georgia" charset="0"/>
                <a:cs typeface="Georgia" charset="0"/>
              </a:rPr>
              <a:t>Проблема</a:t>
            </a:r>
            <a:r>
              <a:rPr lang="ru-RU" sz="2400" b="0" dirty="0">
                <a:latin typeface="Georgia" charset="0"/>
                <a:ea typeface="Georgia" charset="0"/>
                <a:cs typeface="Georgia" charset="0"/>
              </a:rPr>
              <a:t>: отсутствие учебных стендов для изучения Интернета вещей в МИЭМ НИУ ВШЭ 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Georgia" charset="0"/>
                <a:ea typeface="Georgia" charset="0"/>
                <a:cs typeface="Georgia" charset="0"/>
              </a:rPr>
              <a:t>Решение</a:t>
            </a:r>
            <a:r>
              <a:rPr lang="ru-RU" sz="2400" b="0" dirty="0">
                <a:latin typeface="Georgia" charset="0"/>
                <a:ea typeface="Georgia" charset="0"/>
                <a:cs typeface="Georgia" charset="0"/>
              </a:rPr>
              <a:t>:</a:t>
            </a:r>
            <a:r>
              <a:rPr lang="ru-RU" sz="2400" dirty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ru-RU" sz="2400" b="0" dirty="0">
                <a:latin typeface="Georgia" charset="0"/>
                <a:ea typeface="Georgia" charset="0"/>
                <a:cs typeface="Georgia" charset="0"/>
              </a:rPr>
              <a:t>Разработка элементов инфраструктуры для проведения научно-исследовательских работ и реализации студенческих проектов в области Интернета вещей и киберфизических систем.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Georgia" charset="0"/>
              <a:ea typeface="Georgia" charset="0"/>
              <a:cs typeface="Georgia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Georgia" charset="0"/>
                <a:ea typeface="Georgia" charset="0"/>
                <a:cs typeface="Georgia" charset="0"/>
              </a:rPr>
              <a:t>ЦА</a:t>
            </a:r>
            <a:r>
              <a:rPr lang="ru-RU" sz="2400" b="0" dirty="0">
                <a:latin typeface="Georgia" charset="0"/>
                <a:ea typeface="Georgia" charset="0"/>
                <a:cs typeface="Georgia" charset="0"/>
              </a:rPr>
              <a:t>: технические университеты и колледжи, центры дополнительного образования	</a:t>
            </a:r>
            <a:endParaRPr lang="ru-RU" sz="1400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07D48C-24B4-4825-8365-06201F58A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9" y="996333"/>
            <a:ext cx="1486124" cy="14861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3A1865-4D88-4D60-B162-E093EFAC4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9" y="2889419"/>
            <a:ext cx="1486125" cy="14861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45D562-9B97-4A18-8872-CA0AD9194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9" y="4928405"/>
            <a:ext cx="1536539" cy="153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Облачко с текстом: прямоугольное 26">
            <a:extLst>
              <a:ext uri="{FF2B5EF4-FFF2-40B4-BE49-F238E27FC236}">
                <a16:creationId xmlns:a16="http://schemas.microsoft.com/office/drawing/2014/main" id="{323E18EC-4A3A-4C22-ACEC-D47F656732D3}"/>
              </a:ext>
            </a:extLst>
          </p:cNvPr>
          <p:cNvSpPr/>
          <p:nvPr/>
        </p:nvSpPr>
        <p:spPr>
          <a:xfrm flipH="1">
            <a:off x="146910" y="1005039"/>
            <a:ext cx="5409783" cy="3015590"/>
          </a:xfrm>
          <a:prstGeom prst="wedgeRectCallout">
            <a:avLst>
              <a:gd name="adj1" fmla="val 15261"/>
              <a:gd name="adj2" fmla="val 69987"/>
            </a:avLst>
          </a:prstGeom>
          <a:ln w="57150">
            <a:solidFill>
              <a:srgbClr val="0F75B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Суть проекта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640210" y="993857"/>
            <a:ext cx="6207801" cy="30155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b="0">
                <a:latin typeface="Georgia" panose="02040502050405020303" pitchFamily="18" charset="0"/>
              </a:rPr>
              <a:t>Собираем гетерогенные данные, отправляем их на базу и визуализируем. </a:t>
            </a:r>
            <a:endParaRPr lang="en-US" sz="2400" b="0">
              <a:latin typeface="Georgia" panose="02040502050405020303" pitchFamily="18" charset="0"/>
              <a:ea typeface="Georgia" charset="0"/>
              <a:cs typeface="Georgia" charset="0"/>
            </a:endParaRPr>
          </a:p>
          <a:p>
            <a:pPr>
              <a:lnSpc>
                <a:spcPct val="150000"/>
              </a:lnSpc>
            </a:pPr>
            <a:endParaRPr lang="ru-RU" sz="2400" b="0">
              <a:latin typeface="Georgia" panose="02040502050405020303" pitchFamily="18" charset="0"/>
              <a:ea typeface="Georgia" charset="0"/>
              <a:cs typeface="Georgia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17FCAAC-6EA8-469D-B5F9-75EB91BD1C3F}"/>
              </a:ext>
            </a:extLst>
          </p:cNvPr>
          <p:cNvSpPr/>
          <p:nvPr/>
        </p:nvSpPr>
        <p:spPr>
          <a:xfrm>
            <a:off x="981471" y="4065844"/>
            <a:ext cx="2313078" cy="23130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/>
              <a:t>Устройства сбора данных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EB5F1BAF-65DD-4AA9-AA2C-C453B97E0F02}"/>
              </a:ext>
            </a:extLst>
          </p:cNvPr>
          <p:cNvSpPr/>
          <p:nvPr/>
        </p:nvSpPr>
        <p:spPr>
          <a:xfrm>
            <a:off x="3856039" y="4043478"/>
            <a:ext cx="2335444" cy="2335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/>
              <a:t>Базовая станция (шлюз)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9C2C3C4D-AE07-406F-A5BF-B714DD69B6C6}"/>
              </a:ext>
            </a:extLst>
          </p:cNvPr>
          <p:cNvSpPr/>
          <p:nvPr/>
        </p:nvSpPr>
        <p:spPr>
          <a:xfrm>
            <a:off x="6752973" y="4020629"/>
            <a:ext cx="2335444" cy="2335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/>
              <a:t>Облачная платформа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36609C3-6EAA-4821-9222-F2523721E770}"/>
              </a:ext>
            </a:extLst>
          </p:cNvPr>
          <p:cNvSpPr/>
          <p:nvPr/>
        </p:nvSpPr>
        <p:spPr>
          <a:xfrm>
            <a:off x="9649907" y="4043478"/>
            <a:ext cx="2335444" cy="2335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VR</a:t>
            </a:r>
            <a:r>
              <a:rPr lang="ru-RU" sz="2400"/>
              <a:t> визуализа-ция данных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5E06DEB0-101F-484B-9E74-59A1B5BA2A7D}"/>
              </a:ext>
            </a:extLst>
          </p:cNvPr>
          <p:cNvCxnSpPr>
            <a:stCxn id="4" idx="6"/>
            <a:endCxn id="5" idx="2"/>
          </p:cNvCxnSpPr>
          <p:nvPr/>
        </p:nvCxnSpPr>
        <p:spPr>
          <a:xfrm flipV="1">
            <a:off x="3294549" y="5211200"/>
            <a:ext cx="561490" cy="1118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AE31383-06AE-48D7-BA02-0C998DE7CFBC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 flipV="1">
            <a:off x="6191483" y="5188351"/>
            <a:ext cx="561490" cy="228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75CA753-FB03-4D02-AC2A-902466D87D90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9088417" y="5188351"/>
            <a:ext cx="561490" cy="228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A3E5DF7-09F9-499E-BB20-6FB88CD42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86" y="1075715"/>
            <a:ext cx="821802" cy="82180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легкий, внешний, движени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2BFB0626-B21B-4D0A-B2AC-9D4CC98C3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5" y="1947377"/>
            <a:ext cx="894010" cy="89401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355CB238-4937-4117-B990-4E6DD7AB4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13" y="2792156"/>
            <a:ext cx="891149" cy="89114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02385B-13D2-4179-922C-A2AB1D7CA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455" y="1068339"/>
            <a:ext cx="777966" cy="77796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DD7B377-CF76-48F3-A155-9B274027F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6433" y="1964710"/>
            <a:ext cx="894010" cy="8911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3CD1491-05A2-4758-BEB2-DF1C11EEDC8C}"/>
              </a:ext>
            </a:extLst>
          </p:cNvPr>
          <p:cNvSpPr txBox="1"/>
          <p:nvPr/>
        </p:nvSpPr>
        <p:spPr>
          <a:xfrm>
            <a:off x="869911" y="1255783"/>
            <a:ext cx="1858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>
                <a:solidFill>
                  <a:srgbClr val="263996"/>
                </a:solidFill>
              </a:rPr>
              <a:t>Температура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6FD46A-9E8A-4F33-A4D3-8B4B15196C4C}"/>
              </a:ext>
            </a:extLst>
          </p:cNvPr>
          <p:cNvSpPr txBox="1"/>
          <p:nvPr/>
        </p:nvSpPr>
        <p:spPr>
          <a:xfrm>
            <a:off x="869910" y="2160314"/>
            <a:ext cx="1586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>
                <a:solidFill>
                  <a:srgbClr val="263996"/>
                </a:solidFill>
              </a:rPr>
              <a:t>Влажность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49972F-FF13-498C-8FF5-F2E941F7C7A4}"/>
              </a:ext>
            </a:extLst>
          </p:cNvPr>
          <p:cNvSpPr txBox="1"/>
          <p:nvPr/>
        </p:nvSpPr>
        <p:spPr>
          <a:xfrm>
            <a:off x="981471" y="3006897"/>
            <a:ext cx="2086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>
                <a:solidFill>
                  <a:srgbClr val="263996"/>
                </a:solidFill>
              </a:rPr>
              <a:t>Освещенность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75B585-2685-4F81-B4E7-1D0AD06F3C2E}"/>
              </a:ext>
            </a:extLst>
          </p:cNvPr>
          <p:cNvSpPr txBox="1"/>
          <p:nvPr/>
        </p:nvSpPr>
        <p:spPr>
          <a:xfrm>
            <a:off x="3986886" y="1226489"/>
            <a:ext cx="798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>
                <a:solidFill>
                  <a:srgbClr val="263996"/>
                </a:solidFill>
              </a:rPr>
              <a:t>Шум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E2DB2D-ADCB-4959-91B9-39F55A0516E7}"/>
              </a:ext>
            </a:extLst>
          </p:cNvPr>
          <p:cNvSpPr txBox="1"/>
          <p:nvPr/>
        </p:nvSpPr>
        <p:spPr>
          <a:xfrm>
            <a:off x="4011462" y="2177059"/>
            <a:ext cx="1545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>
                <a:solidFill>
                  <a:srgbClr val="263996"/>
                </a:solidFill>
              </a:rPr>
              <a:t>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49504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Обзор аналогов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89E235-8482-4B8A-A279-81328855D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90" y="1296228"/>
            <a:ext cx="2222339" cy="15651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475563-D0D9-47D6-848D-781174012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30" y="4958358"/>
            <a:ext cx="1570782" cy="15707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FC1B0F-70D8-440D-B3A8-BC3F78F48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95" y="3277290"/>
            <a:ext cx="966451" cy="1591903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F86F6C3F-1C9F-4235-A912-BAD6AF3BE6C2}"/>
              </a:ext>
            </a:extLst>
          </p:cNvPr>
          <p:cNvSpPr txBox="1">
            <a:spLocks/>
          </p:cNvSpPr>
          <p:nvPr/>
        </p:nvSpPr>
        <p:spPr>
          <a:xfrm>
            <a:off x="1809036" y="2935990"/>
            <a:ext cx="10067126" cy="185037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0" i="1" dirty="0">
                <a:latin typeface="Georgia"/>
                <a:ea typeface="Georgia" charset="0"/>
                <a:cs typeface="Georgia" charset="0"/>
              </a:rPr>
              <a:t>Система мониторинга состояния зданий</a:t>
            </a:r>
          </a:p>
          <a:p>
            <a:pPr marL="342900" indent="-34290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ru-RU" sz="2400" b="0" dirty="0">
                <a:latin typeface="Georgia" panose="02040502050405020303" pitchFamily="18" charset="0"/>
                <a:ea typeface="Georgia" charset="0"/>
                <a:cs typeface="Georgia" charset="0"/>
              </a:rPr>
              <a:t>Использование проприетарных устройств</a:t>
            </a:r>
          </a:p>
          <a:p>
            <a:pPr marL="342900" indent="-34290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ru-RU" sz="2400" b="0" dirty="0">
                <a:latin typeface="Georgia" panose="02040502050405020303" pitchFamily="18" charset="0"/>
                <a:ea typeface="Georgia" charset="0"/>
                <a:cs typeface="Georgia" charset="0"/>
              </a:rPr>
              <a:t>Питание от сети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F235FDD-2EAF-4C28-8825-79A612BD16CF}"/>
              </a:ext>
            </a:extLst>
          </p:cNvPr>
          <p:cNvSpPr txBox="1">
            <a:spLocks/>
          </p:cNvSpPr>
          <p:nvPr/>
        </p:nvSpPr>
        <p:spPr>
          <a:xfrm>
            <a:off x="2620519" y="989857"/>
            <a:ext cx="10067127" cy="1968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200" i="1" dirty="0">
                <a:latin typeface="Georgia"/>
                <a:ea typeface="Georgia" charset="0"/>
                <a:cs typeface="Georgia" charset="0"/>
              </a:rPr>
              <a:t>Система сбора данных и визуализации в </a:t>
            </a:r>
            <a:r>
              <a:rPr lang="en-US" sz="2200" i="1" dirty="0">
                <a:latin typeface="Georgia"/>
                <a:ea typeface="Georgia" charset="0"/>
                <a:cs typeface="Georgia" charset="0"/>
              </a:rPr>
              <a:t>VR</a:t>
            </a:r>
            <a:r>
              <a:rPr lang="ru-RU" sz="2200" i="1" dirty="0">
                <a:latin typeface="Georgia"/>
                <a:ea typeface="Georgia" charset="0"/>
                <a:cs typeface="Georgia" charset="0"/>
              </a:rPr>
              <a:t>.</a:t>
            </a:r>
            <a:br>
              <a:rPr lang="ru-RU" sz="2200" i="1" dirty="0">
                <a:latin typeface="Georgia"/>
                <a:ea typeface="Georgia" charset="0"/>
                <a:cs typeface="Georgia" charset="0"/>
              </a:rPr>
            </a:br>
            <a:r>
              <a:rPr lang="ru-RU" sz="2200" b="0" i="1" dirty="0">
                <a:latin typeface="Georgia"/>
                <a:ea typeface="Georgia" charset="0"/>
                <a:cs typeface="Georgia" charset="0"/>
              </a:rPr>
              <a:t>(самый близкий аналог)</a:t>
            </a:r>
          </a:p>
          <a:p>
            <a:pPr marL="342900" indent="-34290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ru-RU" sz="2200" dirty="0">
                <a:latin typeface="Georgia" panose="02040502050405020303" pitchFamily="18" charset="0"/>
                <a:ea typeface="Georgia" charset="0"/>
                <a:cs typeface="Georgia" charset="0"/>
              </a:rPr>
              <a:t>Нет </a:t>
            </a:r>
            <a:r>
              <a:rPr lang="en-US" sz="2200" dirty="0">
                <a:latin typeface="Georgia" panose="02040502050405020303" pitchFamily="18" charset="0"/>
                <a:ea typeface="Georgia" charset="0"/>
                <a:cs typeface="Georgia" charset="0"/>
              </a:rPr>
              <a:t>VR </a:t>
            </a:r>
            <a:r>
              <a:rPr lang="ru-RU" sz="2200" dirty="0">
                <a:latin typeface="Georgia" panose="02040502050405020303" pitchFamily="18" charset="0"/>
                <a:ea typeface="Georgia" charset="0"/>
                <a:cs typeface="Georgia" charset="0"/>
              </a:rPr>
              <a:t>визуализации</a:t>
            </a:r>
            <a:endParaRPr lang="ru-RU" sz="2200" dirty="0"/>
          </a:p>
          <a:p>
            <a:pPr marL="342900" indent="-342900">
              <a:lnSpc>
                <a:spcPct val="150000"/>
              </a:lnSpc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ru-RU" sz="2200" dirty="0">
                <a:latin typeface="Georgia" panose="02040502050405020303" pitchFamily="18" charset="0"/>
                <a:ea typeface="Georgia" charset="0"/>
                <a:cs typeface="Georgia" charset="0"/>
              </a:rPr>
              <a:t>Большое разнообразие датчиков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4A8D29E-37DE-4A5E-9863-55D1C3CF2303}"/>
              </a:ext>
            </a:extLst>
          </p:cNvPr>
          <p:cNvSpPr txBox="1">
            <a:spLocks/>
          </p:cNvSpPr>
          <p:nvPr/>
        </p:nvSpPr>
        <p:spPr>
          <a:xfrm>
            <a:off x="1842714" y="4883718"/>
            <a:ext cx="10363940" cy="159190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300" b="0" i="1">
                <a:latin typeface="Georgia"/>
                <a:ea typeface="Georgia" charset="0"/>
                <a:cs typeface="Georgia" charset="0"/>
              </a:rPr>
              <a:t>VR/AR </a:t>
            </a:r>
            <a:r>
              <a:rPr lang="ru-RU" sz="2300" b="0" i="1">
                <a:latin typeface="Georgia"/>
                <a:ea typeface="Georgia" charset="0"/>
                <a:cs typeface="Georgia" charset="0"/>
              </a:rPr>
              <a:t>визуализация данных из </a:t>
            </a:r>
            <a:r>
              <a:rPr lang="en-US" sz="2300" b="0" i="1">
                <a:latin typeface="Georgia"/>
                <a:ea typeface="Georgia" charset="0"/>
                <a:cs typeface="Georgia" charset="0"/>
              </a:rPr>
              <a:t>Forge, </a:t>
            </a:r>
            <a:r>
              <a:rPr lang="ru-RU" sz="2300" b="0" i="1">
                <a:latin typeface="Georgia"/>
                <a:ea typeface="Georgia" charset="0"/>
                <a:cs typeface="Georgia" charset="0"/>
              </a:rPr>
              <a:t>поступающих от устройств </a:t>
            </a:r>
            <a:r>
              <a:rPr lang="en-US" sz="2300" b="0" i="1">
                <a:latin typeface="Georgia"/>
                <a:ea typeface="Georgia" charset="0"/>
                <a:cs typeface="Georgia" charset="0"/>
              </a:rPr>
              <a:t>IoT</a:t>
            </a:r>
            <a:endParaRPr lang="ru-RU" sz="2300" b="0" i="1">
              <a:latin typeface="Georgia"/>
              <a:ea typeface="Georgia" charset="0"/>
              <a:cs typeface="Georgia" charset="0"/>
            </a:endParaRPr>
          </a:p>
          <a:p>
            <a:pPr marL="342900" indent="-342900">
              <a:lnSpc>
                <a:spcPct val="150000"/>
              </a:lnSpc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ru-RU" sz="2400" b="0">
                <a:latin typeface="Georgia" panose="02040502050405020303" pitchFamily="18" charset="0"/>
                <a:ea typeface="Georgia" charset="0"/>
                <a:cs typeface="Georgia" charset="0"/>
              </a:rPr>
              <a:t>Совместимо только с одной облачной платформой</a:t>
            </a:r>
          </a:p>
          <a:p>
            <a:pPr marL="457200" indent="-457200">
              <a:lnSpc>
                <a:spcPct val="150000"/>
              </a:lnSpc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</a:pPr>
            <a:r>
              <a:rPr lang="ru-RU" sz="2400" b="0">
                <a:latin typeface="Georgia" panose="02040502050405020303" pitchFamily="18" charset="0"/>
                <a:ea typeface="Georgia" charset="0"/>
                <a:cs typeface="Georgia" charset="0"/>
              </a:rPr>
              <a:t>Мобильное </a:t>
            </a:r>
            <a:r>
              <a:rPr lang="en-US" sz="2400" b="0">
                <a:latin typeface="Georgia" panose="02040502050405020303" pitchFamily="18" charset="0"/>
                <a:ea typeface="Georgia" charset="0"/>
                <a:cs typeface="Georgia" charset="0"/>
              </a:rPr>
              <a:t>VR </a:t>
            </a:r>
            <a:r>
              <a:rPr lang="ru-RU" sz="2400" b="0">
                <a:latin typeface="Georgia" panose="02040502050405020303" pitchFamily="18" charset="0"/>
                <a:ea typeface="Georgia" charset="0"/>
                <a:cs typeface="Georgia" charset="0"/>
              </a:rPr>
              <a:t>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109049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Детали реализации</a:t>
            </a:r>
          </a:p>
        </p:txBody>
      </p:sp>
      <p:sp>
        <p:nvSpPr>
          <p:cNvPr id="26" name="AutoShape 12" descr="Virtual reality free icon">
            <a:extLst>
              <a:ext uri="{FF2B5EF4-FFF2-40B4-BE49-F238E27FC236}">
                <a16:creationId xmlns:a16="http://schemas.microsoft.com/office/drawing/2014/main" id="{057D4F82-A5CB-4F1C-A7F2-926467DFB0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71519" y="2022975"/>
            <a:ext cx="149166" cy="1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" y="1279448"/>
            <a:ext cx="10718800" cy="4914900"/>
          </a:xfrm>
          <a:prstGeom prst="rect">
            <a:avLst/>
          </a:prstGeom>
        </p:spPr>
      </p:pic>
      <p:pic>
        <p:nvPicPr>
          <p:cNvPr id="5" name="Picture 2" descr="https://obrienlabs.net/wp-content/uploads/2018/09/mosquitto_logo.png">
            <a:extLst>
              <a:ext uri="{FF2B5EF4-FFF2-40B4-BE49-F238E27FC236}">
                <a16:creationId xmlns:a16="http://schemas.microsoft.com/office/drawing/2014/main" id="{D6D47735-4942-4D39-B300-24ED26E76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386" y="3907341"/>
            <a:ext cx="987174" cy="84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99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Корпус</a:t>
            </a:r>
          </a:p>
        </p:txBody>
      </p:sp>
      <p:sp>
        <p:nvSpPr>
          <p:cNvPr id="26" name="AutoShape 12" descr="Virtual reality free icon">
            <a:extLst>
              <a:ext uri="{FF2B5EF4-FFF2-40B4-BE49-F238E27FC236}">
                <a16:creationId xmlns:a16="http://schemas.microsoft.com/office/drawing/2014/main" id="{057D4F82-A5CB-4F1C-A7F2-926467DFB0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71519" y="2022975"/>
            <a:ext cx="149166" cy="1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Изображение выглядит как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BDD97B71-036C-48EB-94B0-71277F33E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929" y="2022975"/>
            <a:ext cx="5910082" cy="394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s://pp.userapi.com/c846523/v846523533/207c2b/IMKIF1GWK84.jpg">
            <a:extLst>
              <a:ext uri="{FF2B5EF4-FFF2-40B4-BE49-F238E27FC236}">
                <a16:creationId xmlns:a16="http://schemas.microsoft.com/office/drawing/2014/main" id="{7C351CFB-33AE-4318-A717-4E5276C08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t="19486" r="25784" b="17673"/>
          <a:stretch/>
        </p:blipFill>
        <p:spPr bwMode="auto">
          <a:xfrm>
            <a:off x="285563" y="2168793"/>
            <a:ext cx="4650079" cy="3794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56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Общее исполнение устройства</a:t>
            </a:r>
          </a:p>
        </p:txBody>
      </p:sp>
      <p:sp>
        <p:nvSpPr>
          <p:cNvPr id="26" name="AutoShape 12" descr="Virtual reality free icon">
            <a:extLst>
              <a:ext uri="{FF2B5EF4-FFF2-40B4-BE49-F238E27FC236}">
                <a16:creationId xmlns:a16="http://schemas.microsoft.com/office/drawing/2014/main" id="{057D4F82-A5CB-4F1C-A7F2-926467DFB0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71519" y="2022975"/>
            <a:ext cx="149166" cy="1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700EF7-48A3-4BD3-85BC-0CA2480B8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8" t="6205" r="29227" b="9262"/>
          <a:stretch/>
        </p:blipFill>
        <p:spPr bwMode="auto">
          <a:xfrm rot="10800000">
            <a:off x="970382" y="998373"/>
            <a:ext cx="4273421" cy="5443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CCFEC8-BFD5-476C-92CD-0FE127CB0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1" t="8980" r="27483" b="14966"/>
          <a:stretch/>
        </p:blipFill>
        <p:spPr bwMode="auto">
          <a:xfrm rot="10800000">
            <a:off x="6948198" y="998373"/>
            <a:ext cx="4225960" cy="5443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444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Прямоугольник 2051">
            <a:extLst>
              <a:ext uri="{FF2B5EF4-FFF2-40B4-BE49-F238E27FC236}">
                <a16:creationId xmlns:a16="http://schemas.microsoft.com/office/drawing/2014/main" id="{AED03D95-D678-4995-B5D0-6188CEC15930}"/>
              </a:ext>
            </a:extLst>
          </p:cNvPr>
          <p:cNvSpPr/>
          <p:nvPr/>
        </p:nvSpPr>
        <p:spPr>
          <a:xfrm>
            <a:off x="349671" y="991843"/>
            <a:ext cx="5334591" cy="2514600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869" y="285989"/>
            <a:ext cx="8789517" cy="399811"/>
          </a:xfrm>
        </p:spPr>
        <p:txBody>
          <a:bodyPr/>
          <a:lstStyle/>
          <a:p>
            <a:r>
              <a:rPr lang="ru-RU"/>
              <a:t>Энергопотребление системы</a:t>
            </a:r>
          </a:p>
        </p:txBody>
      </p:sp>
      <p:sp>
        <p:nvSpPr>
          <p:cNvPr id="26" name="AutoShape 12" descr="Virtual reality free icon">
            <a:extLst>
              <a:ext uri="{FF2B5EF4-FFF2-40B4-BE49-F238E27FC236}">
                <a16:creationId xmlns:a16="http://schemas.microsoft.com/office/drawing/2014/main" id="{057D4F82-A5CB-4F1C-A7F2-926467DFB0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53860" y="2009368"/>
            <a:ext cx="149166" cy="1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F6F13B9-795E-4F8F-B26D-95585F017260}"/>
              </a:ext>
            </a:extLst>
          </p:cNvPr>
          <p:cNvSpPr/>
          <p:nvPr/>
        </p:nvSpPr>
        <p:spPr>
          <a:xfrm>
            <a:off x="545869" y="1101011"/>
            <a:ext cx="2198594" cy="2198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8B1B45B-9C76-4E37-9975-AA3A8BF12DF6}"/>
              </a:ext>
            </a:extLst>
          </p:cNvPr>
          <p:cNvSpPr/>
          <p:nvPr/>
        </p:nvSpPr>
        <p:spPr>
          <a:xfrm>
            <a:off x="5880460" y="1107096"/>
            <a:ext cx="2198594" cy="2198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23B425-5C47-4570-BFF2-35462D2B7E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03338" y="1693656"/>
            <a:ext cx="1872375" cy="10515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B10FCE-B0DA-4142-8004-2A24A1F1568C}"/>
              </a:ext>
            </a:extLst>
          </p:cNvPr>
          <p:cNvSpPr txBox="1"/>
          <p:nvPr/>
        </p:nvSpPr>
        <p:spPr>
          <a:xfrm>
            <a:off x="5795406" y="1644556"/>
            <a:ext cx="23737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Емкость 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аккумуляторов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2450 </a:t>
            </a:r>
            <a:r>
              <a:rPr lang="ru-RU" sz="2800" b="1" dirty="0" err="1">
                <a:solidFill>
                  <a:schemeClr val="bg1"/>
                </a:solidFill>
              </a:rPr>
              <a:t>мАч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8B1D0CA-3E7C-4511-9EA3-268199D2EE92}"/>
              </a:ext>
            </a:extLst>
          </p:cNvPr>
          <p:cNvSpPr/>
          <p:nvPr/>
        </p:nvSpPr>
        <p:spPr>
          <a:xfrm>
            <a:off x="7199518" y="4265763"/>
            <a:ext cx="2198594" cy="2198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DF0305-144E-4BB3-B30A-369B210A00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31042" y="4503015"/>
            <a:ext cx="1335546" cy="17443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F4162A-025C-4F52-B1C2-8923104CA402}"/>
              </a:ext>
            </a:extLst>
          </p:cNvPr>
          <p:cNvSpPr txBox="1"/>
          <p:nvPr/>
        </p:nvSpPr>
        <p:spPr>
          <a:xfrm>
            <a:off x="7468848" y="4691597"/>
            <a:ext cx="1659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Время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работы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45 часов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4D114972-9797-4E00-B2B6-451E2C50BC4A}"/>
              </a:ext>
            </a:extLst>
          </p:cNvPr>
          <p:cNvSpPr/>
          <p:nvPr/>
        </p:nvSpPr>
        <p:spPr>
          <a:xfrm>
            <a:off x="3187035" y="1101011"/>
            <a:ext cx="2198594" cy="2198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631D782-4C2B-432B-9CC1-BA0DB518116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70747" y="1184723"/>
            <a:ext cx="1958173" cy="195817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B114B45-23FE-46E5-9396-E63AEAEF11BE}"/>
              </a:ext>
            </a:extLst>
          </p:cNvPr>
          <p:cNvSpPr txBox="1"/>
          <p:nvPr/>
        </p:nvSpPr>
        <p:spPr>
          <a:xfrm>
            <a:off x="3390672" y="1538200"/>
            <a:ext cx="1946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Ток при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измерении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45 мА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5A05CB0A-7F18-43A1-BC0E-8F30ABCB1D6C}"/>
              </a:ext>
            </a:extLst>
          </p:cNvPr>
          <p:cNvSpPr/>
          <p:nvPr/>
        </p:nvSpPr>
        <p:spPr>
          <a:xfrm>
            <a:off x="8526235" y="1192038"/>
            <a:ext cx="2198594" cy="2198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B14F436-422D-46C7-8A53-A063B9F5C15B}"/>
              </a:ext>
            </a:extLst>
          </p:cNvPr>
          <p:cNvSpPr/>
          <p:nvPr/>
        </p:nvSpPr>
        <p:spPr>
          <a:xfrm>
            <a:off x="3681866" y="4265479"/>
            <a:ext cx="2198594" cy="21985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852B2B-ABDE-4C09-949D-400760714E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26371" y="1393834"/>
            <a:ext cx="1798322" cy="1816395"/>
          </a:xfrm>
          <a:prstGeom prst="rect">
            <a:avLst/>
          </a:prstGeom>
        </p:spPr>
      </p:pic>
      <p:pic>
        <p:nvPicPr>
          <p:cNvPr id="2048" name="Рисунок 2047">
            <a:extLst>
              <a:ext uri="{FF2B5EF4-FFF2-40B4-BE49-F238E27FC236}">
                <a16:creationId xmlns:a16="http://schemas.microsoft.com/office/drawing/2014/main" id="{8701DBB3-82EE-4B36-A5FB-1618A52856D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7644" y="1231862"/>
            <a:ext cx="1730109" cy="197916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8E52DDC-AE7F-4AFA-AD65-44A1842A1CFD}"/>
              </a:ext>
            </a:extLst>
          </p:cNvPr>
          <p:cNvSpPr txBox="1"/>
          <p:nvPr/>
        </p:nvSpPr>
        <p:spPr>
          <a:xfrm>
            <a:off x="8634185" y="1682549"/>
            <a:ext cx="1946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Частота отправки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3.5 сек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042FB1-4B4B-4A8A-977A-6D7CBC786C31}"/>
              </a:ext>
            </a:extLst>
          </p:cNvPr>
          <p:cNvSpPr txBox="1"/>
          <p:nvPr/>
        </p:nvSpPr>
        <p:spPr>
          <a:xfrm>
            <a:off x="857644" y="1518508"/>
            <a:ext cx="1730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Ток при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передаче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110 мА</a:t>
            </a:r>
          </a:p>
        </p:txBody>
      </p:sp>
      <p:pic>
        <p:nvPicPr>
          <p:cNvPr id="2051" name="Рисунок 2050">
            <a:extLst>
              <a:ext uri="{FF2B5EF4-FFF2-40B4-BE49-F238E27FC236}">
                <a16:creationId xmlns:a16="http://schemas.microsoft.com/office/drawing/2014/main" id="{B239CF88-2DC2-4E13-911F-B0A7F17FCF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69113" y="4637888"/>
            <a:ext cx="1624099" cy="149241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179BE0-295B-4BA3-BD79-5D48604C953D}"/>
              </a:ext>
            </a:extLst>
          </p:cNvPr>
          <p:cNvSpPr txBox="1"/>
          <p:nvPr/>
        </p:nvSpPr>
        <p:spPr>
          <a:xfrm>
            <a:off x="3681865" y="4726475"/>
            <a:ext cx="21985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Число передач на одном заряде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160 361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2056" name="Прямая со стрелкой 2055">
            <a:extLst>
              <a:ext uri="{FF2B5EF4-FFF2-40B4-BE49-F238E27FC236}">
                <a16:creationId xmlns:a16="http://schemas.microsoft.com/office/drawing/2014/main" id="{902EAF98-EA7A-46A2-BA79-76E1D03A3F5C}"/>
              </a:ext>
            </a:extLst>
          </p:cNvPr>
          <p:cNvCxnSpPr>
            <a:cxnSpLocks/>
            <a:stCxn id="2052" idx="2"/>
            <a:endCxn id="32" idx="1"/>
          </p:cNvCxnSpPr>
          <p:nvPr/>
        </p:nvCxnSpPr>
        <p:spPr>
          <a:xfrm>
            <a:off x="3016967" y="3506443"/>
            <a:ext cx="986876" cy="10810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Прямая со стрелкой 2057">
            <a:extLst>
              <a:ext uri="{FF2B5EF4-FFF2-40B4-BE49-F238E27FC236}">
                <a16:creationId xmlns:a16="http://schemas.microsoft.com/office/drawing/2014/main" id="{2A2BEACB-4111-4038-A944-9CB90AFB628E}"/>
              </a:ext>
            </a:extLst>
          </p:cNvPr>
          <p:cNvCxnSpPr>
            <a:stCxn id="11" idx="4"/>
            <a:endCxn id="32" idx="7"/>
          </p:cNvCxnSpPr>
          <p:nvPr/>
        </p:nvCxnSpPr>
        <p:spPr>
          <a:xfrm flipH="1">
            <a:off x="5558483" y="3305690"/>
            <a:ext cx="1421274" cy="12817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Прямая со стрелкой 2062">
            <a:extLst>
              <a:ext uri="{FF2B5EF4-FFF2-40B4-BE49-F238E27FC236}">
                <a16:creationId xmlns:a16="http://schemas.microsoft.com/office/drawing/2014/main" id="{BB59FFDA-59B8-4BA2-A3C5-BF5A67C10B85}"/>
              </a:ext>
            </a:extLst>
          </p:cNvPr>
          <p:cNvCxnSpPr>
            <a:cxnSpLocks/>
            <a:stCxn id="32" idx="6"/>
            <a:endCxn id="15" idx="2"/>
          </p:cNvCxnSpPr>
          <p:nvPr/>
        </p:nvCxnSpPr>
        <p:spPr>
          <a:xfrm>
            <a:off x="5880460" y="5364776"/>
            <a:ext cx="1319058" cy="2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95EE9969-FC09-4C5D-857D-8AE24C43A8B3}"/>
              </a:ext>
            </a:extLst>
          </p:cNvPr>
          <p:cNvCxnSpPr>
            <a:cxnSpLocks/>
            <a:stCxn id="29" idx="4"/>
          </p:cNvCxnSpPr>
          <p:nvPr/>
        </p:nvCxnSpPr>
        <p:spPr>
          <a:xfrm flipH="1">
            <a:off x="8877300" y="3390632"/>
            <a:ext cx="748232" cy="10289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869" y="285989"/>
            <a:ext cx="3497684" cy="399811"/>
          </a:xfrm>
        </p:spPr>
        <p:txBody>
          <a:bodyPr/>
          <a:lstStyle/>
          <a:p>
            <a:r>
              <a:rPr lang="ru-RU"/>
              <a:t>Стоимость решения.</a:t>
            </a:r>
          </a:p>
        </p:txBody>
      </p:sp>
      <p:sp>
        <p:nvSpPr>
          <p:cNvPr id="26" name="AutoShape 12" descr="Virtual reality free icon">
            <a:extLst>
              <a:ext uri="{FF2B5EF4-FFF2-40B4-BE49-F238E27FC236}">
                <a16:creationId xmlns:a16="http://schemas.microsoft.com/office/drawing/2014/main" id="{057D4F82-A5CB-4F1C-A7F2-926467DFB0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71519" y="2022975"/>
            <a:ext cx="149166" cy="1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03692"/>
              </p:ext>
            </p:extLst>
          </p:nvPr>
        </p:nvGraphicFramePr>
        <p:xfrm>
          <a:off x="428303" y="992080"/>
          <a:ext cx="11511148" cy="5430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7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0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8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1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7161"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solidFill>
                            <a:schemeClr val="bg1"/>
                          </a:solidFill>
                        </a:rPr>
                        <a:t>Наименование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solidFill>
                            <a:schemeClr val="bg1"/>
                          </a:solidFill>
                        </a:rPr>
                        <a:t>Поставщик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solidFill>
                            <a:schemeClr val="bg1"/>
                          </a:solidFill>
                        </a:rPr>
                        <a:t>Кол-во, шт.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solidFill>
                            <a:schemeClr val="bg1"/>
                          </a:solidFill>
                        </a:rPr>
                        <a:t>Цена, руб.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solidFill>
                            <a:schemeClr val="bg1"/>
                          </a:solidFill>
                        </a:rPr>
                        <a:t>Сумма,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583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Heltec Wi-Fi Lora 32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Heltec</a:t>
                      </a:r>
                      <a:r>
                        <a:rPr lang="en-US" sz="1500" baseline="0">
                          <a:solidFill>
                            <a:srgbClr val="263996"/>
                          </a:solidFill>
                        </a:rPr>
                        <a:t> Automation Official Store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1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1006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1006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583"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solidFill>
                            <a:srgbClr val="263996"/>
                          </a:solidFill>
                        </a:rPr>
                        <a:t>Датчик влажности и температуры </a:t>
                      </a:r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DHT 11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Roboshop</a:t>
                      </a:r>
                      <a:endParaRPr lang="ru-RU" sz="1500" err="1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1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95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95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583"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solidFill>
                            <a:srgbClr val="263996"/>
                          </a:solidFill>
                        </a:rPr>
                        <a:t>Микрофонный модуль с усилителем</a:t>
                      </a:r>
                      <a:r>
                        <a:rPr lang="ru-RU" sz="1500" baseline="0">
                          <a:solidFill>
                            <a:srgbClr val="263996"/>
                          </a:solidFill>
                        </a:rPr>
                        <a:t> </a:t>
                      </a:r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MAX 9814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Roboshop</a:t>
                      </a:r>
                      <a:endParaRPr lang="ru-RU" sz="1500" err="1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1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180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180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161"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solidFill>
                            <a:srgbClr val="263996"/>
                          </a:solidFill>
                        </a:rPr>
                        <a:t>Датчик движения </a:t>
                      </a:r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HC-SR501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Roboshop</a:t>
                      </a:r>
                      <a:endParaRPr lang="ru-RU" sz="1500" err="1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1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85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85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583"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solidFill>
                            <a:srgbClr val="263996"/>
                          </a:solidFill>
                        </a:rPr>
                        <a:t>Модуль</a:t>
                      </a:r>
                      <a:r>
                        <a:rPr lang="ru-RU" sz="1500" baseline="0">
                          <a:solidFill>
                            <a:srgbClr val="263996"/>
                          </a:solidFill>
                        </a:rPr>
                        <a:t> датчика освещенности </a:t>
                      </a:r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KY-018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Roboshop</a:t>
                      </a:r>
                      <a:endParaRPr lang="ru-RU" sz="1500" err="1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1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50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50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161">
                <a:tc>
                  <a:txBody>
                    <a:bodyPr/>
                    <a:lstStyle/>
                    <a:p>
                      <a:pPr algn="ctr"/>
                      <a:r>
                        <a:rPr lang="ru-RU" sz="1500">
                          <a:solidFill>
                            <a:srgbClr val="263996"/>
                          </a:solidFill>
                        </a:rPr>
                        <a:t>Щелочная</a:t>
                      </a:r>
                      <a:r>
                        <a:rPr lang="ru-RU" sz="1500" baseline="0">
                          <a:solidFill>
                            <a:srgbClr val="263996"/>
                          </a:solidFill>
                        </a:rPr>
                        <a:t> батарейка АА АЛКАЛИСК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IKEA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4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20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80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45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kern="1200">
                          <a:solidFill>
                            <a:srgbClr val="26399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Батарейный отсек UM-3x4 (4 </a:t>
                      </a:r>
                      <a:r>
                        <a:rPr lang="en-US" sz="1500" b="0" i="0" kern="1200">
                          <a:solidFill>
                            <a:srgbClr val="26399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ru-RU" sz="1500" b="0" i="0" kern="1200">
                          <a:solidFill>
                            <a:srgbClr val="26399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АА) с выключателем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Roboshop</a:t>
                      </a:r>
                      <a:endParaRPr lang="ru-RU" sz="1500" err="1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1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60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60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1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rgbClr val="26399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 </a:t>
                      </a:r>
                      <a:r>
                        <a:rPr lang="ru-RU" sz="1500" b="0" i="0" kern="1200">
                          <a:solidFill>
                            <a:srgbClr val="26399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пластик 200 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Sopytka</a:t>
                      </a:r>
                      <a:endParaRPr lang="ru-RU" sz="1500" err="1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1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142</a:t>
                      </a:r>
                      <a:endParaRPr lang="ru-RU" sz="1500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rgbClr val="263996"/>
                          </a:solidFill>
                        </a:rPr>
                        <a:t>1</a:t>
                      </a:r>
                      <a:r>
                        <a:rPr lang="ru-RU" sz="1500">
                          <a:solidFill>
                            <a:srgbClr val="263996"/>
                          </a:solidFill>
                        </a:rPr>
                        <a:t>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7161">
                <a:tc gridSpan="5">
                  <a:txBody>
                    <a:bodyPr/>
                    <a:lstStyle/>
                    <a:p>
                      <a:pPr algn="ctr"/>
                      <a:r>
                        <a:rPr lang="ru-RU" sz="2800" b="1">
                          <a:solidFill>
                            <a:srgbClr val="263996"/>
                          </a:solidFill>
                        </a:rPr>
                        <a:t>ИТОГО:</a:t>
                      </a:r>
                      <a:r>
                        <a:rPr lang="ru-RU" sz="2800" b="1" baseline="0">
                          <a:solidFill>
                            <a:srgbClr val="263996"/>
                          </a:solidFill>
                        </a:rPr>
                        <a:t> 1700 рублей</a:t>
                      </a:r>
                      <a:endParaRPr lang="ru-RU" sz="2800" b="1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>
                        <a:solidFill>
                          <a:srgbClr val="26399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D75C688-6303-449D-8CEA-04D0D3751954}"/>
              </a:ext>
            </a:extLst>
          </p:cNvPr>
          <p:cNvSpPr txBox="1">
            <a:spLocks/>
          </p:cNvSpPr>
          <p:nvPr/>
        </p:nvSpPr>
        <p:spPr>
          <a:xfrm>
            <a:off x="3777135" y="285989"/>
            <a:ext cx="4938602" cy="39981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rgbClr val="263996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b="0" i="1"/>
              <a:t>Устройство сбора данных</a:t>
            </a:r>
          </a:p>
        </p:txBody>
      </p:sp>
    </p:spTree>
    <p:extLst>
      <p:ext uri="{BB962C8B-B14F-4D97-AF65-F5344CB8AC3E}">
        <p14:creationId xmlns:p14="http://schemas.microsoft.com/office/powerpoint/2010/main" val="11923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456</Words>
  <Application>Microsoft Office PowerPoint</Application>
  <PresentationFormat>Широкоэкранный</PresentationFormat>
  <Paragraphs>165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Georgia</vt:lpstr>
      <vt:lpstr>Тема Office</vt:lpstr>
      <vt:lpstr>Умный кампус  Бобков И.В. Денисова М.А. Пивко А.В.  НИУ ВШЭ  13.09.2019</vt:lpstr>
      <vt:lpstr>Назначение проекта</vt:lpstr>
      <vt:lpstr>Суть проекта</vt:lpstr>
      <vt:lpstr>Обзор аналогов</vt:lpstr>
      <vt:lpstr>Детали реализации</vt:lpstr>
      <vt:lpstr>Корпус</vt:lpstr>
      <vt:lpstr>Общее исполнение устройства</vt:lpstr>
      <vt:lpstr>Энергопотребление системы</vt:lpstr>
      <vt:lpstr>Стоимость решения.</vt:lpstr>
      <vt:lpstr>Стоимость решения.</vt:lpstr>
      <vt:lpstr>Экспериментальная апробация системы</vt:lpstr>
      <vt:lpstr>Команда проекта</vt:lpstr>
      <vt:lpstr>Заключение</vt:lpstr>
      <vt:lpstr>Спасибо за внимание. </vt:lpstr>
      <vt:lpstr>Презентация PowerPoint</vt:lpstr>
      <vt:lpstr>Архитектура решения</vt:lpstr>
      <vt:lpstr>3D модель МИЭМ</vt:lpstr>
      <vt:lpstr>Объект для визуализации данных в VR</vt:lpstr>
      <vt:lpstr>Интерфейс облачной платформы </vt:lpstr>
    </vt:vector>
  </TitlesOfParts>
  <Company>VistaVideo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Roman Lesovoy</dc:creator>
  <cp:lastModifiedBy>Пивко Артём Валерьевич</cp:lastModifiedBy>
  <cp:revision>4</cp:revision>
  <dcterms:created xsi:type="dcterms:W3CDTF">2018-05-28T23:03:13Z</dcterms:created>
  <dcterms:modified xsi:type="dcterms:W3CDTF">2019-09-12T21:10:33Z</dcterms:modified>
</cp:coreProperties>
</file>