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38"/>
  </p:notesMasterIdLst>
  <p:sldIdLst>
    <p:sldId id="256" r:id="rId2"/>
    <p:sldId id="264" r:id="rId3"/>
    <p:sldId id="257" r:id="rId4"/>
    <p:sldId id="268" r:id="rId5"/>
    <p:sldId id="305" r:id="rId6"/>
    <p:sldId id="309" r:id="rId7"/>
    <p:sldId id="307" r:id="rId8"/>
    <p:sldId id="308" r:id="rId9"/>
    <p:sldId id="306" r:id="rId10"/>
    <p:sldId id="303" r:id="rId11"/>
    <p:sldId id="304" r:id="rId12"/>
    <p:sldId id="310" r:id="rId13"/>
    <p:sldId id="266" r:id="rId14"/>
    <p:sldId id="267" r:id="rId15"/>
    <p:sldId id="280" r:id="rId16"/>
    <p:sldId id="281" r:id="rId17"/>
    <p:sldId id="282" r:id="rId18"/>
    <p:sldId id="288" r:id="rId19"/>
    <p:sldId id="283" r:id="rId20"/>
    <p:sldId id="284" r:id="rId21"/>
    <p:sldId id="285" r:id="rId22"/>
    <p:sldId id="286" r:id="rId23"/>
    <p:sldId id="289" r:id="rId24"/>
    <p:sldId id="290" r:id="rId25"/>
    <p:sldId id="291" r:id="rId26"/>
    <p:sldId id="292" r:id="rId27"/>
    <p:sldId id="293" r:id="rId28"/>
    <p:sldId id="294" r:id="rId29"/>
    <p:sldId id="297" r:id="rId30"/>
    <p:sldId id="302" r:id="rId31"/>
    <p:sldId id="263" r:id="rId32"/>
    <p:sldId id="265" r:id="rId33"/>
    <p:sldId id="295" r:id="rId34"/>
    <p:sldId id="298" r:id="rId35"/>
    <p:sldId id="299" r:id="rId36"/>
    <p:sldId id="300" r:id="rId3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aj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5" d="100"/>
          <a:sy n="55" d="100"/>
        </p:scale>
        <p:origin x="636" y="120"/>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8" name="Shape 48"/>
          <p:cNvSpPr>
            <a:spLocks noGrp="1" noRot="1" noChangeAspect="1"/>
          </p:cNvSpPr>
          <p:nvPr>
            <p:ph type="sldImg"/>
          </p:nvPr>
        </p:nvSpPr>
        <p:spPr>
          <a:xfrm>
            <a:off x="1143000" y="685800"/>
            <a:ext cx="4572000" cy="3429000"/>
          </a:xfrm>
          <a:prstGeom prst="rect">
            <a:avLst/>
          </a:prstGeom>
        </p:spPr>
        <p:txBody>
          <a:bodyPr/>
          <a:lstStyle/>
          <a:p>
            <a:endParaRPr/>
          </a:p>
        </p:txBody>
      </p:sp>
      <p:sp>
        <p:nvSpPr>
          <p:cNvPr id="49" name="Shape 4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16621125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6" name="Прямоугольник"/>
          <p:cNvSpPr/>
          <p:nvPr/>
        </p:nvSpPr>
        <p:spPr>
          <a:xfrm>
            <a:off x="5230254" y="-37339"/>
            <a:ext cx="19217708" cy="13716001"/>
          </a:xfrm>
          <a:prstGeom prst="rect">
            <a:avLst/>
          </a:prstGeom>
          <a:solidFill>
            <a:srgbClr val="FFFFFF"/>
          </a:solidFill>
          <a:ln w="12700">
            <a:miter lim="400000"/>
          </a:ln>
        </p:spPr>
        <p:txBody>
          <a:bodyPr lIns="71437" tIns="71437" rIns="71437" bIns="71437" anchor="ctr"/>
          <a:lstStyle/>
          <a:p>
            <a:pPr>
              <a:defRPr sz="3200">
                <a:solidFill>
                  <a:srgbClr val="FFFFFF"/>
                </a:solidFill>
              </a:defRPr>
            </a:pPr>
            <a:endParaRPr/>
          </a:p>
        </p:txBody>
      </p:sp>
      <p:sp>
        <p:nvSpPr>
          <p:cNvPr id="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Цитата">
    <p:bg>
      <p:bgPr>
        <a:solidFill>
          <a:srgbClr val="FFFFFF"/>
        </a:solidFill>
        <a:effectLst/>
      </p:bgPr>
    </p:bg>
    <p:spTree>
      <p:nvGrpSpPr>
        <p:cNvPr id="1" name=""/>
        <p:cNvGrpSpPr/>
        <p:nvPr/>
      </p:nvGrpSpPr>
      <p:grpSpPr>
        <a:xfrm>
          <a:off x="0" y="0"/>
          <a:ext cx="0" cy="0"/>
          <a:chOff x="0" y="0"/>
          <a:chExt cx="0" cy="0"/>
        </a:xfrm>
      </p:grpSpPr>
      <p:sp>
        <p:nvSpPr>
          <p:cNvPr id="40" name="–Иван Арсентьев"/>
          <p:cNvSpPr txBox="1">
            <a:spLocks noGrp="1"/>
          </p:cNvSpPr>
          <p:nvPr>
            <p:ph type="body" sz="quarter" idx="13"/>
          </p:nvPr>
        </p:nvSpPr>
        <p:spPr>
          <a:xfrm>
            <a:off x="4833937" y="8947546"/>
            <a:ext cx="14716126" cy="660798"/>
          </a:xfrm>
          <a:prstGeom prst="rect">
            <a:avLst/>
          </a:prstGeom>
        </p:spPr>
        <p:txBody>
          <a:bodyPr anchor="t">
            <a:spAutoFit/>
          </a:bodyPr>
          <a:lstStyle>
            <a:lvl1pPr marL="0" indent="0" algn="ctr">
              <a:spcBef>
                <a:spcPts val="0"/>
              </a:spcBef>
              <a:buSzTx/>
              <a:buNone/>
              <a:defRPr sz="3200">
                <a:latin typeface="Helvetica"/>
                <a:ea typeface="Helvetica"/>
                <a:cs typeface="Helvetica"/>
                <a:sym typeface="Helvetica"/>
              </a:defRPr>
            </a:lvl1pPr>
          </a:lstStyle>
          <a:p>
            <a:r>
              <a:t>–Иван Арсентьев</a:t>
            </a:r>
          </a:p>
        </p:txBody>
      </p:sp>
      <p:sp>
        <p:nvSpPr>
          <p:cNvPr id="41" name="«Место ввода цитаты»."/>
          <p:cNvSpPr txBox="1">
            <a:spLocks noGrp="1"/>
          </p:cNvSpPr>
          <p:nvPr>
            <p:ph type="body" sz="quarter" idx="14"/>
          </p:nvPr>
        </p:nvSpPr>
        <p:spPr>
          <a:xfrm>
            <a:off x="4833937" y="6000353"/>
            <a:ext cx="14716126" cy="965201"/>
          </a:xfrm>
          <a:prstGeom prst="rect">
            <a:avLst/>
          </a:prstGeom>
        </p:spPr>
        <p:txBody>
          <a:bodyPr>
            <a:spAutoFit/>
          </a:bodyPr>
          <a:lstStyle>
            <a:lvl1pPr marL="0" indent="0" algn="ctr">
              <a:spcBef>
                <a:spcPts val="0"/>
              </a:spcBef>
              <a:buSzTx/>
              <a:buNone/>
              <a:defRPr sz="5200"/>
            </a:lvl1pPr>
          </a:lstStyle>
          <a:p>
            <a:r>
              <a:t>«Место ввода цитаты».</a:t>
            </a:r>
          </a:p>
        </p:txBody>
      </p:sp>
      <p:sp>
        <p:nvSpPr>
          <p:cNvPr id="42"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Фото">
    <p:bg>
      <p:bgPr>
        <a:solidFill>
          <a:srgbClr val="FFFFFF"/>
        </a:solidFill>
        <a:effectLst/>
      </p:bgPr>
    </p:bg>
    <p:spTree>
      <p:nvGrpSpPr>
        <p:cNvPr id="1" name=""/>
        <p:cNvGrpSpPr/>
        <p:nvPr/>
      </p:nvGrpSpPr>
      <p:grpSpPr>
        <a:xfrm>
          <a:off x="0" y="0"/>
          <a:ext cx="0" cy="0"/>
          <a:chOff x="0" y="0"/>
          <a:chExt cx="0" cy="0"/>
        </a:xfrm>
      </p:grpSpPr>
      <p:sp>
        <p:nvSpPr>
          <p:cNvPr id="44" name="Изображение"/>
          <p:cNvSpPr>
            <a:spLocks noGrp="1"/>
          </p:cNvSpPr>
          <p:nvPr>
            <p:ph type="pic" idx="13"/>
          </p:nvPr>
        </p:nvSpPr>
        <p:spPr>
          <a:xfrm>
            <a:off x="3048000" y="0"/>
            <a:ext cx="18288000" cy="13716000"/>
          </a:xfrm>
          <a:prstGeom prst="rect">
            <a:avLst/>
          </a:prstGeom>
        </p:spPr>
        <p:txBody>
          <a:bodyPr lIns="91439" tIns="45719" rIns="91439" bIns="45719" anchor="t">
            <a:noAutofit/>
          </a:bodyPr>
          <a:lstStyle/>
          <a:p>
            <a:endParaRPr/>
          </a:p>
        </p:txBody>
      </p:sp>
      <p:sp>
        <p:nvSpPr>
          <p:cNvPr id="4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Пустой">
    <p:bg>
      <p:bgPr>
        <a:solidFill>
          <a:srgbClr val="FFFFFF"/>
        </a:solidFill>
        <a:effectLst/>
      </p:bgPr>
    </p:bg>
    <p:spTree>
      <p:nvGrpSpPr>
        <p:cNvPr id="1" name=""/>
        <p:cNvGrpSpPr/>
        <p:nvPr/>
      </p:nvGrpSpPr>
      <p:grpSpPr>
        <a:xfrm>
          <a:off x="0" y="0"/>
          <a:ext cx="0" cy="0"/>
          <a:chOff x="0" y="0"/>
          <a:chExt cx="0" cy="0"/>
        </a:xfrm>
      </p:grpSpPr>
      <p:sp>
        <p:nvSpPr>
          <p:cNvPr id="4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Фото — горизонтально">
    <p:bg>
      <p:bgPr>
        <a:solidFill>
          <a:srgbClr val="FFFFFF"/>
        </a:solidFill>
        <a:effectLst/>
      </p:bgPr>
    </p:bg>
    <p:spTree>
      <p:nvGrpSpPr>
        <p:cNvPr id="1" name=""/>
        <p:cNvGrpSpPr/>
        <p:nvPr/>
      </p:nvGrpSpPr>
      <p:grpSpPr>
        <a:xfrm>
          <a:off x="0" y="0"/>
          <a:ext cx="0" cy="0"/>
          <a:chOff x="0" y="0"/>
          <a:chExt cx="0" cy="0"/>
        </a:xfrm>
      </p:grpSpPr>
      <p:sp>
        <p:nvSpPr>
          <p:cNvPr id="9" name="Изображение"/>
          <p:cNvSpPr>
            <a:spLocks noGrp="1"/>
          </p:cNvSpPr>
          <p:nvPr>
            <p:ph type="pic" sz="half" idx="13"/>
          </p:nvPr>
        </p:nvSpPr>
        <p:spPr>
          <a:xfrm>
            <a:off x="5307210" y="892968"/>
            <a:ext cx="13751720" cy="8322470"/>
          </a:xfrm>
          <a:prstGeom prst="rect">
            <a:avLst/>
          </a:prstGeom>
        </p:spPr>
        <p:txBody>
          <a:bodyPr lIns="91439" tIns="45719" rIns="91439" bIns="45719" anchor="t">
            <a:noAutofit/>
          </a:bodyPr>
          <a:lstStyle/>
          <a:p>
            <a:endParaRPr/>
          </a:p>
        </p:txBody>
      </p:sp>
      <p:sp>
        <p:nvSpPr>
          <p:cNvPr id="10" name="Текст заголовка"/>
          <p:cNvSpPr txBox="1">
            <a:spLocks noGrp="1"/>
          </p:cNvSpPr>
          <p:nvPr>
            <p:ph type="title"/>
          </p:nvPr>
        </p:nvSpPr>
        <p:spPr>
          <a:xfrm>
            <a:off x="4833937" y="9447609"/>
            <a:ext cx="14716126" cy="2000251"/>
          </a:xfrm>
          <a:prstGeom prst="rect">
            <a:avLst/>
          </a:prstGeom>
        </p:spPr>
        <p:txBody>
          <a:bodyPr anchor="b"/>
          <a:lstStyle/>
          <a:p>
            <a:r>
              <a:t>Текст заголовка</a:t>
            </a:r>
          </a:p>
        </p:txBody>
      </p:sp>
      <p:sp>
        <p:nvSpPr>
          <p:cNvPr id="11" name="Уровень текста 1…"/>
          <p:cNvSpPr txBox="1">
            <a:spLocks noGrp="1"/>
          </p:cNvSpPr>
          <p:nvPr>
            <p:ph type="body" sz="quarter" idx="1"/>
          </p:nvPr>
        </p:nvSpPr>
        <p:spPr>
          <a:xfrm>
            <a:off x="4833937" y="11519296"/>
            <a:ext cx="14716126" cy="1589486"/>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2" name="Номер слайда"/>
          <p:cNvSpPr txBox="1">
            <a:spLocks noGrp="1"/>
          </p:cNvSpPr>
          <p:nvPr>
            <p:ph type="sldNum" sz="quarter" idx="2"/>
          </p:nvPr>
        </p:nvSpPr>
        <p:spPr>
          <a:xfrm>
            <a:off x="11935814" y="13001625"/>
            <a:ext cx="494513" cy="5111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Заголовок — по центру">
    <p:bg>
      <p:bgPr>
        <a:solidFill>
          <a:srgbClr val="FFFFFF"/>
        </a:solidFill>
        <a:effectLst/>
      </p:bgPr>
    </p:bg>
    <p:spTree>
      <p:nvGrpSpPr>
        <p:cNvPr id="1" name=""/>
        <p:cNvGrpSpPr/>
        <p:nvPr/>
      </p:nvGrpSpPr>
      <p:grpSpPr>
        <a:xfrm>
          <a:off x="0" y="0"/>
          <a:ext cx="0" cy="0"/>
          <a:chOff x="0" y="0"/>
          <a:chExt cx="0" cy="0"/>
        </a:xfrm>
      </p:grpSpPr>
      <p:sp>
        <p:nvSpPr>
          <p:cNvPr id="1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Фото — вертикально">
    <p:bg>
      <p:bgPr>
        <a:solidFill>
          <a:srgbClr val="FFFFFF"/>
        </a:solidFill>
        <a:effectLst/>
      </p:bgPr>
    </p:bg>
    <p:spTree>
      <p:nvGrpSpPr>
        <p:cNvPr id="1" name=""/>
        <p:cNvGrpSpPr/>
        <p:nvPr/>
      </p:nvGrpSpPr>
      <p:grpSpPr>
        <a:xfrm>
          <a:off x="0" y="0"/>
          <a:ext cx="0" cy="0"/>
          <a:chOff x="0" y="0"/>
          <a:chExt cx="0" cy="0"/>
        </a:xfrm>
      </p:grpSpPr>
      <p:sp>
        <p:nvSpPr>
          <p:cNvPr id="16" name="Изображение"/>
          <p:cNvSpPr>
            <a:spLocks noGrp="1"/>
          </p:cNvSpPr>
          <p:nvPr>
            <p:ph type="pic" sz="half" idx="13"/>
          </p:nvPr>
        </p:nvSpPr>
        <p:spPr>
          <a:xfrm>
            <a:off x="12495609" y="892968"/>
            <a:ext cx="7500938" cy="11572876"/>
          </a:xfrm>
          <a:prstGeom prst="rect">
            <a:avLst/>
          </a:prstGeom>
        </p:spPr>
        <p:txBody>
          <a:bodyPr lIns="91439" tIns="45719" rIns="91439" bIns="45719" anchor="t">
            <a:noAutofit/>
          </a:bodyPr>
          <a:lstStyle/>
          <a:p>
            <a:endParaRPr/>
          </a:p>
        </p:txBody>
      </p:sp>
      <p:sp>
        <p:nvSpPr>
          <p:cNvPr id="17" name="Текст заголовка"/>
          <p:cNvSpPr txBox="1">
            <a:spLocks noGrp="1"/>
          </p:cNvSpPr>
          <p:nvPr>
            <p:ph type="title"/>
          </p:nvPr>
        </p:nvSpPr>
        <p:spPr>
          <a:xfrm>
            <a:off x="4387453" y="892968"/>
            <a:ext cx="7500938" cy="5607845"/>
          </a:xfrm>
          <a:prstGeom prst="rect">
            <a:avLst/>
          </a:prstGeom>
        </p:spPr>
        <p:txBody>
          <a:bodyPr anchor="b"/>
          <a:lstStyle>
            <a:lvl1pPr>
              <a:defRPr sz="8400"/>
            </a:lvl1pPr>
          </a:lstStyle>
          <a:p>
            <a:r>
              <a:t>Текст заголовка</a:t>
            </a:r>
          </a:p>
        </p:txBody>
      </p:sp>
      <p:sp>
        <p:nvSpPr>
          <p:cNvPr id="18" name="Уровень текста 1…"/>
          <p:cNvSpPr txBox="1">
            <a:spLocks noGrp="1"/>
          </p:cNvSpPr>
          <p:nvPr>
            <p:ph type="body" sz="quarter" idx="1"/>
          </p:nvPr>
        </p:nvSpPr>
        <p:spPr>
          <a:xfrm>
            <a:off x="4387453" y="6697265"/>
            <a:ext cx="7500938" cy="5768579"/>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Заголовок — вверху">
    <p:spTree>
      <p:nvGrpSpPr>
        <p:cNvPr id="1" name=""/>
        <p:cNvGrpSpPr/>
        <p:nvPr/>
      </p:nvGrpSpPr>
      <p:grpSpPr>
        <a:xfrm>
          <a:off x="0" y="0"/>
          <a:ext cx="0" cy="0"/>
          <a:chOff x="0" y="0"/>
          <a:chExt cx="0" cy="0"/>
        </a:xfrm>
      </p:grpSpPr>
      <p:sp>
        <p:nvSpPr>
          <p:cNvPr id="2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Заголовок и пункты">
    <p:bg>
      <p:bgPr>
        <a:solidFill>
          <a:srgbClr val="FFFFFF"/>
        </a:solidFill>
        <a:effectLst/>
      </p:bgPr>
    </p:bg>
    <p:spTree>
      <p:nvGrpSpPr>
        <p:cNvPr id="1" name=""/>
        <p:cNvGrpSpPr/>
        <p:nvPr/>
      </p:nvGrpSpPr>
      <p:grpSpPr>
        <a:xfrm>
          <a:off x="0" y="0"/>
          <a:ext cx="0" cy="0"/>
          <a:chOff x="0" y="0"/>
          <a:chExt cx="0" cy="0"/>
        </a:xfrm>
      </p:grpSpPr>
      <p:sp>
        <p:nvSpPr>
          <p:cNvPr id="23" name="Текст заголовка"/>
          <p:cNvSpPr txBox="1">
            <a:spLocks noGrp="1"/>
          </p:cNvSpPr>
          <p:nvPr>
            <p:ph type="title"/>
          </p:nvPr>
        </p:nvSpPr>
        <p:spPr>
          <a:prstGeom prst="rect">
            <a:avLst/>
          </a:prstGeom>
        </p:spPr>
        <p:txBody>
          <a:bodyPr/>
          <a:lstStyle/>
          <a:p>
            <a:r>
              <a:t>Текст заголовка</a:t>
            </a:r>
          </a:p>
        </p:txBody>
      </p:sp>
      <p:sp>
        <p:nvSpPr>
          <p:cNvPr id="24"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Заголовок, пункты и фото">
    <p:bg>
      <p:bgPr>
        <a:solidFill>
          <a:srgbClr val="FFFFFF"/>
        </a:solidFill>
        <a:effectLst/>
      </p:bgPr>
    </p:bg>
    <p:spTree>
      <p:nvGrpSpPr>
        <p:cNvPr id="1" name=""/>
        <p:cNvGrpSpPr/>
        <p:nvPr/>
      </p:nvGrpSpPr>
      <p:grpSpPr>
        <a:xfrm>
          <a:off x="0" y="0"/>
          <a:ext cx="0" cy="0"/>
          <a:chOff x="0" y="0"/>
          <a:chExt cx="0" cy="0"/>
        </a:xfrm>
      </p:grpSpPr>
      <p:sp>
        <p:nvSpPr>
          <p:cNvPr id="27" name="Изображение"/>
          <p:cNvSpPr>
            <a:spLocks noGrp="1"/>
          </p:cNvSpPr>
          <p:nvPr>
            <p:ph type="pic" sz="quarter" idx="13"/>
          </p:nvPr>
        </p:nvSpPr>
        <p:spPr>
          <a:xfrm>
            <a:off x="12495609" y="3661171"/>
            <a:ext cx="7500938" cy="8840392"/>
          </a:xfrm>
          <a:prstGeom prst="rect">
            <a:avLst/>
          </a:prstGeom>
        </p:spPr>
        <p:txBody>
          <a:bodyPr lIns="91439" tIns="45719" rIns="91439" bIns="45719" anchor="t">
            <a:noAutofit/>
          </a:bodyPr>
          <a:lstStyle/>
          <a:p>
            <a:endParaRPr/>
          </a:p>
        </p:txBody>
      </p:sp>
      <p:sp>
        <p:nvSpPr>
          <p:cNvPr id="28" name="Текст заголовка"/>
          <p:cNvSpPr txBox="1">
            <a:spLocks noGrp="1"/>
          </p:cNvSpPr>
          <p:nvPr>
            <p:ph type="title"/>
          </p:nvPr>
        </p:nvSpPr>
        <p:spPr>
          <a:prstGeom prst="rect">
            <a:avLst/>
          </a:prstGeom>
        </p:spPr>
        <p:txBody>
          <a:bodyPr/>
          <a:lstStyle/>
          <a:p>
            <a:r>
              <a:t>Текст заголовка</a:t>
            </a:r>
          </a:p>
        </p:txBody>
      </p:sp>
      <p:sp>
        <p:nvSpPr>
          <p:cNvPr id="29" name="Уровень текста 1…"/>
          <p:cNvSpPr txBox="1">
            <a:spLocks noGrp="1"/>
          </p:cNvSpPr>
          <p:nvPr>
            <p:ph type="body" sz="quarter" idx="1"/>
          </p:nvPr>
        </p:nvSpPr>
        <p:spPr>
          <a:xfrm>
            <a:off x="4387453" y="3661171"/>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Пункты">
    <p:bg>
      <p:bgPr>
        <a:solidFill>
          <a:srgbClr val="FFFFFF"/>
        </a:solidFill>
        <a:effectLst/>
      </p:bgPr>
    </p:bg>
    <p:spTree>
      <p:nvGrpSpPr>
        <p:cNvPr id="1" name=""/>
        <p:cNvGrpSpPr/>
        <p:nvPr/>
      </p:nvGrpSpPr>
      <p:grpSpPr>
        <a:xfrm>
          <a:off x="0" y="0"/>
          <a:ext cx="0" cy="0"/>
          <a:chOff x="0" y="0"/>
          <a:chExt cx="0" cy="0"/>
        </a:xfrm>
      </p:grpSpPr>
      <p:sp>
        <p:nvSpPr>
          <p:cNvPr id="32" name="Уровень текста 1…"/>
          <p:cNvSpPr txBox="1">
            <a:spLocks noGrp="1"/>
          </p:cNvSpPr>
          <p:nvPr>
            <p:ph type="body" idx="1"/>
          </p:nvPr>
        </p:nvSpPr>
        <p:spPr>
          <a:xfrm>
            <a:off x="4387453" y="1785937"/>
            <a:ext cx="15609094" cy="10144126"/>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Фото — 3 шт.">
    <p:bg>
      <p:bgPr>
        <a:solidFill>
          <a:srgbClr val="FFFFFF"/>
        </a:solidFill>
        <a:effectLst/>
      </p:bgPr>
    </p:bg>
    <p:spTree>
      <p:nvGrpSpPr>
        <p:cNvPr id="1" name=""/>
        <p:cNvGrpSpPr/>
        <p:nvPr/>
      </p:nvGrpSpPr>
      <p:grpSpPr>
        <a:xfrm>
          <a:off x="0" y="0"/>
          <a:ext cx="0" cy="0"/>
          <a:chOff x="0" y="0"/>
          <a:chExt cx="0" cy="0"/>
        </a:xfrm>
      </p:grpSpPr>
      <p:sp>
        <p:nvSpPr>
          <p:cNvPr id="35" name="Изображение"/>
          <p:cNvSpPr>
            <a:spLocks noGrp="1"/>
          </p:cNvSpPr>
          <p:nvPr>
            <p:ph type="pic" sz="quarter" idx="13"/>
          </p:nvPr>
        </p:nvSpPr>
        <p:spPr>
          <a:xfrm>
            <a:off x="12495609" y="7161609"/>
            <a:ext cx="7500938" cy="5304235"/>
          </a:xfrm>
          <a:prstGeom prst="rect">
            <a:avLst/>
          </a:prstGeom>
        </p:spPr>
        <p:txBody>
          <a:bodyPr lIns="91439" tIns="45719" rIns="91439" bIns="45719" anchor="t">
            <a:noAutofit/>
          </a:bodyPr>
          <a:lstStyle/>
          <a:p>
            <a:endParaRPr/>
          </a:p>
        </p:txBody>
      </p:sp>
      <p:sp>
        <p:nvSpPr>
          <p:cNvPr id="36" name="Изображение"/>
          <p:cNvSpPr>
            <a:spLocks noGrp="1"/>
          </p:cNvSpPr>
          <p:nvPr>
            <p:ph type="pic" sz="quarter" idx="14"/>
          </p:nvPr>
        </p:nvSpPr>
        <p:spPr>
          <a:xfrm>
            <a:off x="12504353" y="1250156"/>
            <a:ext cx="7500939" cy="5304235"/>
          </a:xfrm>
          <a:prstGeom prst="rect">
            <a:avLst/>
          </a:prstGeom>
        </p:spPr>
        <p:txBody>
          <a:bodyPr lIns="91439" tIns="45719" rIns="91439" bIns="45719" anchor="t">
            <a:noAutofit/>
          </a:bodyPr>
          <a:lstStyle/>
          <a:p>
            <a:endParaRPr/>
          </a:p>
        </p:txBody>
      </p:sp>
      <p:sp>
        <p:nvSpPr>
          <p:cNvPr id="37" name="Изображение"/>
          <p:cNvSpPr>
            <a:spLocks noGrp="1"/>
          </p:cNvSpPr>
          <p:nvPr>
            <p:ph type="pic" sz="half" idx="15"/>
          </p:nvPr>
        </p:nvSpPr>
        <p:spPr>
          <a:xfrm>
            <a:off x="4387453" y="1250156"/>
            <a:ext cx="7500938" cy="11215688"/>
          </a:xfrm>
          <a:prstGeom prst="rect">
            <a:avLst/>
          </a:prstGeom>
        </p:spPr>
        <p:txBody>
          <a:bodyPr lIns="91439" tIns="45719" rIns="91439" bIns="45719" anchor="t">
            <a:noAutofit/>
          </a:bodyPr>
          <a:lstStyle/>
          <a:p>
            <a:endParaRPr/>
          </a:p>
        </p:txBody>
      </p:sp>
      <p:sp>
        <p:nvSpPr>
          <p:cNvPr id="3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53957"/>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4387453" y="625078"/>
            <a:ext cx="15609094" cy="3036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Текст заголовка</a:t>
            </a:r>
          </a:p>
        </p:txBody>
      </p:sp>
      <p:sp>
        <p:nvSpPr>
          <p:cNvPr id="3" name="Уровень текста 1…"/>
          <p:cNvSpPr txBox="1">
            <a:spLocks noGrp="1"/>
          </p:cNvSpPr>
          <p:nvPr>
            <p:ph type="body" idx="1"/>
          </p:nvPr>
        </p:nvSpPr>
        <p:spPr>
          <a:xfrm>
            <a:off x="4387453" y="3661171"/>
            <a:ext cx="15609094" cy="8840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11935814" y="13010554"/>
            <a:ext cx="494513" cy="511176"/>
          </a:xfrm>
          <a:prstGeom prst="rect">
            <a:avLst/>
          </a:prstGeom>
          <a:ln w="12700">
            <a:miter lim="400000"/>
          </a:ln>
        </p:spPr>
        <p:txBody>
          <a:bodyPr wrap="none" lIns="71437" tIns="71437" rIns="71437" bIns="71437">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hf hdr="0" ftr="0" dt="0"/>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1pPr>
      <a:lvl2pPr marL="0" marR="0" indent="228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2pPr>
      <a:lvl3pPr marL="0" marR="0" indent="457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3pPr>
      <a:lvl4pPr marL="0" marR="0" indent="685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4pPr>
      <a:lvl5pPr marL="0" marR="0" indent="9144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5pPr>
      <a:lvl6pPr marL="0" marR="0" indent="11430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6pPr>
      <a:lvl7pPr marL="0" marR="0" indent="1371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7pPr>
      <a:lvl8pPr marL="0" marR="0" indent="1600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8pPr>
      <a:lvl9pPr marL="0" marR="0" indent="1828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9pPr>
    </p:titleStyle>
    <p:bodyStyle>
      <a:lvl1pPr marL="617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1pPr>
      <a:lvl2pPr marL="1061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2pPr>
      <a:lvl3pPr marL="1506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3pPr>
      <a:lvl4pPr marL="1950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4pPr>
      <a:lvl5pPr marL="2395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5pPr>
      <a:lvl6pPr marL="2839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6pPr>
      <a:lvl7pPr marL="3284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7pPr>
      <a:lvl8pPr marL="3728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8pPr>
      <a:lvl9pPr marL="4173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9pPr>
    </p:bodyStyle>
    <p:otherStyle>
      <a:lvl1pPr marL="0" marR="0" indent="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ru.wikipedia.org/wiki/%D0%90%D0%BD%D0%B3%D0%BB%D0%B8%D0%B9%D1%81%D0%BA%D0%B8%D0%B9_%D1%8F%D0%B7%D1%8B%D0%BA" TargetMode="External"/><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hyperlink" Target="https://ru.wikipedia.org/wiki/%D0%9A%D0%BE%D0%BC%D0%BF%D1%8C%D1%8E%D1%82%D0%B5%D1%80%D0%BD%D0%B0%D1%8F_%D1%81%D0%B5%D1%82%D1%8C"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miem.hse.ru/edu/ce/compgraph/" TargetMode="External"/><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hyperlink" Target="https://www.hse.ru/staff/rolich" TargetMode="External"/><Relationship Id="rId5" Type="http://schemas.openxmlformats.org/officeDocument/2006/relationships/hyperlink" Target="https://www.instagram.com/miem3d/" TargetMode="External"/><Relationship Id="rId4" Type="http://schemas.openxmlformats.org/officeDocument/2006/relationships/hyperlink" Target="https://vk.com/miem3d"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49.jpeg"/><Relationship Id="rId4" Type="http://schemas.openxmlformats.org/officeDocument/2006/relationships/image" Target="../media/image48.tif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Линия"/>
          <p:cNvSpPr/>
          <p:nvPr/>
        </p:nvSpPr>
        <p:spPr>
          <a:xfrm flipV="1">
            <a:off x="10370343" y="1604166"/>
            <a:ext cx="1" cy="2777349"/>
          </a:xfrm>
          <a:prstGeom prst="line">
            <a:avLst/>
          </a:prstGeom>
          <a:ln w="12700">
            <a:solidFill>
              <a:srgbClr val="FFFFFF"/>
            </a:solidFill>
            <a:miter lim="400000"/>
          </a:ln>
        </p:spPr>
        <p:txBody>
          <a:bodyPr lIns="71437" tIns="71437" rIns="71437" bIns="71437" anchor="ctr"/>
          <a:lstStyle/>
          <a:p>
            <a:pPr>
              <a:defRPr sz="3200"/>
            </a:pPr>
            <a:endParaRPr/>
          </a:p>
        </p:txBody>
      </p:sp>
      <p:sp>
        <p:nvSpPr>
          <p:cNvPr id="52" name="Очень крутой…"/>
          <p:cNvSpPr txBox="1"/>
          <p:nvPr/>
        </p:nvSpPr>
        <p:spPr>
          <a:xfrm>
            <a:off x="7116914" y="3934663"/>
            <a:ext cx="9443425" cy="41560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p>
            <a:pPr algn="l">
              <a:defRPr sz="7000" b="1" cap="all">
                <a:solidFill>
                  <a:srgbClr val="253957"/>
                </a:solidFill>
                <a:latin typeface="+mn-lt"/>
                <a:ea typeface="+mn-ea"/>
                <a:cs typeface="+mn-cs"/>
                <a:sym typeface="Arial Narrow"/>
              </a:defRPr>
            </a:pPr>
            <a:r>
              <a:t>Очень крутой</a:t>
            </a:r>
          </a:p>
          <a:p>
            <a:pPr algn="l">
              <a:defRPr sz="7000" b="1" cap="all">
                <a:solidFill>
                  <a:srgbClr val="253957"/>
                </a:solidFill>
                <a:latin typeface="+mn-lt"/>
                <a:ea typeface="+mn-ea"/>
                <a:cs typeface="+mn-cs"/>
                <a:sym typeface="Arial Narrow"/>
              </a:defRPr>
            </a:pPr>
            <a:r>
              <a:t>заголовок презентации</a:t>
            </a:r>
          </a:p>
        </p:txBody>
      </p:sp>
      <p:sp>
        <p:nvSpPr>
          <p:cNvPr id="53" name="Очень крутой подзаголовок презентации"/>
          <p:cNvSpPr txBox="1"/>
          <p:nvPr/>
        </p:nvSpPr>
        <p:spPr>
          <a:xfrm>
            <a:off x="7116915" y="8929563"/>
            <a:ext cx="9443424" cy="1173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lvl1pPr algn="l">
              <a:defRPr sz="4200">
                <a:solidFill>
                  <a:srgbClr val="253957"/>
                </a:solidFill>
                <a:latin typeface="+mn-lt"/>
                <a:ea typeface="+mn-ea"/>
                <a:cs typeface="+mn-cs"/>
                <a:sym typeface="Arial Narrow"/>
              </a:defRPr>
            </a:lvl1pPr>
          </a:lstStyle>
          <a:p>
            <a:r>
              <a:t>Очень крутой подзаголовок презентации</a:t>
            </a:r>
          </a:p>
        </p:txBody>
      </p:sp>
      <p:sp>
        <p:nvSpPr>
          <p:cNvPr id="54" name="Название подразделения,  лаборатории, факультета и т.д."/>
          <p:cNvSpPr txBox="1"/>
          <p:nvPr/>
        </p:nvSpPr>
        <p:spPr>
          <a:xfrm>
            <a:off x="7116915" y="1561709"/>
            <a:ext cx="9443423" cy="1362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l">
              <a:defRPr sz="4200">
                <a:solidFill>
                  <a:srgbClr val="253957"/>
                </a:solidFill>
                <a:latin typeface="+mn-lt"/>
                <a:ea typeface="+mn-ea"/>
                <a:cs typeface="+mn-cs"/>
                <a:sym typeface="Arial Narrow"/>
              </a:defRPr>
            </a:pPr>
            <a:r>
              <a:t>Название подразделения, </a:t>
            </a:r>
            <a:br/>
            <a:r>
              <a:t>лаборатории, факультета и т.д. </a:t>
            </a:r>
          </a:p>
        </p:txBody>
      </p:sp>
      <p:sp>
        <p:nvSpPr>
          <p:cNvPr id="55" name="Москва, 2017"/>
          <p:cNvSpPr txBox="1"/>
          <p:nvPr/>
        </p:nvSpPr>
        <p:spPr>
          <a:xfrm>
            <a:off x="7116915" y="11892516"/>
            <a:ext cx="9443424" cy="575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defTabSz="642937">
              <a:defRPr sz="2800">
                <a:solidFill>
                  <a:srgbClr val="253957"/>
                </a:solidFill>
                <a:latin typeface="+mn-lt"/>
                <a:ea typeface="+mn-ea"/>
                <a:cs typeface="+mn-cs"/>
                <a:sym typeface="Arial Narrow"/>
              </a:defRPr>
            </a:lvl1pPr>
          </a:lstStyle>
          <a:p>
            <a:r>
              <a:rPr dirty="0" err="1"/>
              <a:t>Москва</a:t>
            </a:r>
            <a:r>
              <a:rPr/>
              <a:t>, </a:t>
            </a:r>
            <a:r>
              <a:rPr smtClean="0"/>
              <a:t>201</a:t>
            </a:r>
            <a:r>
              <a:rPr lang="en-US" smtClean="0"/>
              <a:t>8</a:t>
            </a:r>
            <a:endParaRPr dirty="0"/>
          </a:p>
        </p:txBody>
      </p:sp>
      <p:pic>
        <p:nvPicPr>
          <p:cNvPr id="56" name="Изображение" descr="Изображение"/>
          <p:cNvPicPr>
            <a:picLocks noChangeAspect="1"/>
          </p:cNvPicPr>
          <p:nvPr/>
        </p:nvPicPr>
        <p:blipFill>
          <a:blip r:embed="rId2">
            <a:extLst/>
          </a:blip>
          <a:stretch>
            <a:fillRect/>
          </a:stretch>
        </p:blipFill>
        <p:spPr>
          <a:xfrm>
            <a:off x="1221970" y="1330739"/>
            <a:ext cx="2736119" cy="2645547"/>
          </a:xfrm>
          <a:prstGeom prst="rect">
            <a:avLst/>
          </a:prstGeom>
          <a:ln w="12700">
            <a:miter lim="400000"/>
          </a:ln>
        </p:spPr>
      </p:pic>
      <p:pic>
        <p:nvPicPr>
          <p:cNvPr id="8" name="Picture 4" descr="http://img11.deviantart.net/7513/i/2015/234/3/d/future_by_f1x_2-d8htyy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577376" cy="184330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Интернет вещей</a:t>
            </a:r>
          </a:p>
          <a:p>
            <a:pPr algn="l">
              <a:defRPr sz="4200">
                <a:solidFill>
                  <a:srgbClr val="253957"/>
                </a:solidFill>
                <a:latin typeface="+mn-lt"/>
                <a:ea typeface="+mn-ea"/>
                <a:cs typeface="+mn-cs"/>
                <a:sym typeface="Arial Narrow"/>
              </a:defRPr>
            </a:pPr>
            <a:r>
              <a:rPr lang="ru-RU" dirty="0" err="1" smtClean="0"/>
              <a:t>Киберфизика</a:t>
            </a:r>
            <a:r>
              <a:rPr lang="ru-RU" dirty="0" smtClean="0"/>
              <a:t> или </a:t>
            </a:r>
            <a:r>
              <a:rPr lang="en-US" dirty="0" err="1" smtClean="0"/>
              <a:t>Phygital</a:t>
            </a:r>
            <a:r>
              <a:rPr lang="en-US" dirty="0" smtClean="0"/>
              <a:t>?</a:t>
            </a:r>
            <a:endParaRPr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pic>
        <p:nvPicPr>
          <p:cNvPr id="7" name="Рисунок 6"/>
          <p:cNvPicPr>
            <a:picLocks noChangeAspect="1"/>
          </p:cNvPicPr>
          <p:nvPr/>
        </p:nvPicPr>
        <p:blipFill>
          <a:blip r:embed="rId3"/>
          <a:stretch>
            <a:fillRect/>
          </a:stretch>
        </p:blipFill>
        <p:spPr>
          <a:xfrm>
            <a:off x="1527474" y="2268342"/>
            <a:ext cx="20392945" cy="11471032"/>
          </a:xfrm>
          <a:prstGeom prst="rect">
            <a:avLst/>
          </a:prstGeom>
          <a:solidFill>
            <a:schemeClr val="lt1"/>
          </a:solidFill>
        </p:spPr>
      </p:pic>
      <p:sp>
        <p:nvSpPr>
          <p:cNvPr id="2" name="Номер слайда 1"/>
          <p:cNvSpPr>
            <a:spLocks noGrp="1"/>
          </p:cNvSpPr>
          <p:nvPr>
            <p:ph type="sldNum" sz="quarter" idx="2"/>
          </p:nvPr>
        </p:nvSpPr>
        <p:spPr/>
        <p:txBody>
          <a:bodyPr/>
          <a:lstStyle/>
          <a:p>
            <a:fld id="{86CB4B4D-7CA3-9044-876B-883B54F8677D}" type="slidenum">
              <a:rPr lang="ru-RU" smtClean="0"/>
              <a:t>10</a:t>
            </a:fld>
            <a:endParaRPr lang="ru-RU"/>
          </a:p>
        </p:txBody>
      </p:sp>
    </p:spTree>
    <p:extLst>
      <p:ext uri="{BB962C8B-B14F-4D97-AF65-F5344CB8AC3E}">
        <p14:creationId xmlns:p14="http://schemas.microsoft.com/office/powerpoint/2010/main" val="2705976147"/>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Интернет вещей</a:t>
            </a:r>
          </a:p>
          <a:p>
            <a:pPr algn="l">
              <a:defRPr sz="4200">
                <a:solidFill>
                  <a:srgbClr val="253957"/>
                </a:solidFill>
                <a:latin typeface="+mn-lt"/>
                <a:ea typeface="+mn-ea"/>
                <a:cs typeface="+mn-cs"/>
                <a:sym typeface="Arial Narrow"/>
              </a:defRPr>
            </a:pPr>
            <a:r>
              <a:rPr lang="en-US" dirty="0" smtClean="0"/>
              <a:t>Wikipedia </a:t>
            </a:r>
            <a:r>
              <a:rPr lang="ru-RU" dirty="0" smtClean="0"/>
              <a:t>помоги!</a:t>
            </a:r>
            <a:endParaRPr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Номер слайда 1"/>
          <p:cNvSpPr>
            <a:spLocks noGrp="1"/>
          </p:cNvSpPr>
          <p:nvPr>
            <p:ph type="sldNum" sz="quarter" idx="2"/>
          </p:nvPr>
        </p:nvSpPr>
        <p:spPr/>
        <p:txBody>
          <a:bodyPr/>
          <a:lstStyle/>
          <a:p>
            <a:fld id="{86CB4B4D-7CA3-9044-876B-883B54F8677D}" type="slidenum">
              <a:rPr lang="ru-RU" smtClean="0"/>
              <a:t>11</a:t>
            </a:fld>
            <a:endParaRPr lang="ru-RU"/>
          </a:p>
        </p:txBody>
      </p:sp>
      <p:sp>
        <p:nvSpPr>
          <p:cNvPr id="3" name="Прямоугольник 2"/>
          <p:cNvSpPr/>
          <p:nvPr/>
        </p:nvSpPr>
        <p:spPr>
          <a:xfrm>
            <a:off x="850739" y="2683290"/>
            <a:ext cx="21746416" cy="4832092"/>
          </a:xfrm>
          <a:prstGeom prst="rect">
            <a:avLst/>
          </a:prstGeom>
        </p:spPr>
        <p:txBody>
          <a:bodyPr wrap="square">
            <a:spAutoFit/>
          </a:bodyPr>
          <a:lstStyle/>
          <a:p>
            <a:pPr algn="just"/>
            <a:r>
              <a:rPr lang="ru-RU" sz="4400" b="1" dirty="0">
                <a:solidFill>
                  <a:srgbClr val="002060"/>
                </a:solidFill>
                <a:latin typeface="+mn-lt"/>
              </a:rPr>
              <a:t>Интернет вещей</a:t>
            </a:r>
            <a:r>
              <a:rPr lang="ru-RU" sz="4400" dirty="0">
                <a:solidFill>
                  <a:srgbClr val="002060"/>
                </a:solidFill>
                <a:latin typeface="+mn-lt"/>
              </a:rPr>
              <a:t> (</a:t>
            </a:r>
            <a:r>
              <a:rPr lang="ru-RU" sz="4400" dirty="0">
                <a:solidFill>
                  <a:srgbClr val="002060"/>
                </a:solidFill>
                <a:latin typeface="+mn-lt"/>
                <a:hlinkClick r:id="rId3" tooltip="Английский язык"/>
              </a:rPr>
              <a:t>англ.</a:t>
            </a:r>
            <a:r>
              <a:rPr lang="ru-RU" sz="4400" dirty="0">
                <a:solidFill>
                  <a:srgbClr val="002060"/>
                </a:solidFill>
                <a:latin typeface="+mn-lt"/>
              </a:rPr>
              <a:t> </a:t>
            </a:r>
            <a:r>
              <a:rPr lang="en-US" sz="4400" i="1" dirty="0" err="1" smtClean="0">
                <a:solidFill>
                  <a:srgbClr val="002060"/>
                </a:solidFill>
                <a:latin typeface="+mn-lt"/>
              </a:rPr>
              <a:t>I</a:t>
            </a:r>
            <a:r>
              <a:rPr lang="ru-RU" sz="4400" i="1" dirty="0" err="1" smtClean="0">
                <a:solidFill>
                  <a:srgbClr val="002060"/>
                </a:solidFill>
                <a:latin typeface="+mn-lt"/>
              </a:rPr>
              <a:t>nternet</a:t>
            </a:r>
            <a:r>
              <a:rPr lang="ru-RU" sz="4400" i="1" dirty="0" smtClean="0">
                <a:solidFill>
                  <a:srgbClr val="002060"/>
                </a:solidFill>
                <a:latin typeface="+mn-lt"/>
              </a:rPr>
              <a:t> </a:t>
            </a:r>
            <a:r>
              <a:rPr lang="ru-RU" sz="4400" i="1" dirty="0" err="1">
                <a:solidFill>
                  <a:srgbClr val="002060"/>
                </a:solidFill>
                <a:latin typeface="+mn-lt"/>
              </a:rPr>
              <a:t>of</a:t>
            </a:r>
            <a:r>
              <a:rPr lang="ru-RU" sz="4400" i="1" dirty="0">
                <a:solidFill>
                  <a:srgbClr val="002060"/>
                </a:solidFill>
                <a:latin typeface="+mn-lt"/>
              </a:rPr>
              <a:t> </a:t>
            </a:r>
            <a:r>
              <a:rPr lang="en-US" sz="4400" i="1" dirty="0" err="1" smtClean="0">
                <a:solidFill>
                  <a:srgbClr val="002060"/>
                </a:solidFill>
                <a:latin typeface="+mn-lt"/>
              </a:rPr>
              <a:t>T</a:t>
            </a:r>
            <a:r>
              <a:rPr lang="ru-RU" sz="4400" i="1" dirty="0" err="1" smtClean="0">
                <a:solidFill>
                  <a:srgbClr val="002060"/>
                </a:solidFill>
                <a:latin typeface="+mn-lt"/>
              </a:rPr>
              <a:t>hings</a:t>
            </a:r>
            <a:r>
              <a:rPr lang="ru-RU" sz="4400" dirty="0">
                <a:solidFill>
                  <a:srgbClr val="002060"/>
                </a:solidFill>
                <a:latin typeface="+mn-lt"/>
              </a:rPr>
              <a:t>, </a:t>
            </a:r>
            <a:r>
              <a:rPr lang="ru-RU" sz="4400" i="1" dirty="0" err="1">
                <a:solidFill>
                  <a:srgbClr val="002060"/>
                </a:solidFill>
                <a:latin typeface="+mn-lt"/>
              </a:rPr>
              <a:t>IoT</a:t>
            </a:r>
            <a:r>
              <a:rPr lang="ru-RU" sz="4400" dirty="0">
                <a:solidFill>
                  <a:srgbClr val="002060"/>
                </a:solidFill>
                <a:latin typeface="+mn-lt"/>
              </a:rPr>
              <a:t>) — концепция </a:t>
            </a:r>
            <a:r>
              <a:rPr lang="ru-RU" sz="4400" dirty="0">
                <a:solidFill>
                  <a:srgbClr val="002060"/>
                </a:solidFill>
                <a:latin typeface="+mn-lt"/>
                <a:hlinkClick r:id="rId4" tooltip="Компьютерная сеть"/>
              </a:rPr>
              <a:t>вычислительной сети</a:t>
            </a:r>
            <a:r>
              <a:rPr lang="ru-RU" sz="4400" dirty="0">
                <a:solidFill>
                  <a:srgbClr val="002060"/>
                </a:solidFill>
                <a:latin typeface="+mn-lt"/>
              </a:rPr>
              <a:t> физических предметов (</a:t>
            </a:r>
            <a:r>
              <a:rPr lang="ru-RU" sz="4400" i="1" dirty="0">
                <a:solidFill>
                  <a:srgbClr val="002060"/>
                </a:solidFill>
                <a:latin typeface="+mn-lt"/>
              </a:rPr>
              <a:t>«вещей»</a:t>
            </a:r>
            <a:r>
              <a:rPr lang="ru-RU" sz="4400" dirty="0">
                <a:solidFill>
                  <a:srgbClr val="002060"/>
                </a:solidFill>
                <a:latin typeface="+mn-lt"/>
              </a:rPr>
              <a:t>), оснащённых встроенными технологиями для взаимодействия друг с другом или с внешней </a:t>
            </a:r>
            <a:r>
              <a:rPr lang="ru-RU" sz="4400" dirty="0" smtClean="0">
                <a:solidFill>
                  <a:srgbClr val="002060"/>
                </a:solidFill>
                <a:latin typeface="+mn-lt"/>
              </a:rPr>
              <a:t>средой, </a:t>
            </a:r>
            <a:r>
              <a:rPr lang="ru-RU" sz="4400" dirty="0">
                <a:solidFill>
                  <a:srgbClr val="002060"/>
                </a:solidFill>
                <a:latin typeface="+mn-lt"/>
              </a:rPr>
              <a:t>рассматривающая организацию таких сетей как явление, способное перестроить экономические и общественные процессы, исключающее из части действий и операций необходимость участия </a:t>
            </a:r>
            <a:r>
              <a:rPr lang="ru-RU" sz="4400" dirty="0" smtClean="0">
                <a:solidFill>
                  <a:srgbClr val="002060"/>
                </a:solidFill>
                <a:latin typeface="+mn-lt"/>
              </a:rPr>
              <a:t>человека.</a:t>
            </a:r>
            <a:endParaRPr lang="en-US" sz="4400" dirty="0" smtClean="0">
              <a:solidFill>
                <a:srgbClr val="002060"/>
              </a:solidFill>
              <a:latin typeface="+mn-lt"/>
            </a:endParaRPr>
          </a:p>
          <a:p>
            <a:pPr algn="just"/>
            <a:endParaRPr lang="en-US" sz="4400" dirty="0">
              <a:solidFill>
                <a:srgbClr val="002060"/>
              </a:solidFill>
              <a:latin typeface="+mn-lt"/>
            </a:endParaRPr>
          </a:p>
          <a:p>
            <a:pPr algn="just"/>
            <a:endParaRPr lang="ru-RU" sz="4400" dirty="0">
              <a:solidFill>
                <a:srgbClr val="002060"/>
              </a:solidFill>
              <a:latin typeface="+mn-lt"/>
            </a:endParaRPr>
          </a:p>
        </p:txBody>
      </p:sp>
      <p:sp>
        <p:nvSpPr>
          <p:cNvPr id="4" name="Прямоугольник 3"/>
          <p:cNvSpPr/>
          <p:nvPr/>
        </p:nvSpPr>
        <p:spPr>
          <a:xfrm>
            <a:off x="850739" y="6785092"/>
            <a:ext cx="21746415" cy="3477875"/>
          </a:xfrm>
          <a:prstGeom prst="rect">
            <a:avLst/>
          </a:prstGeom>
        </p:spPr>
        <p:txBody>
          <a:bodyPr wrap="square">
            <a:spAutoFit/>
          </a:bodyPr>
          <a:lstStyle/>
          <a:p>
            <a:pPr algn="just"/>
            <a:r>
              <a:rPr lang="ru-RU" sz="4400" b="1" dirty="0" err="1">
                <a:solidFill>
                  <a:srgbClr val="002060"/>
                </a:solidFill>
                <a:latin typeface="+mn-lt"/>
              </a:rPr>
              <a:t>Киберфизическая</a:t>
            </a:r>
            <a:r>
              <a:rPr lang="ru-RU" sz="4400" b="1" dirty="0">
                <a:solidFill>
                  <a:srgbClr val="002060"/>
                </a:solidFill>
                <a:latin typeface="+mn-lt"/>
              </a:rPr>
              <a:t> система</a:t>
            </a:r>
            <a:r>
              <a:rPr lang="ru-RU" sz="4400" dirty="0">
                <a:solidFill>
                  <a:srgbClr val="002060"/>
                </a:solidFill>
                <a:latin typeface="+mn-lt"/>
              </a:rPr>
              <a:t> (</a:t>
            </a:r>
            <a:r>
              <a:rPr lang="ru-RU" sz="4400" dirty="0">
                <a:solidFill>
                  <a:srgbClr val="002060"/>
                </a:solidFill>
                <a:latin typeface="+mn-lt"/>
                <a:hlinkClick r:id="rId3" tooltip="Английский язык"/>
              </a:rPr>
              <a:t>англ.</a:t>
            </a:r>
            <a:r>
              <a:rPr lang="ru-RU" sz="4400" dirty="0">
                <a:solidFill>
                  <a:srgbClr val="002060"/>
                </a:solidFill>
                <a:latin typeface="+mn-lt"/>
              </a:rPr>
              <a:t> </a:t>
            </a:r>
            <a:r>
              <a:rPr lang="ru-RU" sz="4400" i="1" dirty="0" err="1">
                <a:solidFill>
                  <a:srgbClr val="002060"/>
                </a:solidFill>
                <a:latin typeface="+mn-lt"/>
              </a:rPr>
              <a:t>cyber-physical</a:t>
            </a:r>
            <a:r>
              <a:rPr lang="ru-RU" sz="4400" i="1" dirty="0">
                <a:solidFill>
                  <a:srgbClr val="002060"/>
                </a:solidFill>
                <a:latin typeface="+mn-lt"/>
              </a:rPr>
              <a:t> </a:t>
            </a:r>
            <a:r>
              <a:rPr lang="ru-RU" sz="4400" i="1" dirty="0" err="1">
                <a:solidFill>
                  <a:srgbClr val="002060"/>
                </a:solidFill>
                <a:latin typeface="+mn-lt"/>
              </a:rPr>
              <a:t>system</a:t>
            </a:r>
            <a:r>
              <a:rPr lang="ru-RU" sz="4400" dirty="0">
                <a:solidFill>
                  <a:srgbClr val="002060"/>
                </a:solidFill>
                <a:latin typeface="+mn-lt"/>
              </a:rPr>
              <a:t>) — информационно-технологическая концепция, подразумевающая интеграцию вычислительных ресурсов в физические сущности любого вида, включая биологические и рукотворные объекты. В </a:t>
            </a:r>
            <a:r>
              <a:rPr lang="ru-RU" sz="4400" dirty="0" err="1">
                <a:solidFill>
                  <a:srgbClr val="002060"/>
                </a:solidFill>
                <a:latin typeface="+mn-lt"/>
              </a:rPr>
              <a:t>киберфизических</a:t>
            </a:r>
            <a:r>
              <a:rPr lang="ru-RU" sz="4400" dirty="0">
                <a:solidFill>
                  <a:srgbClr val="002060"/>
                </a:solidFill>
                <a:latin typeface="+mn-lt"/>
              </a:rPr>
              <a:t> системах вычислительная компонента распределена по всей физической системе, которая является её носителем, и </a:t>
            </a:r>
            <a:r>
              <a:rPr lang="ru-RU" sz="4400" dirty="0" err="1">
                <a:solidFill>
                  <a:srgbClr val="002060"/>
                </a:solidFill>
                <a:latin typeface="+mn-lt"/>
              </a:rPr>
              <a:t>синергетически</a:t>
            </a:r>
            <a:r>
              <a:rPr lang="ru-RU" sz="4400" dirty="0">
                <a:solidFill>
                  <a:srgbClr val="002060"/>
                </a:solidFill>
                <a:latin typeface="+mn-lt"/>
              </a:rPr>
              <a:t> увязана с её составляющими </a:t>
            </a:r>
            <a:r>
              <a:rPr lang="ru-RU" sz="4400" dirty="0" smtClean="0">
                <a:solidFill>
                  <a:srgbClr val="002060"/>
                </a:solidFill>
                <a:latin typeface="+mn-lt"/>
              </a:rPr>
              <a:t>элементами</a:t>
            </a:r>
            <a:r>
              <a:rPr lang="en-US" sz="4400" dirty="0">
                <a:solidFill>
                  <a:srgbClr val="002060"/>
                </a:solidFill>
                <a:latin typeface="+mn-lt"/>
              </a:rPr>
              <a:t>.</a:t>
            </a:r>
            <a:endParaRPr lang="ru-RU" sz="4400" dirty="0">
              <a:solidFill>
                <a:srgbClr val="002060"/>
              </a:solidFill>
              <a:latin typeface="+mn-lt"/>
            </a:endParaRPr>
          </a:p>
        </p:txBody>
      </p:sp>
    </p:spTree>
    <p:extLst>
      <p:ext uri="{BB962C8B-B14F-4D97-AF65-F5344CB8AC3E}">
        <p14:creationId xmlns:p14="http://schemas.microsoft.com/office/powerpoint/2010/main" val="1977088243"/>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err="1" smtClean="0"/>
              <a:t>Киберфизические</a:t>
            </a:r>
            <a:r>
              <a:rPr lang="ru-RU" dirty="0" smtClean="0"/>
              <a:t> системы</a:t>
            </a:r>
          </a:p>
          <a:p>
            <a:pPr algn="l">
              <a:defRPr sz="4200">
                <a:solidFill>
                  <a:srgbClr val="253957"/>
                </a:solidFill>
                <a:latin typeface="+mn-lt"/>
                <a:ea typeface="+mn-ea"/>
                <a:cs typeface="+mn-cs"/>
                <a:sym typeface="Arial Narrow"/>
              </a:defRPr>
            </a:pPr>
            <a:r>
              <a:rPr lang="en-US" dirty="0" smtClean="0"/>
              <a:t>Wikipedia </a:t>
            </a:r>
            <a:r>
              <a:rPr lang="ru-RU" dirty="0" smtClean="0"/>
              <a:t>помоги!</a:t>
            </a:r>
            <a:endParaRPr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Номер слайда 1"/>
          <p:cNvSpPr>
            <a:spLocks noGrp="1"/>
          </p:cNvSpPr>
          <p:nvPr>
            <p:ph type="sldNum" sz="quarter" idx="2"/>
          </p:nvPr>
        </p:nvSpPr>
        <p:spPr/>
        <p:txBody>
          <a:bodyPr/>
          <a:lstStyle/>
          <a:p>
            <a:fld id="{86CB4B4D-7CA3-9044-876B-883B54F8677D}" type="slidenum">
              <a:rPr lang="ru-RU" smtClean="0"/>
              <a:t>12</a:t>
            </a:fld>
            <a:endParaRPr lang="ru-RU"/>
          </a:p>
        </p:txBody>
      </p:sp>
      <p:sp>
        <p:nvSpPr>
          <p:cNvPr id="9" name="Прямоугольник 8"/>
          <p:cNvSpPr/>
          <p:nvPr/>
        </p:nvSpPr>
        <p:spPr>
          <a:xfrm>
            <a:off x="970761" y="3249622"/>
            <a:ext cx="21506373" cy="8402300"/>
          </a:xfrm>
          <a:prstGeom prst="rect">
            <a:avLst/>
          </a:prstGeom>
        </p:spPr>
        <p:txBody>
          <a:bodyPr wrap="square">
            <a:spAutoFit/>
          </a:bodyPr>
          <a:lstStyle/>
          <a:p>
            <a:pPr algn="l"/>
            <a:r>
              <a:rPr lang="ru-RU" sz="3600" dirty="0">
                <a:solidFill>
                  <a:srgbClr val="002060"/>
                </a:solidFill>
                <a:latin typeface="+mn-lt"/>
              </a:rPr>
              <a:t>Можно перечислить ключевые технологические тенденции лежащие в основе </a:t>
            </a:r>
            <a:r>
              <a:rPr lang="ru-RU" sz="3600" dirty="0" err="1">
                <a:solidFill>
                  <a:srgbClr val="002060"/>
                </a:solidFill>
                <a:latin typeface="+mn-lt"/>
              </a:rPr>
              <a:t>кибер</a:t>
            </a:r>
            <a:r>
              <a:rPr lang="ru-RU" sz="3600" dirty="0">
                <a:solidFill>
                  <a:srgbClr val="002060"/>
                </a:solidFill>
                <a:latin typeface="+mn-lt"/>
              </a:rPr>
              <a:t>-физических систем. Изолированно они уже используются в разных сферах, но будучи интегрированными в единое целое, они меняют существующие отношения между производителями, поставщиками и покупателями, а также между человеком и машиной</a:t>
            </a:r>
            <a:r>
              <a:rPr lang="ru-RU" sz="3600" dirty="0" smtClean="0">
                <a:solidFill>
                  <a:srgbClr val="002060"/>
                </a:solidFill>
                <a:latin typeface="+mn-lt"/>
              </a:rPr>
              <a:t>.</a:t>
            </a:r>
            <a:endParaRPr lang="en-US" sz="3600" dirty="0" smtClean="0">
              <a:solidFill>
                <a:srgbClr val="002060"/>
              </a:solidFill>
              <a:latin typeface="+mn-lt"/>
            </a:endParaRPr>
          </a:p>
          <a:p>
            <a:pPr algn="l"/>
            <a:endParaRPr lang="ru-RU" sz="3600" dirty="0">
              <a:solidFill>
                <a:srgbClr val="002060"/>
              </a:solidFill>
              <a:latin typeface="+mn-lt"/>
            </a:endParaRPr>
          </a:p>
          <a:p>
            <a:pPr marL="571500" indent="-571500" algn="l">
              <a:buFont typeface="Arial" panose="020B0604020202020204" pitchFamily="34" charset="0"/>
              <a:buChar char="•"/>
            </a:pPr>
            <a:r>
              <a:rPr lang="ru-RU" sz="3600" dirty="0">
                <a:solidFill>
                  <a:srgbClr val="002060"/>
                </a:solidFill>
                <a:latin typeface="+mn-lt"/>
              </a:rPr>
              <a:t>Большие данные и аналитика </a:t>
            </a:r>
            <a:endParaRPr lang="en-US" sz="3600" dirty="0" smtClean="0">
              <a:solidFill>
                <a:srgbClr val="002060"/>
              </a:solidFill>
              <a:latin typeface="+mn-lt"/>
            </a:endParaRPr>
          </a:p>
          <a:p>
            <a:pPr marL="571500" indent="-571500" algn="l">
              <a:buFont typeface="Arial" panose="020B0604020202020204" pitchFamily="34" charset="0"/>
              <a:buChar char="•"/>
            </a:pPr>
            <a:r>
              <a:rPr lang="ru-RU" sz="3600" dirty="0" smtClean="0">
                <a:solidFill>
                  <a:srgbClr val="002060"/>
                </a:solidFill>
                <a:latin typeface="+mn-lt"/>
              </a:rPr>
              <a:t>Автономные </a:t>
            </a:r>
            <a:r>
              <a:rPr lang="ru-RU" sz="3600" dirty="0">
                <a:solidFill>
                  <a:srgbClr val="002060"/>
                </a:solidFill>
                <a:latin typeface="+mn-lt"/>
              </a:rPr>
              <a:t>роботы </a:t>
            </a:r>
            <a:endParaRPr lang="en-US" sz="3600" dirty="0" smtClean="0">
              <a:solidFill>
                <a:srgbClr val="002060"/>
              </a:solidFill>
              <a:latin typeface="+mn-lt"/>
            </a:endParaRPr>
          </a:p>
          <a:p>
            <a:pPr marL="571500" indent="-571500" algn="l">
              <a:buFont typeface="Arial" panose="020B0604020202020204" pitchFamily="34" charset="0"/>
              <a:buChar char="•"/>
            </a:pPr>
            <a:r>
              <a:rPr lang="ru-RU" sz="3600" dirty="0">
                <a:solidFill>
                  <a:srgbClr val="002060"/>
                </a:solidFill>
                <a:latin typeface="+mn-lt"/>
              </a:rPr>
              <a:t>С</a:t>
            </a:r>
            <a:r>
              <a:rPr lang="ru-RU" sz="3600" dirty="0" smtClean="0">
                <a:solidFill>
                  <a:srgbClr val="002060"/>
                </a:solidFill>
                <a:latin typeface="+mn-lt"/>
              </a:rPr>
              <a:t>истемы</a:t>
            </a:r>
            <a:r>
              <a:rPr lang="ru-RU" sz="3600" dirty="0">
                <a:solidFill>
                  <a:srgbClr val="002060"/>
                </a:solidFill>
                <a:latin typeface="+mn-lt"/>
              </a:rPr>
              <a:t> компьютерного зрения </a:t>
            </a:r>
            <a:endParaRPr lang="en-US" sz="3600" dirty="0" smtClean="0">
              <a:solidFill>
                <a:srgbClr val="002060"/>
              </a:solidFill>
              <a:latin typeface="+mn-lt"/>
            </a:endParaRPr>
          </a:p>
          <a:p>
            <a:pPr marL="571500" indent="-571500" algn="l">
              <a:buFont typeface="Arial" panose="020B0604020202020204" pitchFamily="34" charset="0"/>
              <a:buChar char="•"/>
            </a:pPr>
            <a:r>
              <a:rPr lang="ru-RU" sz="3600" dirty="0" smtClean="0">
                <a:solidFill>
                  <a:srgbClr val="002060"/>
                </a:solidFill>
                <a:latin typeface="+mn-lt"/>
              </a:rPr>
              <a:t>Моделирование</a:t>
            </a:r>
            <a:r>
              <a:rPr lang="ru-RU" sz="3600" dirty="0">
                <a:solidFill>
                  <a:srgbClr val="002060"/>
                </a:solidFill>
                <a:latin typeface="+mn-lt"/>
              </a:rPr>
              <a:t> и симуляторы </a:t>
            </a:r>
            <a:endParaRPr lang="en-US" sz="3600" dirty="0" smtClean="0">
              <a:solidFill>
                <a:srgbClr val="002060"/>
              </a:solidFill>
              <a:latin typeface="+mn-lt"/>
            </a:endParaRPr>
          </a:p>
          <a:p>
            <a:pPr marL="571500" indent="-571500" algn="l">
              <a:buFont typeface="Arial" panose="020B0604020202020204" pitchFamily="34" charset="0"/>
              <a:buChar char="•"/>
            </a:pPr>
            <a:r>
              <a:rPr lang="ru-RU" sz="3600" dirty="0" smtClean="0">
                <a:solidFill>
                  <a:srgbClr val="002060"/>
                </a:solidFill>
                <a:latin typeface="+mn-lt"/>
              </a:rPr>
              <a:t>Облачные </a:t>
            </a:r>
            <a:r>
              <a:rPr lang="ru-RU" sz="3600" dirty="0">
                <a:solidFill>
                  <a:srgbClr val="002060"/>
                </a:solidFill>
                <a:latin typeface="+mn-lt"/>
              </a:rPr>
              <a:t>вычисления </a:t>
            </a:r>
            <a:endParaRPr lang="en-US" sz="3600" dirty="0" smtClean="0">
              <a:solidFill>
                <a:srgbClr val="002060"/>
              </a:solidFill>
              <a:latin typeface="+mn-lt"/>
            </a:endParaRPr>
          </a:p>
          <a:p>
            <a:pPr marL="571500" indent="-571500" algn="l">
              <a:buFont typeface="Arial" panose="020B0604020202020204" pitchFamily="34" charset="0"/>
              <a:buChar char="•"/>
            </a:pPr>
            <a:r>
              <a:rPr lang="ru-RU" sz="3600" dirty="0" smtClean="0">
                <a:solidFill>
                  <a:srgbClr val="002060"/>
                </a:solidFill>
                <a:latin typeface="+mn-lt"/>
              </a:rPr>
              <a:t>Интернет </a:t>
            </a:r>
            <a:r>
              <a:rPr lang="ru-RU" sz="3600" dirty="0">
                <a:solidFill>
                  <a:srgbClr val="002060"/>
                </a:solidFill>
                <a:latin typeface="+mn-lt"/>
              </a:rPr>
              <a:t>вещей </a:t>
            </a:r>
            <a:endParaRPr lang="en-US" sz="3600" dirty="0" smtClean="0">
              <a:solidFill>
                <a:srgbClr val="002060"/>
              </a:solidFill>
              <a:latin typeface="+mn-lt"/>
            </a:endParaRPr>
          </a:p>
          <a:p>
            <a:pPr marL="571500" indent="-571500" algn="l">
              <a:buFont typeface="Arial" panose="020B0604020202020204" pitchFamily="34" charset="0"/>
              <a:buChar char="•"/>
            </a:pPr>
            <a:r>
              <a:rPr lang="ru-RU" sz="3600" dirty="0">
                <a:solidFill>
                  <a:srgbClr val="002060"/>
                </a:solidFill>
                <a:latin typeface="+mn-lt"/>
              </a:rPr>
              <a:t>В</a:t>
            </a:r>
            <a:r>
              <a:rPr lang="ru-RU" sz="3600" dirty="0" smtClean="0">
                <a:solidFill>
                  <a:srgbClr val="002060"/>
                </a:solidFill>
                <a:latin typeface="+mn-lt"/>
              </a:rPr>
              <a:t>страиваемые системы</a:t>
            </a:r>
            <a:endParaRPr lang="en-US" sz="3600" dirty="0" smtClean="0">
              <a:solidFill>
                <a:srgbClr val="002060"/>
              </a:solidFill>
              <a:latin typeface="+mn-lt"/>
            </a:endParaRPr>
          </a:p>
          <a:p>
            <a:pPr marL="571500" indent="-571500" algn="l">
              <a:buFont typeface="Arial" panose="020B0604020202020204" pitchFamily="34" charset="0"/>
              <a:buChar char="•"/>
            </a:pPr>
            <a:r>
              <a:rPr lang="ru-RU" sz="3600" dirty="0" smtClean="0">
                <a:solidFill>
                  <a:srgbClr val="002060"/>
                </a:solidFill>
                <a:latin typeface="+mn-lt"/>
              </a:rPr>
              <a:t>Информационная </a:t>
            </a:r>
            <a:r>
              <a:rPr lang="ru-RU" sz="3600" dirty="0">
                <a:solidFill>
                  <a:srgbClr val="002060"/>
                </a:solidFill>
                <a:latin typeface="+mn-lt"/>
              </a:rPr>
              <a:t>безопасность </a:t>
            </a:r>
            <a:endParaRPr lang="en-US" sz="3600" dirty="0" smtClean="0">
              <a:solidFill>
                <a:srgbClr val="002060"/>
              </a:solidFill>
              <a:latin typeface="+mn-lt"/>
            </a:endParaRPr>
          </a:p>
          <a:p>
            <a:pPr marL="571500" indent="-571500" algn="l">
              <a:buFont typeface="Arial" panose="020B0604020202020204" pitchFamily="34" charset="0"/>
              <a:buChar char="•"/>
            </a:pPr>
            <a:r>
              <a:rPr lang="ru-RU" sz="3600" dirty="0" smtClean="0">
                <a:solidFill>
                  <a:srgbClr val="002060"/>
                </a:solidFill>
                <a:latin typeface="+mn-lt"/>
              </a:rPr>
              <a:t>3D-печать</a:t>
            </a:r>
            <a:r>
              <a:rPr lang="ru-RU" sz="3600" dirty="0">
                <a:solidFill>
                  <a:srgbClr val="002060"/>
                </a:solidFill>
                <a:latin typeface="+mn-lt"/>
              </a:rPr>
              <a:t> </a:t>
            </a:r>
            <a:endParaRPr lang="en-US" sz="3600" dirty="0" smtClean="0">
              <a:solidFill>
                <a:srgbClr val="002060"/>
              </a:solidFill>
              <a:latin typeface="+mn-lt"/>
            </a:endParaRPr>
          </a:p>
          <a:p>
            <a:pPr marL="571500" indent="-571500" algn="l">
              <a:buFont typeface="Arial" panose="020B0604020202020204" pitchFamily="34" charset="0"/>
              <a:buChar char="•"/>
            </a:pPr>
            <a:r>
              <a:rPr lang="ru-RU" sz="3600" dirty="0" smtClean="0">
                <a:solidFill>
                  <a:srgbClr val="002060"/>
                </a:solidFill>
                <a:latin typeface="+mn-lt"/>
              </a:rPr>
              <a:t>Дополненная </a:t>
            </a:r>
            <a:r>
              <a:rPr lang="ru-RU" sz="3600" dirty="0">
                <a:solidFill>
                  <a:srgbClr val="002060"/>
                </a:solidFill>
                <a:latin typeface="+mn-lt"/>
              </a:rPr>
              <a:t>реальность </a:t>
            </a:r>
            <a:endParaRPr lang="en-US" sz="3600" dirty="0" smtClean="0">
              <a:solidFill>
                <a:srgbClr val="002060"/>
              </a:solidFill>
              <a:latin typeface="+mn-lt"/>
            </a:endParaRPr>
          </a:p>
          <a:p>
            <a:pPr marL="571500" indent="-571500" algn="l">
              <a:buFont typeface="Arial" panose="020B0604020202020204" pitchFamily="34" charset="0"/>
              <a:buChar char="•"/>
            </a:pPr>
            <a:r>
              <a:rPr lang="ru-RU" sz="3600" dirty="0" smtClean="0">
                <a:solidFill>
                  <a:srgbClr val="002060"/>
                </a:solidFill>
                <a:latin typeface="+mn-lt"/>
              </a:rPr>
              <a:t>И многое другое</a:t>
            </a:r>
            <a:endParaRPr lang="ru-RU" sz="3600" dirty="0">
              <a:solidFill>
                <a:srgbClr val="002060"/>
              </a:solidFill>
              <a:latin typeface="+mn-lt"/>
            </a:endParaRPr>
          </a:p>
        </p:txBody>
      </p:sp>
      <p:pic>
        <p:nvPicPr>
          <p:cNvPr id="5124" name="Picture 4" descr="ÐÐ°ÑÑÐ¸Ð½ÐºÐ¸ Ð¿Ð¾ Ð·Ð°Ð¿ÑÐ¾ÑÑ ÐºÐ¸Ð±ÐµÑÐ¿Ð°Ð½Ðº ÐºÐ¾ÑÐ¾ÑÑÐ¹ Ð¼Ñ Ð·Ð°ÑÐ»ÑÐ¶Ð¸Ð»Ð¸ Ð¼ÐµÐ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2160" y="5273824"/>
            <a:ext cx="8714679" cy="6536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377278"/>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Виды подмены реальности</a:t>
            </a:r>
          </a:p>
          <a:p>
            <a:pPr algn="l">
              <a:defRPr sz="4200">
                <a:solidFill>
                  <a:srgbClr val="253957"/>
                </a:solidFill>
                <a:latin typeface="+mn-lt"/>
                <a:ea typeface="+mn-ea"/>
                <a:cs typeface="+mn-cs"/>
                <a:sym typeface="Arial Narrow"/>
              </a:defRPr>
            </a:pPr>
            <a:r>
              <a:rPr lang="en-US" dirty="0" smtClean="0"/>
              <a:t>VAMR vs XR (Extended Reality)?</a:t>
            </a:r>
            <a:endParaRPr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pic>
        <p:nvPicPr>
          <p:cNvPr id="11" name="Picture 3"/>
          <p:cNvPicPr>
            <a:picLocks noChangeAspect="1"/>
          </p:cNvPicPr>
          <p:nvPr/>
        </p:nvPicPr>
        <p:blipFill rotWithShape="1">
          <a:blip r:embed="rId3"/>
          <a:srcRect l="27530" r="33159"/>
          <a:stretch/>
        </p:blipFill>
        <p:spPr>
          <a:xfrm>
            <a:off x="15936416" y="3404529"/>
            <a:ext cx="7564394" cy="9524797"/>
          </a:xfrm>
          <a:prstGeom prst="rect">
            <a:avLst/>
          </a:prstGeom>
        </p:spPr>
      </p:pic>
      <p:grpSp>
        <p:nvGrpSpPr>
          <p:cNvPr id="3" name="Группа 2"/>
          <p:cNvGrpSpPr/>
          <p:nvPr/>
        </p:nvGrpSpPr>
        <p:grpSpPr>
          <a:xfrm>
            <a:off x="-38633" y="2234524"/>
            <a:ext cx="23623893" cy="10662165"/>
            <a:chOff x="-38633" y="2234524"/>
            <a:chExt cx="23623893" cy="10662165"/>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48141" t="-245" r="-339" b="3679"/>
            <a:stretch/>
          </p:blipFill>
          <p:spPr>
            <a:xfrm>
              <a:off x="-38633" y="3368656"/>
              <a:ext cx="7436646" cy="9498123"/>
            </a:xfrm>
            <a:prstGeom prst="rect">
              <a:avLst/>
            </a:prstGeom>
          </p:spPr>
        </p:pic>
        <p:sp>
          <p:nvSpPr>
            <p:cNvPr id="8" name="Text Placeholder 2"/>
            <p:cNvSpPr txBox="1">
              <a:spLocks/>
            </p:cNvSpPr>
            <p:nvPr/>
          </p:nvSpPr>
          <p:spPr>
            <a:xfrm>
              <a:off x="332387" y="2264249"/>
              <a:ext cx="6840760" cy="921718"/>
            </a:xfrm>
            <a:prstGeom prst="rect">
              <a:avLst/>
            </a:prstGeom>
          </p:spPr>
          <p:txBody>
            <a:bodyPr>
              <a:noAutofit/>
            </a:bodyPr>
            <a:lstStyle>
              <a:lvl1pPr marL="617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1pPr>
              <a:lvl2pPr marL="1061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2pPr>
              <a:lvl3pPr marL="1506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3pPr>
              <a:lvl4pPr marL="1950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4pPr>
              <a:lvl5pPr marL="2395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5pPr>
              <a:lvl6pPr marL="2839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6pPr>
              <a:lvl7pPr marL="3284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7pPr>
              <a:lvl8pPr marL="3728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8pPr>
              <a:lvl9pPr marL="4173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9pPr>
            </a:lstStyle>
            <a:p>
              <a:pPr marL="0" indent="0" algn="ctr" hangingPunct="1">
                <a:spcBef>
                  <a:spcPts val="0"/>
                </a:spcBef>
                <a:buNone/>
              </a:pPr>
              <a:r>
                <a:rPr lang="ru-RU" sz="3200" b="1" spc="-74" dirty="0" smtClean="0">
                  <a:solidFill>
                    <a:schemeClr val="tx1"/>
                  </a:solidFill>
                  <a:latin typeface="Segoe UI Light"/>
                </a:rPr>
                <a:t>Виртуальная реальность</a:t>
              </a:r>
              <a:r>
                <a:rPr lang="en-US" sz="3200" b="1" spc="-74" dirty="0" smtClean="0">
                  <a:solidFill>
                    <a:schemeClr val="tx1"/>
                  </a:solidFill>
                  <a:latin typeface="Segoe UI Light"/>
                </a:rPr>
                <a:t> </a:t>
              </a:r>
            </a:p>
            <a:p>
              <a:pPr marL="0" indent="0" algn="ctr" hangingPunct="1">
                <a:spcBef>
                  <a:spcPts val="0"/>
                </a:spcBef>
                <a:buNone/>
              </a:pPr>
              <a:r>
                <a:rPr lang="en-US" sz="3200" b="1" spc="-74" dirty="0" smtClean="0">
                  <a:solidFill>
                    <a:schemeClr val="tx1"/>
                  </a:solidFill>
                  <a:latin typeface="Segoe UI Light"/>
                </a:rPr>
                <a:t>(Virtual Reality, VR)</a:t>
              </a:r>
              <a:endParaRPr lang="ru-RU" sz="3200" b="1" spc="-74" dirty="0">
                <a:solidFill>
                  <a:schemeClr val="tx1"/>
                </a:solidFill>
                <a:latin typeface="Segoe UI Light"/>
              </a:endParaRPr>
            </a:p>
          </p:txBody>
        </p:sp>
        <p:pic>
          <p:nvPicPr>
            <p:cNvPr id="10" name="Рисунок 9"/>
            <p:cNvPicPr>
              <a:picLocks noChangeAspect="1"/>
            </p:cNvPicPr>
            <p:nvPr/>
          </p:nvPicPr>
          <p:blipFill rotWithShape="1">
            <a:blip r:embed="rId5">
              <a:extLst>
                <a:ext uri="{28A0092B-C50C-407E-A947-70E740481C1C}">
                  <a14:useLocalDpi xmlns:a14="http://schemas.microsoft.com/office/drawing/2010/main" val="0"/>
                </a:ext>
              </a:extLst>
            </a:blip>
            <a:srcRect l="9762" r="41235"/>
            <a:stretch/>
          </p:blipFill>
          <p:spPr>
            <a:xfrm>
              <a:off x="7451329" y="3401616"/>
              <a:ext cx="8416447" cy="9495073"/>
            </a:xfrm>
            <a:prstGeom prst="rect">
              <a:avLst/>
            </a:prstGeom>
          </p:spPr>
        </p:pic>
        <p:sp>
          <p:nvSpPr>
            <p:cNvPr id="13" name="Text Placeholder 2"/>
            <p:cNvSpPr txBox="1">
              <a:spLocks/>
            </p:cNvSpPr>
            <p:nvPr/>
          </p:nvSpPr>
          <p:spPr>
            <a:xfrm>
              <a:off x="7735116" y="2264249"/>
              <a:ext cx="7848872" cy="921718"/>
            </a:xfrm>
            <a:prstGeom prst="rect">
              <a:avLst/>
            </a:prstGeom>
          </p:spPr>
          <p:txBody>
            <a:bodyPr>
              <a:noAutofit/>
            </a:bodyPr>
            <a:lstStyle>
              <a:lvl1pPr marL="617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1pPr>
              <a:lvl2pPr marL="1061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2pPr>
              <a:lvl3pPr marL="1506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3pPr>
              <a:lvl4pPr marL="1950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4pPr>
              <a:lvl5pPr marL="2395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5pPr>
              <a:lvl6pPr marL="2839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6pPr>
              <a:lvl7pPr marL="3284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7pPr>
              <a:lvl8pPr marL="3728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8pPr>
              <a:lvl9pPr marL="4173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9pPr>
            </a:lstStyle>
            <a:p>
              <a:pPr marL="0" indent="0" algn="ctr" hangingPunct="1">
                <a:spcBef>
                  <a:spcPts val="0"/>
                </a:spcBef>
                <a:buNone/>
              </a:pPr>
              <a:r>
                <a:rPr lang="ru-RU" sz="3200" b="1" spc="-74" dirty="0" smtClean="0">
                  <a:solidFill>
                    <a:schemeClr val="tx1"/>
                  </a:solidFill>
                  <a:latin typeface="Segoe UI Light"/>
                </a:rPr>
                <a:t>Дополненная реальность</a:t>
              </a:r>
              <a:r>
                <a:rPr lang="en-US" sz="3200" b="1" spc="-74" dirty="0" smtClean="0">
                  <a:solidFill>
                    <a:schemeClr val="tx1"/>
                  </a:solidFill>
                  <a:latin typeface="Segoe UI Light"/>
                </a:rPr>
                <a:t> </a:t>
              </a:r>
            </a:p>
            <a:p>
              <a:pPr marL="0" indent="0" algn="ctr" hangingPunct="1">
                <a:spcBef>
                  <a:spcPts val="0"/>
                </a:spcBef>
                <a:buNone/>
              </a:pPr>
              <a:r>
                <a:rPr lang="en-US" sz="3200" b="1" spc="-74" dirty="0" smtClean="0">
                  <a:solidFill>
                    <a:schemeClr val="tx1"/>
                  </a:solidFill>
                  <a:latin typeface="Segoe UI Light"/>
                </a:rPr>
                <a:t>(Augmented Reality, AR)</a:t>
              </a:r>
              <a:endParaRPr lang="ru-RU" sz="3200" b="1" spc="-74" dirty="0">
                <a:solidFill>
                  <a:schemeClr val="tx1"/>
                </a:solidFill>
                <a:latin typeface="Segoe UI Light"/>
              </a:endParaRPr>
            </a:p>
          </p:txBody>
        </p:sp>
        <p:sp>
          <p:nvSpPr>
            <p:cNvPr id="16" name="Text Placeholder 2"/>
            <p:cNvSpPr txBox="1">
              <a:spLocks/>
            </p:cNvSpPr>
            <p:nvPr/>
          </p:nvSpPr>
          <p:spPr>
            <a:xfrm>
              <a:off x="15736388" y="2372731"/>
              <a:ext cx="7848872" cy="921718"/>
            </a:xfrm>
            <a:prstGeom prst="rect">
              <a:avLst/>
            </a:prstGeom>
          </p:spPr>
          <p:txBody>
            <a:bodyPr>
              <a:noAutofit/>
            </a:bodyPr>
            <a:lstStyle>
              <a:lvl1pPr marL="617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1pPr>
              <a:lvl2pPr marL="1061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2pPr>
              <a:lvl3pPr marL="1506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3pPr>
              <a:lvl4pPr marL="1950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4pPr>
              <a:lvl5pPr marL="2395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5pPr>
              <a:lvl6pPr marL="2839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6pPr>
              <a:lvl7pPr marL="3284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7pPr>
              <a:lvl8pPr marL="3728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8pPr>
              <a:lvl9pPr marL="4173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9pPr>
            </a:lstStyle>
            <a:p>
              <a:pPr marL="0" indent="0" algn="ctr" hangingPunct="1">
                <a:spcBef>
                  <a:spcPts val="0"/>
                </a:spcBef>
                <a:buNone/>
              </a:pPr>
              <a:r>
                <a:rPr lang="ru-RU" sz="3200" b="1" spc="-74" dirty="0" smtClean="0">
                  <a:solidFill>
                    <a:schemeClr val="tx1"/>
                  </a:solidFill>
                  <a:latin typeface="Segoe UI Light"/>
                </a:rPr>
                <a:t>Смешанная реальность</a:t>
              </a:r>
              <a:r>
                <a:rPr lang="en-US" sz="3200" b="1" spc="-74" dirty="0" smtClean="0">
                  <a:solidFill>
                    <a:schemeClr val="tx1"/>
                  </a:solidFill>
                  <a:latin typeface="Segoe UI Light"/>
                </a:rPr>
                <a:t> </a:t>
              </a:r>
            </a:p>
            <a:p>
              <a:pPr marL="0" indent="0" algn="ctr" hangingPunct="1">
                <a:spcBef>
                  <a:spcPts val="0"/>
                </a:spcBef>
                <a:buNone/>
              </a:pPr>
              <a:r>
                <a:rPr lang="en-US" sz="3200" b="1" spc="-74" dirty="0" smtClean="0">
                  <a:solidFill>
                    <a:schemeClr val="tx1"/>
                  </a:solidFill>
                  <a:latin typeface="Segoe UI Light"/>
                </a:rPr>
                <a:t>(Mixed Reality, MR)</a:t>
              </a:r>
              <a:endParaRPr lang="ru-RU" sz="3200" b="1" spc="-74" dirty="0">
                <a:solidFill>
                  <a:schemeClr val="tx1"/>
                </a:solidFill>
                <a:latin typeface="Segoe UI Light"/>
              </a:endParaRPr>
            </a:p>
          </p:txBody>
        </p:sp>
      </p:grpSp>
      <p:sp>
        <p:nvSpPr>
          <p:cNvPr id="2" name="Номер слайда 1"/>
          <p:cNvSpPr>
            <a:spLocks noGrp="1"/>
          </p:cNvSpPr>
          <p:nvPr>
            <p:ph type="sldNum" sz="quarter" idx="2"/>
          </p:nvPr>
        </p:nvSpPr>
        <p:spPr/>
        <p:txBody>
          <a:bodyPr/>
          <a:lstStyle/>
          <a:p>
            <a:fld id="{86CB4B4D-7CA3-9044-876B-883B54F8677D}" type="slidenum">
              <a:rPr lang="ru-RU" smtClean="0"/>
              <a:t>13</a:t>
            </a:fld>
            <a:endParaRPr lang="ru-RU"/>
          </a:p>
        </p:txBody>
      </p:sp>
    </p:spTree>
    <p:extLst>
      <p:ext uri="{BB962C8B-B14F-4D97-AF65-F5344CB8AC3E}">
        <p14:creationId xmlns:p14="http://schemas.microsoft.com/office/powerpoint/2010/main" val="4248953126"/>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Виды подмены реальности</a:t>
            </a:r>
          </a:p>
          <a:p>
            <a:pPr algn="l">
              <a:defRPr sz="4200">
                <a:solidFill>
                  <a:srgbClr val="253957"/>
                </a:solidFill>
                <a:latin typeface="+mn-lt"/>
                <a:ea typeface="+mn-ea"/>
                <a:cs typeface="+mn-cs"/>
                <a:sym typeface="Arial Narrow"/>
              </a:defRPr>
            </a:pPr>
            <a:r>
              <a:rPr lang="ru-RU" dirty="0" smtClean="0"/>
              <a:t>А где же реальная реальность?</a:t>
            </a:r>
            <a:endParaRPr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1807"/>
          <a:stretch/>
        </p:blipFill>
        <p:spPr bwMode="auto">
          <a:xfrm>
            <a:off x="742728" y="2537520"/>
            <a:ext cx="22486674" cy="10031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2"/>
          </p:nvPr>
        </p:nvSpPr>
        <p:spPr/>
        <p:txBody>
          <a:bodyPr/>
          <a:lstStyle/>
          <a:p>
            <a:fld id="{86CB4B4D-7CA3-9044-876B-883B54F8677D}" type="slidenum">
              <a:rPr lang="ru-RU" smtClean="0"/>
              <a:t>14</a:t>
            </a:fld>
            <a:endParaRPr lang="ru-RU"/>
          </a:p>
        </p:txBody>
      </p:sp>
    </p:spTree>
    <p:extLst>
      <p:ext uri="{BB962C8B-B14F-4D97-AF65-F5344CB8AC3E}">
        <p14:creationId xmlns:p14="http://schemas.microsoft.com/office/powerpoint/2010/main" val="2572160090"/>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Дополненная реальность</a:t>
            </a:r>
          </a:p>
          <a:p>
            <a:pPr algn="l">
              <a:defRPr sz="4200">
                <a:solidFill>
                  <a:srgbClr val="253957"/>
                </a:solidFill>
                <a:latin typeface="+mn-lt"/>
                <a:ea typeface="+mn-ea"/>
                <a:cs typeface="+mn-cs"/>
                <a:sym typeface="Arial Narrow"/>
              </a:defRPr>
            </a:pPr>
            <a:r>
              <a:rPr lang="ru-RU" dirty="0" smtClean="0"/>
              <a:t>Классификация</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8" name="Rectangle 9"/>
          <p:cNvSpPr>
            <a:spLocks noChangeArrowheads="1"/>
          </p:cNvSpPr>
          <p:nvPr/>
        </p:nvSpPr>
        <p:spPr bwMode="auto">
          <a:xfrm>
            <a:off x="9825927" y="4440067"/>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2" name="Rectangle 10"/>
          <p:cNvSpPr>
            <a:spLocks noChangeArrowheads="1"/>
          </p:cNvSpPr>
          <p:nvPr/>
        </p:nvSpPr>
        <p:spPr bwMode="auto">
          <a:xfrm>
            <a:off x="9825927" y="6151392"/>
            <a:ext cx="674687" cy="368300"/>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3" name="Rectangle 11"/>
          <p:cNvSpPr>
            <a:spLocks noChangeArrowheads="1"/>
          </p:cNvSpPr>
          <p:nvPr/>
        </p:nvSpPr>
        <p:spPr bwMode="auto">
          <a:xfrm>
            <a:off x="9825927" y="7775404"/>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sp>
        <p:nvSpPr>
          <p:cNvPr id="10" name="Rectangle 9"/>
          <p:cNvSpPr>
            <a:spLocks noChangeArrowheads="1"/>
          </p:cNvSpPr>
          <p:nvPr/>
        </p:nvSpPr>
        <p:spPr bwMode="auto">
          <a:xfrm>
            <a:off x="9191785" y="3815825"/>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1" name="Rectangle 10"/>
          <p:cNvSpPr>
            <a:spLocks noChangeArrowheads="1"/>
          </p:cNvSpPr>
          <p:nvPr/>
        </p:nvSpPr>
        <p:spPr bwMode="auto">
          <a:xfrm>
            <a:off x="9191785" y="5527150"/>
            <a:ext cx="674687" cy="368300"/>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4" name="Rectangle 11"/>
          <p:cNvSpPr>
            <a:spLocks noChangeArrowheads="1"/>
          </p:cNvSpPr>
          <p:nvPr/>
        </p:nvSpPr>
        <p:spPr bwMode="auto">
          <a:xfrm>
            <a:off x="9191785" y="7151162"/>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grpSp>
        <p:nvGrpSpPr>
          <p:cNvPr id="18" name="Группа 17"/>
          <p:cNvGrpSpPr/>
          <p:nvPr/>
        </p:nvGrpSpPr>
        <p:grpSpPr>
          <a:xfrm>
            <a:off x="332387" y="2234524"/>
            <a:ext cx="23252873" cy="1059925"/>
            <a:chOff x="332387" y="2234524"/>
            <a:chExt cx="23252873" cy="1059925"/>
          </a:xfrm>
        </p:grpSpPr>
        <p:sp>
          <p:nvSpPr>
            <p:cNvPr id="20"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22" name="Text Placeholder 2"/>
            <p:cNvSpPr txBox="1">
              <a:spLocks/>
            </p:cNvSpPr>
            <p:nvPr/>
          </p:nvSpPr>
          <p:spPr>
            <a:xfrm>
              <a:off x="332387" y="2264249"/>
              <a:ext cx="6840760" cy="921718"/>
            </a:xfrm>
            <a:prstGeom prst="rect">
              <a:avLst/>
            </a:prstGeom>
          </p:spPr>
          <p:txBody>
            <a:bodyPr>
              <a:noAutofit/>
            </a:bodyPr>
            <a:lstStyle>
              <a:lvl1pPr marL="617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1pPr>
              <a:lvl2pPr marL="1061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2pPr>
              <a:lvl3pPr marL="1506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3pPr>
              <a:lvl4pPr marL="1950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4pPr>
              <a:lvl5pPr marL="2395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5pPr>
              <a:lvl6pPr marL="2839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6pPr>
              <a:lvl7pPr marL="3284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7pPr>
              <a:lvl8pPr marL="3728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8pPr>
              <a:lvl9pPr marL="4173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9pPr>
            </a:lstStyle>
            <a:p>
              <a:pPr marL="0" indent="0" algn="ctr" hangingPunct="1">
                <a:spcBef>
                  <a:spcPts val="0"/>
                </a:spcBef>
                <a:buNone/>
              </a:pPr>
              <a:r>
                <a:rPr lang="ru-RU" sz="3200" b="1" spc="-74" dirty="0" smtClean="0">
                  <a:solidFill>
                    <a:schemeClr val="tx1"/>
                  </a:solidFill>
                  <a:latin typeface="Segoe UI Light"/>
                </a:rPr>
                <a:t>Маркерная технология</a:t>
              </a:r>
              <a:endParaRPr lang="ru-RU" sz="3200" b="1" spc="-74" dirty="0">
                <a:solidFill>
                  <a:schemeClr val="tx1"/>
                </a:solidFill>
                <a:latin typeface="Segoe UI Light"/>
              </a:endParaRPr>
            </a:p>
          </p:txBody>
        </p:sp>
        <p:sp>
          <p:nvSpPr>
            <p:cNvPr id="24" name="Text Placeholder 2"/>
            <p:cNvSpPr txBox="1">
              <a:spLocks/>
            </p:cNvSpPr>
            <p:nvPr/>
          </p:nvSpPr>
          <p:spPr>
            <a:xfrm>
              <a:off x="7735116" y="2264249"/>
              <a:ext cx="7848872" cy="921718"/>
            </a:xfrm>
            <a:prstGeom prst="rect">
              <a:avLst/>
            </a:prstGeom>
          </p:spPr>
          <p:txBody>
            <a:bodyPr>
              <a:noAutofit/>
            </a:bodyPr>
            <a:lstStyle>
              <a:lvl1pPr marL="617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1pPr>
              <a:lvl2pPr marL="1061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2pPr>
              <a:lvl3pPr marL="1506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3pPr>
              <a:lvl4pPr marL="1950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4pPr>
              <a:lvl5pPr marL="2395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5pPr>
              <a:lvl6pPr marL="2839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6pPr>
              <a:lvl7pPr marL="3284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7pPr>
              <a:lvl8pPr marL="3728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8pPr>
              <a:lvl9pPr marL="4173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9pPr>
            </a:lstStyle>
            <a:p>
              <a:pPr marL="0" indent="0" algn="ctr" hangingPunct="1">
                <a:spcBef>
                  <a:spcPts val="0"/>
                </a:spcBef>
                <a:buNone/>
              </a:pPr>
              <a:r>
                <a:rPr lang="ru-RU" sz="3200" b="1" spc="-74" dirty="0" err="1" smtClean="0">
                  <a:solidFill>
                    <a:schemeClr val="tx1"/>
                  </a:solidFill>
                  <a:latin typeface="Segoe UI Light"/>
                </a:rPr>
                <a:t>Безмаркерная</a:t>
              </a:r>
              <a:r>
                <a:rPr lang="ru-RU" sz="3200" b="1" spc="-74" dirty="0" smtClean="0">
                  <a:solidFill>
                    <a:schemeClr val="tx1"/>
                  </a:solidFill>
                  <a:latin typeface="Segoe UI Light"/>
                </a:rPr>
                <a:t> технология</a:t>
              </a:r>
              <a:endParaRPr lang="ru-RU" sz="3200" b="1" spc="-74" dirty="0">
                <a:solidFill>
                  <a:schemeClr val="tx1"/>
                </a:solidFill>
                <a:latin typeface="Segoe UI Light"/>
              </a:endParaRPr>
            </a:p>
          </p:txBody>
        </p:sp>
        <p:sp>
          <p:nvSpPr>
            <p:cNvPr id="25" name="Text Placeholder 2"/>
            <p:cNvSpPr txBox="1">
              <a:spLocks/>
            </p:cNvSpPr>
            <p:nvPr/>
          </p:nvSpPr>
          <p:spPr>
            <a:xfrm>
              <a:off x="15736388" y="2372731"/>
              <a:ext cx="7848872" cy="921718"/>
            </a:xfrm>
            <a:prstGeom prst="rect">
              <a:avLst/>
            </a:prstGeom>
          </p:spPr>
          <p:txBody>
            <a:bodyPr>
              <a:noAutofit/>
            </a:bodyPr>
            <a:lstStyle>
              <a:lvl1pPr marL="617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1pPr>
              <a:lvl2pPr marL="1061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2pPr>
              <a:lvl3pPr marL="1506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3pPr>
              <a:lvl4pPr marL="1950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4pPr>
              <a:lvl5pPr marL="2395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5pPr>
              <a:lvl6pPr marL="2839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6pPr>
              <a:lvl7pPr marL="3284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7pPr>
              <a:lvl8pPr marL="3728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8pPr>
              <a:lvl9pPr marL="4173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9pPr>
            </a:lstStyle>
            <a:p>
              <a:pPr marL="0" indent="0" algn="ctr" hangingPunct="1">
                <a:spcBef>
                  <a:spcPts val="0"/>
                </a:spcBef>
                <a:buNone/>
              </a:pPr>
              <a:r>
                <a:rPr lang="ru-RU" sz="3200" b="1" spc="-74" dirty="0" smtClean="0">
                  <a:solidFill>
                    <a:schemeClr val="tx1"/>
                  </a:solidFill>
                  <a:latin typeface="Segoe UI Light"/>
                </a:rPr>
                <a:t>Пространственная</a:t>
              </a:r>
              <a:endParaRPr lang="ru-RU" sz="3200" b="1" spc="-74" dirty="0">
                <a:solidFill>
                  <a:schemeClr val="tx1"/>
                </a:solidFill>
                <a:latin typeface="Segoe UI Light"/>
              </a:endParaRPr>
            </a:p>
          </p:txBody>
        </p:sp>
      </p:grpSp>
      <p:pic>
        <p:nvPicPr>
          <p:cNvPr id="13314" name="Picture 2" descr="ÐÐ°ÑÑÐ¸Ð½ÐºÐ¸ Ð¿Ð¾ Ð·Ð°Ð¿ÑÐ¾ÑÑ Ð¼Ð°ÑÐºÐµÑÐ½Ð°Ñ Ð´Ð¾Ð¿Ð¾Ð»Ð½ÐµÐ½Ð½Ð°Ñ ÑÐµÐ°Ð»ÑÐ½Ð¾ÑÑÑ"/>
          <p:cNvPicPr>
            <a:picLocks noChangeAspect="1" noChangeArrowheads="1"/>
          </p:cNvPicPr>
          <p:nvPr/>
        </p:nvPicPr>
        <p:blipFill rotWithShape="1">
          <a:blip r:embed="rId3">
            <a:extLst>
              <a:ext uri="{28A0092B-C50C-407E-A947-70E740481C1C}">
                <a14:useLocalDpi xmlns:a14="http://schemas.microsoft.com/office/drawing/2010/main" val="0"/>
              </a:ext>
            </a:extLst>
          </a:blip>
          <a:srcRect l="11033" r="40660"/>
          <a:stretch/>
        </p:blipFill>
        <p:spPr bwMode="auto">
          <a:xfrm>
            <a:off x="336271" y="3724256"/>
            <a:ext cx="5802283" cy="719432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ÐÐ°ÑÑÐ¸Ð½ÐºÐ¸ Ð¿Ð¾ Ð·Ð°Ð¿ÑÐ¾ÑÑ hololens"/>
          <p:cNvPicPr>
            <a:picLocks noChangeAspect="1" noChangeArrowheads="1"/>
          </p:cNvPicPr>
          <p:nvPr/>
        </p:nvPicPr>
        <p:blipFill rotWithShape="1">
          <a:blip r:embed="rId4">
            <a:extLst>
              <a:ext uri="{28A0092B-C50C-407E-A947-70E740481C1C}">
                <a14:useLocalDpi xmlns:a14="http://schemas.microsoft.com/office/drawing/2010/main" val="0"/>
              </a:ext>
            </a:extLst>
          </a:blip>
          <a:srcRect r="14537"/>
          <a:stretch/>
        </p:blipFill>
        <p:spPr bwMode="auto">
          <a:xfrm>
            <a:off x="6138554" y="3709688"/>
            <a:ext cx="9222728" cy="7194323"/>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ÐÐ°ÑÑÐ¸Ð½ÐºÐ¸ Ð¿Ð¾ Ð·Ð°Ð¿ÑÐ¾ÑÑ Ð±ÐµÐ·Ð¼Ð°ÑÐºÐµÑÐ½Ð°Ñ Ð´Ð¾Ð¿Ð¾Ð»Ð½ÐµÐ½Ð½Ð°Ñ ÑÐµÐ°Ð»ÑÐ½Ð¾ÑÑÑ"/>
          <p:cNvPicPr>
            <a:picLocks noChangeAspect="1" noChangeArrowheads="1"/>
          </p:cNvPicPr>
          <p:nvPr/>
        </p:nvPicPr>
        <p:blipFill rotWithShape="1">
          <a:blip r:embed="rId5">
            <a:extLst>
              <a:ext uri="{28A0092B-C50C-407E-A947-70E740481C1C}">
                <a14:useLocalDpi xmlns:a14="http://schemas.microsoft.com/office/drawing/2010/main" val="0"/>
              </a:ext>
            </a:extLst>
          </a:blip>
          <a:srcRect l="23015"/>
          <a:stretch/>
        </p:blipFill>
        <p:spPr bwMode="auto">
          <a:xfrm>
            <a:off x="15396440" y="3709688"/>
            <a:ext cx="8615373" cy="7179913"/>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2"/>
          </p:nvPr>
        </p:nvSpPr>
        <p:spPr/>
        <p:txBody>
          <a:bodyPr/>
          <a:lstStyle/>
          <a:p>
            <a:fld id="{86CB4B4D-7CA3-9044-876B-883B54F8677D}" type="slidenum">
              <a:rPr lang="ru-RU" smtClean="0"/>
              <a:t>15</a:t>
            </a:fld>
            <a:endParaRPr lang="ru-RU"/>
          </a:p>
        </p:txBody>
      </p:sp>
    </p:spTree>
    <p:extLst>
      <p:ext uri="{BB962C8B-B14F-4D97-AF65-F5344CB8AC3E}">
        <p14:creationId xmlns:p14="http://schemas.microsoft.com/office/powerpoint/2010/main" val="1116782609"/>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Дополненная реальность</a:t>
            </a:r>
          </a:p>
          <a:p>
            <a:pPr algn="l">
              <a:defRPr sz="4200">
                <a:solidFill>
                  <a:srgbClr val="253957"/>
                </a:solidFill>
                <a:latin typeface="+mn-lt"/>
                <a:ea typeface="+mn-ea"/>
                <a:cs typeface="+mn-cs"/>
                <a:sym typeface="Arial Narrow"/>
              </a:defRPr>
            </a:pPr>
            <a:r>
              <a:rPr lang="en-US" dirty="0" err="1" smtClean="0"/>
              <a:t>Pokemon</a:t>
            </a:r>
            <a:r>
              <a:rPr lang="en-US" dirty="0" smtClean="0"/>
              <a:t> GO?</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8" name="Rectangle 9"/>
          <p:cNvSpPr>
            <a:spLocks noChangeArrowheads="1"/>
          </p:cNvSpPr>
          <p:nvPr/>
        </p:nvSpPr>
        <p:spPr bwMode="auto">
          <a:xfrm>
            <a:off x="9825927" y="4440067"/>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2" name="Rectangle 10"/>
          <p:cNvSpPr>
            <a:spLocks noChangeArrowheads="1"/>
          </p:cNvSpPr>
          <p:nvPr/>
        </p:nvSpPr>
        <p:spPr bwMode="auto">
          <a:xfrm>
            <a:off x="9825927" y="6151392"/>
            <a:ext cx="674687" cy="368300"/>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3" name="Rectangle 11"/>
          <p:cNvSpPr>
            <a:spLocks noChangeArrowheads="1"/>
          </p:cNvSpPr>
          <p:nvPr/>
        </p:nvSpPr>
        <p:spPr bwMode="auto">
          <a:xfrm>
            <a:off x="9825927" y="7775404"/>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sp>
        <p:nvSpPr>
          <p:cNvPr id="10" name="Rectangle 9"/>
          <p:cNvSpPr>
            <a:spLocks noChangeArrowheads="1"/>
          </p:cNvSpPr>
          <p:nvPr/>
        </p:nvSpPr>
        <p:spPr bwMode="auto">
          <a:xfrm>
            <a:off x="9191785" y="3815825"/>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1" name="Rectangle 10"/>
          <p:cNvSpPr>
            <a:spLocks noChangeArrowheads="1"/>
          </p:cNvSpPr>
          <p:nvPr/>
        </p:nvSpPr>
        <p:spPr bwMode="auto">
          <a:xfrm>
            <a:off x="9191785" y="5527150"/>
            <a:ext cx="674687" cy="368300"/>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4" name="Rectangle 11"/>
          <p:cNvSpPr>
            <a:spLocks noChangeArrowheads="1"/>
          </p:cNvSpPr>
          <p:nvPr/>
        </p:nvSpPr>
        <p:spPr bwMode="auto">
          <a:xfrm>
            <a:off x="9191785" y="7151162"/>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pic>
        <p:nvPicPr>
          <p:cNvPr id="15362" name="Picture 2" descr="ÐÐ°ÑÑÐ¸Ð½ÐºÐ¸ Ð¿Ð¾ Ð·Ð°Ð¿ÑÐ¾ÑÑ pokemon go Ð² ÑÐµÑÐºÐ²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761" y="2900191"/>
            <a:ext cx="21608134" cy="9574433"/>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2"/>
          </p:nvPr>
        </p:nvSpPr>
        <p:spPr/>
        <p:txBody>
          <a:bodyPr/>
          <a:lstStyle/>
          <a:p>
            <a:fld id="{86CB4B4D-7CA3-9044-876B-883B54F8677D}" type="slidenum">
              <a:rPr lang="ru-RU" smtClean="0"/>
              <a:t>16</a:t>
            </a:fld>
            <a:endParaRPr lang="ru-RU"/>
          </a:p>
        </p:txBody>
      </p:sp>
    </p:spTree>
    <p:extLst>
      <p:ext uri="{BB962C8B-B14F-4D97-AF65-F5344CB8AC3E}">
        <p14:creationId xmlns:p14="http://schemas.microsoft.com/office/powerpoint/2010/main" val="160911517"/>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Дополненная реальность</a:t>
            </a:r>
          </a:p>
          <a:p>
            <a:pPr algn="l">
              <a:defRPr sz="4200">
                <a:solidFill>
                  <a:srgbClr val="253957"/>
                </a:solidFill>
                <a:latin typeface="+mn-lt"/>
                <a:ea typeface="+mn-ea"/>
                <a:cs typeface="+mn-cs"/>
                <a:sym typeface="Arial Narrow"/>
              </a:defRPr>
            </a:pPr>
            <a:r>
              <a:rPr lang="ru-RU" dirty="0" smtClean="0"/>
              <a:t>Классификация</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8" name="Rectangle 9"/>
          <p:cNvSpPr>
            <a:spLocks noChangeArrowheads="1"/>
          </p:cNvSpPr>
          <p:nvPr/>
        </p:nvSpPr>
        <p:spPr bwMode="auto">
          <a:xfrm>
            <a:off x="9825927" y="4440067"/>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2" name="Rectangle 10"/>
          <p:cNvSpPr>
            <a:spLocks noChangeArrowheads="1"/>
          </p:cNvSpPr>
          <p:nvPr/>
        </p:nvSpPr>
        <p:spPr bwMode="auto">
          <a:xfrm>
            <a:off x="9825927" y="6151392"/>
            <a:ext cx="674687" cy="368300"/>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3" name="Rectangle 11"/>
          <p:cNvSpPr>
            <a:spLocks noChangeArrowheads="1"/>
          </p:cNvSpPr>
          <p:nvPr/>
        </p:nvSpPr>
        <p:spPr bwMode="auto">
          <a:xfrm>
            <a:off x="9825927" y="7775404"/>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sp>
        <p:nvSpPr>
          <p:cNvPr id="10" name="Rectangle 9"/>
          <p:cNvSpPr>
            <a:spLocks noChangeArrowheads="1"/>
          </p:cNvSpPr>
          <p:nvPr/>
        </p:nvSpPr>
        <p:spPr bwMode="auto">
          <a:xfrm>
            <a:off x="9191785" y="3815825"/>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1" name="Rectangle 10"/>
          <p:cNvSpPr>
            <a:spLocks noChangeArrowheads="1"/>
          </p:cNvSpPr>
          <p:nvPr/>
        </p:nvSpPr>
        <p:spPr bwMode="auto">
          <a:xfrm>
            <a:off x="9191785" y="5527150"/>
            <a:ext cx="674687" cy="368300"/>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4" name="Rectangle 11"/>
          <p:cNvSpPr>
            <a:spLocks noChangeArrowheads="1"/>
          </p:cNvSpPr>
          <p:nvPr/>
        </p:nvSpPr>
        <p:spPr bwMode="auto">
          <a:xfrm>
            <a:off x="9191785" y="7151162"/>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pic>
        <p:nvPicPr>
          <p:cNvPr id="16386" name="Picture 2" descr="http://lamcdn.net/furfurmag.ru/post_image-image/ldUJwZU4Mm79Kg8Bly1l2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8064" y="3968740"/>
            <a:ext cx="9906000" cy="6734176"/>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
          <p:cNvSpPr txBox="1">
            <a:spLocks/>
          </p:cNvSpPr>
          <p:nvPr/>
        </p:nvSpPr>
        <p:spPr>
          <a:xfrm>
            <a:off x="13992200" y="2833590"/>
            <a:ext cx="7848872" cy="921718"/>
          </a:xfrm>
          <a:prstGeom prst="rect">
            <a:avLst/>
          </a:prstGeom>
        </p:spPr>
        <p:txBody>
          <a:bodyPr>
            <a:noAutofit/>
          </a:bodyPr>
          <a:lstStyle>
            <a:lvl1pPr marL="617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1pPr>
            <a:lvl2pPr marL="1061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2pPr>
            <a:lvl3pPr marL="1506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3pPr>
            <a:lvl4pPr marL="1950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4pPr>
            <a:lvl5pPr marL="2395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5pPr>
            <a:lvl6pPr marL="2839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6pPr>
            <a:lvl7pPr marL="3284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7pPr>
            <a:lvl8pPr marL="3728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8pPr>
            <a:lvl9pPr marL="4173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9pPr>
          </a:lstStyle>
          <a:p>
            <a:pPr marL="0" indent="0" algn="ctr" hangingPunct="1">
              <a:spcBef>
                <a:spcPts val="0"/>
              </a:spcBef>
              <a:buNone/>
            </a:pPr>
            <a:r>
              <a:rPr lang="ru-RU" sz="3200" b="1" spc="-74" dirty="0" smtClean="0">
                <a:solidFill>
                  <a:schemeClr val="tx1"/>
                </a:solidFill>
                <a:latin typeface="Segoe UI Light"/>
              </a:rPr>
              <a:t>Стационарные</a:t>
            </a:r>
            <a:endParaRPr lang="ru-RU" sz="3200" b="1" spc="-74" dirty="0">
              <a:solidFill>
                <a:schemeClr val="tx1"/>
              </a:solidFill>
              <a:latin typeface="Segoe UI Light"/>
            </a:endParaRPr>
          </a:p>
        </p:txBody>
      </p:sp>
      <p:sp>
        <p:nvSpPr>
          <p:cNvPr id="16" name="Text Placeholder 2"/>
          <p:cNvSpPr txBox="1">
            <a:spLocks/>
          </p:cNvSpPr>
          <p:nvPr/>
        </p:nvSpPr>
        <p:spPr>
          <a:xfrm>
            <a:off x="2228198" y="2806989"/>
            <a:ext cx="7848872" cy="921718"/>
          </a:xfrm>
          <a:prstGeom prst="rect">
            <a:avLst/>
          </a:prstGeom>
        </p:spPr>
        <p:txBody>
          <a:bodyPr>
            <a:noAutofit/>
          </a:bodyPr>
          <a:lstStyle>
            <a:lvl1pPr marL="617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1pPr>
            <a:lvl2pPr marL="1061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2pPr>
            <a:lvl3pPr marL="1506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3pPr>
            <a:lvl4pPr marL="1950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4pPr>
            <a:lvl5pPr marL="2395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5pPr>
            <a:lvl6pPr marL="2839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6pPr>
            <a:lvl7pPr marL="3284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7pPr>
            <a:lvl8pPr marL="3728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8pPr>
            <a:lvl9pPr marL="4173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9pPr>
          </a:lstStyle>
          <a:p>
            <a:pPr marL="0" indent="0" algn="ctr" hangingPunct="1">
              <a:spcBef>
                <a:spcPts val="0"/>
              </a:spcBef>
              <a:buNone/>
            </a:pPr>
            <a:r>
              <a:rPr lang="ru-RU" sz="3200" b="1" spc="-74" dirty="0" smtClean="0">
                <a:solidFill>
                  <a:schemeClr val="tx1"/>
                </a:solidFill>
                <a:latin typeface="Segoe UI Light"/>
              </a:rPr>
              <a:t>Мобильные</a:t>
            </a:r>
            <a:endParaRPr lang="ru-RU" sz="3200" b="1" spc="-74" dirty="0">
              <a:solidFill>
                <a:schemeClr val="tx1"/>
              </a:solidFill>
              <a:latin typeface="Segoe UI Light"/>
            </a:endParaRPr>
          </a:p>
        </p:txBody>
      </p:sp>
      <p:pic>
        <p:nvPicPr>
          <p:cNvPr id="16388" name="Picture 4" descr="ÐÐ°ÑÑÐ¸Ð½ÐºÐ¸ Ð¿Ð¾ Ð·Ð°Ð¿ÑÐ¾ÑÑ Ð´Ð¾Ð¿Ð¾Ð»Ð½ÐµÐ½Ð½Ð°Ñ ÑÐµÐ°Ð»ÑÐ½Ð¾ÑÑ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604" y="3979596"/>
            <a:ext cx="10109276" cy="6723319"/>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2"/>
          </p:nvPr>
        </p:nvSpPr>
        <p:spPr/>
        <p:txBody>
          <a:bodyPr/>
          <a:lstStyle/>
          <a:p>
            <a:fld id="{86CB4B4D-7CA3-9044-876B-883B54F8677D}" type="slidenum">
              <a:rPr lang="ru-RU" smtClean="0"/>
              <a:t>17</a:t>
            </a:fld>
            <a:endParaRPr lang="ru-RU"/>
          </a:p>
        </p:txBody>
      </p:sp>
    </p:spTree>
    <p:extLst>
      <p:ext uri="{BB962C8B-B14F-4D97-AF65-F5344CB8AC3E}">
        <p14:creationId xmlns:p14="http://schemas.microsoft.com/office/powerpoint/2010/main" val="3379108452"/>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Дополненная реальность</a:t>
            </a:r>
          </a:p>
          <a:p>
            <a:pPr algn="l">
              <a:defRPr sz="4200">
                <a:solidFill>
                  <a:srgbClr val="253957"/>
                </a:solidFill>
                <a:latin typeface="+mn-lt"/>
                <a:ea typeface="+mn-ea"/>
                <a:cs typeface="+mn-cs"/>
                <a:sym typeface="Arial Narrow"/>
              </a:defRPr>
            </a:pPr>
            <a:r>
              <a:rPr lang="ru-RU" dirty="0" smtClean="0"/>
              <a:t>Где можно применить?</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8" name="Rectangle 9"/>
          <p:cNvSpPr>
            <a:spLocks noChangeArrowheads="1"/>
          </p:cNvSpPr>
          <p:nvPr/>
        </p:nvSpPr>
        <p:spPr bwMode="auto">
          <a:xfrm>
            <a:off x="9825927" y="4440067"/>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2" name="Rectangle 10"/>
          <p:cNvSpPr>
            <a:spLocks noChangeArrowheads="1"/>
          </p:cNvSpPr>
          <p:nvPr/>
        </p:nvSpPr>
        <p:spPr bwMode="auto">
          <a:xfrm>
            <a:off x="9825927" y="6151392"/>
            <a:ext cx="674687" cy="368300"/>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3" name="Rectangle 11"/>
          <p:cNvSpPr>
            <a:spLocks noChangeArrowheads="1"/>
          </p:cNvSpPr>
          <p:nvPr/>
        </p:nvSpPr>
        <p:spPr bwMode="auto">
          <a:xfrm>
            <a:off x="9825927" y="7775404"/>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sp>
        <p:nvSpPr>
          <p:cNvPr id="10" name="Rectangle 9"/>
          <p:cNvSpPr>
            <a:spLocks noChangeArrowheads="1"/>
          </p:cNvSpPr>
          <p:nvPr/>
        </p:nvSpPr>
        <p:spPr bwMode="auto">
          <a:xfrm>
            <a:off x="9191785" y="3815825"/>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1" name="Rectangle 10"/>
          <p:cNvSpPr>
            <a:spLocks noChangeArrowheads="1"/>
          </p:cNvSpPr>
          <p:nvPr/>
        </p:nvSpPr>
        <p:spPr bwMode="auto">
          <a:xfrm>
            <a:off x="9191785" y="5527150"/>
            <a:ext cx="674687" cy="368300"/>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4" name="Rectangle 11"/>
          <p:cNvSpPr>
            <a:spLocks noChangeArrowheads="1"/>
          </p:cNvSpPr>
          <p:nvPr/>
        </p:nvSpPr>
        <p:spPr bwMode="auto">
          <a:xfrm>
            <a:off x="9191785" y="7151162"/>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sp>
        <p:nvSpPr>
          <p:cNvPr id="18" name="Прямоугольник 17"/>
          <p:cNvSpPr/>
          <p:nvPr/>
        </p:nvSpPr>
        <p:spPr>
          <a:xfrm>
            <a:off x="1390800" y="2963294"/>
            <a:ext cx="17929992" cy="6986528"/>
          </a:xfrm>
          <a:prstGeom prst="rect">
            <a:avLst/>
          </a:prstGeom>
        </p:spPr>
        <p:txBody>
          <a:bodyPr wrap="square">
            <a:spAutoFit/>
          </a:bodyPr>
          <a:lstStyle/>
          <a:p>
            <a:pPr marL="285750" indent="-285750" algn="l" defTabSz="457200" fontAlgn="base" hangingPunct="1">
              <a:spcBef>
                <a:spcPct val="0"/>
              </a:spcBef>
              <a:spcAft>
                <a:spcPct val="0"/>
              </a:spcAft>
              <a:buFont typeface="Arial" panose="020B0604020202020204" pitchFamily="34" charset="0"/>
              <a:buChar char="•"/>
            </a:pPr>
            <a:r>
              <a:rPr lang="ru-RU" sz="3200" kern="1200" dirty="0" smtClean="0">
                <a:solidFill>
                  <a:srgbClr val="002060"/>
                </a:solidFill>
                <a:latin typeface="+mn-lt"/>
                <a:ea typeface="ＭＳ Ｐゴシック"/>
              </a:rPr>
              <a:t>Медицина</a:t>
            </a:r>
            <a:endParaRPr lang="ru-RU" sz="3200" kern="1200" dirty="0">
              <a:solidFill>
                <a:srgbClr val="002060"/>
              </a:solidFill>
              <a:latin typeface="+mn-lt"/>
              <a:ea typeface="ＭＳ Ｐゴシック"/>
            </a:endParaRPr>
          </a:p>
          <a:p>
            <a:pPr marL="285750" indent="-285750" algn="l" defTabSz="457200" fontAlgn="base" hangingPunct="1">
              <a:spcBef>
                <a:spcPct val="0"/>
              </a:spcBef>
              <a:spcAft>
                <a:spcPct val="0"/>
              </a:spcAft>
              <a:buFont typeface="Arial" panose="020B0604020202020204" pitchFamily="34" charset="0"/>
              <a:buChar char="•"/>
            </a:pPr>
            <a:r>
              <a:rPr lang="ru-RU" sz="3200" kern="1200" dirty="0" smtClean="0">
                <a:solidFill>
                  <a:srgbClr val="002060"/>
                </a:solidFill>
                <a:latin typeface="+mn-lt"/>
                <a:ea typeface="ＭＳ Ｐゴシック"/>
              </a:rPr>
              <a:t>Оборонно-промышленный комплекс</a:t>
            </a:r>
            <a:endParaRPr lang="ru-RU" sz="3200" kern="1200" dirty="0">
              <a:solidFill>
                <a:srgbClr val="002060"/>
              </a:solidFill>
              <a:latin typeface="+mn-lt"/>
              <a:ea typeface="ＭＳ Ｐゴシック"/>
            </a:endParaRPr>
          </a:p>
          <a:p>
            <a:pPr marL="285750" indent="-285750" algn="l" defTabSz="457200" fontAlgn="base" hangingPunct="1">
              <a:spcBef>
                <a:spcPct val="0"/>
              </a:spcBef>
              <a:spcAft>
                <a:spcPct val="0"/>
              </a:spcAft>
              <a:buFont typeface="Arial" panose="020B0604020202020204" pitchFamily="34" charset="0"/>
              <a:buChar char="•"/>
            </a:pPr>
            <a:r>
              <a:rPr lang="ru-RU" sz="3200" kern="1200" dirty="0">
                <a:solidFill>
                  <a:srgbClr val="002060"/>
                </a:solidFill>
                <a:latin typeface="+mn-lt"/>
                <a:ea typeface="ＭＳ Ｐゴシック"/>
              </a:rPr>
              <a:t>И</a:t>
            </a:r>
            <a:r>
              <a:rPr lang="ru-RU" sz="3200" kern="1200" dirty="0" smtClean="0">
                <a:solidFill>
                  <a:srgbClr val="002060"/>
                </a:solidFill>
                <a:latin typeface="+mn-lt"/>
                <a:ea typeface="ＭＳ Ｐゴシック"/>
              </a:rPr>
              <a:t>ндустрия </a:t>
            </a:r>
            <a:r>
              <a:rPr lang="ru-RU" sz="3200" kern="1200" dirty="0">
                <a:solidFill>
                  <a:srgbClr val="002060"/>
                </a:solidFill>
                <a:latin typeface="+mn-lt"/>
                <a:ea typeface="ＭＳ Ｐゴシック"/>
              </a:rPr>
              <a:t>медиа и </a:t>
            </a:r>
            <a:r>
              <a:rPr lang="ru-RU" sz="3200" kern="1200" dirty="0" smtClean="0">
                <a:solidFill>
                  <a:srgbClr val="002060"/>
                </a:solidFill>
                <a:latin typeface="+mn-lt"/>
                <a:ea typeface="ＭＳ Ｐゴシック"/>
              </a:rPr>
              <a:t>развлечений</a:t>
            </a:r>
          </a:p>
          <a:p>
            <a:pPr marL="285750" indent="-285750" algn="l" defTabSz="457200" fontAlgn="base" hangingPunct="1">
              <a:spcBef>
                <a:spcPct val="0"/>
              </a:spcBef>
              <a:spcAft>
                <a:spcPct val="0"/>
              </a:spcAft>
              <a:buFont typeface="Arial" panose="020B0604020202020204" pitchFamily="34" charset="0"/>
              <a:buChar char="•"/>
            </a:pPr>
            <a:r>
              <a:rPr lang="ru-RU" sz="3200" kern="1200" dirty="0" smtClean="0">
                <a:solidFill>
                  <a:srgbClr val="002060"/>
                </a:solidFill>
                <a:latin typeface="+mn-lt"/>
                <a:ea typeface="ＭＳ Ｐゴシック"/>
              </a:rPr>
              <a:t>Культурные индустрии</a:t>
            </a:r>
            <a:endParaRPr lang="ru-RU" sz="3200" kern="1200" dirty="0">
              <a:solidFill>
                <a:srgbClr val="002060"/>
              </a:solidFill>
              <a:latin typeface="+mn-lt"/>
              <a:ea typeface="ＭＳ Ｐゴシック"/>
            </a:endParaRPr>
          </a:p>
          <a:p>
            <a:pPr marL="285750" indent="-285750" algn="l" defTabSz="457200" fontAlgn="base" hangingPunct="1">
              <a:spcBef>
                <a:spcPct val="0"/>
              </a:spcBef>
              <a:spcAft>
                <a:spcPct val="0"/>
              </a:spcAft>
              <a:buFont typeface="Arial" panose="020B0604020202020204" pitchFamily="34" charset="0"/>
              <a:buChar char="•"/>
            </a:pPr>
            <a:r>
              <a:rPr lang="ru-RU" sz="3200" kern="1200" dirty="0" smtClean="0">
                <a:solidFill>
                  <a:srgbClr val="002060"/>
                </a:solidFill>
                <a:latin typeface="+mn-lt"/>
                <a:ea typeface="ＭＳ Ｐゴシック"/>
              </a:rPr>
              <a:t>Машиностроение</a:t>
            </a:r>
            <a:endParaRPr lang="ru-RU" sz="3200" kern="1200" dirty="0">
              <a:solidFill>
                <a:srgbClr val="002060"/>
              </a:solidFill>
              <a:latin typeface="+mn-lt"/>
              <a:ea typeface="ＭＳ Ｐゴシック"/>
            </a:endParaRPr>
          </a:p>
          <a:p>
            <a:pPr marL="285750" indent="-285750" algn="l" defTabSz="457200" fontAlgn="base" hangingPunct="1">
              <a:spcBef>
                <a:spcPct val="0"/>
              </a:spcBef>
              <a:spcAft>
                <a:spcPct val="0"/>
              </a:spcAft>
              <a:buFont typeface="Arial" panose="020B0604020202020204" pitchFamily="34" charset="0"/>
              <a:buChar char="•"/>
            </a:pPr>
            <a:r>
              <a:rPr lang="ru-RU" sz="3200" kern="1200" dirty="0" smtClean="0">
                <a:solidFill>
                  <a:srgbClr val="002060"/>
                </a:solidFill>
                <a:latin typeface="+mn-lt"/>
                <a:ea typeface="ＭＳ Ｐゴシック"/>
              </a:rPr>
              <a:t>Строительная отрасль</a:t>
            </a:r>
            <a:endParaRPr lang="ru-RU" sz="3200" kern="1200" dirty="0">
              <a:solidFill>
                <a:srgbClr val="002060"/>
              </a:solidFill>
              <a:latin typeface="+mn-lt"/>
              <a:ea typeface="ＭＳ Ｐゴシック"/>
            </a:endParaRPr>
          </a:p>
          <a:p>
            <a:pPr marL="285750" indent="-285750" algn="l" defTabSz="457200" fontAlgn="base" hangingPunct="1">
              <a:spcBef>
                <a:spcPct val="0"/>
              </a:spcBef>
              <a:spcAft>
                <a:spcPct val="0"/>
              </a:spcAft>
              <a:buFont typeface="Arial" panose="020B0604020202020204" pitchFamily="34" charset="0"/>
              <a:buChar char="•"/>
            </a:pPr>
            <a:r>
              <a:rPr lang="ru-RU" sz="3200" kern="1200" dirty="0" smtClean="0">
                <a:solidFill>
                  <a:srgbClr val="002060"/>
                </a:solidFill>
                <a:latin typeface="+mn-lt"/>
                <a:ea typeface="ＭＳ Ｐゴシック"/>
              </a:rPr>
              <a:t>ЦОДД</a:t>
            </a:r>
            <a:endParaRPr lang="ru-RU" sz="3200" kern="1200" dirty="0">
              <a:solidFill>
                <a:srgbClr val="002060"/>
              </a:solidFill>
              <a:latin typeface="+mn-lt"/>
              <a:ea typeface="ＭＳ Ｐゴシック"/>
            </a:endParaRPr>
          </a:p>
          <a:p>
            <a:pPr marL="285750" indent="-285750" algn="l" defTabSz="457200" fontAlgn="base" hangingPunct="1">
              <a:spcBef>
                <a:spcPct val="0"/>
              </a:spcBef>
              <a:spcAft>
                <a:spcPct val="0"/>
              </a:spcAft>
              <a:buFont typeface="Arial" panose="020B0604020202020204" pitchFamily="34" charset="0"/>
              <a:buChar char="•"/>
            </a:pPr>
            <a:r>
              <a:rPr lang="ru-RU" sz="3200" kern="1200" dirty="0" smtClean="0">
                <a:solidFill>
                  <a:srgbClr val="002060"/>
                </a:solidFill>
                <a:latin typeface="+mn-lt"/>
                <a:ea typeface="ＭＳ Ｐゴシック"/>
              </a:rPr>
              <a:t>Образование</a:t>
            </a:r>
            <a:endParaRPr lang="ru-RU" sz="3200" kern="1200" dirty="0">
              <a:solidFill>
                <a:srgbClr val="002060"/>
              </a:solidFill>
              <a:latin typeface="+mn-lt"/>
              <a:ea typeface="ＭＳ Ｐゴシック"/>
            </a:endParaRPr>
          </a:p>
          <a:p>
            <a:pPr marL="285750" indent="-285750" algn="l" defTabSz="457200" fontAlgn="base" hangingPunct="1">
              <a:spcBef>
                <a:spcPct val="0"/>
              </a:spcBef>
              <a:spcAft>
                <a:spcPct val="0"/>
              </a:spcAft>
              <a:buFont typeface="Arial" panose="020B0604020202020204" pitchFamily="34" charset="0"/>
              <a:buChar char="•"/>
            </a:pPr>
            <a:r>
              <a:rPr lang="ru-RU" sz="3200" kern="1200" dirty="0" smtClean="0">
                <a:solidFill>
                  <a:srgbClr val="002060"/>
                </a:solidFill>
                <a:latin typeface="+mn-lt"/>
                <a:ea typeface="ＭＳ Ｐゴシック"/>
              </a:rPr>
              <a:t>Торговля и </a:t>
            </a:r>
            <a:r>
              <a:rPr lang="ru-RU" sz="3200" kern="1200" dirty="0" err="1" smtClean="0">
                <a:solidFill>
                  <a:srgbClr val="002060"/>
                </a:solidFill>
                <a:latin typeface="+mn-lt"/>
                <a:ea typeface="ＭＳ Ｐゴシック"/>
              </a:rPr>
              <a:t>ретейл</a:t>
            </a:r>
            <a:r>
              <a:rPr lang="ru-RU" sz="3200" kern="1200" dirty="0" smtClean="0">
                <a:solidFill>
                  <a:srgbClr val="002060"/>
                </a:solidFill>
                <a:latin typeface="+mn-lt"/>
                <a:ea typeface="ＭＳ Ｐゴシック"/>
              </a:rPr>
              <a:t> </a:t>
            </a:r>
            <a:r>
              <a:rPr lang="ru-RU" sz="3200" kern="1200" dirty="0">
                <a:solidFill>
                  <a:srgbClr val="002060"/>
                </a:solidFill>
                <a:latin typeface="+mn-lt"/>
                <a:ea typeface="ＭＳ Ｐゴシック"/>
              </a:rPr>
              <a:t>(демонстрации товаров</a:t>
            </a:r>
            <a:r>
              <a:rPr lang="ru-RU" sz="3200" kern="1200" dirty="0" smtClean="0">
                <a:solidFill>
                  <a:srgbClr val="002060"/>
                </a:solidFill>
                <a:latin typeface="+mn-lt"/>
                <a:ea typeface="ＭＳ Ｐゴシック"/>
              </a:rPr>
              <a:t>)</a:t>
            </a:r>
          </a:p>
          <a:p>
            <a:pPr marL="285750" indent="-285750" algn="l" defTabSz="457200" fontAlgn="base" hangingPunct="1">
              <a:spcBef>
                <a:spcPct val="0"/>
              </a:spcBef>
              <a:spcAft>
                <a:spcPct val="0"/>
              </a:spcAft>
              <a:buFont typeface="Arial" panose="020B0604020202020204" pitchFamily="34" charset="0"/>
              <a:buChar char="•"/>
            </a:pPr>
            <a:r>
              <a:rPr lang="ru-RU" sz="3200" kern="1200" dirty="0" smtClean="0">
                <a:solidFill>
                  <a:srgbClr val="002060"/>
                </a:solidFill>
                <a:latin typeface="+mn-lt"/>
                <a:ea typeface="ＭＳ Ｐゴシック"/>
              </a:rPr>
              <a:t>Нефтегазовая промышленность (добывающая)</a:t>
            </a:r>
          </a:p>
          <a:p>
            <a:pPr marL="285750" indent="-285750" algn="l" defTabSz="457200" fontAlgn="base" hangingPunct="1">
              <a:spcBef>
                <a:spcPct val="0"/>
              </a:spcBef>
              <a:spcAft>
                <a:spcPct val="0"/>
              </a:spcAft>
              <a:buFont typeface="Arial" panose="020B0604020202020204" pitchFamily="34" charset="0"/>
              <a:buChar char="•"/>
            </a:pPr>
            <a:r>
              <a:rPr lang="ru-RU" sz="3200" kern="1200" dirty="0" smtClean="0">
                <a:solidFill>
                  <a:srgbClr val="002060"/>
                </a:solidFill>
                <a:latin typeface="+mn-lt"/>
                <a:ea typeface="ＭＳ Ｐゴシック"/>
              </a:rPr>
              <a:t>Психология и </a:t>
            </a:r>
            <a:r>
              <a:rPr lang="ru-RU" sz="3200" kern="1200" dirty="0" err="1" smtClean="0">
                <a:solidFill>
                  <a:srgbClr val="002060"/>
                </a:solidFill>
                <a:latin typeface="+mn-lt"/>
                <a:ea typeface="ＭＳ Ｐゴシック"/>
              </a:rPr>
              <a:t>нейронауки</a:t>
            </a:r>
            <a:endParaRPr lang="ru-RU" sz="3200" kern="1200" dirty="0" smtClean="0">
              <a:solidFill>
                <a:srgbClr val="002060"/>
              </a:solidFill>
              <a:latin typeface="+mn-lt"/>
              <a:ea typeface="ＭＳ Ｐゴシック"/>
            </a:endParaRPr>
          </a:p>
          <a:p>
            <a:pPr marL="285750" indent="-285750" algn="l" defTabSz="457200" fontAlgn="base" hangingPunct="1">
              <a:spcBef>
                <a:spcPct val="0"/>
              </a:spcBef>
              <a:spcAft>
                <a:spcPct val="0"/>
              </a:spcAft>
              <a:buFont typeface="Arial" panose="020B0604020202020204" pitchFamily="34" charset="0"/>
              <a:buChar char="•"/>
            </a:pPr>
            <a:endParaRPr lang="ru-RU" sz="3200" kern="1200" dirty="0" smtClean="0">
              <a:solidFill>
                <a:srgbClr val="002060"/>
              </a:solidFill>
              <a:latin typeface="+mn-lt"/>
              <a:ea typeface="ＭＳ Ｐゴシック"/>
            </a:endParaRPr>
          </a:p>
          <a:p>
            <a:pPr marL="285750" indent="-285750" algn="l" defTabSz="457200" fontAlgn="base" hangingPunct="1">
              <a:spcBef>
                <a:spcPct val="0"/>
              </a:spcBef>
              <a:spcAft>
                <a:spcPct val="0"/>
              </a:spcAft>
              <a:buFont typeface="Arial" panose="020B0604020202020204" pitchFamily="34" charset="0"/>
              <a:buChar char="•"/>
            </a:pPr>
            <a:r>
              <a:rPr lang="ru-RU" sz="3200" kern="1200" dirty="0" smtClean="0">
                <a:solidFill>
                  <a:srgbClr val="002060"/>
                </a:solidFill>
                <a:latin typeface="+mn-lt"/>
                <a:ea typeface="ＭＳ Ｐゴシック"/>
              </a:rPr>
              <a:t>ВЕЗДЕ!</a:t>
            </a:r>
          </a:p>
          <a:p>
            <a:pPr marL="285750" indent="-285750" algn="l" defTabSz="457200" fontAlgn="base" hangingPunct="1">
              <a:spcBef>
                <a:spcPct val="0"/>
              </a:spcBef>
              <a:spcAft>
                <a:spcPct val="0"/>
              </a:spcAft>
              <a:buFont typeface="Arial" panose="020B0604020202020204" pitchFamily="34" charset="0"/>
              <a:buChar char="•"/>
            </a:pPr>
            <a:endParaRPr lang="ru-RU" sz="3200" kern="1200" dirty="0">
              <a:solidFill>
                <a:prstClr val="black"/>
              </a:solidFill>
              <a:latin typeface="Arial" charset="0"/>
              <a:ea typeface="ＭＳ Ｐゴシック"/>
            </a:endParaRPr>
          </a:p>
        </p:txBody>
      </p:sp>
      <p:pic>
        <p:nvPicPr>
          <p:cNvPr id="21508" name="Picture 4" descr="ÐÐ°ÑÑÐ¸Ð½ÐºÐ¸ Ð¿Ð¾ Ð·Ð°Ð¿ÑÐ¾ÑÑ Ð´Ð¾Ð¿Ð¾Ð»Ð½ÐµÐ½Ð½Ð°Ñ ÑÐµÐ°Ð»ÑÐ½Ð¾ÑÑÑ Ð¼ÐµÐ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44128" y="2553171"/>
            <a:ext cx="7925544" cy="9565313"/>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2"/>
          </p:nvPr>
        </p:nvSpPr>
        <p:spPr/>
        <p:txBody>
          <a:bodyPr/>
          <a:lstStyle/>
          <a:p>
            <a:fld id="{86CB4B4D-7CA3-9044-876B-883B54F8677D}" type="slidenum">
              <a:rPr lang="ru-RU" smtClean="0"/>
              <a:t>18</a:t>
            </a:fld>
            <a:endParaRPr lang="ru-RU"/>
          </a:p>
        </p:txBody>
      </p:sp>
    </p:spTree>
    <p:extLst>
      <p:ext uri="{BB962C8B-B14F-4D97-AF65-F5344CB8AC3E}">
        <p14:creationId xmlns:p14="http://schemas.microsoft.com/office/powerpoint/2010/main" val="2349951508"/>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Дополненная реальность</a:t>
            </a:r>
          </a:p>
          <a:p>
            <a:pPr algn="l">
              <a:defRPr sz="4200">
                <a:solidFill>
                  <a:srgbClr val="253957"/>
                </a:solidFill>
                <a:latin typeface="+mn-lt"/>
                <a:ea typeface="+mn-ea"/>
                <a:cs typeface="+mn-cs"/>
                <a:sym typeface="Arial Narrow"/>
              </a:defRPr>
            </a:pPr>
            <a:r>
              <a:rPr lang="ru-RU" dirty="0" smtClean="0"/>
              <a:t>Карты и навигация в городе</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8" name="Rectangle 9"/>
          <p:cNvSpPr>
            <a:spLocks noChangeArrowheads="1"/>
          </p:cNvSpPr>
          <p:nvPr/>
        </p:nvSpPr>
        <p:spPr bwMode="auto">
          <a:xfrm>
            <a:off x="9825927" y="4440067"/>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2" name="Rectangle 10"/>
          <p:cNvSpPr>
            <a:spLocks noChangeArrowheads="1"/>
          </p:cNvSpPr>
          <p:nvPr/>
        </p:nvSpPr>
        <p:spPr bwMode="auto">
          <a:xfrm>
            <a:off x="9825927" y="6151392"/>
            <a:ext cx="674687" cy="368300"/>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3" name="Rectangle 11"/>
          <p:cNvSpPr>
            <a:spLocks noChangeArrowheads="1"/>
          </p:cNvSpPr>
          <p:nvPr/>
        </p:nvSpPr>
        <p:spPr bwMode="auto">
          <a:xfrm>
            <a:off x="9825927" y="7775404"/>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sp>
        <p:nvSpPr>
          <p:cNvPr id="10" name="Rectangle 9"/>
          <p:cNvSpPr>
            <a:spLocks noChangeArrowheads="1"/>
          </p:cNvSpPr>
          <p:nvPr/>
        </p:nvSpPr>
        <p:spPr bwMode="auto">
          <a:xfrm>
            <a:off x="9191785" y="3815825"/>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1" name="Rectangle 10"/>
          <p:cNvSpPr>
            <a:spLocks noChangeArrowheads="1"/>
          </p:cNvSpPr>
          <p:nvPr/>
        </p:nvSpPr>
        <p:spPr bwMode="auto">
          <a:xfrm>
            <a:off x="9191785" y="5527150"/>
            <a:ext cx="674687" cy="368300"/>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4" name="Rectangle 11"/>
          <p:cNvSpPr>
            <a:spLocks noChangeArrowheads="1"/>
          </p:cNvSpPr>
          <p:nvPr/>
        </p:nvSpPr>
        <p:spPr bwMode="auto">
          <a:xfrm>
            <a:off x="9191785" y="7151162"/>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pic>
        <p:nvPicPr>
          <p:cNvPr id="17410" name="Picture 2" descr="ÐÐ°ÑÑÑ Ð¯Ð½Ð´ÐµÐºÑÐ° Ð´Ð»Ñ iOS Ð¿Ð¾Ð»ÑÑÐ¸Ð»Ð¸ ÑÐµÐ¶Ð¸Ð¼ Ð´Ð¾Ð¿Ð¾Ð»Ð½ÐµÐ½Ð½Ð¾Ð¹ ÑÐµÐ°Ð»ÑÐ½Ð¾ÑÑÐ¸"/>
          <p:cNvPicPr>
            <a:picLocks noChangeAspect="1" noChangeArrowheads="1"/>
          </p:cNvPicPr>
          <p:nvPr/>
        </p:nvPicPr>
        <p:blipFill rotWithShape="1">
          <a:blip r:embed="rId3">
            <a:extLst>
              <a:ext uri="{28A0092B-C50C-407E-A947-70E740481C1C}">
                <a14:useLocalDpi xmlns:a14="http://schemas.microsoft.com/office/drawing/2010/main" val="0"/>
              </a:ext>
            </a:extLst>
          </a:blip>
          <a:srcRect l="19237" r="19649"/>
          <a:stretch/>
        </p:blipFill>
        <p:spPr bwMode="auto">
          <a:xfrm>
            <a:off x="1084588" y="3311545"/>
            <a:ext cx="9010996" cy="8417897"/>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2"/>
          <p:cNvSpPr txBox="1">
            <a:spLocks/>
          </p:cNvSpPr>
          <p:nvPr/>
        </p:nvSpPr>
        <p:spPr>
          <a:xfrm>
            <a:off x="1852090" y="2389827"/>
            <a:ext cx="6840760" cy="921718"/>
          </a:xfrm>
          <a:prstGeom prst="rect">
            <a:avLst/>
          </a:prstGeom>
        </p:spPr>
        <p:txBody>
          <a:bodyPr>
            <a:noAutofit/>
          </a:bodyPr>
          <a:lstStyle>
            <a:lvl1pPr marL="617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1pPr>
            <a:lvl2pPr marL="1061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2pPr>
            <a:lvl3pPr marL="1506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3pPr>
            <a:lvl4pPr marL="1950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4pPr>
            <a:lvl5pPr marL="2395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5pPr>
            <a:lvl6pPr marL="2839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6pPr>
            <a:lvl7pPr marL="3284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7pPr>
            <a:lvl8pPr marL="3728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8pPr>
            <a:lvl9pPr marL="4173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9pPr>
          </a:lstStyle>
          <a:p>
            <a:pPr marL="0" indent="0" algn="ctr" hangingPunct="1">
              <a:spcBef>
                <a:spcPts val="0"/>
              </a:spcBef>
              <a:buNone/>
            </a:pPr>
            <a:r>
              <a:rPr lang="ru-RU" sz="3200" b="1" spc="-74" dirty="0" smtClean="0">
                <a:solidFill>
                  <a:schemeClr val="tx1"/>
                </a:solidFill>
                <a:latin typeface="Segoe UI Light"/>
              </a:rPr>
              <a:t>Яндекс</a:t>
            </a:r>
            <a:endParaRPr lang="ru-RU" sz="3200" b="1" spc="-74" dirty="0">
              <a:solidFill>
                <a:schemeClr val="tx1"/>
              </a:solidFill>
              <a:latin typeface="Segoe UI Light"/>
            </a:endParaRPr>
          </a:p>
        </p:txBody>
      </p:sp>
      <p:sp>
        <p:nvSpPr>
          <p:cNvPr id="18" name="Text Placeholder 2"/>
          <p:cNvSpPr txBox="1">
            <a:spLocks/>
          </p:cNvSpPr>
          <p:nvPr/>
        </p:nvSpPr>
        <p:spPr>
          <a:xfrm>
            <a:off x="9731100" y="2379052"/>
            <a:ext cx="6840760" cy="921718"/>
          </a:xfrm>
          <a:prstGeom prst="rect">
            <a:avLst/>
          </a:prstGeom>
        </p:spPr>
        <p:txBody>
          <a:bodyPr>
            <a:noAutofit/>
          </a:bodyPr>
          <a:lstStyle>
            <a:lvl1pPr marL="617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1pPr>
            <a:lvl2pPr marL="1061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2pPr>
            <a:lvl3pPr marL="1506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3pPr>
            <a:lvl4pPr marL="1950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4pPr>
            <a:lvl5pPr marL="2395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5pPr>
            <a:lvl6pPr marL="2839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6pPr>
            <a:lvl7pPr marL="3284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7pPr>
            <a:lvl8pPr marL="3728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8pPr>
            <a:lvl9pPr marL="4173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9pPr>
          </a:lstStyle>
          <a:p>
            <a:pPr marL="0" indent="0" algn="ctr" hangingPunct="1">
              <a:spcBef>
                <a:spcPts val="0"/>
              </a:spcBef>
              <a:buNone/>
            </a:pPr>
            <a:r>
              <a:rPr lang="en-US" sz="3200" b="1" spc="-74" dirty="0" smtClean="0">
                <a:solidFill>
                  <a:schemeClr val="tx1"/>
                </a:solidFill>
                <a:latin typeface="Segoe UI Light"/>
              </a:rPr>
              <a:t>Yahoo</a:t>
            </a:r>
            <a:endParaRPr lang="ru-RU" sz="3200" b="1" spc="-74" dirty="0">
              <a:solidFill>
                <a:schemeClr val="tx1"/>
              </a:solidFill>
              <a:latin typeface="Segoe UI Light"/>
            </a:endParaRPr>
          </a:p>
        </p:txBody>
      </p:sp>
      <p:pic>
        <p:nvPicPr>
          <p:cNvPr id="17412" name="Picture 4" descr="Yahoo ÑÐ´ÐµÐ»Ð°Ð»Ð° ÐºÐ°ÑÑÑ Ð´Ð¾Ð¿Ð¾Ð»Ð½ÐµÐ½Ð½Ð¾Ð¹ ÑÐµÐ°Ð»ÑÐ½Ð¾ÑÑÐ¸ ÑÐ¾ ÑÑÐ¾Ð»Ð±Ð¸ÐºÐ°Ð¼Ð¸, ÑÐ»ÐµÐ´Ð°Ð¼Ð¸ Ð¸ ÑÐµÐ½Ð¾ÑÐºÐ¾Ð¼"/>
          <p:cNvPicPr>
            <a:picLocks noChangeAspect="1" noChangeArrowheads="1"/>
          </p:cNvPicPr>
          <p:nvPr/>
        </p:nvPicPr>
        <p:blipFill rotWithShape="1">
          <a:blip r:embed="rId4">
            <a:extLst>
              <a:ext uri="{28A0092B-C50C-407E-A947-70E740481C1C}">
                <a14:useLocalDpi xmlns:a14="http://schemas.microsoft.com/office/drawing/2010/main" val="0"/>
              </a:ext>
            </a:extLst>
          </a:blip>
          <a:srcRect r="66905"/>
          <a:stretch/>
        </p:blipFill>
        <p:spPr bwMode="auto">
          <a:xfrm>
            <a:off x="10651656" y="3678228"/>
            <a:ext cx="5378201" cy="75002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2"/>
          <p:cNvSpPr txBox="1">
            <a:spLocks/>
          </p:cNvSpPr>
          <p:nvPr/>
        </p:nvSpPr>
        <p:spPr>
          <a:xfrm>
            <a:off x="16368464" y="2379052"/>
            <a:ext cx="6840760" cy="921718"/>
          </a:xfrm>
          <a:prstGeom prst="rect">
            <a:avLst/>
          </a:prstGeom>
        </p:spPr>
        <p:txBody>
          <a:bodyPr>
            <a:noAutofit/>
          </a:bodyPr>
          <a:lstStyle>
            <a:lvl1pPr marL="617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1pPr>
            <a:lvl2pPr marL="1061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2pPr>
            <a:lvl3pPr marL="1506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3pPr>
            <a:lvl4pPr marL="1950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4pPr>
            <a:lvl5pPr marL="2395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5pPr>
            <a:lvl6pPr marL="2839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6pPr>
            <a:lvl7pPr marL="3284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7pPr>
            <a:lvl8pPr marL="3728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8pPr>
            <a:lvl9pPr marL="4173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9pPr>
          </a:lstStyle>
          <a:p>
            <a:pPr marL="0" indent="0" algn="ctr" hangingPunct="1">
              <a:spcBef>
                <a:spcPts val="0"/>
              </a:spcBef>
              <a:buNone/>
            </a:pPr>
            <a:r>
              <a:rPr lang="en-US" sz="3200" b="1" spc="-74" dirty="0" smtClean="0">
                <a:solidFill>
                  <a:schemeClr val="tx1"/>
                </a:solidFill>
                <a:latin typeface="Segoe UI Light"/>
              </a:rPr>
              <a:t>Google</a:t>
            </a:r>
            <a:endParaRPr lang="ru-RU" sz="3200" b="1" spc="-74" dirty="0">
              <a:solidFill>
                <a:schemeClr val="tx1"/>
              </a:solidFill>
              <a:latin typeface="Segoe UI Light"/>
            </a:endParaRPr>
          </a:p>
        </p:txBody>
      </p:sp>
      <p:pic>
        <p:nvPicPr>
          <p:cNvPr id="17414" name="Picture 6" descr="https://pp.userapi.com/c848616/v848616718/1289f6/BmvY5d7pkWI.jpg"/>
          <p:cNvPicPr>
            <a:picLocks noChangeAspect="1" noChangeArrowheads="1"/>
          </p:cNvPicPr>
          <p:nvPr/>
        </p:nvPicPr>
        <p:blipFill rotWithShape="1">
          <a:blip r:embed="rId5">
            <a:extLst>
              <a:ext uri="{28A0092B-C50C-407E-A947-70E740481C1C}">
                <a14:useLocalDpi xmlns:a14="http://schemas.microsoft.com/office/drawing/2010/main" val="0"/>
              </a:ext>
            </a:extLst>
          </a:blip>
          <a:srcRect l="44041" t="5578" r="25047" b="681"/>
          <a:stretch/>
        </p:blipFill>
        <p:spPr bwMode="auto">
          <a:xfrm>
            <a:off x="17520592" y="3678228"/>
            <a:ext cx="4392488" cy="7492676"/>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2"/>
          </p:nvPr>
        </p:nvSpPr>
        <p:spPr/>
        <p:txBody>
          <a:bodyPr/>
          <a:lstStyle/>
          <a:p>
            <a:fld id="{86CB4B4D-7CA3-9044-876B-883B54F8677D}" type="slidenum">
              <a:rPr lang="ru-RU" smtClean="0"/>
              <a:t>19</a:t>
            </a:fld>
            <a:endParaRPr lang="ru-RU"/>
          </a:p>
        </p:txBody>
      </p:sp>
    </p:spTree>
    <p:extLst>
      <p:ext uri="{BB962C8B-B14F-4D97-AF65-F5344CB8AC3E}">
        <p14:creationId xmlns:p14="http://schemas.microsoft.com/office/powerpoint/2010/main" val="3983416508"/>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Линия"/>
          <p:cNvSpPr/>
          <p:nvPr/>
        </p:nvSpPr>
        <p:spPr>
          <a:xfrm flipV="1">
            <a:off x="10370343" y="1604166"/>
            <a:ext cx="1" cy="2777349"/>
          </a:xfrm>
          <a:prstGeom prst="line">
            <a:avLst/>
          </a:prstGeom>
          <a:ln w="12700">
            <a:solidFill>
              <a:srgbClr val="FFFFFF"/>
            </a:solidFill>
            <a:miter lim="400000"/>
          </a:ln>
        </p:spPr>
        <p:txBody>
          <a:bodyPr lIns="71437" tIns="71437" rIns="71437" bIns="71437" anchor="ctr"/>
          <a:lstStyle/>
          <a:p>
            <a:pPr>
              <a:defRPr sz="3200"/>
            </a:pPr>
            <a:endParaRPr/>
          </a:p>
        </p:txBody>
      </p:sp>
      <p:sp>
        <p:nvSpPr>
          <p:cNvPr id="52" name="Очень крутой…"/>
          <p:cNvSpPr txBox="1"/>
          <p:nvPr/>
        </p:nvSpPr>
        <p:spPr>
          <a:xfrm>
            <a:off x="7116914" y="3934663"/>
            <a:ext cx="11627814" cy="41560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p>
            <a:pPr algn="l">
              <a:defRPr sz="7000" b="1" cap="all">
                <a:solidFill>
                  <a:srgbClr val="253957"/>
                </a:solidFill>
                <a:latin typeface="+mn-lt"/>
                <a:ea typeface="+mn-ea"/>
                <a:cs typeface="+mn-cs"/>
                <a:sym typeface="Arial Narrow"/>
              </a:defRPr>
            </a:pPr>
            <a:r>
              <a:rPr lang="ru-RU" sz="7000" b="1" cap="all" dirty="0">
                <a:sym typeface="Arial Narrow"/>
              </a:rPr>
              <a:t>Конвергенция технологий в цифровой трансформации человечества</a:t>
            </a:r>
            <a:endParaRPr dirty="0"/>
          </a:p>
        </p:txBody>
      </p:sp>
      <p:sp>
        <p:nvSpPr>
          <p:cNvPr id="53" name="Очень крутой подзаголовок презентации"/>
          <p:cNvSpPr txBox="1"/>
          <p:nvPr/>
        </p:nvSpPr>
        <p:spPr>
          <a:xfrm>
            <a:off x="7116915" y="8929563"/>
            <a:ext cx="9443423" cy="1456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lvl1pPr algn="l">
              <a:defRPr sz="4200">
                <a:solidFill>
                  <a:srgbClr val="253957"/>
                </a:solidFill>
                <a:latin typeface="+mn-lt"/>
                <a:ea typeface="+mn-ea"/>
                <a:cs typeface="+mn-cs"/>
                <a:sym typeface="Arial Narrow"/>
              </a:defRPr>
            </a:lvl1pPr>
          </a:lstStyle>
          <a:p>
            <a:r>
              <a:rPr lang="ru-RU" dirty="0" smtClean="0"/>
              <a:t>Ролич Алексей – </a:t>
            </a:r>
            <a:r>
              <a:rPr lang="ru-RU" dirty="0" err="1" smtClean="0"/>
              <a:t>и.о</a:t>
            </a:r>
            <a:r>
              <a:rPr lang="ru-RU" dirty="0" smtClean="0"/>
              <a:t>. руководителя УЛ 3</a:t>
            </a:r>
            <a:r>
              <a:rPr lang="en-US" dirty="0" smtClean="0"/>
              <a:t>D</a:t>
            </a:r>
            <a:r>
              <a:rPr lang="ru-RU" dirty="0" smtClean="0"/>
              <a:t>-визуализации и компьютерной графики</a:t>
            </a:r>
            <a:endParaRPr dirty="0"/>
          </a:p>
        </p:txBody>
      </p:sp>
      <p:sp>
        <p:nvSpPr>
          <p:cNvPr id="54" name="Название подразделения,  лаборатории, факультета и т.д."/>
          <p:cNvSpPr txBox="1"/>
          <p:nvPr/>
        </p:nvSpPr>
        <p:spPr>
          <a:xfrm>
            <a:off x="7116915" y="1524282"/>
            <a:ext cx="9443423" cy="14369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l">
              <a:defRPr sz="4200">
                <a:solidFill>
                  <a:srgbClr val="253957"/>
                </a:solidFill>
                <a:latin typeface="+mn-lt"/>
                <a:ea typeface="+mn-ea"/>
                <a:cs typeface="+mn-cs"/>
                <a:sym typeface="Arial Narrow"/>
              </a:defRPr>
            </a:pPr>
            <a:r>
              <a:rPr lang="ru-RU" dirty="0" smtClean="0"/>
              <a:t>Московский институт электроники и математики им. А.Н. Тихонова</a:t>
            </a:r>
            <a:endParaRPr dirty="0"/>
          </a:p>
        </p:txBody>
      </p:sp>
      <p:sp>
        <p:nvSpPr>
          <p:cNvPr id="55" name="Москва, 2017"/>
          <p:cNvSpPr txBox="1"/>
          <p:nvPr/>
        </p:nvSpPr>
        <p:spPr>
          <a:xfrm>
            <a:off x="7116915" y="11892516"/>
            <a:ext cx="9443424" cy="575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defTabSz="642937">
              <a:defRPr sz="2800">
                <a:solidFill>
                  <a:srgbClr val="253957"/>
                </a:solidFill>
                <a:latin typeface="+mn-lt"/>
                <a:ea typeface="+mn-ea"/>
                <a:cs typeface="+mn-cs"/>
                <a:sym typeface="Arial Narrow"/>
              </a:defRPr>
            </a:lvl1pPr>
          </a:lstStyle>
          <a:p>
            <a:r>
              <a:rPr dirty="0" err="1"/>
              <a:t>Москва</a:t>
            </a:r>
            <a:r>
              <a:rPr dirty="0"/>
              <a:t>, </a:t>
            </a:r>
            <a:r>
              <a:rPr dirty="0" smtClean="0"/>
              <a:t>201</a:t>
            </a:r>
            <a:r>
              <a:rPr lang="ru-RU" dirty="0" smtClean="0"/>
              <a:t>9</a:t>
            </a:r>
            <a:endParaRPr dirty="0"/>
          </a:p>
        </p:txBody>
      </p:sp>
      <p:pic>
        <p:nvPicPr>
          <p:cNvPr id="56" name="Изображение" descr="Изображение"/>
          <p:cNvPicPr>
            <a:picLocks noChangeAspect="1"/>
          </p:cNvPicPr>
          <p:nvPr/>
        </p:nvPicPr>
        <p:blipFill>
          <a:blip r:embed="rId2">
            <a:extLst/>
          </a:blip>
          <a:stretch>
            <a:fillRect/>
          </a:stretch>
        </p:blipFill>
        <p:spPr>
          <a:xfrm>
            <a:off x="1221970" y="1330739"/>
            <a:ext cx="2736119" cy="2645547"/>
          </a:xfrm>
          <a:prstGeom prst="rect">
            <a:avLst/>
          </a:prstGeom>
          <a:ln w="12700">
            <a:miter lim="400000"/>
          </a:ln>
        </p:spPr>
      </p:pic>
    </p:spTree>
    <p:extLst>
      <p:ext uri="{BB962C8B-B14F-4D97-AF65-F5344CB8AC3E}">
        <p14:creationId xmlns:p14="http://schemas.microsoft.com/office/powerpoint/2010/main" val="2665909262"/>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Дополненная реальность</a:t>
            </a:r>
          </a:p>
          <a:p>
            <a:pPr algn="l">
              <a:defRPr sz="4200">
                <a:solidFill>
                  <a:srgbClr val="253957"/>
                </a:solidFill>
                <a:latin typeface="+mn-lt"/>
                <a:ea typeface="+mn-ea"/>
                <a:cs typeface="+mn-cs"/>
                <a:sym typeface="Arial Narrow"/>
              </a:defRPr>
            </a:pPr>
            <a:r>
              <a:rPr lang="ru-RU" dirty="0" smtClean="0"/>
              <a:t>Выставки и музеи</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8" name="Rectangle 9"/>
          <p:cNvSpPr>
            <a:spLocks noChangeArrowheads="1"/>
          </p:cNvSpPr>
          <p:nvPr/>
        </p:nvSpPr>
        <p:spPr bwMode="auto">
          <a:xfrm>
            <a:off x="9825927" y="4440067"/>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2" name="Rectangle 10"/>
          <p:cNvSpPr>
            <a:spLocks noChangeArrowheads="1"/>
          </p:cNvSpPr>
          <p:nvPr/>
        </p:nvSpPr>
        <p:spPr bwMode="auto">
          <a:xfrm>
            <a:off x="9825927" y="6151392"/>
            <a:ext cx="674687" cy="368300"/>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3" name="Rectangle 11"/>
          <p:cNvSpPr>
            <a:spLocks noChangeArrowheads="1"/>
          </p:cNvSpPr>
          <p:nvPr/>
        </p:nvSpPr>
        <p:spPr bwMode="auto">
          <a:xfrm>
            <a:off x="9825927" y="7775404"/>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sp>
        <p:nvSpPr>
          <p:cNvPr id="10" name="Rectangle 9"/>
          <p:cNvSpPr>
            <a:spLocks noChangeArrowheads="1"/>
          </p:cNvSpPr>
          <p:nvPr/>
        </p:nvSpPr>
        <p:spPr bwMode="auto">
          <a:xfrm>
            <a:off x="9191785" y="3815825"/>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1" name="Rectangle 10"/>
          <p:cNvSpPr>
            <a:spLocks noChangeArrowheads="1"/>
          </p:cNvSpPr>
          <p:nvPr/>
        </p:nvSpPr>
        <p:spPr bwMode="auto">
          <a:xfrm>
            <a:off x="9191785" y="5527150"/>
            <a:ext cx="674687" cy="368300"/>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4" name="Rectangle 11"/>
          <p:cNvSpPr>
            <a:spLocks noChangeArrowheads="1"/>
          </p:cNvSpPr>
          <p:nvPr/>
        </p:nvSpPr>
        <p:spPr bwMode="auto">
          <a:xfrm>
            <a:off x="9191785" y="7151162"/>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sp>
        <p:nvSpPr>
          <p:cNvPr id="3" name="Прямоугольник 2"/>
          <p:cNvSpPr/>
          <p:nvPr/>
        </p:nvSpPr>
        <p:spPr>
          <a:xfrm>
            <a:off x="4415136" y="12054785"/>
            <a:ext cx="15481720" cy="461665"/>
          </a:xfrm>
          <a:prstGeom prst="rect">
            <a:avLst/>
          </a:prstGeom>
        </p:spPr>
        <p:txBody>
          <a:bodyPr wrap="square">
            <a:spAutoFit/>
          </a:bodyPr>
          <a:lstStyle/>
          <a:p>
            <a:r>
              <a:rPr lang="ru-RU" sz="2400" dirty="0" smtClean="0"/>
              <a:t>Бюро </a:t>
            </a:r>
            <a:r>
              <a:rPr lang="ru-RU" sz="2400" dirty="0"/>
              <a:t>«Остоженка» на выставке «АРХ Москва </a:t>
            </a:r>
            <a:r>
              <a:rPr lang="ru-RU" sz="2400" dirty="0" smtClean="0"/>
              <a:t>2015 (</a:t>
            </a:r>
            <a:r>
              <a:rPr lang="en-US" sz="2400" dirty="0" smtClean="0"/>
              <a:t>PhotoReal3d app)</a:t>
            </a:r>
            <a:endParaRPr lang="ru-RU" sz="2400" dirty="0"/>
          </a:p>
        </p:txBody>
      </p:sp>
      <p:pic>
        <p:nvPicPr>
          <p:cNvPr id="18434" name="Picture 2" descr="Ð¼ÑÐ»ÑÑÐ¸Ð¼ÐµÐ´Ð¸Ð¹Ð½ÑÐµ ÑÐºÑÐ°Ð½Ñ Ð´Ð¾Ð¿Ð¾Ð»Ð½ÐµÐ½Ð½Ð¾Ð¹ ÑÐµÐ°Ð»ÑÐ½Ð¾ÑÑÐ¸:ÑÑÐµÐ½Ð´ Ð±ÑÑÐ¾ ÐÑÑÐ¾Ð¶ÐµÐ½ÐºÐ° Ð½Ð° ÐÑÑÐ¼Ð¾ÑÐºÐ²Ð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1519" y="2986202"/>
            <a:ext cx="13644856" cy="9068583"/>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2"/>
          </p:nvPr>
        </p:nvSpPr>
        <p:spPr/>
        <p:txBody>
          <a:bodyPr/>
          <a:lstStyle/>
          <a:p>
            <a:fld id="{86CB4B4D-7CA3-9044-876B-883B54F8677D}" type="slidenum">
              <a:rPr lang="ru-RU" smtClean="0"/>
              <a:t>20</a:t>
            </a:fld>
            <a:endParaRPr lang="ru-RU"/>
          </a:p>
        </p:txBody>
      </p:sp>
    </p:spTree>
    <p:extLst>
      <p:ext uri="{BB962C8B-B14F-4D97-AF65-F5344CB8AC3E}">
        <p14:creationId xmlns:p14="http://schemas.microsoft.com/office/powerpoint/2010/main" val="597131380"/>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Дополненная реальность</a:t>
            </a:r>
          </a:p>
          <a:p>
            <a:pPr algn="l">
              <a:defRPr sz="4200">
                <a:solidFill>
                  <a:srgbClr val="253957"/>
                </a:solidFill>
                <a:latin typeface="+mn-lt"/>
                <a:ea typeface="+mn-ea"/>
                <a:cs typeface="+mn-cs"/>
                <a:sym typeface="Arial Narrow"/>
              </a:defRPr>
            </a:pPr>
            <a:r>
              <a:rPr lang="ru-RU" dirty="0" smtClean="0"/>
              <a:t>Выставки и музеи</a:t>
            </a:r>
            <a:r>
              <a:rPr lang="en-US" dirty="0" smtClean="0"/>
              <a:t> + </a:t>
            </a:r>
            <a:r>
              <a:rPr lang="ru-RU" dirty="0" smtClean="0"/>
              <a:t>презентации</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8" name="Rectangle 9"/>
          <p:cNvSpPr>
            <a:spLocks noChangeArrowheads="1"/>
          </p:cNvSpPr>
          <p:nvPr/>
        </p:nvSpPr>
        <p:spPr bwMode="auto">
          <a:xfrm>
            <a:off x="9825927" y="4440067"/>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2" name="Rectangle 10"/>
          <p:cNvSpPr>
            <a:spLocks noChangeArrowheads="1"/>
          </p:cNvSpPr>
          <p:nvPr/>
        </p:nvSpPr>
        <p:spPr bwMode="auto">
          <a:xfrm>
            <a:off x="9825927" y="6151392"/>
            <a:ext cx="674687" cy="368300"/>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3" name="Rectangle 11"/>
          <p:cNvSpPr>
            <a:spLocks noChangeArrowheads="1"/>
          </p:cNvSpPr>
          <p:nvPr/>
        </p:nvSpPr>
        <p:spPr bwMode="auto">
          <a:xfrm>
            <a:off x="9825927" y="7775404"/>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sp>
        <p:nvSpPr>
          <p:cNvPr id="10" name="Rectangle 9"/>
          <p:cNvSpPr>
            <a:spLocks noChangeArrowheads="1"/>
          </p:cNvSpPr>
          <p:nvPr/>
        </p:nvSpPr>
        <p:spPr bwMode="auto">
          <a:xfrm>
            <a:off x="9191785" y="3815825"/>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1" name="Rectangle 10"/>
          <p:cNvSpPr>
            <a:spLocks noChangeArrowheads="1"/>
          </p:cNvSpPr>
          <p:nvPr/>
        </p:nvSpPr>
        <p:spPr bwMode="auto">
          <a:xfrm>
            <a:off x="9191785" y="5527150"/>
            <a:ext cx="674687" cy="368300"/>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4" name="Rectangle 11"/>
          <p:cNvSpPr>
            <a:spLocks noChangeArrowheads="1"/>
          </p:cNvSpPr>
          <p:nvPr/>
        </p:nvSpPr>
        <p:spPr bwMode="auto">
          <a:xfrm>
            <a:off x="9191785" y="7151162"/>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sp>
        <p:nvSpPr>
          <p:cNvPr id="3" name="Прямоугольник 2"/>
          <p:cNvSpPr/>
          <p:nvPr/>
        </p:nvSpPr>
        <p:spPr>
          <a:xfrm>
            <a:off x="4415136" y="12054785"/>
            <a:ext cx="15481720" cy="461665"/>
          </a:xfrm>
          <a:prstGeom prst="rect">
            <a:avLst/>
          </a:prstGeom>
        </p:spPr>
        <p:txBody>
          <a:bodyPr wrap="square">
            <a:spAutoFit/>
          </a:bodyPr>
          <a:lstStyle/>
          <a:p>
            <a:r>
              <a:rPr lang="ru-RU" sz="2400" dirty="0" err="1" smtClean="0"/>
              <a:t>Псевдоголограммы</a:t>
            </a:r>
            <a:r>
              <a:rPr lang="ru-RU" sz="2400" dirty="0" smtClean="0"/>
              <a:t> на столе </a:t>
            </a:r>
            <a:r>
              <a:rPr lang="en-US" sz="2400" dirty="0" err="1" smtClean="0"/>
              <a:t>Nettlebox</a:t>
            </a:r>
            <a:endParaRPr lang="ru-RU" sz="2400" dirty="0"/>
          </a:p>
        </p:txBody>
      </p:sp>
      <p:pic>
        <p:nvPicPr>
          <p:cNvPr id="19464" name="Picture 8" descr="ÐÐ°ÑÑÐ¸Ð½ÐºÐ¸ Ð¿Ð¾ Ð·Ð°Ð¿ÑÐ¾ÑÑ nettle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6619" y="2404994"/>
            <a:ext cx="14238502" cy="9492335"/>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2"/>
          </p:nvPr>
        </p:nvSpPr>
        <p:spPr/>
        <p:txBody>
          <a:bodyPr/>
          <a:lstStyle/>
          <a:p>
            <a:fld id="{86CB4B4D-7CA3-9044-876B-883B54F8677D}" type="slidenum">
              <a:rPr lang="ru-RU" smtClean="0"/>
              <a:t>21</a:t>
            </a:fld>
            <a:endParaRPr lang="ru-RU"/>
          </a:p>
        </p:txBody>
      </p:sp>
    </p:spTree>
    <p:extLst>
      <p:ext uri="{BB962C8B-B14F-4D97-AF65-F5344CB8AC3E}">
        <p14:creationId xmlns:p14="http://schemas.microsoft.com/office/powerpoint/2010/main" val="3870529528"/>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Дополненная реальность</a:t>
            </a:r>
          </a:p>
          <a:p>
            <a:pPr algn="l">
              <a:defRPr sz="4200">
                <a:solidFill>
                  <a:srgbClr val="253957"/>
                </a:solidFill>
                <a:latin typeface="+mn-lt"/>
                <a:ea typeface="+mn-ea"/>
                <a:cs typeface="+mn-cs"/>
                <a:sym typeface="Arial Narrow"/>
              </a:defRPr>
            </a:pPr>
            <a:r>
              <a:rPr lang="ru-RU" dirty="0" smtClean="0"/>
              <a:t>Продажи (</a:t>
            </a:r>
            <a:r>
              <a:rPr lang="en-US" dirty="0"/>
              <a:t>IKEA, Augment </a:t>
            </a:r>
            <a:r>
              <a:rPr lang="en-US" dirty="0" smtClean="0"/>
              <a:t> </a:t>
            </a:r>
            <a:r>
              <a:rPr lang="ru-RU" dirty="0" smtClean="0"/>
              <a:t>и др.)</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8" name="Rectangle 9"/>
          <p:cNvSpPr>
            <a:spLocks noChangeArrowheads="1"/>
          </p:cNvSpPr>
          <p:nvPr/>
        </p:nvSpPr>
        <p:spPr bwMode="auto">
          <a:xfrm>
            <a:off x="9825927" y="4440067"/>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2" name="Rectangle 10"/>
          <p:cNvSpPr>
            <a:spLocks noChangeArrowheads="1"/>
          </p:cNvSpPr>
          <p:nvPr/>
        </p:nvSpPr>
        <p:spPr bwMode="auto">
          <a:xfrm>
            <a:off x="9825927" y="6151392"/>
            <a:ext cx="674687" cy="368300"/>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3" name="Rectangle 11"/>
          <p:cNvSpPr>
            <a:spLocks noChangeArrowheads="1"/>
          </p:cNvSpPr>
          <p:nvPr/>
        </p:nvSpPr>
        <p:spPr bwMode="auto">
          <a:xfrm>
            <a:off x="9825927" y="7775404"/>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sp>
        <p:nvSpPr>
          <p:cNvPr id="10" name="Rectangle 9"/>
          <p:cNvSpPr>
            <a:spLocks noChangeArrowheads="1"/>
          </p:cNvSpPr>
          <p:nvPr/>
        </p:nvSpPr>
        <p:spPr bwMode="auto">
          <a:xfrm>
            <a:off x="9191785" y="3815825"/>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1" name="Rectangle 10"/>
          <p:cNvSpPr>
            <a:spLocks noChangeArrowheads="1"/>
          </p:cNvSpPr>
          <p:nvPr/>
        </p:nvSpPr>
        <p:spPr bwMode="auto">
          <a:xfrm>
            <a:off x="9191785" y="5527150"/>
            <a:ext cx="674687" cy="368300"/>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4" name="Rectangle 11"/>
          <p:cNvSpPr>
            <a:spLocks noChangeArrowheads="1"/>
          </p:cNvSpPr>
          <p:nvPr/>
        </p:nvSpPr>
        <p:spPr bwMode="auto">
          <a:xfrm>
            <a:off x="9191785" y="7151162"/>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pic>
        <p:nvPicPr>
          <p:cNvPr id="20482" name="Picture 2" descr="Ð£ IKEA Ð¿Ð¾ÑÐ²Ð¸Ð»Ð¾ÑÑ AR-Ð¿ÑÐ¸Ð»Ð¾Ð¶ÐµÐ½Ð¸Ðµ Ð´Ð»Ñ Ð²ÑÐ±Ð¾ÑÐ° Ð¼ÐµÐ±ÐµÐ»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5096" y="2255814"/>
            <a:ext cx="15622189" cy="10529359"/>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2"/>
          </p:nvPr>
        </p:nvSpPr>
        <p:spPr/>
        <p:txBody>
          <a:bodyPr/>
          <a:lstStyle/>
          <a:p>
            <a:fld id="{86CB4B4D-7CA3-9044-876B-883B54F8677D}" type="slidenum">
              <a:rPr lang="ru-RU" smtClean="0"/>
              <a:t>22</a:t>
            </a:fld>
            <a:endParaRPr lang="ru-RU"/>
          </a:p>
        </p:txBody>
      </p:sp>
    </p:spTree>
    <p:extLst>
      <p:ext uri="{BB962C8B-B14F-4D97-AF65-F5344CB8AC3E}">
        <p14:creationId xmlns:p14="http://schemas.microsoft.com/office/powerpoint/2010/main" val="3113224085"/>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Дополненная реальность</a:t>
            </a:r>
          </a:p>
          <a:p>
            <a:pPr algn="l">
              <a:defRPr sz="4200">
                <a:solidFill>
                  <a:srgbClr val="253957"/>
                </a:solidFill>
                <a:latin typeface="+mn-lt"/>
                <a:ea typeface="+mn-ea"/>
                <a:cs typeface="+mn-cs"/>
                <a:sym typeface="Arial Narrow"/>
              </a:defRPr>
            </a:pPr>
            <a:r>
              <a:rPr lang="ru-RU" dirty="0" smtClean="0"/>
              <a:t>Планирование и визуализация застройки (</a:t>
            </a:r>
            <a:r>
              <a:rPr lang="en-US" dirty="0" err="1" smtClean="0"/>
              <a:t>Urbasee</a:t>
            </a:r>
            <a:r>
              <a:rPr lang="en-US" dirty="0" smtClean="0"/>
              <a:t> Future</a:t>
            </a:r>
            <a:r>
              <a:rPr lang="ru-RU" dirty="0" smtClean="0"/>
              <a:t>)</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8" name="Rectangle 9"/>
          <p:cNvSpPr>
            <a:spLocks noChangeArrowheads="1"/>
          </p:cNvSpPr>
          <p:nvPr/>
        </p:nvSpPr>
        <p:spPr bwMode="auto">
          <a:xfrm>
            <a:off x="9825927" y="4440067"/>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2" name="Rectangle 10"/>
          <p:cNvSpPr>
            <a:spLocks noChangeArrowheads="1"/>
          </p:cNvSpPr>
          <p:nvPr/>
        </p:nvSpPr>
        <p:spPr bwMode="auto">
          <a:xfrm>
            <a:off x="9825927" y="6151392"/>
            <a:ext cx="674687" cy="368300"/>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3" name="Rectangle 11"/>
          <p:cNvSpPr>
            <a:spLocks noChangeArrowheads="1"/>
          </p:cNvSpPr>
          <p:nvPr/>
        </p:nvSpPr>
        <p:spPr bwMode="auto">
          <a:xfrm>
            <a:off x="9825927" y="7775404"/>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sp>
        <p:nvSpPr>
          <p:cNvPr id="10" name="Rectangle 9"/>
          <p:cNvSpPr>
            <a:spLocks noChangeArrowheads="1"/>
          </p:cNvSpPr>
          <p:nvPr/>
        </p:nvSpPr>
        <p:spPr bwMode="auto">
          <a:xfrm>
            <a:off x="9191785" y="3815825"/>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1" name="Rectangle 10"/>
          <p:cNvSpPr>
            <a:spLocks noChangeArrowheads="1"/>
          </p:cNvSpPr>
          <p:nvPr/>
        </p:nvSpPr>
        <p:spPr bwMode="auto">
          <a:xfrm>
            <a:off x="9191785" y="5527150"/>
            <a:ext cx="674687" cy="368300"/>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4" name="Rectangle 11"/>
          <p:cNvSpPr>
            <a:spLocks noChangeArrowheads="1"/>
          </p:cNvSpPr>
          <p:nvPr/>
        </p:nvSpPr>
        <p:spPr bwMode="auto">
          <a:xfrm>
            <a:off x="9191785" y="7151162"/>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pic>
        <p:nvPicPr>
          <p:cNvPr id="23554" name="Picture 2" descr="ÐÐ°ÑÑÐ¸Ð½ÐºÐ¸ Ð¿Ð¾ Ð·Ð°Ð¿ÑÐ¾ÑÑ Urbasee Fu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5095" y="2645454"/>
            <a:ext cx="15935995" cy="10629232"/>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2"/>
          </p:nvPr>
        </p:nvSpPr>
        <p:spPr/>
        <p:txBody>
          <a:bodyPr/>
          <a:lstStyle/>
          <a:p>
            <a:fld id="{86CB4B4D-7CA3-9044-876B-883B54F8677D}" type="slidenum">
              <a:rPr lang="ru-RU" smtClean="0"/>
              <a:t>23</a:t>
            </a:fld>
            <a:endParaRPr lang="ru-RU"/>
          </a:p>
        </p:txBody>
      </p:sp>
    </p:spTree>
    <p:extLst>
      <p:ext uri="{BB962C8B-B14F-4D97-AF65-F5344CB8AC3E}">
        <p14:creationId xmlns:p14="http://schemas.microsoft.com/office/powerpoint/2010/main" val="1779408749"/>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Дополненная реальность</a:t>
            </a:r>
          </a:p>
          <a:p>
            <a:pPr algn="l">
              <a:defRPr sz="4200">
                <a:solidFill>
                  <a:srgbClr val="253957"/>
                </a:solidFill>
                <a:latin typeface="+mn-lt"/>
                <a:ea typeface="+mn-ea"/>
                <a:cs typeface="+mn-cs"/>
                <a:sym typeface="Arial Narrow"/>
              </a:defRPr>
            </a:pPr>
            <a:r>
              <a:rPr lang="ru-RU" dirty="0" smtClean="0"/>
              <a:t>Образование</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8" name="Rectangle 9"/>
          <p:cNvSpPr>
            <a:spLocks noChangeArrowheads="1"/>
          </p:cNvSpPr>
          <p:nvPr/>
        </p:nvSpPr>
        <p:spPr bwMode="auto">
          <a:xfrm>
            <a:off x="9825927" y="4440067"/>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2" name="Rectangle 10"/>
          <p:cNvSpPr>
            <a:spLocks noChangeArrowheads="1"/>
          </p:cNvSpPr>
          <p:nvPr/>
        </p:nvSpPr>
        <p:spPr bwMode="auto">
          <a:xfrm>
            <a:off x="9825927" y="6151392"/>
            <a:ext cx="674687" cy="368300"/>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3" name="Rectangle 11"/>
          <p:cNvSpPr>
            <a:spLocks noChangeArrowheads="1"/>
          </p:cNvSpPr>
          <p:nvPr/>
        </p:nvSpPr>
        <p:spPr bwMode="auto">
          <a:xfrm>
            <a:off x="9825927" y="7775404"/>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sp>
        <p:nvSpPr>
          <p:cNvPr id="10" name="Rectangle 9"/>
          <p:cNvSpPr>
            <a:spLocks noChangeArrowheads="1"/>
          </p:cNvSpPr>
          <p:nvPr/>
        </p:nvSpPr>
        <p:spPr bwMode="auto">
          <a:xfrm>
            <a:off x="9191785" y="3815825"/>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1" name="Rectangle 10"/>
          <p:cNvSpPr>
            <a:spLocks noChangeArrowheads="1"/>
          </p:cNvSpPr>
          <p:nvPr/>
        </p:nvSpPr>
        <p:spPr bwMode="auto">
          <a:xfrm>
            <a:off x="9191785" y="5527150"/>
            <a:ext cx="674687" cy="368300"/>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4" name="Rectangle 11"/>
          <p:cNvSpPr>
            <a:spLocks noChangeArrowheads="1"/>
          </p:cNvSpPr>
          <p:nvPr/>
        </p:nvSpPr>
        <p:spPr bwMode="auto">
          <a:xfrm>
            <a:off x="9191785" y="7151162"/>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pic>
        <p:nvPicPr>
          <p:cNvPr id="24578" name="Picture 2" descr="ÐÐ°ÑÑÐ¸Ð½ÐºÐ¸ Ð¿Ð¾ Ð·Ð°Ð¿ÑÐ¾ÑÑ Ð´Ð¾Ð¿Ð¾Ð»Ð½ÐµÐ½Ð½Ð°Ñ ÑÐµÐ°Ð»ÑÐ½Ð¾ÑÑÑ Ð¾Ð±ÑÐ°Ð·Ð¾Ð²Ð°Ð½Ð¸Ð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761" y="4474735"/>
            <a:ext cx="10369152" cy="5832649"/>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ÐÐ°ÑÑÐ¸Ð½ÐºÐ¸ Ð¿Ð¾ Ð·Ð°Ð¿ÑÐ¾ÑÑ Ð´Ð¾Ð¿Ð¾Ð»Ð½ÐµÐ½Ð½Ð°Ñ ÑÐµÐ°Ð»ÑÐ½Ð¾ÑÑÑ Ð¾Ð±ÑÐ°Ð·Ð¾Ð²Ð°Ð½Ð¸Ð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6114" y="4185712"/>
            <a:ext cx="9361020" cy="6242272"/>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2"/>
          </p:nvPr>
        </p:nvSpPr>
        <p:spPr/>
        <p:txBody>
          <a:bodyPr/>
          <a:lstStyle/>
          <a:p>
            <a:fld id="{86CB4B4D-7CA3-9044-876B-883B54F8677D}" type="slidenum">
              <a:rPr lang="ru-RU" smtClean="0"/>
              <a:t>24</a:t>
            </a:fld>
            <a:endParaRPr lang="ru-RU"/>
          </a:p>
        </p:txBody>
      </p:sp>
    </p:spTree>
    <p:extLst>
      <p:ext uri="{BB962C8B-B14F-4D97-AF65-F5344CB8AC3E}">
        <p14:creationId xmlns:p14="http://schemas.microsoft.com/office/powerpoint/2010/main" val="884610638"/>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Дополненная реальность</a:t>
            </a:r>
          </a:p>
          <a:p>
            <a:pPr algn="l">
              <a:defRPr sz="4200">
                <a:solidFill>
                  <a:srgbClr val="253957"/>
                </a:solidFill>
                <a:latin typeface="+mn-lt"/>
                <a:ea typeface="+mn-ea"/>
                <a:cs typeface="+mn-cs"/>
                <a:sym typeface="Arial Narrow"/>
              </a:defRPr>
            </a:pPr>
            <a:r>
              <a:rPr lang="ru-RU" dirty="0" smtClean="0"/>
              <a:t>Образование (Москва глазами инженера)</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8" name="Rectangle 9"/>
          <p:cNvSpPr>
            <a:spLocks noChangeArrowheads="1"/>
          </p:cNvSpPr>
          <p:nvPr/>
        </p:nvSpPr>
        <p:spPr bwMode="auto">
          <a:xfrm>
            <a:off x="9825927" y="4440067"/>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3" name="Rectangle 11"/>
          <p:cNvSpPr>
            <a:spLocks noChangeArrowheads="1"/>
          </p:cNvSpPr>
          <p:nvPr/>
        </p:nvSpPr>
        <p:spPr bwMode="auto">
          <a:xfrm>
            <a:off x="9825927" y="7775404"/>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sp>
        <p:nvSpPr>
          <p:cNvPr id="10" name="Rectangle 9"/>
          <p:cNvSpPr>
            <a:spLocks noChangeArrowheads="1"/>
          </p:cNvSpPr>
          <p:nvPr/>
        </p:nvSpPr>
        <p:spPr bwMode="auto">
          <a:xfrm>
            <a:off x="9191785" y="3815825"/>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1" name="Rectangle 10"/>
          <p:cNvSpPr>
            <a:spLocks noChangeArrowheads="1"/>
          </p:cNvSpPr>
          <p:nvPr/>
        </p:nvSpPr>
        <p:spPr bwMode="auto">
          <a:xfrm>
            <a:off x="9191785" y="5527150"/>
            <a:ext cx="674687" cy="368300"/>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4" name="Rectangle 11"/>
          <p:cNvSpPr>
            <a:spLocks noChangeArrowheads="1"/>
          </p:cNvSpPr>
          <p:nvPr/>
        </p:nvSpPr>
        <p:spPr bwMode="auto">
          <a:xfrm>
            <a:off x="9191785" y="7151162"/>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pic>
        <p:nvPicPr>
          <p:cNvPr id="25602" name="Picture 2" descr="http://admin.engineer-history.ru/easyimage/3/307cd5d88975e8623966a31316c9abf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5903" y="2383891"/>
            <a:ext cx="14851222" cy="11152357"/>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2"/>
          </p:nvPr>
        </p:nvSpPr>
        <p:spPr/>
        <p:txBody>
          <a:bodyPr/>
          <a:lstStyle/>
          <a:p>
            <a:fld id="{86CB4B4D-7CA3-9044-876B-883B54F8677D}" type="slidenum">
              <a:rPr lang="ru-RU" smtClean="0"/>
              <a:t>25</a:t>
            </a:fld>
            <a:endParaRPr lang="ru-RU"/>
          </a:p>
        </p:txBody>
      </p:sp>
    </p:spTree>
    <p:extLst>
      <p:ext uri="{BB962C8B-B14F-4D97-AF65-F5344CB8AC3E}">
        <p14:creationId xmlns:p14="http://schemas.microsoft.com/office/powerpoint/2010/main" val="1600922396"/>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Цифровая трансформация</a:t>
            </a:r>
          </a:p>
          <a:p>
            <a:pPr algn="l">
              <a:defRPr sz="4200">
                <a:solidFill>
                  <a:srgbClr val="253957"/>
                </a:solidFill>
                <a:latin typeface="+mn-lt"/>
                <a:ea typeface="+mn-ea"/>
                <a:cs typeface="+mn-cs"/>
                <a:sym typeface="Arial Narrow"/>
              </a:defRPr>
            </a:pPr>
            <a:r>
              <a:rPr lang="ru-RU" dirty="0" smtClean="0"/>
              <a:t>Производство (на примере </a:t>
            </a:r>
            <a:r>
              <a:rPr lang="en-US" dirty="0" smtClean="0"/>
              <a:t>PTC)</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8" name="Rectangle 9"/>
          <p:cNvSpPr>
            <a:spLocks noChangeArrowheads="1"/>
          </p:cNvSpPr>
          <p:nvPr/>
        </p:nvSpPr>
        <p:spPr bwMode="auto">
          <a:xfrm>
            <a:off x="9825927" y="4440067"/>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3" name="Rectangle 11"/>
          <p:cNvSpPr>
            <a:spLocks noChangeArrowheads="1"/>
          </p:cNvSpPr>
          <p:nvPr/>
        </p:nvSpPr>
        <p:spPr bwMode="auto">
          <a:xfrm>
            <a:off x="9825927" y="7775404"/>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sp>
        <p:nvSpPr>
          <p:cNvPr id="10" name="Rectangle 9"/>
          <p:cNvSpPr>
            <a:spLocks noChangeArrowheads="1"/>
          </p:cNvSpPr>
          <p:nvPr/>
        </p:nvSpPr>
        <p:spPr bwMode="auto">
          <a:xfrm>
            <a:off x="9191785" y="3815825"/>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1" name="Rectangle 10"/>
          <p:cNvSpPr>
            <a:spLocks noChangeArrowheads="1"/>
          </p:cNvSpPr>
          <p:nvPr/>
        </p:nvSpPr>
        <p:spPr bwMode="auto">
          <a:xfrm>
            <a:off x="9191785" y="5527150"/>
            <a:ext cx="674687" cy="368300"/>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4" name="Rectangle 11"/>
          <p:cNvSpPr>
            <a:spLocks noChangeArrowheads="1"/>
          </p:cNvSpPr>
          <p:nvPr/>
        </p:nvSpPr>
        <p:spPr bwMode="auto">
          <a:xfrm>
            <a:off x="9191785" y="7151162"/>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pic>
        <p:nvPicPr>
          <p:cNvPr id="26632" name="Picture 8" descr="ÐÐ°ÑÑÐ¸Ð½ÐºÐ¸ Ð¿Ð¾ Ð·Ð°Ð¿ÑÐ¾ÑÑ thingworx assets advis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8992" y="2637304"/>
            <a:ext cx="17455356" cy="9397045"/>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2"/>
          </p:nvPr>
        </p:nvSpPr>
        <p:spPr/>
        <p:txBody>
          <a:bodyPr/>
          <a:lstStyle/>
          <a:p>
            <a:fld id="{86CB4B4D-7CA3-9044-876B-883B54F8677D}" type="slidenum">
              <a:rPr lang="ru-RU" smtClean="0"/>
              <a:t>26</a:t>
            </a:fld>
            <a:endParaRPr lang="ru-RU"/>
          </a:p>
        </p:txBody>
      </p:sp>
    </p:spTree>
    <p:extLst>
      <p:ext uri="{BB962C8B-B14F-4D97-AF65-F5344CB8AC3E}">
        <p14:creationId xmlns:p14="http://schemas.microsoft.com/office/powerpoint/2010/main" val="1889924044"/>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7000" b="1" cap="all" dirty="0">
                <a:solidFill>
                  <a:srgbClr val="253957"/>
                </a:solidFill>
                <a:sym typeface="Arial Narrow"/>
              </a:rPr>
              <a:t>Цифровая трансформация</a:t>
            </a:r>
          </a:p>
          <a:p>
            <a:pPr algn="l">
              <a:defRPr sz="4200">
                <a:solidFill>
                  <a:srgbClr val="253957"/>
                </a:solidFill>
                <a:latin typeface="+mn-lt"/>
                <a:ea typeface="+mn-ea"/>
                <a:cs typeface="+mn-cs"/>
                <a:sym typeface="Arial Narrow"/>
              </a:defRPr>
            </a:pPr>
            <a:r>
              <a:rPr lang="ru-RU" dirty="0" smtClean="0"/>
              <a:t>Производство</a:t>
            </a:r>
            <a:r>
              <a:rPr lang="en-US" dirty="0" smtClean="0"/>
              <a:t> (</a:t>
            </a:r>
            <a:r>
              <a:rPr lang="en-US" dirty="0" err="1" smtClean="0"/>
              <a:t>e.GO</a:t>
            </a:r>
            <a:r>
              <a:rPr lang="en-US" dirty="0" smtClean="0"/>
              <a:t>)</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8" name="Rectangle 9"/>
          <p:cNvSpPr>
            <a:spLocks noChangeArrowheads="1"/>
          </p:cNvSpPr>
          <p:nvPr/>
        </p:nvSpPr>
        <p:spPr bwMode="auto">
          <a:xfrm>
            <a:off x="9825927" y="4440067"/>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3" name="Rectangle 11"/>
          <p:cNvSpPr>
            <a:spLocks noChangeArrowheads="1"/>
          </p:cNvSpPr>
          <p:nvPr/>
        </p:nvSpPr>
        <p:spPr bwMode="auto">
          <a:xfrm>
            <a:off x="9825927" y="7775404"/>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sp>
        <p:nvSpPr>
          <p:cNvPr id="10" name="Rectangle 9"/>
          <p:cNvSpPr>
            <a:spLocks noChangeArrowheads="1"/>
          </p:cNvSpPr>
          <p:nvPr/>
        </p:nvSpPr>
        <p:spPr bwMode="auto">
          <a:xfrm>
            <a:off x="9191785" y="3815825"/>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1" name="Rectangle 10"/>
          <p:cNvSpPr>
            <a:spLocks noChangeArrowheads="1"/>
          </p:cNvSpPr>
          <p:nvPr/>
        </p:nvSpPr>
        <p:spPr bwMode="auto">
          <a:xfrm>
            <a:off x="9191785" y="5527150"/>
            <a:ext cx="674687" cy="368300"/>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4" name="Rectangle 11"/>
          <p:cNvSpPr>
            <a:spLocks noChangeArrowheads="1"/>
          </p:cNvSpPr>
          <p:nvPr/>
        </p:nvSpPr>
        <p:spPr bwMode="auto">
          <a:xfrm>
            <a:off x="9191785" y="7151162"/>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pic>
        <p:nvPicPr>
          <p:cNvPr id="27650" name="Picture 2" descr="ÐÐ°ÑÑÐ¸Ð½ÐºÐ¸ Ð¿Ð¾ Ð·Ð°Ð¿ÑÐ¾ÑÑ e.Go pt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9032" y="3176135"/>
            <a:ext cx="17009544" cy="9567869"/>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2"/>
          </p:nvPr>
        </p:nvSpPr>
        <p:spPr/>
        <p:txBody>
          <a:bodyPr/>
          <a:lstStyle/>
          <a:p>
            <a:fld id="{86CB4B4D-7CA3-9044-876B-883B54F8677D}" type="slidenum">
              <a:rPr lang="ru-RU" smtClean="0"/>
              <a:t>27</a:t>
            </a:fld>
            <a:endParaRPr lang="ru-RU"/>
          </a:p>
        </p:txBody>
      </p:sp>
    </p:spTree>
    <p:extLst>
      <p:ext uri="{BB962C8B-B14F-4D97-AF65-F5344CB8AC3E}">
        <p14:creationId xmlns:p14="http://schemas.microsoft.com/office/powerpoint/2010/main" val="322627019"/>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7000" b="1" cap="all" dirty="0">
                <a:solidFill>
                  <a:srgbClr val="253957"/>
                </a:solidFill>
                <a:sym typeface="Arial Narrow"/>
              </a:rPr>
              <a:t>Цифровая трансформация</a:t>
            </a:r>
          </a:p>
          <a:p>
            <a:pPr algn="l">
              <a:defRPr sz="4200">
                <a:solidFill>
                  <a:srgbClr val="253957"/>
                </a:solidFill>
                <a:latin typeface="+mn-lt"/>
                <a:ea typeface="+mn-ea"/>
                <a:cs typeface="+mn-cs"/>
                <a:sym typeface="Arial Narrow"/>
              </a:defRPr>
            </a:pPr>
            <a:r>
              <a:rPr lang="ru-RU" dirty="0" smtClean="0"/>
              <a:t>Производство</a:t>
            </a:r>
            <a:r>
              <a:rPr lang="en-US" dirty="0" smtClean="0"/>
              <a:t> (</a:t>
            </a:r>
            <a:r>
              <a:rPr lang="ru-RU" dirty="0" smtClean="0"/>
              <a:t>системы поддержки принятия решений</a:t>
            </a:r>
            <a:r>
              <a:rPr lang="en-US" dirty="0" smtClean="0"/>
              <a:t>)</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8" name="Rectangle 9"/>
          <p:cNvSpPr>
            <a:spLocks noChangeArrowheads="1"/>
          </p:cNvSpPr>
          <p:nvPr/>
        </p:nvSpPr>
        <p:spPr bwMode="auto">
          <a:xfrm>
            <a:off x="9825927" y="4440067"/>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3" name="Rectangle 11"/>
          <p:cNvSpPr>
            <a:spLocks noChangeArrowheads="1"/>
          </p:cNvSpPr>
          <p:nvPr/>
        </p:nvSpPr>
        <p:spPr bwMode="auto">
          <a:xfrm>
            <a:off x="9825927" y="7775404"/>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sp>
        <p:nvSpPr>
          <p:cNvPr id="10" name="Rectangle 9"/>
          <p:cNvSpPr>
            <a:spLocks noChangeArrowheads="1"/>
          </p:cNvSpPr>
          <p:nvPr/>
        </p:nvSpPr>
        <p:spPr bwMode="auto">
          <a:xfrm>
            <a:off x="9191785" y="3815825"/>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1" name="Rectangle 10"/>
          <p:cNvSpPr>
            <a:spLocks noChangeArrowheads="1"/>
          </p:cNvSpPr>
          <p:nvPr/>
        </p:nvSpPr>
        <p:spPr bwMode="auto">
          <a:xfrm>
            <a:off x="9191785" y="5527150"/>
            <a:ext cx="674687" cy="368300"/>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4" name="Rectangle 11"/>
          <p:cNvSpPr>
            <a:spLocks noChangeArrowheads="1"/>
          </p:cNvSpPr>
          <p:nvPr/>
        </p:nvSpPr>
        <p:spPr bwMode="auto">
          <a:xfrm>
            <a:off x="9191785" y="7151162"/>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pic>
        <p:nvPicPr>
          <p:cNvPr id="28674" name="Picture 2" descr="ÐÐ°ÑÑÐ¸Ð½ÐºÐ¸ Ð¿Ð¾ Ð·Ð°Ð¿ÑÐ¾ÑÑ Ð´Ð¾Ð¿Ð¾Ð»Ð½ÐµÐ½Ð½Ð°Ñ ÑÐµÐ°Ð»ÑÐ½Ð¾ÑÑÑ Ð¿Ð¾Ð´Ð´ÐµÑÐ¶ÐºÐ° ÑÐµÑÐµÐ½Ð¸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9071" y="2826138"/>
            <a:ext cx="15769752" cy="10267863"/>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2"/>
          </p:nvPr>
        </p:nvSpPr>
        <p:spPr/>
        <p:txBody>
          <a:bodyPr/>
          <a:lstStyle/>
          <a:p>
            <a:fld id="{86CB4B4D-7CA3-9044-876B-883B54F8677D}" type="slidenum">
              <a:rPr lang="ru-RU" smtClean="0"/>
              <a:t>28</a:t>
            </a:fld>
            <a:endParaRPr lang="ru-RU"/>
          </a:p>
        </p:txBody>
      </p:sp>
    </p:spTree>
    <p:extLst>
      <p:ext uri="{BB962C8B-B14F-4D97-AF65-F5344CB8AC3E}">
        <p14:creationId xmlns:p14="http://schemas.microsoft.com/office/powerpoint/2010/main" val="3843547753"/>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Как это работает в </a:t>
            </a:r>
            <a:r>
              <a:rPr lang="ru-RU" dirty="0" err="1" smtClean="0"/>
              <a:t>ниу</a:t>
            </a:r>
            <a:r>
              <a:rPr lang="ru-RU" dirty="0" smtClean="0"/>
              <a:t> </a:t>
            </a:r>
            <a:r>
              <a:rPr lang="ru-RU" dirty="0" err="1" smtClean="0"/>
              <a:t>вшэ</a:t>
            </a:r>
            <a:r>
              <a:rPr lang="ru-RU" dirty="0" smtClean="0"/>
              <a:t>?</a:t>
            </a:r>
          </a:p>
          <a:p>
            <a:pPr algn="l">
              <a:defRPr sz="4200">
                <a:solidFill>
                  <a:srgbClr val="253957"/>
                </a:solidFill>
                <a:latin typeface="+mn-lt"/>
                <a:ea typeface="+mn-ea"/>
                <a:cs typeface="+mn-cs"/>
                <a:sym typeface="Arial Narrow"/>
              </a:defRPr>
            </a:pPr>
            <a:r>
              <a:rPr lang="ru-RU" dirty="0" smtClean="0"/>
              <a:t>УЛ 3</a:t>
            </a:r>
            <a:r>
              <a:rPr lang="en-US" dirty="0" smtClean="0"/>
              <a:t>D</a:t>
            </a:r>
            <a:r>
              <a:rPr lang="ru-RU" dirty="0" smtClean="0"/>
              <a:t>-визуализации и компьютерной графики</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8" name="Rectangle 9"/>
          <p:cNvSpPr>
            <a:spLocks noChangeArrowheads="1"/>
          </p:cNvSpPr>
          <p:nvPr/>
        </p:nvSpPr>
        <p:spPr bwMode="auto">
          <a:xfrm>
            <a:off x="9825927" y="4440067"/>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3" name="Rectangle 11"/>
          <p:cNvSpPr>
            <a:spLocks noChangeArrowheads="1"/>
          </p:cNvSpPr>
          <p:nvPr/>
        </p:nvSpPr>
        <p:spPr bwMode="auto">
          <a:xfrm>
            <a:off x="9825927" y="7775404"/>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sp>
        <p:nvSpPr>
          <p:cNvPr id="10" name="Rectangle 9"/>
          <p:cNvSpPr>
            <a:spLocks noChangeArrowheads="1"/>
          </p:cNvSpPr>
          <p:nvPr/>
        </p:nvSpPr>
        <p:spPr bwMode="auto">
          <a:xfrm>
            <a:off x="9191785" y="3815825"/>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1" name="Rectangle 10"/>
          <p:cNvSpPr>
            <a:spLocks noChangeArrowheads="1"/>
          </p:cNvSpPr>
          <p:nvPr/>
        </p:nvSpPr>
        <p:spPr bwMode="auto">
          <a:xfrm>
            <a:off x="9191785" y="5527150"/>
            <a:ext cx="674687" cy="368300"/>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4" name="Rectangle 11"/>
          <p:cNvSpPr>
            <a:spLocks noChangeArrowheads="1"/>
          </p:cNvSpPr>
          <p:nvPr/>
        </p:nvSpPr>
        <p:spPr bwMode="auto">
          <a:xfrm>
            <a:off x="9191785" y="7151162"/>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sp>
        <p:nvSpPr>
          <p:cNvPr id="12"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11199" y="2726533"/>
            <a:ext cx="12197102" cy="5715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just">
              <a:spcBef>
                <a:spcPts val="1200"/>
              </a:spcBef>
              <a:defRPr sz="2800">
                <a:solidFill>
                  <a:srgbClr val="253957"/>
                </a:solidFill>
                <a:latin typeface="+mn-lt"/>
                <a:ea typeface="+mn-ea"/>
                <a:cs typeface="+mn-cs"/>
                <a:sym typeface="Arial Narrow"/>
              </a:defRPr>
            </a:pPr>
            <a:r>
              <a:rPr lang="ru-RU" sz="2800" dirty="0">
                <a:sym typeface="Arial Narrow"/>
              </a:rPr>
              <a:t>Учебная лаборатория 3D-визуализации и компьютерной графики создана в 2015 году и является структурным подразделением Департамента компьютерной инженерии. Лаборатория задействована в проведении лабораторных работ по широкому кругу дисциплин </a:t>
            </a:r>
            <a:r>
              <a:rPr lang="ru-RU" sz="2800" dirty="0" err="1">
                <a:sym typeface="Arial Narrow"/>
              </a:rPr>
              <a:t>бакалавриата</a:t>
            </a:r>
            <a:r>
              <a:rPr lang="ru-RU" sz="2800" dirty="0">
                <a:sym typeface="Arial Narrow"/>
              </a:rPr>
              <a:t> и магистратуры для получения студентами практических навыков работы в графических редакторах и системах создания трёхмерной графики, а также для эффективного усвоения знаний в области компьютерной графики, трехмерной визуализации. Лаборатория ведет широкие спектр научно-исследовательских и проектных работ в области виртуальной, дополненной, смешанной реальностей (VAMR), сенсорных технологий и 3D-печати</a:t>
            </a:r>
            <a:r>
              <a:rPr lang="ru-RU" sz="2800" dirty="0" smtClean="0">
                <a:sym typeface="Arial Narrow"/>
              </a:rPr>
              <a:t>.</a:t>
            </a:r>
          </a:p>
          <a:p>
            <a:pPr algn="just">
              <a:spcBef>
                <a:spcPts val="1200"/>
              </a:spcBef>
              <a:defRPr sz="2800">
                <a:solidFill>
                  <a:srgbClr val="253957"/>
                </a:solidFill>
                <a:latin typeface="+mn-lt"/>
                <a:ea typeface="+mn-ea"/>
                <a:cs typeface="+mn-cs"/>
                <a:sym typeface="Arial Narrow"/>
              </a:defRPr>
            </a:pPr>
            <a:r>
              <a:rPr lang="ru-RU" sz="2800" dirty="0" smtClean="0">
                <a:sym typeface="Arial Narrow"/>
              </a:rPr>
              <a:t>Каждый год: 50-80 студентов.</a:t>
            </a:r>
          </a:p>
          <a:p>
            <a:pPr algn="just">
              <a:spcBef>
                <a:spcPts val="1200"/>
              </a:spcBef>
              <a:defRPr sz="2800">
                <a:solidFill>
                  <a:srgbClr val="253957"/>
                </a:solidFill>
                <a:latin typeface="+mn-lt"/>
                <a:ea typeface="+mn-ea"/>
                <a:cs typeface="+mn-cs"/>
                <a:sym typeface="Arial Narrow"/>
              </a:defRPr>
            </a:pPr>
            <a:r>
              <a:rPr lang="ru-RU" sz="2800" dirty="0" smtClean="0">
                <a:sym typeface="Arial Narrow"/>
              </a:rPr>
              <a:t>Проектная модель обучения.</a:t>
            </a:r>
            <a:endParaRPr lang="en-US" sz="3200" dirty="0"/>
          </a:p>
        </p:txBody>
      </p:sp>
      <p:pic>
        <p:nvPicPr>
          <p:cNvPr id="17" name="Picture 2" descr="C:\Users\arolich\Pictures\miem3d\20160601_016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00477" y="2726531"/>
            <a:ext cx="7951787" cy="45608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rolich\Pictures\miem3d\IMG_51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9582" y="8436804"/>
            <a:ext cx="5948719" cy="396581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Users\arolich\Pictures\miem3d\IMG_623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8907" b="20916"/>
          <a:stretch/>
        </p:blipFill>
        <p:spPr bwMode="auto">
          <a:xfrm>
            <a:off x="14200476" y="8041749"/>
            <a:ext cx="7951788" cy="50777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Users\arolich\Pictures\miem3d\IMG_683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0761" y="8442176"/>
            <a:ext cx="5940659" cy="3960440"/>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2"/>
          </p:nvPr>
        </p:nvSpPr>
        <p:spPr/>
        <p:txBody>
          <a:bodyPr/>
          <a:lstStyle/>
          <a:p>
            <a:fld id="{86CB4B4D-7CA3-9044-876B-883B54F8677D}" type="slidenum">
              <a:rPr lang="ru-RU" smtClean="0"/>
              <a:t>29</a:t>
            </a:fld>
            <a:endParaRPr lang="ru-RU"/>
          </a:p>
        </p:txBody>
      </p:sp>
    </p:spTree>
    <p:extLst>
      <p:ext uri="{BB962C8B-B14F-4D97-AF65-F5344CB8AC3E}">
        <p14:creationId xmlns:p14="http://schemas.microsoft.com/office/powerpoint/2010/main" val="1569765762"/>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О чем поговорим?</a:t>
            </a:r>
          </a:p>
          <a:p>
            <a:pPr algn="l">
              <a:defRPr sz="4200">
                <a:solidFill>
                  <a:srgbClr val="253957"/>
                </a:solidFill>
                <a:latin typeface="+mn-lt"/>
                <a:ea typeface="+mn-ea"/>
                <a:cs typeface="+mn-cs"/>
                <a:sym typeface="Arial Narrow"/>
              </a:defRPr>
            </a:pPr>
            <a:r>
              <a:rPr lang="ru-RU" dirty="0" smtClean="0"/>
              <a:t>Краткий план</a:t>
            </a:r>
            <a:endParaRPr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26606" y="2838236"/>
            <a:ext cx="21506374" cy="8628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marL="514350" lvl="0" indent="-514350" algn="l" defTabSz="914400" hangingPunct="1">
              <a:lnSpc>
                <a:spcPct val="150000"/>
              </a:lnSpc>
              <a:buFont typeface="+mj-lt"/>
              <a:buAutoNum type="arabicPeriod"/>
              <a:defRPr/>
            </a:pPr>
            <a:endParaRPr lang="en-US" sz="3600" dirty="0" smtClean="0">
              <a:solidFill>
                <a:srgbClr val="060F18">
                  <a:lumMod val="75000"/>
                  <a:lumOff val="25000"/>
                </a:srgbClr>
              </a:solidFill>
              <a:latin typeface="Segoe UI"/>
            </a:endParaRPr>
          </a:p>
          <a:p>
            <a:pPr marL="514350" lvl="0" indent="-514350" algn="l" defTabSz="914400" hangingPunct="1">
              <a:lnSpc>
                <a:spcPct val="150000"/>
              </a:lnSpc>
              <a:buFont typeface="+mj-lt"/>
              <a:buAutoNum type="arabicPeriod"/>
              <a:defRPr/>
            </a:pPr>
            <a:r>
              <a:rPr lang="ru-RU" sz="3600" dirty="0" err="1" smtClean="0">
                <a:solidFill>
                  <a:srgbClr val="060F18">
                    <a:lumMod val="75000"/>
                    <a:lumOff val="25000"/>
                  </a:srgbClr>
                </a:solidFill>
                <a:latin typeface="Segoe UI"/>
              </a:rPr>
              <a:t>Хайп</a:t>
            </a:r>
            <a:r>
              <a:rPr lang="ru-RU" sz="3600" dirty="0" smtClean="0">
                <a:solidFill>
                  <a:srgbClr val="060F18">
                    <a:lumMod val="75000"/>
                    <a:lumOff val="25000"/>
                  </a:srgbClr>
                </a:solidFill>
                <a:latin typeface="Segoe UI"/>
              </a:rPr>
              <a:t>!</a:t>
            </a:r>
          </a:p>
          <a:p>
            <a:pPr marL="514350" lvl="0" indent="-514350" algn="l" defTabSz="914400" hangingPunct="1">
              <a:lnSpc>
                <a:spcPct val="150000"/>
              </a:lnSpc>
              <a:buFont typeface="+mj-lt"/>
              <a:buAutoNum type="arabicPeriod"/>
              <a:defRPr/>
            </a:pPr>
            <a:r>
              <a:rPr lang="ru-RU" sz="3600" dirty="0" err="1" smtClean="0">
                <a:solidFill>
                  <a:srgbClr val="060F18">
                    <a:lumMod val="75000"/>
                    <a:lumOff val="25000"/>
                  </a:srgbClr>
                </a:solidFill>
                <a:latin typeface="Segoe UI"/>
              </a:rPr>
              <a:t>Цифровизация</a:t>
            </a:r>
            <a:r>
              <a:rPr lang="ru-RU" sz="3600" dirty="0" smtClean="0">
                <a:solidFill>
                  <a:srgbClr val="060F18">
                    <a:lumMod val="75000"/>
                    <a:lumOff val="25000"/>
                  </a:srgbClr>
                </a:solidFill>
                <a:latin typeface="Segoe UI"/>
              </a:rPr>
              <a:t> и трансформация</a:t>
            </a:r>
          </a:p>
          <a:p>
            <a:pPr marL="514350" lvl="0" indent="-514350" algn="l" defTabSz="914400" hangingPunct="1">
              <a:lnSpc>
                <a:spcPct val="150000"/>
              </a:lnSpc>
              <a:buFont typeface="+mj-lt"/>
              <a:buAutoNum type="arabicPeriod"/>
              <a:defRPr/>
            </a:pPr>
            <a:r>
              <a:rPr lang="ru-RU" sz="3600" dirty="0" smtClean="0">
                <a:solidFill>
                  <a:srgbClr val="060F18">
                    <a:lumMod val="75000"/>
                    <a:lumOff val="25000"/>
                  </a:srgbClr>
                </a:solidFill>
                <a:latin typeface="Segoe UI"/>
              </a:rPr>
              <a:t>Интернет вещей</a:t>
            </a:r>
            <a:r>
              <a:rPr lang="en-US" sz="3600" dirty="0" smtClean="0">
                <a:solidFill>
                  <a:srgbClr val="060F18">
                    <a:lumMod val="75000"/>
                    <a:lumOff val="25000"/>
                  </a:srgbClr>
                </a:solidFill>
                <a:latin typeface="Segoe UI"/>
              </a:rPr>
              <a:t> </a:t>
            </a:r>
            <a:r>
              <a:rPr lang="ru-RU" sz="3600" dirty="0" smtClean="0">
                <a:solidFill>
                  <a:srgbClr val="060F18">
                    <a:lumMod val="75000"/>
                    <a:lumOff val="25000"/>
                  </a:srgbClr>
                </a:solidFill>
                <a:latin typeface="Segoe UI"/>
              </a:rPr>
              <a:t>и </a:t>
            </a:r>
            <a:r>
              <a:rPr lang="ru-RU" sz="3600" dirty="0" err="1" smtClean="0">
                <a:solidFill>
                  <a:srgbClr val="060F18">
                    <a:lumMod val="75000"/>
                    <a:lumOff val="25000"/>
                  </a:srgbClr>
                </a:solidFill>
                <a:latin typeface="Segoe UI"/>
              </a:rPr>
              <a:t>киберфизические</a:t>
            </a:r>
            <a:r>
              <a:rPr lang="ru-RU" sz="3600" dirty="0" smtClean="0">
                <a:solidFill>
                  <a:srgbClr val="060F18">
                    <a:lumMod val="75000"/>
                    <a:lumOff val="25000"/>
                  </a:srgbClr>
                </a:solidFill>
                <a:latin typeface="Segoe UI"/>
              </a:rPr>
              <a:t> системы</a:t>
            </a:r>
            <a:endParaRPr lang="en-US" sz="3600" dirty="0" smtClean="0">
              <a:solidFill>
                <a:srgbClr val="060F18">
                  <a:lumMod val="75000"/>
                  <a:lumOff val="25000"/>
                </a:srgbClr>
              </a:solidFill>
              <a:latin typeface="Segoe UI"/>
            </a:endParaRPr>
          </a:p>
          <a:p>
            <a:pPr marL="514350" lvl="0" indent="-514350" algn="l" defTabSz="914400" hangingPunct="1">
              <a:lnSpc>
                <a:spcPct val="150000"/>
              </a:lnSpc>
              <a:buFont typeface="+mj-lt"/>
              <a:buAutoNum type="arabicPeriod"/>
              <a:defRPr/>
            </a:pPr>
            <a:r>
              <a:rPr lang="ru-RU" sz="3600" dirty="0" smtClean="0">
                <a:solidFill>
                  <a:srgbClr val="060F18">
                    <a:lumMod val="75000"/>
                    <a:lumOff val="25000"/>
                  </a:srgbClr>
                </a:solidFill>
                <a:latin typeface="Segoe UI"/>
              </a:rPr>
              <a:t>Виды замещения реальности.</a:t>
            </a:r>
            <a:endParaRPr lang="en-US" sz="3600" kern="1200" dirty="0" smtClean="0">
              <a:solidFill>
                <a:srgbClr val="060F18">
                  <a:lumMod val="75000"/>
                  <a:lumOff val="25000"/>
                </a:srgbClr>
              </a:solidFill>
              <a:latin typeface="Segoe UI"/>
            </a:endParaRPr>
          </a:p>
          <a:p>
            <a:pPr marL="514350" lvl="0" indent="-514350" algn="l" defTabSz="914400" hangingPunct="1">
              <a:lnSpc>
                <a:spcPct val="150000"/>
              </a:lnSpc>
              <a:buFont typeface="+mj-lt"/>
              <a:buAutoNum type="arabicPeriod"/>
              <a:defRPr/>
            </a:pPr>
            <a:r>
              <a:rPr lang="ru-RU" sz="3600" kern="1200" dirty="0" smtClean="0">
                <a:solidFill>
                  <a:srgbClr val="060F18">
                    <a:lumMod val="75000"/>
                    <a:lumOff val="25000"/>
                  </a:srgbClr>
                </a:solidFill>
                <a:latin typeface="Segoe UI"/>
              </a:rPr>
              <a:t>Дополненная реальность.</a:t>
            </a:r>
          </a:p>
          <a:p>
            <a:pPr marL="514350" indent="-514350" algn="l">
              <a:lnSpc>
                <a:spcPct val="150000"/>
              </a:lnSpc>
              <a:buFont typeface="+mj-lt"/>
              <a:buAutoNum type="arabicPeriod"/>
              <a:defRPr/>
            </a:pPr>
            <a:r>
              <a:rPr lang="ru-RU" sz="3600" dirty="0" smtClean="0">
                <a:solidFill>
                  <a:srgbClr val="060F18">
                    <a:lumMod val="75000"/>
                    <a:lumOff val="25000"/>
                  </a:srgbClr>
                </a:solidFill>
                <a:latin typeface="Segoe UI"/>
              </a:rPr>
              <a:t>Некоторые кейсы.</a:t>
            </a:r>
            <a:endParaRPr lang="ru-RU" sz="3600" dirty="0">
              <a:solidFill>
                <a:srgbClr val="060F18">
                  <a:lumMod val="75000"/>
                  <a:lumOff val="25000"/>
                </a:srgbClr>
              </a:solidFill>
              <a:latin typeface="Segoe UI"/>
            </a:endParaRPr>
          </a:p>
          <a:p>
            <a:pPr marL="514350" lvl="0" indent="-514350" algn="l" defTabSz="914400" hangingPunct="1">
              <a:lnSpc>
                <a:spcPct val="150000"/>
              </a:lnSpc>
              <a:buFont typeface="+mj-lt"/>
              <a:buAutoNum type="arabicPeriod"/>
              <a:defRPr/>
            </a:pPr>
            <a:r>
              <a:rPr lang="ru-RU" sz="3600" dirty="0" smtClean="0">
                <a:solidFill>
                  <a:srgbClr val="060F18">
                    <a:lumMod val="75000"/>
                    <a:lumOff val="25000"/>
                  </a:srgbClr>
                </a:solidFill>
                <a:latin typeface="Segoe UI"/>
              </a:rPr>
              <a:t>Как это работает в НИУ ВШЭ?</a:t>
            </a:r>
          </a:p>
          <a:p>
            <a:pPr marL="514350" lvl="0" indent="-514350" algn="l" defTabSz="914400" hangingPunct="1">
              <a:lnSpc>
                <a:spcPct val="150000"/>
              </a:lnSpc>
              <a:buFont typeface="+mj-lt"/>
              <a:buAutoNum type="arabicPeriod"/>
              <a:defRPr/>
            </a:pPr>
            <a:r>
              <a:rPr lang="ru-RU" sz="3600" dirty="0" smtClean="0">
                <a:solidFill>
                  <a:srgbClr val="060F18">
                    <a:lumMod val="75000"/>
                    <a:lumOff val="25000"/>
                  </a:srgbClr>
                </a:solidFill>
                <a:latin typeface="Segoe UI"/>
              </a:rPr>
              <a:t>Ваши вопросы.</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Номер слайда 1"/>
          <p:cNvSpPr>
            <a:spLocks noGrp="1"/>
          </p:cNvSpPr>
          <p:nvPr>
            <p:ph type="sldNum" sz="quarter" idx="2"/>
          </p:nvPr>
        </p:nvSpPr>
        <p:spPr/>
        <p:txBody>
          <a:bodyPr/>
          <a:lstStyle/>
          <a:p>
            <a:fld id="{86CB4B4D-7CA3-9044-876B-883B54F8677D}" type="slidenum">
              <a:rPr lang="ru-RU" smtClean="0"/>
              <a:t>3</a:t>
            </a:fld>
            <a:endParaRPr lang="ru-RU"/>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Как это работает в </a:t>
            </a:r>
            <a:r>
              <a:rPr lang="ru-RU" dirty="0" err="1" smtClean="0"/>
              <a:t>ниу</a:t>
            </a:r>
            <a:r>
              <a:rPr lang="ru-RU" dirty="0" smtClean="0"/>
              <a:t> </a:t>
            </a:r>
            <a:r>
              <a:rPr lang="ru-RU" dirty="0" err="1" smtClean="0"/>
              <a:t>вшэ</a:t>
            </a:r>
            <a:r>
              <a:rPr lang="ru-RU" dirty="0" smtClean="0"/>
              <a:t>?</a:t>
            </a:r>
          </a:p>
          <a:p>
            <a:pPr algn="l">
              <a:defRPr sz="4200">
                <a:solidFill>
                  <a:srgbClr val="253957"/>
                </a:solidFill>
                <a:latin typeface="+mn-lt"/>
                <a:ea typeface="+mn-ea"/>
                <a:cs typeface="+mn-cs"/>
                <a:sym typeface="Arial Narrow"/>
              </a:defRPr>
            </a:pPr>
            <a:r>
              <a:rPr lang="ru-RU" dirty="0" smtClean="0"/>
              <a:t>Контакты</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15"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4" name="Прямоугольник 3"/>
          <p:cNvSpPr/>
          <p:nvPr/>
        </p:nvSpPr>
        <p:spPr>
          <a:xfrm>
            <a:off x="2426185" y="3349347"/>
            <a:ext cx="15861815" cy="6494085"/>
          </a:xfrm>
          <a:prstGeom prst="rect">
            <a:avLst/>
          </a:prstGeom>
        </p:spPr>
        <p:txBody>
          <a:bodyPr wrap="square">
            <a:spAutoFit/>
          </a:bodyPr>
          <a:lstStyle/>
          <a:p>
            <a:pPr algn="l"/>
            <a:r>
              <a:rPr lang="ru-RU" sz="3200" dirty="0" smtClean="0"/>
              <a:t>Лаборатория:</a:t>
            </a:r>
          </a:p>
          <a:p>
            <a:pPr algn="l"/>
            <a:endParaRPr lang="ru-RU" sz="3200" dirty="0" smtClean="0"/>
          </a:p>
          <a:p>
            <a:pPr marL="685800" indent="-685800" algn="l">
              <a:buFont typeface="Arial" panose="020B0604020202020204" pitchFamily="34" charset="0"/>
              <a:buChar char="•"/>
            </a:pPr>
            <a:r>
              <a:rPr lang="ru-RU" sz="3200" dirty="0" smtClean="0"/>
              <a:t>Сайт </a:t>
            </a:r>
            <a:r>
              <a:rPr lang="ru-RU" sz="3200" dirty="0"/>
              <a:t>лаборатории </a:t>
            </a:r>
            <a:r>
              <a:rPr lang="en-US" sz="3200" dirty="0">
                <a:hlinkClick r:id="rId3"/>
              </a:rPr>
              <a:t>https://miem.hse.ru/edu/ce/compgraph</a:t>
            </a:r>
            <a:r>
              <a:rPr lang="en-US" sz="3200" dirty="0" smtClean="0">
                <a:hlinkClick r:id="rId3"/>
              </a:rPr>
              <a:t>/</a:t>
            </a:r>
            <a:r>
              <a:rPr lang="ru-RU" sz="3200" dirty="0" smtClean="0"/>
              <a:t> </a:t>
            </a:r>
            <a:endParaRPr lang="ru-RU" sz="3200" dirty="0"/>
          </a:p>
          <a:p>
            <a:pPr marL="685800" indent="-685800" algn="l">
              <a:buFont typeface="Arial" panose="020B0604020202020204" pitchFamily="34" charset="0"/>
              <a:buChar char="•"/>
            </a:pPr>
            <a:r>
              <a:rPr lang="ru-RU" sz="3200" dirty="0" smtClean="0"/>
              <a:t>Группа </a:t>
            </a:r>
            <a:r>
              <a:rPr lang="ru-RU" sz="3200" dirty="0"/>
              <a:t>VK MIEM3D </a:t>
            </a:r>
            <a:r>
              <a:rPr lang="ru-RU" sz="3200" dirty="0">
                <a:hlinkClick r:id="rId4"/>
              </a:rPr>
              <a:t>https://</a:t>
            </a:r>
            <a:r>
              <a:rPr lang="ru-RU" sz="3200" dirty="0" smtClean="0">
                <a:hlinkClick r:id="rId4"/>
              </a:rPr>
              <a:t>vk.com/miem3d</a:t>
            </a:r>
            <a:endParaRPr lang="ru-RU" sz="3200" dirty="0"/>
          </a:p>
          <a:p>
            <a:pPr marL="685800" indent="-685800" algn="l">
              <a:buFont typeface="Arial" panose="020B0604020202020204" pitchFamily="34" charset="0"/>
              <a:buChar char="•"/>
            </a:pPr>
            <a:r>
              <a:rPr lang="ru-RU" sz="3200" dirty="0" err="1" smtClean="0"/>
              <a:t>Instagram</a:t>
            </a:r>
            <a:r>
              <a:rPr lang="ru-RU" sz="3200" dirty="0" smtClean="0"/>
              <a:t> </a:t>
            </a:r>
            <a:r>
              <a:rPr lang="ru-RU" sz="3200" dirty="0"/>
              <a:t>MIEM3D </a:t>
            </a:r>
            <a:r>
              <a:rPr lang="ru-RU" sz="3200" dirty="0">
                <a:hlinkClick r:id="rId5"/>
              </a:rPr>
              <a:t>https://www.instagram.com/miem3d</a:t>
            </a:r>
            <a:r>
              <a:rPr lang="ru-RU" sz="3200" dirty="0" smtClean="0">
                <a:hlinkClick r:id="rId5"/>
              </a:rPr>
              <a:t>/</a:t>
            </a:r>
            <a:endParaRPr lang="ru-RU" sz="3200" dirty="0" smtClean="0"/>
          </a:p>
          <a:p>
            <a:pPr algn="l"/>
            <a:endParaRPr lang="ru-RU" sz="3200" dirty="0"/>
          </a:p>
          <a:p>
            <a:pPr algn="l"/>
            <a:r>
              <a:rPr lang="ru-RU" sz="3200" dirty="0" smtClean="0"/>
              <a:t>Ролич А.Ю.:</a:t>
            </a:r>
          </a:p>
          <a:p>
            <a:pPr algn="l"/>
            <a:endParaRPr lang="ru-RU" sz="3200" dirty="0"/>
          </a:p>
          <a:p>
            <a:pPr marL="685800" indent="-685800" algn="l">
              <a:buFont typeface="Arial" panose="020B0604020202020204" pitchFamily="34" charset="0"/>
              <a:buChar char="•"/>
            </a:pPr>
            <a:r>
              <a:rPr lang="fr-FR" sz="3200" dirty="0"/>
              <a:t>Phone: +7(903)2402330 </a:t>
            </a:r>
            <a:endParaRPr lang="ru-RU" sz="3200" dirty="0" smtClean="0"/>
          </a:p>
          <a:p>
            <a:pPr marL="685800" indent="-685800" algn="l">
              <a:buFont typeface="Arial" panose="020B0604020202020204" pitchFamily="34" charset="0"/>
              <a:buChar char="•"/>
            </a:pPr>
            <a:r>
              <a:rPr lang="fr-FR" sz="3200" dirty="0" smtClean="0"/>
              <a:t>E-mail</a:t>
            </a:r>
            <a:r>
              <a:rPr lang="fr-FR" sz="3200" dirty="0"/>
              <a:t>: arolich@hse.ru </a:t>
            </a:r>
            <a:endParaRPr lang="ru-RU" sz="3200" dirty="0" smtClean="0"/>
          </a:p>
          <a:p>
            <a:pPr marL="685800" indent="-685800" algn="l">
              <a:buFont typeface="Arial" panose="020B0604020202020204" pitchFamily="34" charset="0"/>
              <a:buChar char="•"/>
            </a:pPr>
            <a:r>
              <a:rPr lang="fr-FR" sz="3200" dirty="0" smtClean="0"/>
              <a:t>Social</a:t>
            </a:r>
            <a:r>
              <a:rPr lang="fr-FR" sz="3200" dirty="0"/>
              <a:t>: @alex_rolich </a:t>
            </a:r>
            <a:endParaRPr lang="ru-RU" sz="3200" dirty="0" smtClean="0"/>
          </a:p>
          <a:p>
            <a:pPr marL="685800" indent="-685800" algn="l">
              <a:buFont typeface="Arial" panose="020B0604020202020204" pitchFamily="34" charset="0"/>
              <a:buChar char="•"/>
            </a:pPr>
            <a:r>
              <a:rPr lang="fr-FR" sz="3200" dirty="0" smtClean="0"/>
              <a:t>HSE</a:t>
            </a:r>
            <a:r>
              <a:rPr lang="fr-FR" sz="3200" dirty="0"/>
              <a:t>: </a:t>
            </a:r>
            <a:r>
              <a:rPr lang="fr-FR" sz="3200" dirty="0">
                <a:hlinkClick r:id="rId6"/>
              </a:rPr>
              <a:t>https://</a:t>
            </a:r>
            <a:r>
              <a:rPr lang="fr-FR" sz="3200" dirty="0" smtClean="0">
                <a:hlinkClick r:id="rId6"/>
              </a:rPr>
              <a:t>www.hse.ru/staff/rolich</a:t>
            </a:r>
            <a:endParaRPr lang="ru-RU" sz="3200" dirty="0" smtClean="0"/>
          </a:p>
          <a:p>
            <a:pPr marL="685800" indent="-685800" algn="l">
              <a:buFont typeface="Arial" panose="020B0604020202020204" pitchFamily="34" charset="0"/>
              <a:buChar char="•"/>
            </a:pPr>
            <a:endParaRPr lang="ru-RU" sz="3200" dirty="0"/>
          </a:p>
        </p:txBody>
      </p:sp>
      <p:sp>
        <p:nvSpPr>
          <p:cNvPr id="2" name="Номер слайда 1"/>
          <p:cNvSpPr>
            <a:spLocks noGrp="1"/>
          </p:cNvSpPr>
          <p:nvPr>
            <p:ph type="sldNum" sz="quarter" idx="2"/>
          </p:nvPr>
        </p:nvSpPr>
        <p:spPr/>
        <p:txBody>
          <a:bodyPr/>
          <a:lstStyle/>
          <a:p>
            <a:fld id="{86CB4B4D-7CA3-9044-876B-883B54F8677D}" type="slidenum">
              <a:rPr lang="ru-RU" smtClean="0"/>
              <a:t>30</a:t>
            </a:fld>
            <a:endParaRPr lang="ru-RU"/>
          </a:p>
        </p:txBody>
      </p:sp>
    </p:spTree>
    <p:extLst>
      <p:ext uri="{BB962C8B-B14F-4D97-AF65-F5344CB8AC3E}">
        <p14:creationId xmlns:p14="http://schemas.microsoft.com/office/powerpoint/2010/main" val="2499138768"/>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Адрес: ТехтТехтТехтТехтТехтТехтТехтТехтТехтТехтТехтТехтТехт"/>
          <p:cNvSpPr txBox="1"/>
          <p:nvPr/>
        </p:nvSpPr>
        <p:spPr>
          <a:xfrm>
            <a:off x="13488144" y="11494666"/>
            <a:ext cx="8579502"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r" defTabSz="642937">
              <a:defRPr sz="2400">
                <a:solidFill>
                  <a:srgbClr val="FFFFFF"/>
                </a:solidFill>
                <a:latin typeface="+mn-lt"/>
                <a:ea typeface="+mn-ea"/>
                <a:cs typeface="+mn-cs"/>
                <a:sym typeface="Arial Narrow"/>
              </a:defRPr>
            </a:lvl1pPr>
          </a:lstStyle>
          <a:p>
            <a:pPr algn="ctr"/>
            <a:r>
              <a:rPr dirty="0" err="1"/>
              <a:t>Адрес</a:t>
            </a:r>
            <a:r>
              <a:rPr dirty="0"/>
              <a:t>: </a:t>
            </a:r>
            <a:r>
              <a:rPr lang="ru-RU" dirty="0" smtClean="0"/>
              <a:t>ул. </a:t>
            </a:r>
            <a:r>
              <a:rPr lang="ru-RU" dirty="0" err="1" smtClean="0"/>
              <a:t>Таллинская</a:t>
            </a:r>
            <a:r>
              <a:rPr lang="ru-RU" dirty="0" smtClean="0"/>
              <a:t> д.34</a:t>
            </a:r>
            <a:endParaRPr dirty="0"/>
          </a:p>
        </p:txBody>
      </p:sp>
      <p:sp>
        <p:nvSpPr>
          <p:cNvPr id="101" name="www.text"/>
          <p:cNvSpPr txBox="1"/>
          <p:nvPr/>
        </p:nvSpPr>
        <p:spPr>
          <a:xfrm>
            <a:off x="5218545" y="11517770"/>
            <a:ext cx="1932628"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lvl1pPr algn="l" defTabSz="642937">
              <a:defRPr sz="2400">
                <a:solidFill>
                  <a:srgbClr val="FFFFFF"/>
                </a:solidFill>
                <a:latin typeface="+mn-lt"/>
                <a:ea typeface="+mn-ea"/>
                <a:cs typeface="+mn-cs"/>
                <a:sym typeface="Arial Narrow"/>
              </a:defRPr>
            </a:lvl1pPr>
          </a:lstStyle>
          <a:p>
            <a:r>
              <a:rPr lang="en-US" dirty="0" smtClean="0"/>
              <a:t>http://hse.ru</a:t>
            </a:r>
            <a:endParaRPr dirty="0"/>
          </a:p>
        </p:txBody>
      </p:sp>
      <p:sp>
        <p:nvSpPr>
          <p:cNvPr id="102" name="Телефон.: +Х (ХХХ) ХХХ ХХХХ"/>
          <p:cNvSpPr txBox="1"/>
          <p:nvPr/>
        </p:nvSpPr>
        <p:spPr>
          <a:xfrm>
            <a:off x="10027872" y="11517770"/>
            <a:ext cx="4328255"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defTabSz="642937">
              <a:defRPr sz="2400">
                <a:solidFill>
                  <a:srgbClr val="FFFFFF"/>
                </a:solidFill>
                <a:latin typeface="+mn-lt"/>
                <a:ea typeface="+mn-ea"/>
                <a:cs typeface="+mn-cs"/>
                <a:sym typeface="Arial Narrow"/>
              </a:defRPr>
            </a:lvl1pPr>
          </a:lstStyle>
          <a:p>
            <a:r>
              <a:rPr dirty="0" err="1"/>
              <a:t>Телефон</a:t>
            </a:r>
            <a:r>
              <a:rPr dirty="0"/>
              <a:t>.: </a:t>
            </a:r>
            <a:r>
              <a:rPr dirty="0" smtClean="0"/>
              <a:t>+</a:t>
            </a:r>
            <a:r>
              <a:rPr lang="en-US" dirty="0" smtClean="0"/>
              <a:t>7</a:t>
            </a:r>
            <a:r>
              <a:rPr dirty="0" smtClean="0"/>
              <a:t> (</a:t>
            </a:r>
            <a:r>
              <a:rPr lang="en-US" dirty="0" smtClean="0"/>
              <a:t>903</a:t>
            </a:r>
            <a:r>
              <a:rPr dirty="0" smtClean="0"/>
              <a:t>) </a:t>
            </a:r>
            <a:r>
              <a:rPr lang="en-US" dirty="0" smtClean="0"/>
              <a:t>240 2330</a:t>
            </a:r>
            <a:endParaRPr dirty="0"/>
          </a:p>
        </p:txBody>
      </p:sp>
      <p:pic>
        <p:nvPicPr>
          <p:cNvPr id="103" name="Изображение" descr="Изображение"/>
          <p:cNvPicPr>
            <a:picLocks noChangeAspect="1"/>
          </p:cNvPicPr>
          <p:nvPr/>
        </p:nvPicPr>
        <p:blipFill>
          <a:blip r:embed="rId2">
            <a:extLst/>
          </a:blip>
          <a:stretch>
            <a:fillRect/>
          </a:stretch>
        </p:blipFill>
        <p:spPr>
          <a:xfrm>
            <a:off x="10594075" y="4920064"/>
            <a:ext cx="3195850" cy="3090059"/>
          </a:xfrm>
          <a:prstGeom prst="rect">
            <a:avLst/>
          </a:prstGeom>
          <a:ln w="12700">
            <a:miter lim="400000"/>
          </a:ln>
        </p:spPr>
      </p:pic>
      <p:sp>
        <p:nvSpPr>
          <p:cNvPr id="2" name="Номер слайда 1"/>
          <p:cNvSpPr>
            <a:spLocks noGrp="1"/>
          </p:cNvSpPr>
          <p:nvPr>
            <p:ph type="sldNum" sz="quarter" idx="2"/>
          </p:nvPr>
        </p:nvSpPr>
        <p:spPr/>
        <p:txBody>
          <a:bodyPr/>
          <a:lstStyle/>
          <a:p>
            <a:fld id="{86CB4B4D-7CA3-9044-876B-883B54F8677D}" type="slidenum">
              <a:rPr lang="ru-RU" smtClean="0"/>
              <a:t>31</a:t>
            </a:fld>
            <a:endParaRPr lang="ru-RU"/>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Адрес: ТехтТехтТехтТехтТехтТехтТехтТехтТехтТехтТехтТехтТехт"/>
          <p:cNvSpPr txBox="1"/>
          <p:nvPr/>
        </p:nvSpPr>
        <p:spPr>
          <a:xfrm>
            <a:off x="11368363" y="11508581"/>
            <a:ext cx="8579502" cy="485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r" defTabSz="642937">
              <a:defRPr sz="2400">
                <a:solidFill>
                  <a:srgbClr val="FFFFFF"/>
                </a:solidFill>
                <a:latin typeface="+mn-lt"/>
                <a:ea typeface="+mn-ea"/>
                <a:cs typeface="+mn-cs"/>
                <a:sym typeface="Arial Narrow"/>
              </a:defRPr>
            </a:lvl1pPr>
          </a:lstStyle>
          <a:p>
            <a:r>
              <a:t>Адрес: ТехтТехтТехтТехтТехтТехтТехтТехтТехтТехтТехтТехтТехт</a:t>
            </a:r>
          </a:p>
        </p:txBody>
      </p:sp>
      <p:sp>
        <p:nvSpPr>
          <p:cNvPr id="101" name="www.text"/>
          <p:cNvSpPr txBox="1"/>
          <p:nvPr/>
        </p:nvSpPr>
        <p:spPr>
          <a:xfrm>
            <a:off x="4436135" y="11508581"/>
            <a:ext cx="1407573" cy="485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defTabSz="642937">
              <a:defRPr sz="2400">
                <a:solidFill>
                  <a:srgbClr val="FFFFFF"/>
                </a:solidFill>
                <a:latin typeface="+mn-lt"/>
                <a:ea typeface="+mn-ea"/>
                <a:cs typeface="+mn-cs"/>
                <a:sym typeface="Arial Narrow"/>
              </a:defRPr>
            </a:lvl1pPr>
          </a:lstStyle>
          <a:p>
            <a:r>
              <a:t>www.text</a:t>
            </a:r>
          </a:p>
        </p:txBody>
      </p:sp>
      <p:sp>
        <p:nvSpPr>
          <p:cNvPr id="102" name="Телефон.: +Х (ХХХ) ХХХ ХХХХ"/>
          <p:cNvSpPr txBox="1"/>
          <p:nvPr/>
        </p:nvSpPr>
        <p:spPr>
          <a:xfrm>
            <a:off x="6620083" y="11508581"/>
            <a:ext cx="4328255" cy="485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defTabSz="642937">
              <a:defRPr sz="2400">
                <a:solidFill>
                  <a:srgbClr val="FFFFFF"/>
                </a:solidFill>
                <a:latin typeface="+mn-lt"/>
                <a:ea typeface="+mn-ea"/>
                <a:cs typeface="+mn-cs"/>
                <a:sym typeface="Arial Narrow"/>
              </a:defRPr>
            </a:lvl1pPr>
          </a:lstStyle>
          <a:p>
            <a:r>
              <a:t>Телефон.: +Х (ХХХ) ХХХ ХХХХ </a:t>
            </a:r>
          </a:p>
        </p:txBody>
      </p:sp>
      <p:pic>
        <p:nvPicPr>
          <p:cNvPr id="103" name="Изображение" descr="Изображение"/>
          <p:cNvPicPr>
            <a:picLocks noChangeAspect="1"/>
          </p:cNvPicPr>
          <p:nvPr/>
        </p:nvPicPr>
        <p:blipFill>
          <a:blip r:embed="rId2">
            <a:extLst/>
          </a:blip>
          <a:stretch>
            <a:fillRect/>
          </a:stretch>
        </p:blipFill>
        <p:spPr>
          <a:xfrm>
            <a:off x="10594075" y="4920064"/>
            <a:ext cx="3195850" cy="3090059"/>
          </a:xfrm>
          <a:prstGeom prst="rect">
            <a:avLst/>
          </a:prstGeom>
          <a:ln w="12700">
            <a:miter lim="400000"/>
          </a:ln>
        </p:spPr>
      </p:pic>
      <p:pic>
        <p:nvPicPr>
          <p:cNvPr id="6" name="Picture 2" descr="Josan Gonzalez, The Future is No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9400" y="-15744"/>
            <a:ext cx="26126942" cy="13731743"/>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2"/>
          </p:nvPr>
        </p:nvSpPr>
        <p:spPr/>
        <p:txBody>
          <a:bodyPr/>
          <a:lstStyle/>
          <a:p>
            <a:fld id="{86CB4B4D-7CA3-9044-876B-883B54F8677D}" type="slidenum">
              <a:rPr lang="ru-RU" smtClean="0"/>
              <a:t>32</a:t>
            </a:fld>
            <a:endParaRPr lang="ru-RU"/>
          </a:p>
        </p:txBody>
      </p:sp>
    </p:spTree>
    <p:extLst>
      <p:ext uri="{BB962C8B-B14F-4D97-AF65-F5344CB8AC3E}">
        <p14:creationId xmlns:p14="http://schemas.microsoft.com/office/powerpoint/2010/main" val="2937861451"/>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Дополненная реальность</a:t>
            </a:r>
          </a:p>
          <a:p>
            <a:pPr algn="l">
              <a:defRPr sz="4200">
                <a:solidFill>
                  <a:srgbClr val="253957"/>
                </a:solidFill>
                <a:latin typeface="+mn-lt"/>
                <a:ea typeface="+mn-ea"/>
                <a:cs typeface="+mn-cs"/>
                <a:sym typeface="Arial Narrow"/>
              </a:defRPr>
            </a:pPr>
            <a:r>
              <a:rPr lang="ru-RU" dirty="0" smtClean="0"/>
              <a:t>Коммуникация (</a:t>
            </a:r>
            <a:r>
              <a:rPr lang="en-US" dirty="0" err="1" smtClean="0"/>
              <a:t>Holoportation</a:t>
            </a:r>
            <a:r>
              <a:rPr lang="en-US" dirty="0" smtClean="0"/>
              <a:t>)</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8" name="Rectangle 9"/>
          <p:cNvSpPr>
            <a:spLocks noChangeArrowheads="1"/>
          </p:cNvSpPr>
          <p:nvPr/>
        </p:nvSpPr>
        <p:spPr bwMode="auto">
          <a:xfrm>
            <a:off x="9825927" y="4440067"/>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3" name="Rectangle 11"/>
          <p:cNvSpPr>
            <a:spLocks noChangeArrowheads="1"/>
          </p:cNvSpPr>
          <p:nvPr/>
        </p:nvSpPr>
        <p:spPr bwMode="auto">
          <a:xfrm>
            <a:off x="9825927" y="7775404"/>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sp>
        <p:nvSpPr>
          <p:cNvPr id="10" name="Rectangle 9"/>
          <p:cNvSpPr>
            <a:spLocks noChangeArrowheads="1"/>
          </p:cNvSpPr>
          <p:nvPr/>
        </p:nvSpPr>
        <p:spPr bwMode="auto">
          <a:xfrm>
            <a:off x="9191785" y="3815825"/>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1" name="Rectangle 10"/>
          <p:cNvSpPr>
            <a:spLocks noChangeArrowheads="1"/>
          </p:cNvSpPr>
          <p:nvPr/>
        </p:nvSpPr>
        <p:spPr bwMode="auto">
          <a:xfrm>
            <a:off x="9191785" y="5527150"/>
            <a:ext cx="674687" cy="368300"/>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4" name="Rectangle 11"/>
          <p:cNvSpPr>
            <a:spLocks noChangeArrowheads="1"/>
          </p:cNvSpPr>
          <p:nvPr/>
        </p:nvSpPr>
        <p:spPr bwMode="auto">
          <a:xfrm>
            <a:off x="9191785" y="7151162"/>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pic>
        <p:nvPicPr>
          <p:cNvPr id="29698" name="Picture 2" descr="ÐÐ°ÑÑÐ¸Ð½ÐºÐ¸ Ð¿Ð¾ Ð·Ð°Ð¿ÑÐ¾ÑÑ holopor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3171" y="2409867"/>
            <a:ext cx="17081552" cy="10731073"/>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2"/>
          </p:nvPr>
        </p:nvSpPr>
        <p:spPr/>
        <p:txBody>
          <a:bodyPr/>
          <a:lstStyle/>
          <a:p>
            <a:fld id="{86CB4B4D-7CA3-9044-876B-883B54F8677D}" type="slidenum">
              <a:rPr lang="ru-RU" smtClean="0"/>
              <a:t>33</a:t>
            </a:fld>
            <a:endParaRPr lang="ru-RU"/>
          </a:p>
        </p:txBody>
      </p:sp>
    </p:spTree>
    <p:extLst>
      <p:ext uri="{BB962C8B-B14F-4D97-AF65-F5344CB8AC3E}">
        <p14:creationId xmlns:p14="http://schemas.microsoft.com/office/powerpoint/2010/main" val="1338676542"/>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Как это работает в </a:t>
            </a:r>
            <a:r>
              <a:rPr lang="ru-RU" dirty="0" err="1" smtClean="0"/>
              <a:t>ниу</a:t>
            </a:r>
            <a:r>
              <a:rPr lang="ru-RU" dirty="0" smtClean="0"/>
              <a:t> </a:t>
            </a:r>
            <a:r>
              <a:rPr lang="ru-RU" dirty="0" err="1" smtClean="0"/>
              <a:t>вшэ</a:t>
            </a:r>
            <a:r>
              <a:rPr lang="ru-RU" dirty="0" smtClean="0"/>
              <a:t>?</a:t>
            </a:r>
          </a:p>
          <a:p>
            <a:pPr algn="l">
              <a:defRPr sz="4200">
                <a:solidFill>
                  <a:srgbClr val="253957"/>
                </a:solidFill>
                <a:latin typeface="+mn-lt"/>
                <a:ea typeface="+mn-ea"/>
                <a:cs typeface="+mn-cs"/>
                <a:sym typeface="Arial Narrow"/>
              </a:defRPr>
            </a:pPr>
            <a:r>
              <a:rPr lang="ru-RU" dirty="0" smtClean="0"/>
              <a:t>Проекты лаборатории</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8" name="Rectangle 9"/>
          <p:cNvSpPr>
            <a:spLocks noChangeArrowheads="1"/>
          </p:cNvSpPr>
          <p:nvPr/>
        </p:nvSpPr>
        <p:spPr bwMode="auto">
          <a:xfrm>
            <a:off x="9825927" y="4440067"/>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3" name="Rectangle 11"/>
          <p:cNvSpPr>
            <a:spLocks noChangeArrowheads="1"/>
          </p:cNvSpPr>
          <p:nvPr/>
        </p:nvSpPr>
        <p:spPr bwMode="auto">
          <a:xfrm>
            <a:off x="9825927" y="7775404"/>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sp>
        <p:nvSpPr>
          <p:cNvPr id="10" name="Rectangle 9"/>
          <p:cNvSpPr>
            <a:spLocks noChangeArrowheads="1"/>
          </p:cNvSpPr>
          <p:nvPr/>
        </p:nvSpPr>
        <p:spPr bwMode="auto">
          <a:xfrm>
            <a:off x="9191785" y="3815825"/>
            <a:ext cx="674687" cy="369887"/>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1" name="Rectangle 10"/>
          <p:cNvSpPr>
            <a:spLocks noChangeArrowheads="1"/>
          </p:cNvSpPr>
          <p:nvPr/>
        </p:nvSpPr>
        <p:spPr bwMode="auto">
          <a:xfrm>
            <a:off x="9191785" y="5527150"/>
            <a:ext cx="674687" cy="368300"/>
          </a:xfrm>
          <a:prstGeom prst="rect">
            <a:avLst/>
          </a:prstGeom>
          <a:noFill/>
          <a:ln w="9525">
            <a:noFill/>
            <a:miter lim="800000"/>
            <a:headEnd/>
            <a:tailEnd/>
          </a:ln>
        </p:spPr>
        <p:txBody>
          <a:bodyPr wrap="none">
            <a:spAutoFit/>
          </a:bodyPr>
          <a:lstStyle/>
          <a:p>
            <a:r>
              <a:rPr lang="ru-RU">
                <a:solidFill>
                  <a:srgbClr val="FFFFFF"/>
                </a:solidFill>
                <a:latin typeface="Myriad Pro"/>
              </a:rPr>
              <a:t>фото</a:t>
            </a:r>
            <a:endParaRPr lang="en-US">
              <a:solidFill>
                <a:srgbClr val="FFFFFF"/>
              </a:solidFill>
            </a:endParaRPr>
          </a:p>
        </p:txBody>
      </p:sp>
      <p:sp>
        <p:nvSpPr>
          <p:cNvPr id="14" name="Rectangle 11"/>
          <p:cNvSpPr>
            <a:spLocks noChangeArrowheads="1"/>
          </p:cNvSpPr>
          <p:nvPr/>
        </p:nvSpPr>
        <p:spPr bwMode="auto">
          <a:xfrm>
            <a:off x="9191785" y="7151162"/>
            <a:ext cx="539315" cy="369332"/>
          </a:xfrm>
          <a:prstGeom prst="rect">
            <a:avLst/>
          </a:prstGeom>
          <a:noFill/>
          <a:ln w="9525">
            <a:noFill/>
            <a:miter lim="800000"/>
            <a:headEnd/>
            <a:tailEnd/>
          </a:ln>
        </p:spPr>
        <p:txBody>
          <a:bodyPr wrap="none">
            <a:spAutoFit/>
          </a:bodyPr>
          <a:lstStyle/>
          <a:p>
            <a:r>
              <a:rPr lang="ru-RU" dirty="0">
                <a:solidFill>
                  <a:srgbClr val="FFFFFF"/>
                </a:solidFill>
                <a:latin typeface="Myriad Pro"/>
              </a:rPr>
              <a:t>ото</a:t>
            </a:r>
            <a:endParaRPr lang="en-US" dirty="0">
              <a:solidFill>
                <a:srgbClr val="FFFFFF"/>
              </a:solidFill>
            </a:endParaRPr>
          </a:p>
        </p:txBody>
      </p:sp>
      <p:sp>
        <p:nvSpPr>
          <p:cNvPr id="15"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16"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11199" y="2726532"/>
            <a:ext cx="11284652" cy="7155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just">
              <a:defRPr sz="2800">
                <a:solidFill>
                  <a:srgbClr val="253957"/>
                </a:solidFill>
                <a:latin typeface="+mn-lt"/>
                <a:ea typeface="+mn-ea"/>
                <a:cs typeface="+mn-cs"/>
                <a:sym typeface="Arial Narrow"/>
              </a:defRPr>
            </a:pPr>
            <a:r>
              <a:rPr lang="ru-RU" sz="2800" dirty="0"/>
              <a:t>Примеры проектов с </a:t>
            </a:r>
            <a:r>
              <a:rPr lang="en-US" sz="2800" dirty="0" smtClean="0"/>
              <a:t>PTC </a:t>
            </a:r>
            <a:r>
              <a:rPr lang="ru-RU" sz="2800" dirty="0" err="1" smtClean="0"/>
              <a:t>Vuforia</a:t>
            </a:r>
            <a:r>
              <a:rPr lang="en-US" sz="2800" dirty="0" smtClean="0"/>
              <a:t> (</a:t>
            </a:r>
            <a:r>
              <a:rPr lang="ru-RU" sz="2800" dirty="0" smtClean="0"/>
              <a:t>маркерные технологии):</a:t>
            </a:r>
            <a:endParaRPr lang="ru-RU" sz="2800" dirty="0"/>
          </a:p>
          <a:p>
            <a:pPr algn="just">
              <a:defRPr sz="2800">
                <a:solidFill>
                  <a:srgbClr val="253957"/>
                </a:solidFill>
                <a:latin typeface="+mn-lt"/>
                <a:ea typeface="+mn-ea"/>
                <a:cs typeface="+mn-cs"/>
                <a:sym typeface="Arial Narrow"/>
              </a:defRPr>
            </a:pPr>
            <a:endParaRPr lang="ru-RU" sz="2800" dirty="0"/>
          </a:p>
          <a:p>
            <a:pPr marL="457200" indent="-457200" algn="just">
              <a:buFont typeface="Arial" panose="020B0604020202020204" pitchFamily="34" charset="0"/>
              <a:buChar char="•"/>
              <a:defRPr sz="2800">
                <a:solidFill>
                  <a:srgbClr val="253957"/>
                </a:solidFill>
                <a:latin typeface="+mn-lt"/>
                <a:ea typeface="+mn-ea"/>
                <a:cs typeface="+mn-cs"/>
                <a:sym typeface="Arial Narrow"/>
              </a:defRPr>
            </a:pPr>
            <a:r>
              <a:rPr lang="ru-RU" sz="2800" dirty="0"/>
              <a:t>Программное обеспечение для многопользовательского взаимодействия в дополненной реальности</a:t>
            </a:r>
          </a:p>
          <a:p>
            <a:pPr marL="457200" indent="-457200" algn="just">
              <a:buFont typeface="Arial" panose="020B0604020202020204" pitchFamily="34" charset="0"/>
              <a:buChar char="•"/>
              <a:defRPr sz="2800">
                <a:solidFill>
                  <a:srgbClr val="253957"/>
                </a:solidFill>
                <a:latin typeface="+mn-lt"/>
                <a:ea typeface="+mn-ea"/>
                <a:cs typeface="+mn-cs"/>
                <a:sym typeface="Arial Narrow"/>
              </a:defRPr>
            </a:pPr>
            <a:r>
              <a:rPr lang="ru-RU" sz="2800" dirty="0"/>
              <a:t>Программное обеспечение для изучения русского языка как иностранного с использованием дополненной реальности</a:t>
            </a:r>
          </a:p>
          <a:p>
            <a:pPr marL="457200" indent="-457200" algn="just">
              <a:buFont typeface="Arial" panose="020B0604020202020204" pitchFamily="34" charset="0"/>
              <a:buChar char="•"/>
              <a:defRPr sz="2800">
                <a:solidFill>
                  <a:srgbClr val="253957"/>
                </a:solidFill>
                <a:latin typeface="+mn-lt"/>
                <a:ea typeface="+mn-ea"/>
                <a:cs typeface="+mn-cs"/>
                <a:sym typeface="Arial Narrow"/>
              </a:defRPr>
            </a:pPr>
            <a:r>
              <a:rPr lang="ru-RU" sz="2800" dirty="0"/>
              <a:t>Визуализация для настольных игр с использованием дополненной реальности</a:t>
            </a:r>
          </a:p>
          <a:p>
            <a:pPr marL="457200" indent="-457200" algn="just">
              <a:buFont typeface="Arial" panose="020B0604020202020204" pitchFamily="34" charset="0"/>
              <a:buChar char="•"/>
              <a:defRPr sz="2800">
                <a:solidFill>
                  <a:srgbClr val="253957"/>
                </a:solidFill>
                <a:latin typeface="+mn-lt"/>
                <a:ea typeface="+mn-ea"/>
                <a:cs typeface="+mn-cs"/>
                <a:sym typeface="Arial Narrow"/>
              </a:defRPr>
            </a:pPr>
            <a:r>
              <a:rPr lang="ru-RU" sz="2800" dirty="0"/>
              <a:t>Мобильное приложение для музея с использованием элементов дополненной реальности</a:t>
            </a:r>
          </a:p>
          <a:p>
            <a:pPr marL="457200" indent="-457200" algn="just">
              <a:buFont typeface="Arial" panose="020B0604020202020204" pitchFamily="34" charset="0"/>
              <a:buChar char="•"/>
              <a:defRPr sz="2800">
                <a:solidFill>
                  <a:srgbClr val="253957"/>
                </a:solidFill>
                <a:latin typeface="+mn-lt"/>
                <a:ea typeface="+mn-ea"/>
                <a:cs typeface="+mn-cs"/>
                <a:sym typeface="Arial Narrow"/>
              </a:defRPr>
            </a:pPr>
            <a:r>
              <a:rPr lang="ru-RU" sz="2800" dirty="0"/>
              <a:t>Приложение для обучения дошкольников основам математики и алфавита</a:t>
            </a:r>
          </a:p>
          <a:p>
            <a:pPr marL="457200" indent="-457200" algn="just">
              <a:buFont typeface="Arial" panose="020B0604020202020204" pitchFamily="34" charset="0"/>
              <a:buChar char="•"/>
              <a:defRPr sz="2800">
                <a:solidFill>
                  <a:srgbClr val="253957"/>
                </a:solidFill>
                <a:latin typeface="+mn-lt"/>
                <a:ea typeface="+mn-ea"/>
                <a:cs typeface="+mn-cs"/>
                <a:sym typeface="Arial Narrow"/>
              </a:defRPr>
            </a:pPr>
            <a:r>
              <a:rPr lang="ru-RU" sz="2800" dirty="0" err="1"/>
              <a:t>Квесты</a:t>
            </a:r>
            <a:r>
              <a:rPr lang="ru-RU" sz="2800" dirty="0"/>
              <a:t> с использованием дополненной реальности</a:t>
            </a:r>
            <a:endParaRPr sz="2800" dirty="0"/>
          </a:p>
        </p:txBody>
      </p:sp>
      <p:pic>
        <p:nvPicPr>
          <p:cNvPr id="21" name="Рисунок 20" descr="C:\Users\stell\Desktop\Xcn1TMM7NpA.jpg"/>
          <p:cNvPicPr/>
          <p:nvPr/>
        </p:nvPicPr>
        <p:blipFill>
          <a:blip r:embed="rId3">
            <a:extLst>
              <a:ext uri="{28A0092B-C50C-407E-A947-70E740481C1C}">
                <a14:useLocalDpi xmlns:a14="http://schemas.microsoft.com/office/drawing/2010/main" val="0"/>
              </a:ext>
            </a:extLst>
          </a:blip>
          <a:srcRect/>
          <a:stretch>
            <a:fillRect/>
          </a:stretch>
        </p:blipFill>
        <p:spPr bwMode="auto">
          <a:xfrm>
            <a:off x="14649771" y="3025739"/>
            <a:ext cx="7926310" cy="4505643"/>
          </a:xfrm>
          <a:prstGeom prst="rect">
            <a:avLst/>
          </a:prstGeom>
          <a:noFill/>
          <a:ln>
            <a:noFill/>
          </a:ln>
        </p:spPr>
      </p:pic>
      <p:pic>
        <p:nvPicPr>
          <p:cNvPr id="22" name="Изображение 31" descr="../../Снимок%20экрана%202017-05-15%20в%2022.03.46.png"/>
          <p:cNvPicPr/>
          <p:nvPr/>
        </p:nvPicPr>
        <p:blipFill>
          <a:blip r:embed="rId4">
            <a:extLst>
              <a:ext uri="{28A0092B-C50C-407E-A947-70E740481C1C}">
                <a14:useLocalDpi xmlns:a14="http://schemas.microsoft.com/office/drawing/2010/main" val="0"/>
              </a:ext>
            </a:extLst>
          </a:blip>
          <a:srcRect/>
          <a:stretch>
            <a:fillRect/>
          </a:stretch>
        </p:blipFill>
        <p:spPr bwMode="auto">
          <a:xfrm>
            <a:off x="5919212" y="8454020"/>
            <a:ext cx="6384173" cy="4771548"/>
          </a:xfrm>
          <a:prstGeom prst="rect">
            <a:avLst/>
          </a:prstGeom>
          <a:noFill/>
          <a:ln>
            <a:noFill/>
          </a:ln>
        </p:spPr>
      </p:pic>
      <p:pic>
        <p:nvPicPr>
          <p:cNvPr id="23" name="Рисунок 22"/>
          <p:cNvPicPr/>
          <p:nvPr/>
        </p:nvPicPr>
        <p:blipFill rotWithShape="1">
          <a:blip r:embed="rId5"/>
          <a:srcRect t="5714" b="18857"/>
          <a:stretch/>
        </p:blipFill>
        <p:spPr>
          <a:xfrm>
            <a:off x="13489923" y="8454020"/>
            <a:ext cx="9252412" cy="4389120"/>
          </a:xfrm>
          <a:prstGeom prst="rect">
            <a:avLst/>
          </a:prstGeom>
        </p:spPr>
      </p:pic>
      <p:pic>
        <p:nvPicPr>
          <p:cNvPr id="24" name="Рисунок 23" descr="C:\Users\administrator\Dropbox\ПАПКА ДЛЯ РИСЁЧА\скрины\4CaC2shWs7c.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76959" y="8578735"/>
            <a:ext cx="3211172" cy="4422370"/>
          </a:xfrm>
          <a:prstGeom prst="rect">
            <a:avLst/>
          </a:prstGeom>
          <a:noFill/>
          <a:ln>
            <a:noFill/>
          </a:ln>
        </p:spPr>
      </p:pic>
      <p:sp>
        <p:nvSpPr>
          <p:cNvPr id="2" name="Номер слайда 1"/>
          <p:cNvSpPr>
            <a:spLocks noGrp="1"/>
          </p:cNvSpPr>
          <p:nvPr>
            <p:ph type="sldNum" sz="quarter" idx="2"/>
          </p:nvPr>
        </p:nvSpPr>
        <p:spPr/>
        <p:txBody>
          <a:bodyPr/>
          <a:lstStyle/>
          <a:p>
            <a:fld id="{86CB4B4D-7CA3-9044-876B-883B54F8677D}" type="slidenum">
              <a:rPr lang="ru-RU" smtClean="0"/>
              <a:t>34</a:t>
            </a:fld>
            <a:endParaRPr lang="ru-RU"/>
          </a:p>
        </p:txBody>
      </p:sp>
    </p:spTree>
    <p:extLst>
      <p:ext uri="{BB962C8B-B14F-4D97-AF65-F5344CB8AC3E}">
        <p14:creationId xmlns:p14="http://schemas.microsoft.com/office/powerpoint/2010/main" val="2087523905"/>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Как это работает в </a:t>
            </a:r>
            <a:r>
              <a:rPr lang="ru-RU" dirty="0" err="1" smtClean="0"/>
              <a:t>ниу</a:t>
            </a:r>
            <a:r>
              <a:rPr lang="ru-RU" dirty="0" smtClean="0"/>
              <a:t> </a:t>
            </a:r>
            <a:r>
              <a:rPr lang="ru-RU" dirty="0" err="1" smtClean="0"/>
              <a:t>вшэ</a:t>
            </a:r>
            <a:r>
              <a:rPr lang="ru-RU" dirty="0" smtClean="0"/>
              <a:t>?</a:t>
            </a:r>
          </a:p>
          <a:p>
            <a:pPr algn="l">
              <a:defRPr sz="4200">
                <a:solidFill>
                  <a:srgbClr val="253957"/>
                </a:solidFill>
                <a:latin typeface="+mn-lt"/>
                <a:ea typeface="+mn-ea"/>
                <a:cs typeface="+mn-cs"/>
                <a:sym typeface="Arial Narrow"/>
              </a:defRPr>
            </a:pPr>
            <a:r>
              <a:rPr lang="ru-RU" dirty="0" smtClean="0"/>
              <a:t>Проекты лаборатории</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15"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17"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11199" y="2576860"/>
            <a:ext cx="11000106" cy="2909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defRPr sz="2800">
                <a:solidFill>
                  <a:srgbClr val="253957"/>
                </a:solidFill>
                <a:latin typeface="+mn-lt"/>
                <a:ea typeface="+mn-ea"/>
                <a:cs typeface="+mn-cs"/>
                <a:sym typeface="Arial Narrow"/>
              </a:defRPr>
            </a:pPr>
            <a:r>
              <a:rPr lang="ru-RU" sz="3200" b="1" dirty="0">
                <a:solidFill>
                  <a:srgbClr val="253957"/>
                </a:solidFill>
                <a:sym typeface="Arial Narrow"/>
              </a:rPr>
              <a:t>Мобильное приложение для музея с использованием элементов дополненной </a:t>
            </a:r>
            <a:r>
              <a:rPr lang="ru-RU" sz="3200" b="1" dirty="0" smtClean="0">
                <a:solidFill>
                  <a:srgbClr val="253957"/>
                </a:solidFill>
                <a:sym typeface="Arial Narrow"/>
              </a:rPr>
              <a:t>реальности (Музей </a:t>
            </a:r>
            <a:r>
              <a:rPr lang="ru-RU" sz="3200" b="1" dirty="0" err="1" smtClean="0">
                <a:solidFill>
                  <a:srgbClr val="253957"/>
                </a:solidFill>
                <a:sym typeface="Arial Narrow"/>
              </a:rPr>
              <a:t>С.Челнокова</a:t>
            </a:r>
            <a:r>
              <a:rPr lang="ru-RU" sz="3200" b="1" dirty="0" smtClean="0">
                <a:solidFill>
                  <a:srgbClr val="253957"/>
                </a:solidFill>
                <a:sym typeface="Arial Narrow"/>
              </a:rPr>
              <a:t>)</a:t>
            </a:r>
          </a:p>
          <a:p>
            <a:pPr>
              <a:defRPr sz="2800">
                <a:solidFill>
                  <a:srgbClr val="253957"/>
                </a:solidFill>
                <a:latin typeface="+mn-lt"/>
                <a:ea typeface="+mn-ea"/>
                <a:cs typeface="+mn-cs"/>
                <a:sym typeface="Arial Narrow"/>
              </a:defRPr>
            </a:pPr>
            <a:endParaRPr lang="en-US" sz="3200" dirty="0" smtClean="0"/>
          </a:p>
          <a:p>
            <a:pPr>
              <a:defRPr sz="2800">
                <a:solidFill>
                  <a:srgbClr val="253957"/>
                </a:solidFill>
                <a:latin typeface="+mn-lt"/>
                <a:ea typeface="+mn-ea"/>
                <a:cs typeface="+mn-cs"/>
                <a:sym typeface="Arial Narrow"/>
              </a:defRPr>
            </a:pPr>
            <a:r>
              <a:rPr lang="ru-RU" sz="3200" dirty="0" smtClean="0"/>
              <a:t>Автор</a:t>
            </a:r>
            <a:r>
              <a:rPr lang="en-US" sz="3200" dirty="0" smtClean="0"/>
              <a:t>: </a:t>
            </a:r>
            <a:r>
              <a:rPr lang="ru-RU" sz="3200" dirty="0" smtClean="0"/>
              <a:t>Андрей Игнатов</a:t>
            </a:r>
            <a:endParaRPr lang="en-US" sz="3200" dirty="0" smtClean="0"/>
          </a:p>
          <a:p>
            <a:pPr>
              <a:defRPr sz="2800">
                <a:solidFill>
                  <a:srgbClr val="253957"/>
                </a:solidFill>
                <a:latin typeface="+mn-lt"/>
                <a:ea typeface="+mn-ea"/>
                <a:cs typeface="+mn-cs"/>
                <a:sym typeface="Arial Narrow"/>
              </a:defRPr>
            </a:pPr>
            <a:endParaRPr lang="en-US" sz="3200" dirty="0" smtClean="0">
              <a:solidFill>
                <a:srgbClr val="253957"/>
              </a:solidFill>
              <a:sym typeface="Arial Narrow"/>
            </a:endParaRPr>
          </a:p>
          <a:p>
            <a:pPr>
              <a:defRPr sz="2800">
                <a:solidFill>
                  <a:srgbClr val="253957"/>
                </a:solidFill>
                <a:latin typeface="+mn-lt"/>
                <a:ea typeface="+mn-ea"/>
                <a:cs typeface="+mn-cs"/>
                <a:sym typeface="Arial Narrow"/>
              </a:defRPr>
            </a:pPr>
            <a:r>
              <a:rPr lang="en-US" sz="3200" dirty="0" smtClean="0">
                <a:solidFill>
                  <a:srgbClr val="253957"/>
                </a:solidFill>
                <a:sym typeface="Arial Narrow"/>
              </a:rPr>
              <a:t>Demo: https</a:t>
            </a:r>
            <a:r>
              <a:rPr lang="en-US" sz="3200" dirty="0">
                <a:solidFill>
                  <a:srgbClr val="253957"/>
                </a:solidFill>
                <a:sym typeface="Arial Narrow"/>
              </a:rPr>
              <a:t>://www.youtube.com/watch?v=NReQEOcS58U</a:t>
            </a:r>
          </a:p>
          <a:p>
            <a:pPr>
              <a:defRPr sz="2800">
                <a:solidFill>
                  <a:srgbClr val="253957"/>
                </a:solidFill>
                <a:latin typeface="+mn-lt"/>
                <a:ea typeface="+mn-ea"/>
                <a:cs typeface="+mn-cs"/>
                <a:sym typeface="Arial Narrow"/>
              </a:defRPr>
            </a:pPr>
            <a:endParaRPr sz="3200" dirty="0"/>
          </a:p>
        </p:txBody>
      </p:sp>
      <p:pic>
        <p:nvPicPr>
          <p:cNvPr id="18" name="Picture 2" descr="https://historyrussia.org/images/img-new-gallery7/Downloadsvirtualrealitynauka0/SHAL84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1199" y="5631404"/>
            <a:ext cx="11010240" cy="7340160"/>
          </a:xfrm>
          <a:prstGeom prst="rect">
            <a:avLst/>
          </a:prstGeom>
          <a:noFill/>
          <a:extLst>
            <a:ext uri="{909E8E84-426E-40DD-AFC4-6F175D3DCCD1}">
              <a14:hiddenFill xmlns:a14="http://schemas.microsoft.com/office/drawing/2010/main">
                <a:solidFill>
                  <a:srgbClr val="FFFFFF"/>
                </a:solidFill>
              </a14:hiddenFill>
            </a:ext>
          </a:extLst>
        </p:spPr>
      </p:pic>
      <p:sp>
        <p:nvSpPr>
          <p:cNvPr id="19"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912080" y="2838328"/>
            <a:ext cx="10031640" cy="10478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just">
              <a:defRPr sz="2800">
                <a:solidFill>
                  <a:srgbClr val="253957"/>
                </a:solidFill>
                <a:latin typeface="+mn-lt"/>
                <a:ea typeface="+mn-ea"/>
                <a:cs typeface="+mn-cs"/>
                <a:sym typeface="Arial Narrow"/>
              </a:defRPr>
            </a:pPr>
            <a:r>
              <a:rPr lang="ru-RU" sz="2800" dirty="0">
                <a:solidFill>
                  <a:srgbClr val="253957"/>
                </a:solidFill>
                <a:sym typeface="Arial Narrow"/>
              </a:rPr>
              <a:t>Проект связан с разработкой специального приложения для стереофотографических выставок. Предполагается, что он будет использоваться для распознавания фотографий и предоставления пользователям дополнительной информации о них. Ожидается, что на выставке будут маркеры изображения, которые пользователь может распознать с помощью камеры устройства и получить соответствующий </a:t>
            </a:r>
            <a:r>
              <a:rPr lang="ru-RU" sz="2800" dirty="0" err="1">
                <a:solidFill>
                  <a:srgbClr val="253957"/>
                </a:solidFill>
                <a:sym typeface="Arial Narrow"/>
              </a:rPr>
              <a:t>стереофотоснимок</a:t>
            </a:r>
            <a:r>
              <a:rPr lang="ru-RU" sz="2800" dirty="0">
                <a:solidFill>
                  <a:srgbClr val="253957"/>
                </a:solidFill>
                <a:sym typeface="Arial Narrow"/>
              </a:rPr>
              <a:t>. В приложении также есть выставочный режим, в котором пользователь может использовать свой смартфон с VR-очками. В довершение всего, у пользователя есть возможность наблюдать за выставочными мероприятиями и просматривать все фотографии в галерее.</a:t>
            </a:r>
          </a:p>
          <a:p>
            <a:pPr algn="just">
              <a:defRPr sz="2800">
                <a:solidFill>
                  <a:srgbClr val="253957"/>
                </a:solidFill>
                <a:latin typeface="+mn-lt"/>
                <a:ea typeface="+mn-ea"/>
                <a:cs typeface="+mn-cs"/>
                <a:sym typeface="Arial Narrow"/>
              </a:defRPr>
            </a:pPr>
            <a:r>
              <a:rPr lang="ru-RU" sz="2800" dirty="0">
                <a:solidFill>
                  <a:srgbClr val="253957"/>
                </a:solidFill>
                <a:sym typeface="Arial Narrow"/>
              </a:rPr>
              <a:t>Платформа </a:t>
            </a:r>
            <a:r>
              <a:rPr lang="ru-RU" sz="2800" dirty="0" err="1">
                <a:solidFill>
                  <a:srgbClr val="253957"/>
                </a:solidFill>
                <a:sym typeface="Arial Narrow"/>
              </a:rPr>
              <a:t>Vuforia</a:t>
            </a:r>
            <a:r>
              <a:rPr lang="ru-RU" sz="2800" dirty="0">
                <a:solidFill>
                  <a:srgbClr val="253957"/>
                </a:solidFill>
                <a:sym typeface="Arial Narrow"/>
              </a:rPr>
              <a:t> была выбрана для этого проекта, чтобы максимизировать восприятие пользователя, поскольку она обеспечивает достаточно низкую задержку распознавания и, в то же время, высокую скорость распознавания. В дополнение к этому, </a:t>
            </a:r>
            <a:r>
              <a:rPr lang="ru-RU" sz="2800" dirty="0" err="1">
                <a:solidFill>
                  <a:srgbClr val="253957"/>
                </a:solidFill>
                <a:sym typeface="Arial Narrow"/>
              </a:rPr>
              <a:t>Vuforia</a:t>
            </a:r>
            <a:r>
              <a:rPr lang="ru-RU" sz="2800" dirty="0">
                <a:solidFill>
                  <a:srgbClr val="253957"/>
                </a:solidFill>
                <a:sym typeface="Arial Narrow"/>
              </a:rPr>
              <a:t> настроен на удобство в использовании, что было особенно примечательно в графической логике и рабочем процессе кода независимо от используемой платформы.</a:t>
            </a:r>
          </a:p>
          <a:p>
            <a:pPr algn="just">
              <a:defRPr sz="2800">
                <a:solidFill>
                  <a:srgbClr val="253957"/>
                </a:solidFill>
                <a:latin typeface="+mn-lt"/>
                <a:ea typeface="+mn-ea"/>
                <a:cs typeface="+mn-cs"/>
                <a:sym typeface="Arial Narrow"/>
              </a:defRPr>
            </a:pPr>
            <a:r>
              <a:rPr lang="ru-RU" sz="2800" dirty="0">
                <a:solidFill>
                  <a:srgbClr val="253957"/>
                </a:solidFill>
                <a:sym typeface="Arial Narrow"/>
              </a:rPr>
              <a:t>Разработанное приложение было успешно применено на выставке стереофотографий в Москве («Наука 0+» и «Стереоскопические архивы русских фотографов конца XIX - начала XX века» в Гостином Дворе). Пользователи приложения доказали моментальный опыт распознавания и общее удобство взаимодействия с приложением.</a:t>
            </a:r>
            <a:endParaRPr lang="en-US" sz="2800" dirty="0">
              <a:solidFill>
                <a:srgbClr val="253957"/>
              </a:solidFill>
              <a:sym typeface="Arial Narrow"/>
            </a:endParaRPr>
          </a:p>
        </p:txBody>
      </p:sp>
      <p:sp>
        <p:nvSpPr>
          <p:cNvPr id="2" name="Номер слайда 1"/>
          <p:cNvSpPr>
            <a:spLocks noGrp="1"/>
          </p:cNvSpPr>
          <p:nvPr>
            <p:ph type="sldNum" sz="quarter" idx="2"/>
          </p:nvPr>
        </p:nvSpPr>
        <p:spPr/>
        <p:txBody>
          <a:bodyPr/>
          <a:lstStyle/>
          <a:p>
            <a:fld id="{86CB4B4D-7CA3-9044-876B-883B54F8677D}" type="slidenum">
              <a:rPr lang="ru-RU" smtClean="0"/>
              <a:t>35</a:t>
            </a:fld>
            <a:endParaRPr lang="ru-RU"/>
          </a:p>
        </p:txBody>
      </p:sp>
    </p:spTree>
    <p:extLst>
      <p:ext uri="{BB962C8B-B14F-4D97-AF65-F5344CB8AC3E}">
        <p14:creationId xmlns:p14="http://schemas.microsoft.com/office/powerpoint/2010/main" val="1143778986"/>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Как это работает в </a:t>
            </a:r>
            <a:r>
              <a:rPr lang="ru-RU" dirty="0" err="1" smtClean="0"/>
              <a:t>ниу</a:t>
            </a:r>
            <a:r>
              <a:rPr lang="ru-RU" dirty="0" smtClean="0"/>
              <a:t> </a:t>
            </a:r>
            <a:r>
              <a:rPr lang="ru-RU" dirty="0" err="1" smtClean="0"/>
              <a:t>вшэ</a:t>
            </a:r>
            <a:r>
              <a:rPr lang="ru-RU" dirty="0" smtClean="0"/>
              <a:t>?</a:t>
            </a:r>
          </a:p>
          <a:p>
            <a:pPr algn="l">
              <a:defRPr sz="4200">
                <a:solidFill>
                  <a:srgbClr val="253957"/>
                </a:solidFill>
                <a:latin typeface="+mn-lt"/>
                <a:ea typeface="+mn-ea"/>
                <a:cs typeface="+mn-cs"/>
                <a:sym typeface="Arial Narrow"/>
              </a:defRPr>
            </a:pPr>
            <a:r>
              <a:rPr lang="ru-RU" dirty="0" smtClean="0"/>
              <a:t>Проекты лаборатории</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15"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pic>
        <p:nvPicPr>
          <p:cNvPr id="9" name="Изображение 9"/>
          <p:cNvPicPr>
            <a:picLocks noChangeAspect="1"/>
          </p:cNvPicPr>
          <p:nvPr/>
        </p:nvPicPr>
        <p:blipFill>
          <a:blip r:embed="rId3"/>
          <a:stretch>
            <a:fillRect/>
          </a:stretch>
        </p:blipFill>
        <p:spPr>
          <a:xfrm>
            <a:off x="1483964" y="6522530"/>
            <a:ext cx="4340407" cy="6698288"/>
          </a:xfrm>
          <a:prstGeom prst="rect">
            <a:avLst/>
          </a:prstGeom>
        </p:spPr>
      </p:pic>
      <p:pic>
        <p:nvPicPr>
          <p:cNvPr id="10" name="Изображение 11"/>
          <p:cNvPicPr>
            <a:picLocks noChangeAspect="1"/>
          </p:cNvPicPr>
          <p:nvPr/>
        </p:nvPicPr>
        <p:blipFill>
          <a:blip r:embed="rId4"/>
          <a:stretch>
            <a:fillRect/>
          </a:stretch>
        </p:blipFill>
        <p:spPr>
          <a:xfrm>
            <a:off x="5785986" y="6522530"/>
            <a:ext cx="4417175" cy="6698288"/>
          </a:xfrm>
          <a:prstGeom prst="rect">
            <a:avLst/>
          </a:prstGeom>
        </p:spPr>
      </p:pic>
      <p:pic>
        <p:nvPicPr>
          <p:cNvPr id="11" name="Picture 3" descr="C:\Users\arolich\Pictures\miem3d\IMG_51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5580" y="2477669"/>
            <a:ext cx="8757582" cy="44664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1047001" y="2676531"/>
            <a:ext cx="12354490" cy="20343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defRPr sz="2800">
                <a:solidFill>
                  <a:srgbClr val="253957"/>
                </a:solidFill>
                <a:latin typeface="+mn-lt"/>
                <a:ea typeface="+mn-ea"/>
                <a:cs typeface="+mn-cs"/>
                <a:sym typeface="Arial Narrow"/>
              </a:defRPr>
            </a:pPr>
            <a:r>
              <a:rPr lang="ru-RU" sz="3200" b="1" dirty="0">
                <a:solidFill>
                  <a:srgbClr val="253957"/>
                </a:solidFill>
                <a:sym typeface="Arial Narrow"/>
              </a:rPr>
              <a:t>Приложение для обучения дошкольников основам математики и алфавита</a:t>
            </a:r>
          </a:p>
          <a:p>
            <a:pPr>
              <a:defRPr sz="2800">
                <a:solidFill>
                  <a:srgbClr val="253957"/>
                </a:solidFill>
                <a:latin typeface="+mn-lt"/>
                <a:ea typeface="+mn-ea"/>
                <a:cs typeface="+mn-cs"/>
                <a:sym typeface="Arial Narrow"/>
              </a:defRPr>
            </a:pPr>
            <a:endParaRPr lang="en-US" sz="3200" dirty="0">
              <a:solidFill>
                <a:srgbClr val="253957"/>
              </a:solidFill>
              <a:sym typeface="Arial Narrow"/>
            </a:endParaRPr>
          </a:p>
          <a:p>
            <a:pPr>
              <a:defRPr sz="2800">
                <a:solidFill>
                  <a:srgbClr val="253957"/>
                </a:solidFill>
                <a:latin typeface="+mn-lt"/>
                <a:ea typeface="+mn-ea"/>
                <a:cs typeface="+mn-cs"/>
                <a:sym typeface="Arial Narrow"/>
              </a:defRPr>
            </a:pPr>
            <a:r>
              <a:rPr lang="ru-RU" sz="3200" dirty="0">
                <a:solidFill>
                  <a:srgbClr val="253957"/>
                </a:solidFill>
                <a:sym typeface="Arial Narrow"/>
              </a:rPr>
              <a:t>Автор</a:t>
            </a:r>
            <a:r>
              <a:rPr lang="en-US" sz="3200" dirty="0">
                <a:solidFill>
                  <a:srgbClr val="253957"/>
                </a:solidFill>
                <a:sym typeface="Arial Narrow"/>
              </a:rPr>
              <a:t>: </a:t>
            </a:r>
            <a:r>
              <a:rPr lang="ru-RU" sz="3200" dirty="0">
                <a:solidFill>
                  <a:srgbClr val="253957"/>
                </a:solidFill>
                <a:sym typeface="Arial Narrow"/>
              </a:rPr>
              <a:t>Дарья Смусева</a:t>
            </a:r>
            <a:endParaRPr lang="en-US" sz="3200" dirty="0">
              <a:solidFill>
                <a:srgbClr val="253957"/>
              </a:solidFill>
              <a:sym typeface="Arial Narrow"/>
            </a:endParaRPr>
          </a:p>
        </p:txBody>
      </p:sp>
      <p:sp>
        <p:nvSpPr>
          <p:cNvPr id="13"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1455488" y="4966046"/>
            <a:ext cx="11537516" cy="80126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just">
              <a:defRPr sz="2800">
                <a:solidFill>
                  <a:srgbClr val="253957"/>
                </a:solidFill>
                <a:latin typeface="+mn-lt"/>
                <a:ea typeface="+mn-ea"/>
                <a:cs typeface="+mn-cs"/>
                <a:sym typeface="Arial Narrow"/>
              </a:defRPr>
            </a:pPr>
            <a:r>
              <a:rPr lang="ru-RU" sz="3200" dirty="0">
                <a:sym typeface="Arial Narrow"/>
              </a:rPr>
              <a:t>Цель проекта: повысить уровень усвоения учебного материала в дошкольном образовании путем разработки программного обеспечения для интерактивной визуализации учебного материала с использованием алгоритмов дополненной реальности.</a:t>
            </a:r>
          </a:p>
          <a:p>
            <a:pPr algn="just">
              <a:defRPr sz="2800">
                <a:solidFill>
                  <a:srgbClr val="253957"/>
                </a:solidFill>
                <a:latin typeface="+mn-lt"/>
                <a:ea typeface="+mn-ea"/>
                <a:cs typeface="+mn-cs"/>
                <a:sym typeface="Arial Narrow"/>
              </a:defRPr>
            </a:pPr>
            <a:r>
              <a:rPr lang="ru-RU" sz="3200" dirty="0">
                <a:sym typeface="Arial Narrow"/>
              </a:rPr>
              <a:t>Приложение имеет 2 режима работы: стереоскопический для гарнитуры виртуальной реальности и обычный. Приложение позволяет реализовать комплексный подход к дошкольному образованию с использованием дополненной </a:t>
            </a:r>
            <a:r>
              <a:rPr lang="ru-RU" sz="3200" dirty="0" smtClean="0">
                <a:sym typeface="Arial Narrow"/>
              </a:rPr>
              <a:t>реальности. </a:t>
            </a:r>
            <a:r>
              <a:rPr lang="ru-RU" sz="3200" dirty="0">
                <a:sym typeface="Arial Narrow"/>
              </a:rPr>
              <a:t>Также мы разработали алгоритмы динамической визуализации арифметических операций в виде операций с виртуальными объектами (например, яблоками) и аудио-помощником. </a:t>
            </a:r>
            <a:r>
              <a:rPr lang="ru-RU" sz="3200" dirty="0" err="1">
                <a:sym typeface="Arial Narrow"/>
              </a:rPr>
              <a:t>Vuforia</a:t>
            </a:r>
            <a:r>
              <a:rPr lang="ru-RU" sz="3200" dirty="0">
                <a:sym typeface="Arial Narrow"/>
              </a:rPr>
              <a:t> помогает нам в алгоритмах распознавания изображений для реализации взаимодействия пользователя с виртуальными </a:t>
            </a:r>
            <a:r>
              <a:rPr lang="ru-RU" sz="3200" dirty="0" smtClean="0">
                <a:sym typeface="Arial Narrow"/>
              </a:rPr>
              <a:t>объектами.</a:t>
            </a:r>
            <a:endParaRPr lang="ru-RU" sz="3200" dirty="0">
              <a:sym typeface="Arial Narrow"/>
            </a:endParaRPr>
          </a:p>
          <a:p>
            <a:pPr algn="just">
              <a:defRPr sz="2800">
                <a:solidFill>
                  <a:srgbClr val="253957"/>
                </a:solidFill>
                <a:latin typeface="+mn-lt"/>
                <a:ea typeface="+mn-ea"/>
                <a:cs typeface="+mn-cs"/>
                <a:sym typeface="Arial Narrow"/>
              </a:defRPr>
            </a:pPr>
            <a:r>
              <a:rPr lang="ru-RU" sz="3200" dirty="0">
                <a:sym typeface="Arial Narrow"/>
              </a:rPr>
              <a:t>Целевая аудитория: дети от 2 до 7 лет и их </a:t>
            </a:r>
            <a:r>
              <a:rPr lang="ru-RU" sz="3200" dirty="0" smtClean="0">
                <a:sym typeface="Arial Narrow"/>
              </a:rPr>
              <a:t>родители</a:t>
            </a:r>
          </a:p>
          <a:p>
            <a:pPr algn="just">
              <a:defRPr sz="2800">
                <a:solidFill>
                  <a:srgbClr val="253957"/>
                </a:solidFill>
                <a:latin typeface="+mn-lt"/>
                <a:ea typeface="+mn-ea"/>
                <a:cs typeface="+mn-cs"/>
                <a:sym typeface="Arial Narrow"/>
              </a:defRPr>
            </a:pPr>
            <a:endParaRPr lang="en-US" sz="3200" dirty="0">
              <a:sym typeface="Arial Narrow"/>
            </a:endParaRPr>
          </a:p>
          <a:p>
            <a:pPr algn="just">
              <a:defRPr sz="2800">
                <a:solidFill>
                  <a:srgbClr val="253957"/>
                </a:solidFill>
                <a:latin typeface="+mn-lt"/>
                <a:ea typeface="+mn-ea"/>
                <a:cs typeface="+mn-cs"/>
                <a:sym typeface="Arial Narrow"/>
              </a:defRPr>
            </a:pPr>
            <a:r>
              <a:rPr lang="en-US" sz="3200" dirty="0" smtClean="0">
                <a:sym typeface="Arial Narrow"/>
              </a:rPr>
              <a:t>Demo: https</a:t>
            </a:r>
            <a:r>
              <a:rPr lang="en-US" sz="3200" dirty="0">
                <a:sym typeface="Arial Narrow"/>
              </a:rPr>
              <a:t>://www.youtube.com/watch?v=Pp-RgQL08bg</a:t>
            </a:r>
            <a:endParaRPr lang="en-US" sz="3200" dirty="0" smtClean="0">
              <a:sym typeface="Arial Narrow"/>
            </a:endParaRPr>
          </a:p>
          <a:p>
            <a:pPr algn="just">
              <a:defRPr sz="2800">
                <a:solidFill>
                  <a:srgbClr val="253957"/>
                </a:solidFill>
                <a:latin typeface="+mn-lt"/>
                <a:ea typeface="+mn-ea"/>
                <a:cs typeface="+mn-cs"/>
                <a:sym typeface="Arial Narrow"/>
              </a:defRPr>
            </a:pPr>
            <a:endParaRPr lang="en-US" sz="3200" dirty="0">
              <a:sym typeface="Arial Narrow"/>
            </a:endParaRPr>
          </a:p>
          <a:p>
            <a:pPr algn="just">
              <a:defRPr sz="2800">
                <a:solidFill>
                  <a:srgbClr val="253957"/>
                </a:solidFill>
                <a:latin typeface="+mn-lt"/>
                <a:ea typeface="+mn-ea"/>
                <a:cs typeface="+mn-cs"/>
                <a:sym typeface="Arial Narrow"/>
              </a:defRPr>
            </a:pPr>
            <a:endParaRPr lang="en-US" sz="3200" dirty="0" smtClean="0">
              <a:sym typeface="Arial Narrow"/>
            </a:endParaRPr>
          </a:p>
        </p:txBody>
      </p:sp>
      <p:sp>
        <p:nvSpPr>
          <p:cNvPr id="2" name="Номер слайда 1"/>
          <p:cNvSpPr>
            <a:spLocks noGrp="1"/>
          </p:cNvSpPr>
          <p:nvPr>
            <p:ph type="sldNum" sz="quarter" idx="2"/>
          </p:nvPr>
        </p:nvSpPr>
        <p:spPr/>
        <p:txBody>
          <a:bodyPr/>
          <a:lstStyle/>
          <a:p>
            <a:fld id="{86CB4B4D-7CA3-9044-876B-883B54F8677D}" type="slidenum">
              <a:rPr lang="ru-RU" smtClean="0"/>
              <a:t>36</a:t>
            </a:fld>
            <a:endParaRPr lang="ru-RU"/>
          </a:p>
        </p:txBody>
      </p:sp>
    </p:spTree>
    <p:extLst>
      <p:ext uri="{BB962C8B-B14F-4D97-AF65-F5344CB8AC3E}">
        <p14:creationId xmlns:p14="http://schemas.microsoft.com/office/powerpoint/2010/main" val="4056793951"/>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Технологии</a:t>
            </a:r>
          </a:p>
          <a:p>
            <a:pPr algn="l">
              <a:defRPr sz="4200">
                <a:solidFill>
                  <a:srgbClr val="253957"/>
                </a:solidFill>
                <a:latin typeface="+mn-lt"/>
                <a:ea typeface="+mn-ea"/>
                <a:cs typeface="+mn-cs"/>
                <a:sym typeface="Arial Narrow"/>
              </a:defRPr>
            </a:pPr>
            <a:r>
              <a:rPr lang="ru-RU" dirty="0" smtClean="0"/>
              <a:t>Что по </a:t>
            </a:r>
            <a:r>
              <a:rPr lang="ru-RU" dirty="0" err="1" smtClean="0"/>
              <a:t>хайпу</a:t>
            </a:r>
            <a:r>
              <a:rPr lang="ru-RU" dirty="0" smtClean="0"/>
              <a:t>?</a:t>
            </a:r>
            <a:endParaRPr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pic>
        <p:nvPicPr>
          <p:cNvPr id="6" name="Picture 2" descr="Gartner Hype Cycle for Emerging Technologies, 2018"/>
          <p:cNvPicPr>
            <a:picLocks noChangeAspect="1" noChangeArrowheads="1"/>
          </p:cNvPicPr>
          <p:nvPr/>
        </p:nvPicPr>
        <p:blipFill rotWithShape="1">
          <a:blip r:embed="rId3">
            <a:extLst>
              <a:ext uri="{28A0092B-C50C-407E-A947-70E740481C1C}">
                <a14:useLocalDpi xmlns:a14="http://schemas.microsoft.com/office/drawing/2010/main" val="0"/>
              </a:ext>
            </a:extLst>
          </a:blip>
          <a:srcRect t="5939" b="6197"/>
          <a:stretch/>
        </p:blipFill>
        <p:spPr bwMode="auto">
          <a:xfrm>
            <a:off x="3407024" y="2393504"/>
            <a:ext cx="16345816" cy="11233247"/>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2"/>
          </p:nvPr>
        </p:nvSpPr>
        <p:spPr/>
        <p:txBody>
          <a:bodyPr/>
          <a:lstStyle/>
          <a:p>
            <a:fld id="{86CB4B4D-7CA3-9044-876B-883B54F8677D}" type="slidenum">
              <a:rPr lang="ru-RU" smtClean="0"/>
              <a:t>4</a:t>
            </a:fld>
            <a:endParaRPr lang="ru-RU"/>
          </a:p>
        </p:txBody>
      </p:sp>
    </p:spTree>
    <p:extLst>
      <p:ext uri="{BB962C8B-B14F-4D97-AF65-F5344CB8AC3E}">
        <p14:creationId xmlns:p14="http://schemas.microsoft.com/office/powerpoint/2010/main" val="3302947836"/>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err="1" smtClean="0"/>
              <a:t>ПОЦифруем</a:t>
            </a:r>
            <a:r>
              <a:rPr lang="ru-RU" dirty="0" smtClean="0"/>
              <a:t>?</a:t>
            </a:r>
          </a:p>
          <a:p>
            <a:pPr algn="l">
              <a:defRPr sz="4200">
                <a:solidFill>
                  <a:srgbClr val="253957"/>
                </a:solidFill>
                <a:latin typeface="+mn-lt"/>
                <a:ea typeface="+mn-ea"/>
                <a:cs typeface="+mn-cs"/>
                <a:sym typeface="Arial Narrow"/>
              </a:defRPr>
            </a:pPr>
            <a:r>
              <a:rPr lang="ru-RU" dirty="0" smtClean="0"/>
              <a:t>Что по </a:t>
            </a:r>
            <a:r>
              <a:rPr lang="ru-RU" dirty="0" err="1" smtClean="0"/>
              <a:t>хайпу</a:t>
            </a:r>
            <a:r>
              <a:rPr lang="ru-RU" dirty="0" smtClean="0"/>
              <a:t>?</a:t>
            </a:r>
            <a:endParaRPr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pic>
        <p:nvPicPr>
          <p:cNvPr id="1026" name="Picture 2" descr="ÐÐ°ÑÑÐ¸Ð½ÐºÐ¸ Ð¿Ð¾ Ð·Ð°Ð¿ÑÐ¾ÑÑ digital economy meme"/>
          <p:cNvPicPr>
            <a:picLocks noChangeAspect="1" noChangeArrowheads="1"/>
          </p:cNvPicPr>
          <p:nvPr/>
        </p:nvPicPr>
        <p:blipFill rotWithShape="1">
          <a:blip r:embed="rId3">
            <a:extLst>
              <a:ext uri="{28A0092B-C50C-407E-A947-70E740481C1C}">
                <a14:useLocalDpi xmlns:a14="http://schemas.microsoft.com/office/drawing/2010/main" val="0"/>
              </a:ext>
            </a:extLst>
          </a:blip>
          <a:srcRect b="5881"/>
          <a:stretch/>
        </p:blipFill>
        <p:spPr bwMode="auto">
          <a:xfrm>
            <a:off x="14640272" y="4369660"/>
            <a:ext cx="8496944" cy="646891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390800" y="2895134"/>
            <a:ext cx="12192000" cy="4708981"/>
          </a:xfrm>
          <a:prstGeom prst="rect">
            <a:avLst/>
          </a:prstGeom>
        </p:spPr>
        <p:txBody>
          <a:bodyPr>
            <a:spAutoFit/>
          </a:bodyPr>
          <a:lstStyle/>
          <a:p>
            <a:pPr algn="just"/>
            <a:r>
              <a:rPr lang="ru-RU" b="1" dirty="0">
                <a:solidFill>
                  <a:srgbClr val="002060"/>
                </a:solidFill>
                <a:latin typeface="Arial Narrow" panose="020B0606020202030204" pitchFamily="34" charset="0"/>
              </a:rPr>
              <a:t>Цифровая трансформация </a:t>
            </a:r>
            <a:r>
              <a:rPr lang="ru-RU" dirty="0">
                <a:solidFill>
                  <a:srgbClr val="002060"/>
                </a:solidFill>
                <a:latin typeface="Arial Narrow" panose="020B0606020202030204" pitchFamily="34" charset="0"/>
              </a:rPr>
              <a:t>— </a:t>
            </a:r>
            <a:endParaRPr lang="ru-RU" dirty="0" smtClean="0">
              <a:solidFill>
                <a:srgbClr val="002060"/>
              </a:solidFill>
              <a:latin typeface="Arial Narrow" panose="020B0606020202030204" pitchFamily="34" charset="0"/>
            </a:endParaRPr>
          </a:p>
          <a:p>
            <a:pPr algn="just"/>
            <a:r>
              <a:rPr lang="ru-RU" dirty="0" smtClean="0">
                <a:solidFill>
                  <a:srgbClr val="002060"/>
                </a:solidFill>
                <a:latin typeface="Arial Narrow" panose="020B0606020202030204" pitchFamily="34" charset="0"/>
              </a:rPr>
              <a:t>это </a:t>
            </a:r>
            <a:r>
              <a:rPr lang="ru-RU" dirty="0">
                <a:solidFill>
                  <a:srgbClr val="002060"/>
                </a:solidFill>
                <a:latin typeface="Arial Narrow" panose="020B0606020202030204" pitchFamily="34" charset="0"/>
              </a:rPr>
              <a:t>процесс интеграции цифровых технологий во все аспекты бизнес-деятельности, требующий внесения коренных изменений в технологии, культуру, операции и принципы создания новых продуктов и услуг.</a:t>
            </a:r>
            <a:r>
              <a:rPr lang="ru-RU" dirty="0">
                <a:latin typeface="Arial Narrow" panose="020B0606020202030204" pitchFamily="34" charset="0"/>
              </a:rPr>
              <a:t> </a:t>
            </a:r>
            <a:endParaRPr lang="ru-RU" dirty="0"/>
          </a:p>
        </p:txBody>
      </p:sp>
      <p:sp>
        <p:nvSpPr>
          <p:cNvPr id="4" name="Прямоугольник 3"/>
          <p:cNvSpPr/>
          <p:nvPr/>
        </p:nvSpPr>
        <p:spPr>
          <a:xfrm>
            <a:off x="1390800" y="9162256"/>
            <a:ext cx="12192000" cy="3539430"/>
          </a:xfrm>
          <a:prstGeom prst="rect">
            <a:avLst/>
          </a:prstGeom>
        </p:spPr>
        <p:txBody>
          <a:bodyPr>
            <a:spAutoFit/>
          </a:bodyPr>
          <a:lstStyle/>
          <a:p>
            <a:pPr algn="l"/>
            <a:r>
              <a:rPr lang="ru-RU" sz="2800" dirty="0">
                <a:latin typeface="+mn-lt"/>
              </a:rPr>
              <a:t>По оценке директора Центра социально-экономических инноваций экономического факультета МГУ имени </a:t>
            </a:r>
            <a:r>
              <a:rPr lang="ru-RU" sz="2800" dirty="0" err="1">
                <a:latin typeface="+mn-lt"/>
              </a:rPr>
              <a:t>М.В.Ломоносова</a:t>
            </a:r>
            <a:r>
              <a:rPr lang="ru-RU" sz="2800" dirty="0">
                <a:latin typeface="+mn-lt"/>
              </a:rPr>
              <a:t>, д.э.н., профессора Ларисы Владимировны </a:t>
            </a:r>
            <a:r>
              <a:rPr lang="ru-RU" sz="2800" dirty="0" err="1">
                <a:latin typeface="+mn-lt"/>
              </a:rPr>
              <a:t>Лапидус</a:t>
            </a:r>
            <a:r>
              <a:rPr lang="ru-RU" sz="2800" dirty="0">
                <a:latin typeface="+mn-lt"/>
              </a:rPr>
              <a:t>, процесс формирования цифровой экономики, технологический сдвиг и переход к четвертой промышленной революции только за последние 28 лет привели к появлению </a:t>
            </a:r>
            <a:r>
              <a:rPr lang="ru-RU" sz="2800" b="1" dirty="0">
                <a:latin typeface="+mn-lt"/>
              </a:rPr>
              <a:t>293</a:t>
            </a:r>
            <a:r>
              <a:rPr lang="ru-RU" sz="2800" dirty="0">
                <a:latin typeface="+mn-lt"/>
              </a:rPr>
              <a:t> новых терминов (</a:t>
            </a:r>
            <a:r>
              <a:rPr lang="ru-RU" sz="2800" b="1" dirty="0">
                <a:latin typeface="+mn-lt"/>
              </a:rPr>
              <a:t>160</a:t>
            </a:r>
            <a:r>
              <a:rPr lang="ru-RU" sz="2800" dirty="0">
                <a:latin typeface="+mn-lt"/>
              </a:rPr>
              <a:t> на макроэкономическом уровне и около </a:t>
            </a:r>
            <a:r>
              <a:rPr lang="ru-RU" sz="2800" b="1" dirty="0">
                <a:latin typeface="+mn-lt"/>
              </a:rPr>
              <a:t>140</a:t>
            </a:r>
            <a:r>
              <a:rPr lang="ru-RU" sz="2800" dirty="0">
                <a:latin typeface="+mn-lt"/>
              </a:rPr>
              <a:t> – на микроэкономическом уровне), </a:t>
            </a:r>
            <a:r>
              <a:rPr lang="ru-RU" sz="2800" b="1" dirty="0">
                <a:latin typeface="+mn-lt"/>
              </a:rPr>
              <a:t>102 </a:t>
            </a:r>
            <a:r>
              <a:rPr lang="ru-RU" sz="2800" dirty="0">
                <a:latin typeface="+mn-lt"/>
              </a:rPr>
              <a:t>новых аббревиатур, </a:t>
            </a:r>
            <a:r>
              <a:rPr lang="ru-RU" sz="2800" b="1" dirty="0">
                <a:latin typeface="+mn-lt"/>
              </a:rPr>
              <a:t>77</a:t>
            </a:r>
            <a:r>
              <a:rPr lang="ru-RU" sz="2800" dirty="0">
                <a:latin typeface="+mn-lt"/>
              </a:rPr>
              <a:t> новых видов электронных услуг. </a:t>
            </a:r>
            <a:r>
              <a:rPr lang="ru-RU" sz="2800" b="1" dirty="0">
                <a:latin typeface="+mn-lt"/>
              </a:rPr>
              <a:t>93</a:t>
            </a:r>
            <a:r>
              <a:rPr lang="ru-RU" sz="2800" dirty="0">
                <a:latin typeface="+mn-lt"/>
              </a:rPr>
              <a:t> ранее известных термина и научных теорий стали использоваться в новом контексте и получили новую интерпретацию.</a:t>
            </a:r>
          </a:p>
        </p:txBody>
      </p:sp>
      <p:sp>
        <p:nvSpPr>
          <p:cNvPr id="5" name="Номер слайда 4"/>
          <p:cNvSpPr>
            <a:spLocks noGrp="1"/>
          </p:cNvSpPr>
          <p:nvPr>
            <p:ph type="sldNum" sz="quarter" idx="2"/>
          </p:nvPr>
        </p:nvSpPr>
        <p:spPr/>
        <p:txBody>
          <a:bodyPr/>
          <a:lstStyle/>
          <a:p>
            <a:fld id="{86CB4B4D-7CA3-9044-876B-883B54F8677D}" type="slidenum">
              <a:rPr lang="ru-RU" smtClean="0"/>
              <a:t>5</a:t>
            </a:fld>
            <a:endParaRPr lang="ru-RU"/>
          </a:p>
        </p:txBody>
      </p:sp>
    </p:spTree>
    <p:extLst>
      <p:ext uri="{BB962C8B-B14F-4D97-AF65-F5344CB8AC3E}">
        <p14:creationId xmlns:p14="http://schemas.microsoft.com/office/powerpoint/2010/main" val="2027302096"/>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err="1" smtClean="0"/>
              <a:t>ПОЦифруем</a:t>
            </a:r>
            <a:r>
              <a:rPr lang="ru-RU" dirty="0" smtClean="0"/>
              <a:t>?</a:t>
            </a:r>
          </a:p>
          <a:p>
            <a:pPr algn="l">
              <a:defRPr sz="4200">
                <a:solidFill>
                  <a:srgbClr val="253957"/>
                </a:solidFill>
                <a:latin typeface="+mn-lt"/>
                <a:ea typeface="+mn-ea"/>
                <a:cs typeface="+mn-cs"/>
                <a:sym typeface="Arial Narrow"/>
              </a:defRPr>
            </a:pPr>
            <a:r>
              <a:rPr lang="ru-RU" dirty="0" smtClean="0"/>
              <a:t>Что по </a:t>
            </a:r>
            <a:r>
              <a:rPr lang="ru-RU" dirty="0" err="1" smtClean="0"/>
              <a:t>хайпу</a:t>
            </a:r>
            <a:r>
              <a:rPr lang="ru-RU" dirty="0" smtClean="0"/>
              <a:t>?</a:t>
            </a:r>
            <a:endParaRPr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5" name="Номер слайда 4"/>
          <p:cNvSpPr>
            <a:spLocks noGrp="1"/>
          </p:cNvSpPr>
          <p:nvPr>
            <p:ph type="sldNum" sz="quarter" idx="2"/>
          </p:nvPr>
        </p:nvSpPr>
        <p:spPr/>
        <p:txBody>
          <a:bodyPr/>
          <a:lstStyle/>
          <a:p>
            <a:fld id="{86CB4B4D-7CA3-9044-876B-883B54F8677D}" type="slidenum">
              <a:rPr lang="ru-RU" smtClean="0"/>
              <a:t>6</a:t>
            </a:fld>
            <a:endParaRPr lang="ru-RU"/>
          </a:p>
        </p:txBody>
      </p:sp>
      <p:pic>
        <p:nvPicPr>
          <p:cNvPr id="9" name="Рисунок 8">
            <a:extLst>
              <a:ext uri="{FF2B5EF4-FFF2-40B4-BE49-F238E27FC236}">
                <a16:creationId xmlns:a16="http://schemas.microsoft.com/office/drawing/2014/main" id="{9850A07F-1D02-40FD-8532-76DCB84DF865}"/>
              </a:ext>
            </a:extLst>
          </p:cNvPr>
          <p:cNvPicPr>
            <a:picLocks noChangeAspect="1"/>
          </p:cNvPicPr>
          <p:nvPr/>
        </p:nvPicPr>
        <p:blipFill rotWithShape="1">
          <a:blip r:embed="rId3"/>
          <a:srcRect l="20745" t="13738" r="22446" b="15863"/>
          <a:stretch/>
        </p:blipFill>
        <p:spPr>
          <a:xfrm>
            <a:off x="3548114" y="2399987"/>
            <a:ext cx="17269911" cy="10694185"/>
          </a:xfrm>
          <a:prstGeom prst="rect">
            <a:avLst/>
          </a:prstGeom>
        </p:spPr>
      </p:pic>
    </p:spTree>
    <p:extLst>
      <p:ext uri="{BB962C8B-B14F-4D97-AF65-F5344CB8AC3E}">
        <p14:creationId xmlns:p14="http://schemas.microsoft.com/office/powerpoint/2010/main" val="266120827"/>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Революции</a:t>
            </a:r>
          </a:p>
          <a:p>
            <a:pPr algn="l">
              <a:defRPr sz="4200">
                <a:solidFill>
                  <a:srgbClr val="253957"/>
                </a:solidFill>
                <a:latin typeface="+mn-lt"/>
                <a:ea typeface="+mn-ea"/>
                <a:cs typeface="+mn-cs"/>
                <a:sym typeface="Arial Narrow"/>
              </a:defRPr>
            </a:pPr>
            <a:r>
              <a:rPr lang="ru-RU" dirty="0" smtClean="0"/>
              <a:t>Что по </a:t>
            </a:r>
            <a:r>
              <a:rPr lang="ru-RU" dirty="0" err="1" smtClean="0"/>
              <a:t>хайпу</a:t>
            </a:r>
            <a:r>
              <a:rPr lang="ru-RU" dirty="0" smtClean="0"/>
              <a:t>?</a:t>
            </a:r>
            <a:endParaRPr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pic>
        <p:nvPicPr>
          <p:cNvPr id="2050" name="Picture 2" descr="ÐÐ°ÑÑÐ¸Ð½ÐºÐ¸ Ð¿Ð¾ Ð·Ð°Ð¿ÑÐ¾ÑÑ Ð¿ÑÐ¾Ð¼ÑÑÐ»ÐµÐ½Ð½ÑÐµ ÑÐµÐ²Ð¾Ð»ÑÑÐ¸Ð¸"/>
          <p:cNvPicPr>
            <a:picLocks noChangeAspect="1" noChangeArrowheads="1"/>
          </p:cNvPicPr>
          <p:nvPr/>
        </p:nvPicPr>
        <p:blipFill rotWithShape="1">
          <a:blip r:embed="rId3">
            <a:extLst>
              <a:ext uri="{28A0092B-C50C-407E-A947-70E740481C1C}">
                <a14:useLocalDpi xmlns:a14="http://schemas.microsoft.com/office/drawing/2010/main" val="0"/>
              </a:ext>
            </a:extLst>
          </a:blip>
          <a:srcRect t="8756"/>
          <a:stretch/>
        </p:blipFill>
        <p:spPr bwMode="auto">
          <a:xfrm>
            <a:off x="2830960" y="2825552"/>
            <a:ext cx="18321102" cy="9433048"/>
          </a:xfrm>
          <a:prstGeom prst="rect">
            <a:avLst/>
          </a:prstGeom>
          <a:noFill/>
          <a:extLst>
            <a:ext uri="{909E8E84-426E-40DD-AFC4-6F175D3DCCD1}">
              <a14:hiddenFill xmlns:a14="http://schemas.microsoft.com/office/drawing/2010/main">
                <a:solidFill>
                  <a:srgbClr val="FFFFFF"/>
                </a:solidFill>
              </a14:hiddenFill>
            </a:ext>
          </a:extLst>
        </p:spPr>
      </p:pic>
      <p:sp>
        <p:nvSpPr>
          <p:cNvPr id="3" name="Номер слайда 2"/>
          <p:cNvSpPr>
            <a:spLocks noGrp="1"/>
          </p:cNvSpPr>
          <p:nvPr>
            <p:ph type="sldNum" sz="quarter" idx="2"/>
          </p:nvPr>
        </p:nvSpPr>
        <p:spPr/>
        <p:txBody>
          <a:bodyPr/>
          <a:lstStyle/>
          <a:p>
            <a:fld id="{86CB4B4D-7CA3-9044-876B-883B54F8677D}" type="slidenum">
              <a:rPr lang="ru-RU" smtClean="0"/>
              <a:t>7</a:t>
            </a:fld>
            <a:endParaRPr lang="ru-RU"/>
          </a:p>
        </p:txBody>
      </p:sp>
    </p:spTree>
    <p:extLst>
      <p:ext uri="{BB962C8B-B14F-4D97-AF65-F5344CB8AC3E}">
        <p14:creationId xmlns:p14="http://schemas.microsoft.com/office/powerpoint/2010/main" val="3847826398"/>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Революции</a:t>
            </a:r>
          </a:p>
          <a:p>
            <a:pPr algn="l">
              <a:defRPr sz="4200">
                <a:solidFill>
                  <a:srgbClr val="253957"/>
                </a:solidFill>
                <a:latin typeface="+mn-lt"/>
                <a:ea typeface="+mn-ea"/>
                <a:cs typeface="+mn-cs"/>
                <a:sym typeface="Arial Narrow"/>
              </a:defRPr>
            </a:pPr>
            <a:r>
              <a:rPr lang="ru-RU" dirty="0" smtClean="0"/>
              <a:t>Что по </a:t>
            </a:r>
            <a:r>
              <a:rPr lang="ru-RU" dirty="0" err="1" smtClean="0"/>
              <a:t>хайпу</a:t>
            </a:r>
            <a:r>
              <a:rPr lang="ru-RU" dirty="0" smtClean="0"/>
              <a:t>?</a:t>
            </a:r>
            <a:endParaRPr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pic>
        <p:nvPicPr>
          <p:cNvPr id="4098" name="Picture 2" descr="ÐÐ¾ÑÐ¾Ð¶ÐµÐµ Ð¸Ð·Ð¾Ð±ÑÐ°Ð¶ÐµÐ½Ð¸Ðµ"/>
          <p:cNvPicPr>
            <a:picLocks noChangeAspect="1" noChangeArrowheads="1"/>
          </p:cNvPicPr>
          <p:nvPr/>
        </p:nvPicPr>
        <p:blipFill rotWithShape="1">
          <a:blip r:embed="rId3">
            <a:extLst>
              <a:ext uri="{28A0092B-C50C-407E-A947-70E740481C1C}">
                <a14:useLocalDpi xmlns:a14="http://schemas.microsoft.com/office/drawing/2010/main" val="0"/>
              </a:ext>
            </a:extLst>
          </a:blip>
          <a:srcRect t="9346"/>
          <a:stretch/>
        </p:blipFill>
        <p:spPr bwMode="auto">
          <a:xfrm>
            <a:off x="4271119" y="2234524"/>
            <a:ext cx="14905656" cy="11165894"/>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2"/>
          </p:nvPr>
        </p:nvSpPr>
        <p:spPr/>
        <p:txBody>
          <a:bodyPr/>
          <a:lstStyle/>
          <a:p>
            <a:fld id="{86CB4B4D-7CA3-9044-876B-883B54F8677D}" type="slidenum">
              <a:rPr lang="ru-RU" smtClean="0"/>
              <a:t>8</a:t>
            </a:fld>
            <a:endParaRPr lang="ru-RU"/>
          </a:p>
        </p:txBody>
      </p:sp>
    </p:spTree>
    <p:extLst>
      <p:ext uri="{BB962C8B-B14F-4D97-AF65-F5344CB8AC3E}">
        <p14:creationId xmlns:p14="http://schemas.microsoft.com/office/powerpoint/2010/main" val="107531722"/>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970761" y="223452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14936" y="1"/>
            <a:ext cx="16073440" cy="1961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en-US" dirty="0" err="1" smtClean="0"/>
              <a:t>Indusrty</a:t>
            </a:r>
            <a:r>
              <a:rPr lang="en-US" dirty="0" smtClean="0"/>
              <a:t> 4.0.</a:t>
            </a:r>
            <a:endParaRPr lang="ru-RU" dirty="0" smtClean="0"/>
          </a:p>
          <a:p>
            <a:pPr algn="l">
              <a:defRPr sz="4200">
                <a:solidFill>
                  <a:srgbClr val="253957"/>
                </a:solidFill>
                <a:latin typeface="+mn-lt"/>
                <a:ea typeface="+mn-ea"/>
                <a:cs typeface="+mn-cs"/>
                <a:sym typeface="Arial Narrow"/>
              </a:defRPr>
            </a:pPr>
            <a:r>
              <a:rPr lang="ru-RU" dirty="0" smtClean="0"/>
              <a:t>Что по </a:t>
            </a:r>
            <a:r>
              <a:rPr lang="ru-RU" dirty="0" err="1" smtClean="0"/>
              <a:t>хайпу</a:t>
            </a:r>
            <a:r>
              <a:rPr lang="ru-RU" dirty="0" smtClean="0"/>
              <a:t>?</a:t>
            </a:r>
            <a:endParaRPr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5" name="Прямоугольник 4"/>
          <p:cNvSpPr/>
          <p:nvPr/>
        </p:nvSpPr>
        <p:spPr>
          <a:xfrm>
            <a:off x="1257946" y="2662929"/>
            <a:ext cx="21447222" cy="8217634"/>
          </a:xfrm>
          <a:prstGeom prst="rect">
            <a:avLst/>
          </a:prstGeom>
        </p:spPr>
        <p:txBody>
          <a:bodyPr wrap="square">
            <a:spAutoFit/>
          </a:bodyPr>
          <a:lstStyle/>
          <a:p>
            <a:pPr algn="l"/>
            <a:r>
              <a:rPr lang="ru-RU" sz="4400" dirty="0">
                <a:solidFill>
                  <a:srgbClr val="002060"/>
                </a:solidFill>
                <a:latin typeface="+mn-lt"/>
              </a:rPr>
              <a:t>Современная мировая промышленность стоит на пороге четвертой промышленной </a:t>
            </a:r>
            <a:r>
              <a:rPr lang="ru-RU" sz="4400" dirty="0" smtClean="0">
                <a:solidFill>
                  <a:srgbClr val="002060"/>
                </a:solidFill>
                <a:latin typeface="+mn-lt"/>
              </a:rPr>
              <a:t>революции</a:t>
            </a:r>
            <a:r>
              <a:rPr lang="en-US" sz="4400" dirty="0">
                <a:solidFill>
                  <a:srgbClr val="002060"/>
                </a:solidFill>
                <a:latin typeface="+mn-lt"/>
              </a:rPr>
              <a:t> </a:t>
            </a:r>
            <a:r>
              <a:rPr lang="en-US" sz="4400" dirty="0" smtClean="0">
                <a:solidFill>
                  <a:srgbClr val="002060"/>
                </a:solidFill>
                <a:latin typeface="+mn-lt"/>
              </a:rPr>
              <a:t>(</a:t>
            </a:r>
            <a:r>
              <a:rPr lang="en-US" sz="4400" b="1" dirty="0" smtClean="0">
                <a:solidFill>
                  <a:srgbClr val="002060"/>
                </a:solidFill>
                <a:latin typeface="+mn-lt"/>
              </a:rPr>
              <a:t>Industry 4.0</a:t>
            </a:r>
            <a:r>
              <a:rPr lang="ru-RU" sz="4400" b="1" dirty="0" smtClean="0">
                <a:solidFill>
                  <a:srgbClr val="002060"/>
                </a:solidFill>
                <a:latin typeface="+mn-lt"/>
              </a:rPr>
              <a:t>.</a:t>
            </a:r>
            <a:r>
              <a:rPr lang="en-US" sz="4400" dirty="0" smtClean="0">
                <a:solidFill>
                  <a:srgbClr val="002060"/>
                </a:solidFill>
                <a:latin typeface="+mn-lt"/>
              </a:rPr>
              <a:t>)</a:t>
            </a:r>
            <a:r>
              <a:rPr lang="ru-RU" sz="4400" dirty="0" smtClean="0">
                <a:solidFill>
                  <a:srgbClr val="002060"/>
                </a:solidFill>
                <a:latin typeface="+mn-lt"/>
              </a:rPr>
              <a:t>, </a:t>
            </a:r>
            <a:r>
              <a:rPr lang="ru-RU" sz="4400" dirty="0">
                <a:solidFill>
                  <a:srgbClr val="002060"/>
                </a:solidFill>
                <a:latin typeface="+mn-lt"/>
              </a:rPr>
              <a:t>с которой связывают возможности кардинальной модернизации производства и экономики, а также появление таких явлений, как: </a:t>
            </a:r>
          </a:p>
          <a:p>
            <a:pPr marL="571500" indent="-571500" algn="l">
              <a:buFont typeface="Arial" panose="020B0604020202020204" pitchFamily="34" charset="0"/>
              <a:buChar char="•"/>
            </a:pPr>
            <a:endParaRPr lang="ru-RU" sz="4400" dirty="0">
              <a:solidFill>
                <a:srgbClr val="002060"/>
              </a:solidFill>
              <a:latin typeface="+mn-lt"/>
            </a:endParaRPr>
          </a:p>
          <a:p>
            <a:pPr marL="571500" indent="-571500" algn="l">
              <a:buFont typeface="Arial" panose="020B0604020202020204" pitchFamily="34" charset="0"/>
              <a:buChar char="•"/>
            </a:pPr>
            <a:r>
              <a:rPr lang="ru-RU" sz="4400" dirty="0">
                <a:solidFill>
                  <a:srgbClr val="002060"/>
                </a:solidFill>
                <a:latin typeface="+mn-lt"/>
              </a:rPr>
              <a:t>цифровое производство</a:t>
            </a:r>
          </a:p>
          <a:p>
            <a:pPr marL="571500" indent="-571500" algn="l">
              <a:buFont typeface="Arial" panose="020B0604020202020204" pitchFamily="34" charset="0"/>
              <a:buChar char="•"/>
            </a:pPr>
            <a:r>
              <a:rPr lang="ru-RU" sz="4400" dirty="0">
                <a:solidFill>
                  <a:srgbClr val="002060"/>
                </a:solidFill>
                <a:latin typeface="+mn-lt"/>
              </a:rPr>
              <a:t>экономика «совместного использования» (</a:t>
            </a:r>
            <a:r>
              <a:rPr lang="ru-RU" sz="4400" dirty="0" err="1">
                <a:solidFill>
                  <a:srgbClr val="002060"/>
                </a:solidFill>
                <a:latin typeface="+mn-lt"/>
              </a:rPr>
              <a:t>shared</a:t>
            </a:r>
            <a:r>
              <a:rPr lang="ru-RU" sz="4400" dirty="0">
                <a:solidFill>
                  <a:srgbClr val="002060"/>
                </a:solidFill>
                <a:latin typeface="+mn-lt"/>
              </a:rPr>
              <a:t> </a:t>
            </a:r>
            <a:r>
              <a:rPr lang="ru-RU" sz="4400" dirty="0" err="1">
                <a:solidFill>
                  <a:srgbClr val="002060"/>
                </a:solidFill>
                <a:latin typeface="+mn-lt"/>
              </a:rPr>
              <a:t>economy</a:t>
            </a:r>
            <a:r>
              <a:rPr lang="ru-RU" sz="4400" dirty="0">
                <a:solidFill>
                  <a:srgbClr val="002060"/>
                </a:solidFill>
                <a:latin typeface="+mn-lt"/>
              </a:rPr>
              <a:t>)</a:t>
            </a:r>
          </a:p>
          <a:p>
            <a:pPr marL="571500" indent="-571500" algn="l">
              <a:buFont typeface="Arial" panose="020B0604020202020204" pitchFamily="34" charset="0"/>
              <a:buChar char="•"/>
            </a:pPr>
            <a:r>
              <a:rPr lang="ru-RU" sz="4400" dirty="0">
                <a:solidFill>
                  <a:srgbClr val="002060"/>
                </a:solidFill>
                <a:latin typeface="+mn-lt"/>
              </a:rPr>
              <a:t>коллективное потребление</a:t>
            </a:r>
          </a:p>
          <a:p>
            <a:pPr marL="571500" indent="-571500" algn="l">
              <a:buFont typeface="Arial" panose="020B0604020202020204" pitchFamily="34" charset="0"/>
              <a:buChar char="•"/>
            </a:pPr>
            <a:r>
              <a:rPr lang="ru-RU" sz="4400" dirty="0">
                <a:solidFill>
                  <a:srgbClr val="002060"/>
                </a:solidFill>
                <a:latin typeface="+mn-lt"/>
              </a:rPr>
              <a:t>«</a:t>
            </a:r>
            <a:r>
              <a:rPr lang="ru-RU" sz="4400" dirty="0" err="1">
                <a:solidFill>
                  <a:srgbClr val="002060"/>
                </a:solidFill>
                <a:latin typeface="+mn-lt"/>
              </a:rPr>
              <a:t>уберизация</a:t>
            </a:r>
            <a:r>
              <a:rPr lang="ru-RU" sz="4400" dirty="0">
                <a:solidFill>
                  <a:srgbClr val="002060"/>
                </a:solidFill>
                <a:latin typeface="+mn-lt"/>
              </a:rPr>
              <a:t>» экономики</a:t>
            </a:r>
          </a:p>
          <a:p>
            <a:pPr marL="571500" indent="-571500" algn="l">
              <a:buFont typeface="Arial" panose="020B0604020202020204" pitchFamily="34" charset="0"/>
              <a:buChar char="•"/>
            </a:pPr>
            <a:r>
              <a:rPr lang="ru-RU" sz="4400" dirty="0">
                <a:solidFill>
                  <a:srgbClr val="002060"/>
                </a:solidFill>
                <a:latin typeface="+mn-lt"/>
              </a:rPr>
              <a:t>облачные технологии </a:t>
            </a:r>
          </a:p>
          <a:p>
            <a:pPr marL="571500" indent="-571500" algn="l">
              <a:buFont typeface="Arial" panose="020B0604020202020204" pitchFamily="34" charset="0"/>
              <a:buChar char="•"/>
            </a:pPr>
            <a:r>
              <a:rPr lang="ru-RU" sz="4400" dirty="0">
                <a:solidFill>
                  <a:srgbClr val="002060"/>
                </a:solidFill>
                <a:latin typeface="+mn-lt"/>
              </a:rPr>
              <a:t>распределенные вычисления</a:t>
            </a:r>
          </a:p>
          <a:p>
            <a:pPr marL="571500" indent="-571500" algn="l">
              <a:buFont typeface="Arial" panose="020B0604020202020204" pitchFamily="34" charset="0"/>
              <a:buChar char="•"/>
            </a:pPr>
            <a:r>
              <a:rPr lang="ru-RU" sz="4400" dirty="0">
                <a:solidFill>
                  <a:srgbClr val="002060"/>
                </a:solidFill>
                <a:latin typeface="+mn-lt"/>
              </a:rPr>
              <a:t>сете-центрическая модель управления</a:t>
            </a:r>
          </a:p>
          <a:p>
            <a:pPr marL="571500" indent="-571500" algn="l">
              <a:buFont typeface="Arial" panose="020B0604020202020204" pitchFamily="34" charset="0"/>
              <a:buChar char="•"/>
            </a:pPr>
            <a:r>
              <a:rPr lang="ru-RU" sz="4400" dirty="0">
                <a:solidFill>
                  <a:srgbClr val="002060"/>
                </a:solidFill>
                <a:latin typeface="+mn-lt"/>
              </a:rPr>
              <a:t>децентрализация управления и т.д.</a:t>
            </a:r>
          </a:p>
        </p:txBody>
      </p:sp>
      <p:sp>
        <p:nvSpPr>
          <p:cNvPr id="6" name="Номер слайда 5"/>
          <p:cNvSpPr>
            <a:spLocks noGrp="1"/>
          </p:cNvSpPr>
          <p:nvPr>
            <p:ph type="sldNum" sz="quarter" idx="2"/>
          </p:nvPr>
        </p:nvSpPr>
        <p:spPr/>
        <p:txBody>
          <a:bodyPr/>
          <a:lstStyle/>
          <a:p>
            <a:fld id="{86CB4B4D-7CA3-9044-876B-883B54F8677D}" type="slidenum">
              <a:rPr lang="ru-RU" smtClean="0"/>
              <a:t>9</a:t>
            </a:fld>
            <a:endParaRPr lang="ru-RU"/>
          </a:p>
        </p:txBody>
      </p:sp>
      <p:sp>
        <p:nvSpPr>
          <p:cNvPr id="7" name="Прямоугольник 6"/>
          <p:cNvSpPr/>
          <p:nvPr/>
        </p:nvSpPr>
        <p:spPr>
          <a:xfrm>
            <a:off x="1257946" y="11182800"/>
            <a:ext cx="20799150" cy="1446550"/>
          </a:xfrm>
          <a:prstGeom prst="rect">
            <a:avLst/>
          </a:prstGeom>
          <a:ln>
            <a:noFill/>
            <a:prstDash val="dashDot"/>
          </a:ln>
        </p:spPr>
        <p:style>
          <a:lnRef idx="2">
            <a:schemeClr val="dk1"/>
          </a:lnRef>
          <a:fillRef idx="1">
            <a:schemeClr val="lt1"/>
          </a:fillRef>
          <a:effectRef idx="0">
            <a:schemeClr val="dk1"/>
          </a:effectRef>
          <a:fontRef idx="minor">
            <a:schemeClr val="dk1"/>
          </a:fontRef>
        </p:style>
        <p:txBody>
          <a:bodyPr wrap="square">
            <a:spAutoFit/>
          </a:bodyPr>
          <a:lstStyle/>
          <a:p>
            <a:pPr algn="just"/>
            <a:r>
              <a:rPr lang="ru-RU" sz="4400" dirty="0">
                <a:solidFill>
                  <a:srgbClr val="002060"/>
                </a:solidFill>
                <a:latin typeface="+mn-lt"/>
              </a:rPr>
              <a:t>Интернет вещей и </a:t>
            </a:r>
            <a:r>
              <a:rPr lang="ru-RU" sz="4400" dirty="0" err="1">
                <a:solidFill>
                  <a:srgbClr val="002060"/>
                </a:solidFill>
                <a:latin typeface="+mn-lt"/>
              </a:rPr>
              <a:t>киберфизические</a:t>
            </a:r>
            <a:r>
              <a:rPr lang="ru-RU" sz="4400" dirty="0">
                <a:solidFill>
                  <a:srgbClr val="002060"/>
                </a:solidFill>
                <a:latin typeface="+mn-lt"/>
              </a:rPr>
              <a:t> системы в свою очередь являются </a:t>
            </a:r>
            <a:r>
              <a:rPr lang="ru-RU" sz="4400" b="1" dirty="0">
                <a:solidFill>
                  <a:srgbClr val="002060"/>
                </a:solidFill>
                <a:latin typeface="+mn-lt"/>
              </a:rPr>
              <a:t>технологической основой </a:t>
            </a:r>
            <a:r>
              <a:rPr lang="ru-RU" sz="4400" dirty="0">
                <a:solidFill>
                  <a:srgbClr val="002060"/>
                </a:solidFill>
                <a:latin typeface="+mn-lt"/>
              </a:rPr>
              <a:t>для перехода к новой экономической парадигме.</a:t>
            </a:r>
          </a:p>
        </p:txBody>
      </p:sp>
    </p:spTree>
    <p:extLst>
      <p:ext uri="{BB962C8B-B14F-4D97-AF65-F5344CB8AC3E}">
        <p14:creationId xmlns:p14="http://schemas.microsoft.com/office/powerpoint/2010/main" val="608377612"/>
      </p:ext>
    </p:extLst>
  </p:cSld>
  <p:clrMapOvr>
    <a:masterClrMapping/>
  </p:clrMapOvr>
  <p:transition spd="med"/>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Arial Narrow"/>
        <a:ea typeface="Arial Narrow"/>
        <a:cs typeface="Arial Narrow"/>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rgbClr val="FFFFFF"/>
        </a:solidFill>
        <a:solidFill>
          <a:srgbClr val="FFFFFF"/>
        </a:solidFill>
        <a:solidFill>
          <a:srgbClr val="FFFFFF"/>
        </a:soli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Arial Narrow"/>
        <a:ea typeface="Arial Narrow"/>
        <a:cs typeface="Arial Narrow"/>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rgbClr val="FFFFFF"/>
        </a:solidFill>
        <a:solidFill>
          <a:srgbClr val="FFFFFF"/>
        </a:solidFill>
        <a:solidFill>
          <a:srgbClr val="FFFFFF"/>
        </a:soli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281</TotalTime>
  <Words>1294</Words>
  <Application>Microsoft Office PowerPoint</Application>
  <PresentationFormat>Произвольный</PresentationFormat>
  <Paragraphs>314</Paragraphs>
  <Slides>36</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36</vt:i4>
      </vt:variant>
    </vt:vector>
  </HeadingPairs>
  <TitlesOfParts>
    <vt:vector size="46" baseType="lpstr">
      <vt:lpstr>ＭＳ Ｐゴシック</vt:lpstr>
      <vt:lpstr>Arial</vt:lpstr>
      <vt:lpstr>Arial Narrow</vt:lpstr>
      <vt:lpstr>Helvetica</vt:lpstr>
      <vt:lpstr>Helvetica Light</vt:lpstr>
      <vt:lpstr>Helvetica Neue</vt:lpstr>
      <vt:lpstr>Myriad Pro</vt:lpstr>
      <vt:lpstr>Segoe UI</vt:lpstr>
      <vt:lpstr>Segoe UI Light</vt:lpstr>
      <vt:lpstr>White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Ролич Алексей Юрьевич</dc:creator>
  <cp:lastModifiedBy>Ролич Алексей Юрьевич</cp:lastModifiedBy>
  <cp:revision>57</cp:revision>
  <dcterms:modified xsi:type="dcterms:W3CDTF">2019-07-01T06:32:52Z</dcterms:modified>
</cp:coreProperties>
</file>