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4" r:id="rId3"/>
    <p:sldId id="322" r:id="rId4"/>
    <p:sldId id="323" r:id="rId5"/>
    <p:sldId id="328" r:id="rId6"/>
    <p:sldId id="335" r:id="rId7"/>
    <p:sldId id="336" r:id="rId8"/>
    <p:sldId id="337" r:id="rId9"/>
    <p:sldId id="334" r:id="rId10"/>
    <p:sldId id="333" r:id="rId11"/>
    <p:sldId id="321" r:id="rId12"/>
    <p:sldId id="263"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nid Voskov" initials="LV" lastIdx="3" clrIdx="0">
    <p:extLst>
      <p:ext uri="{19B8F6BF-5375-455C-9EA6-DF929625EA0E}">
        <p15:presenceInfo xmlns:p15="http://schemas.microsoft.com/office/powerpoint/2012/main" userId="7688c780f51975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77"/>
    <p:restoredTop sz="95226" autoAdjust="0"/>
  </p:normalViewPr>
  <p:slideViewPr>
    <p:cSldViewPr snapToGrid="0" snapToObjects="1">
      <p:cViewPr varScale="1">
        <p:scale>
          <a:sx n="58" d="100"/>
          <a:sy n="58" d="100"/>
        </p:scale>
        <p:origin x="55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26T10:24:05.149" idx="1">
    <p:pos x="7891" y="2423"/>
    <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9-26T10:24:05.149" idx="1">
    <p:pos x="7891" y="2423"/>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8618427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174754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059346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066068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901627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262892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599488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812811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900199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393745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029158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omments" Target="../comments/commen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s://www.samsung.com/ru/iotacademy/programm/" TargetMode="External"/><Relationship Id="rId4" Type="http://schemas.openxmlformats.org/officeDocument/2006/relationships/hyperlink" Target="https://www.samsung.com/ru/iotacademy/projec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5194299" y="2797983"/>
            <a:ext cx="7454901" cy="399228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pPr algn="l">
              <a:defRPr sz="5000" b="1" cap="all">
                <a:solidFill>
                  <a:srgbClr val="253957"/>
                </a:solidFill>
                <a:latin typeface="+mn-lt"/>
                <a:ea typeface="+mn-ea"/>
                <a:cs typeface="+mn-cs"/>
                <a:sym typeface="Arial Narrow"/>
              </a:defRPr>
            </a:pPr>
            <a:endParaRPr sz="4000" dirty="0">
              <a:latin typeface="Arial Narrow" charset="0"/>
              <a:ea typeface="Arial Narrow" charset="0"/>
              <a:cs typeface="Arial Narrow" charset="0"/>
            </a:endParaRPr>
          </a:p>
        </p:txBody>
      </p:sp>
      <p:sp>
        <p:nvSpPr>
          <p:cNvPr id="119" name="Название подразделения,  лаборатории, факультета и т.д."/>
          <p:cNvSpPr txBox="1"/>
          <p:nvPr/>
        </p:nvSpPr>
        <p:spPr>
          <a:xfrm>
            <a:off x="5194300" y="1312714"/>
            <a:ext cx="6715323"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defRPr sz="3000">
                <a:solidFill>
                  <a:srgbClr val="253957"/>
                </a:solidFill>
                <a:latin typeface="+mn-lt"/>
                <a:ea typeface="+mn-ea"/>
                <a:cs typeface="+mn-cs"/>
                <a:sym typeface="Arial Narrow"/>
              </a:defRPr>
            </a:pPr>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120" name="Москва, 2017"/>
          <p:cNvSpPr txBox="1"/>
          <p:nvPr/>
        </p:nvSpPr>
        <p:spPr>
          <a:xfrm>
            <a:off x="5194300" y="8448522"/>
            <a:ext cx="6715324" cy="42575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Москва, 201</a:t>
            </a:r>
            <a:r>
              <a:rPr lang="ru-RU" dirty="0">
                <a:latin typeface="Arial Narrow" charset="0"/>
                <a:ea typeface="Arial Narrow" charset="0"/>
                <a:cs typeface="Arial Narrow" charset="0"/>
              </a:rPr>
              <a:t>9</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a:stretch>
            <a:fillRect/>
          </a:stretch>
        </p:blipFill>
        <p:spPr>
          <a:xfrm>
            <a:off x="968298" y="946303"/>
            <a:ext cx="1945686" cy="1881278"/>
          </a:xfrm>
          <a:prstGeom prst="rect">
            <a:avLst/>
          </a:prstGeom>
          <a:ln w="12700">
            <a:miter lim="400000"/>
          </a:ln>
        </p:spPr>
      </p:pic>
      <p:sp>
        <p:nvSpPr>
          <p:cNvPr id="2" name="Прямоугольник 1"/>
          <p:cNvSpPr/>
          <p:nvPr/>
        </p:nvSpPr>
        <p:spPr>
          <a:xfrm>
            <a:off x="5194298" y="3117134"/>
            <a:ext cx="6825845" cy="3724096"/>
          </a:xfrm>
          <a:prstGeom prst="rect">
            <a:avLst/>
          </a:prstGeom>
        </p:spPr>
        <p:txBody>
          <a:bodyPr wrap="square">
            <a:spAutoFit/>
          </a:bodyPr>
          <a:lstStyle/>
          <a:p>
            <a:pPr algn="l"/>
            <a:r>
              <a:rPr lang="ru-RU" b="1" dirty="0">
                <a:solidFill>
                  <a:schemeClr val="accent1">
                    <a:lumMod val="50000"/>
                  </a:schemeClr>
                </a:solidFill>
                <a:latin typeface="+mn-lt"/>
              </a:rPr>
              <a:t>О  результатах проекта </a:t>
            </a:r>
            <a:r>
              <a:rPr lang="ru-RU" b="1" dirty="0" err="1">
                <a:solidFill>
                  <a:schemeClr val="accent1">
                    <a:lumMod val="50000"/>
                  </a:schemeClr>
                </a:solidFill>
                <a:latin typeface="+mn-lt"/>
              </a:rPr>
              <a:t>IoT</a:t>
            </a:r>
            <a:r>
              <a:rPr lang="ru-RU" b="1" dirty="0">
                <a:solidFill>
                  <a:schemeClr val="accent1">
                    <a:lumMod val="50000"/>
                  </a:schemeClr>
                </a:solidFill>
                <a:latin typeface="+mn-lt"/>
              </a:rPr>
              <a:t> Академия </a:t>
            </a:r>
            <a:r>
              <a:rPr lang="en-US" b="1" dirty="0">
                <a:solidFill>
                  <a:schemeClr val="accent1">
                    <a:lumMod val="50000"/>
                  </a:schemeClr>
                </a:solidFill>
                <a:latin typeface="+mn-lt"/>
              </a:rPr>
              <a:t>Samsung</a:t>
            </a:r>
            <a:r>
              <a:rPr lang="ru-RU" b="1" dirty="0">
                <a:solidFill>
                  <a:schemeClr val="accent1">
                    <a:lumMod val="50000"/>
                  </a:schemeClr>
                </a:solidFill>
                <a:latin typeface="+mn-lt"/>
              </a:rPr>
              <a:t> в МИЭМ НИУ ВШЭ в 2018/19 учебном году</a:t>
            </a:r>
          </a:p>
          <a:p>
            <a:pPr algn="l"/>
            <a:endParaRPr lang="ru-RU" sz="3200" b="1" dirty="0">
              <a:solidFill>
                <a:schemeClr val="accent1">
                  <a:lumMod val="50000"/>
                </a:schemeClr>
              </a:solidFill>
              <a:latin typeface="+mn-lt"/>
            </a:endParaRPr>
          </a:p>
          <a:p>
            <a:pPr algn="l"/>
            <a:endParaRPr lang="ru-RU" sz="3200" b="1" dirty="0">
              <a:solidFill>
                <a:schemeClr val="accent1">
                  <a:lumMod val="50000"/>
                </a:schemeClr>
              </a:solidFill>
              <a:latin typeface="+mn-lt"/>
            </a:endParaRPr>
          </a:p>
          <a:p>
            <a:pPr algn="l"/>
            <a:endParaRPr lang="ru-RU" sz="3200" b="1" dirty="0">
              <a:solidFill>
                <a:schemeClr val="accent1">
                  <a:lumMod val="50000"/>
                </a:schemeClr>
              </a:solidFill>
              <a:latin typeface="+mn-lt"/>
            </a:endParaRPr>
          </a:p>
          <a:p>
            <a:pPr algn="l"/>
            <a:r>
              <a:rPr lang="ru-RU" sz="3200" b="1" dirty="0">
                <a:solidFill>
                  <a:schemeClr val="accent1">
                    <a:lumMod val="50000"/>
                  </a:schemeClr>
                </a:solidFill>
                <a:latin typeface="+mn-lt"/>
              </a:rPr>
              <a:t>Восков Л.С.</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51933" y="3599320"/>
            <a:ext cx="11874459" cy="529610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992221" y="2107067"/>
            <a:ext cx="11231141" cy="130971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fontAlgn="base"/>
            <a:r>
              <a:rPr lang="ru-RU" sz="4400" b="1" dirty="0">
                <a:latin typeface="Times New Roman" panose="02020603050405020304" pitchFamily="18" charset="0"/>
                <a:ea typeface="Times New Roman" panose="02020603050405020304" pitchFamily="18" charset="0"/>
                <a:cs typeface="Times New Roman" panose="02020603050405020304" pitchFamily="18" charset="0"/>
              </a:rPr>
              <a:t>Предложения</a:t>
            </a: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3" name="Прямоугольник 2"/>
          <p:cNvSpPr/>
          <p:nvPr/>
        </p:nvSpPr>
        <p:spPr>
          <a:xfrm>
            <a:off x="401544" y="3599320"/>
            <a:ext cx="12412494" cy="4524315"/>
          </a:xfrm>
          <a:prstGeom prst="rect">
            <a:avLst/>
          </a:prstGeom>
        </p:spPr>
        <p:txBody>
          <a:bodyPr wrap="square">
            <a:spAutoFit/>
          </a:bodyPr>
          <a:lstStyle/>
          <a:p>
            <a:endParaRPr lang="ru-RU" b="1" dirty="0"/>
          </a:p>
          <a:p>
            <a:pPr algn="l"/>
            <a:r>
              <a:rPr lang="ru-RU" dirty="0"/>
              <a:t>2. Рекомендовать использовать положительный опыт сотрудничества с </a:t>
            </a:r>
            <a:r>
              <a:rPr lang="en-US" dirty="0" err="1"/>
              <a:t>IoT</a:t>
            </a:r>
            <a:r>
              <a:rPr lang="en-US" dirty="0"/>
              <a:t> </a:t>
            </a:r>
            <a:r>
              <a:rPr lang="ru-RU" dirty="0"/>
              <a:t>Академией Самсунг в организации проектной деятельности студентов в МИЭМ НИУ ВШЭ</a:t>
            </a:r>
          </a:p>
          <a:p>
            <a:pPr algn="l"/>
            <a:endParaRPr lang="ru-RU" dirty="0"/>
          </a:p>
          <a:p>
            <a:pPr algn="l"/>
            <a:r>
              <a:rPr lang="ru-RU" dirty="0"/>
              <a:t>3. Рекомендовать </a:t>
            </a:r>
            <a:r>
              <a:rPr lang="ru-RU" dirty="0" err="1"/>
              <a:t>поощерить</a:t>
            </a:r>
            <a:r>
              <a:rPr lang="ru-RU" dirty="0"/>
              <a:t> организаторов и финалистов конкурса </a:t>
            </a:r>
            <a:r>
              <a:rPr lang="en-US" dirty="0" err="1"/>
              <a:t>IoT</a:t>
            </a:r>
            <a:r>
              <a:rPr lang="en-US" dirty="0"/>
              <a:t> </a:t>
            </a:r>
            <a:r>
              <a:rPr lang="ru-RU" dirty="0"/>
              <a:t>академии Самсунг</a:t>
            </a:r>
          </a:p>
          <a:p>
            <a:pPr algn="l"/>
            <a:endParaRPr lang="ru-RU" dirty="0"/>
          </a:p>
        </p:txBody>
      </p:sp>
    </p:spTree>
    <p:extLst>
      <p:ext uri="{BB962C8B-B14F-4D97-AF65-F5344CB8AC3E}">
        <p14:creationId xmlns:p14="http://schemas.microsoft.com/office/powerpoint/2010/main" val="50379901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51933" y="3599320"/>
            <a:ext cx="11874459" cy="529610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1118585" y="2113981"/>
            <a:ext cx="11104777" cy="84228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algn="just" fontAlgn="base"/>
            <a:endParaRPr lang="ru-RU"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2" name="Прямоугольник 1"/>
          <p:cNvSpPr/>
          <p:nvPr/>
        </p:nvSpPr>
        <p:spPr>
          <a:xfrm>
            <a:off x="3337962" y="5189884"/>
            <a:ext cx="6502400" cy="646331"/>
          </a:xfrm>
          <a:prstGeom prst="rect">
            <a:avLst/>
          </a:prstGeom>
        </p:spPr>
        <p:txBody>
          <a:bodyPr>
            <a:spAutoFit/>
          </a:bodyPr>
          <a:lstStyle/>
          <a:p>
            <a:pPr algn="l"/>
            <a:r>
              <a:rPr lang="ru-RU"/>
              <a:t>СПАСИБО  ЗА  </a:t>
            </a:r>
            <a:r>
              <a:rPr lang="ru-RU" dirty="0"/>
              <a:t>ВНИМАНИЕ</a:t>
            </a:r>
          </a:p>
        </p:txBody>
      </p:sp>
    </p:spTree>
    <p:extLst>
      <p:ext uri="{BB962C8B-B14F-4D97-AF65-F5344CB8AC3E}">
        <p14:creationId xmlns:p14="http://schemas.microsoft.com/office/powerpoint/2010/main" val="286998075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Адрес: ТехтТехтТехтТехтТехтТехтТехтТехтТехтТехтТехтТехтТехт"/>
          <p:cNvSpPr txBox="1"/>
          <p:nvPr/>
        </p:nvSpPr>
        <p:spPr>
          <a:xfrm>
            <a:off x="5916702" y="8166805"/>
            <a:ext cx="6100980"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defTabSz="457200">
              <a:defRPr sz="1800">
                <a:solidFill>
                  <a:srgbClr val="FFFFFF"/>
                </a:solidFill>
                <a:latin typeface="+mn-lt"/>
                <a:ea typeface="+mn-ea"/>
                <a:cs typeface="+mn-cs"/>
                <a:sym typeface="Arial Narrow"/>
              </a:defRPr>
            </a:lvl1pPr>
          </a:lstStyle>
          <a:p>
            <a:r>
              <a:rPr dirty="0" err="1">
                <a:latin typeface="Arial Narrow" charset="0"/>
                <a:ea typeface="Arial Narrow" charset="0"/>
                <a:cs typeface="Arial Narrow" charset="0"/>
              </a:rPr>
              <a:t>Адрес</a:t>
            </a:r>
            <a:r>
              <a:rPr dirty="0">
                <a:latin typeface="Arial Narrow" charset="0"/>
                <a:ea typeface="Arial Narrow" charset="0"/>
                <a:cs typeface="Arial Narrow" charset="0"/>
              </a:rPr>
              <a:t>:</a:t>
            </a:r>
            <a:r>
              <a:rPr lang="ru-RU" dirty="0">
                <a:latin typeface="Arial Narrow" charset="0"/>
                <a:ea typeface="Arial Narrow" charset="0"/>
                <a:cs typeface="Arial Narrow" charset="0"/>
              </a:rPr>
              <a:t> г. Москва, ул. </a:t>
            </a:r>
            <a:r>
              <a:rPr lang="ru-RU" dirty="0" err="1">
                <a:latin typeface="Arial Narrow" charset="0"/>
                <a:ea typeface="Arial Narrow" charset="0"/>
                <a:cs typeface="Arial Narrow" charset="0"/>
              </a:rPr>
              <a:t>Таллинская</a:t>
            </a:r>
            <a:r>
              <a:rPr lang="ru-RU" dirty="0">
                <a:latin typeface="Arial Narrow" charset="0"/>
                <a:ea typeface="Arial Narrow" charset="0"/>
                <a:cs typeface="Arial Narrow" charset="0"/>
              </a:rPr>
              <a:t>, д.34</a:t>
            </a:r>
            <a:endParaRPr dirty="0">
              <a:latin typeface="Arial Narrow" charset="0"/>
              <a:ea typeface="Arial Narrow" charset="0"/>
              <a:cs typeface="Arial Narrow" charset="0"/>
            </a:endParaRPr>
          </a:p>
        </p:txBody>
      </p:sp>
      <p:sp>
        <p:nvSpPr>
          <p:cNvPr id="166" name="www.text"/>
          <p:cNvSpPr txBox="1"/>
          <p:nvPr/>
        </p:nvSpPr>
        <p:spPr>
          <a:xfrm>
            <a:off x="745068" y="8166805"/>
            <a:ext cx="1242992" cy="379591"/>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lang="en-US" dirty="0" err="1">
                <a:latin typeface="Arial Narrow" charset="0"/>
                <a:ea typeface="Arial Narrow" charset="0"/>
                <a:cs typeface="Arial Narrow" charset="0"/>
              </a:rPr>
              <a:t>miem.hse.ru</a:t>
            </a:r>
            <a:endParaRPr dirty="0">
              <a:latin typeface="Arial Narrow" charset="0"/>
              <a:ea typeface="Arial Narrow" charset="0"/>
              <a:cs typeface="Arial Narrow" charset="0"/>
            </a:endParaRPr>
          </a:p>
        </p:txBody>
      </p:sp>
      <p:sp>
        <p:nvSpPr>
          <p:cNvPr id="167" name="Телефон.: +Х (ХХХ) ХХХ ХХХХ"/>
          <p:cNvSpPr txBox="1"/>
          <p:nvPr/>
        </p:nvSpPr>
        <p:spPr>
          <a:xfrm>
            <a:off x="2540148" y="8166805"/>
            <a:ext cx="3077870"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Телефон.: </a:t>
            </a:r>
            <a:r>
              <a:rPr lang="ru-RU" dirty="0">
                <a:latin typeface="Arial Narrow" charset="0"/>
                <a:ea typeface="Arial Narrow" charset="0"/>
                <a:cs typeface="Arial Narrow" charset="0"/>
              </a:rPr>
              <a:t>+7 (495) 771-32-32</a:t>
            </a:r>
            <a:endParaRPr dirty="0">
              <a:latin typeface="Arial Narrow" charset="0"/>
              <a:ea typeface="Arial Narrow" charset="0"/>
              <a:cs typeface="Arial Narrow" charset="0"/>
            </a:endParaRPr>
          </a:p>
        </p:txBody>
      </p:sp>
      <p:pic>
        <p:nvPicPr>
          <p:cNvPr id="168" name="Изображение" descr="Изображение"/>
          <p:cNvPicPr>
            <a:picLocks noChangeAspect="1"/>
          </p:cNvPicPr>
          <p:nvPr/>
        </p:nvPicPr>
        <p:blipFill>
          <a:blip r:embed="rId2"/>
          <a:stretch>
            <a:fillRect/>
          </a:stretch>
        </p:blipFill>
        <p:spPr>
          <a:xfrm>
            <a:off x="5366098" y="3498712"/>
            <a:ext cx="2272604" cy="2197376"/>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51933" y="3599320"/>
            <a:ext cx="11874459" cy="529610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1118585" y="2113981"/>
            <a:ext cx="11104777" cy="84228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algn="just" fontAlgn="base"/>
            <a:endParaRPr lang="ru-RU"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2" name="Прямоугольник 1"/>
          <p:cNvSpPr/>
          <p:nvPr/>
        </p:nvSpPr>
        <p:spPr>
          <a:xfrm>
            <a:off x="781438" y="1555526"/>
            <a:ext cx="11430001" cy="3477875"/>
          </a:xfrm>
          <a:prstGeom prst="rect">
            <a:avLst/>
          </a:prstGeom>
        </p:spPr>
        <p:txBody>
          <a:bodyPr wrap="square">
            <a:spAutoFit/>
          </a:bodyPr>
          <a:lstStyle/>
          <a:p>
            <a:endParaRPr lang="ru-RU" b="1" dirty="0">
              <a:solidFill>
                <a:schemeClr val="accent1">
                  <a:lumMod val="50000"/>
                </a:schemeClr>
              </a:solidFill>
              <a:latin typeface="+mn-lt"/>
            </a:endParaRPr>
          </a:p>
          <a:p>
            <a:pPr algn="just"/>
            <a:r>
              <a:rPr lang="ru-RU" dirty="0" err="1">
                <a:solidFill>
                  <a:schemeClr val="accent1">
                    <a:lumMod val="50000"/>
                  </a:schemeClr>
                </a:solidFill>
                <a:latin typeface="+mn-lt"/>
              </a:rPr>
              <a:t>IoT</a:t>
            </a:r>
            <a:r>
              <a:rPr lang="ru-RU" dirty="0">
                <a:solidFill>
                  <a:schemeClr val="accent1">
                    <a:lumMod val="50000"/>
                  </a:schemeClr>
                </a:solidFill>
                <a:latin typeface="+mn-lt"/>
              </a:rPr>
              <a:t> Академия </a:t>
            </a:r>
            <a:r>
              <a:rPr lang="ru-RU" dirty="0" err="1">
                <a:solidFill>
                  <a:schemeClr val="accent1">
                    <a:lumMod val="50000"/>
                  </a:schemeClr>
                </a:solidFill>
                <a:latin typeface="+mn-lt"/>
              </a:rPr>
              <a:t>Samsung</a:t>
            </a:r>
            <a:r>
              <a:rPr lang="ru-RU" dirty="0">
                <a:solidFill>
                  <a:schemeClr val="accent1">
                    <a:lumMod val="50000"/>
                  </a:schemeClr>
                </a:solidFill>
                <a:latin typeface="+mn-lt"/>
              </a:rPr>
              <a:t> - долгосрочный социальный проект компании </a:t>
            </a:r>
            <a:r>
              <a:rPr lang="ru-RU" dirty="0" err="1">
                <a:solidFill>
                  <a:schemeClr val="accent1">
                    <a:lumMod val="50000"/>
                  </a:schemeClr>
                </a:solidFill>
                <a:latin typeface="+mn-lt"/>
              </a:rPr>
              <a:t>Samsung</a:t>
            </a:r>
            <a:r>
              <a:rPr lang="ru-RU" dirty="0">
                <a:solidFill>
                  <a:schemeClr val="accent1">
                    <a:lumMod val="50000"/>
                  </a:schemeClr>
                </a:solidFill>
                <a:latin typeface="+mn-lt"/>
              </a:rPr>
              <a:t> </a:t>
            </a:r>
            <a:r>
              <a:rPr lang="ru-RU" dirty="0" err="1">
                <a:solidFill>
                  <a:schemeClr val="accent1">
                    <a:lumMod val="50000"/>
                  </a:schemeClr>
                </a:solidFill>
                <a:latin typeface="+mn-lt"/>
              </a:rPr>
              <a:t>Electronics</a:t>
            </a:r>
            <a:r>
              <a:rPr lang="ru-RU" dirty="0">
                <a:solidFill>
                  <a:schemeClr val="accent1">
                    <a:lumMod val="50000"/>
                  </a:schemeClr>
                </a:solidFill>
                <a:latin typeface="+mn-lt"/>
              </a:rPr>
              <a:t> в сфере образования.</a:t>
            </a:r>
          </a:p>
          <a:p>
            <a:pPr algn="just"/>
            <a:endParaRPr lang="ru-RU" dirty="0">
              <a:solidFill>
                <a:schemeClr val="accent1">
                  <a:lumMod val="50000"/>
                </a:schemeClr>
              </a:solidFill>
              <a:latin typeface="+mn-lt"/>
            </a:endParaRPr>
          </a:p>
          <a:p>
            <a:pPr algn="just"/>
            <a:r>
              <a:rPr lang="ru-RU" dirty="0">
                <a:solidFill>
                  <a:schemeClr val="accent1">
                    <a:lumMod val="50000"/>
                  </a:schemeClr>
                </a:solidFill>
                <a:latin typeface="+mn-lt"/>
              </a:rPr>
              <a:t>Его цель – создание центров компетенций по работе с технологиями Интернета вещей на базе российских вузов</a:t>
            </a:r>
            <a:r>
              <a:rPr lang="en-US" dirty="0">
                <a:solidFill>
                  <a:schemeClr val="accent1">
                    <a:lumMod val="50000"/>
                  </a:schemeClr>
                </a:solidFill>
                <a:latin typeface="+mn-lt"/>
              </a:rPr>
              <a:t>.</a:t>
            </a:r>
            <a:endParaRPr lang="ru-RU" dirty="0">
              <a:solidFill>
                <a:schemeClr val="accent1">
                  <a:lumMod val="50000"/>
                </a:schemeClr>
              </a:solidFill>
              <a:latin typeface="+mn-lt"/>
            </a:endParaRPr>
          </a:p>
        </p:txBody>
      </p:sp>
      <p:sp>
        <p:nvSpPr>
          <p:cNvPr id="9" name="Очень крутой заголовок…">
            <a:extLst>
              <a:ext uri="{FF2B5EF4-FFF2-40B4-BE49-F238E27FC236}">
                <a16:creationId xmlns:a16="http://schemas.microsoft.com/office/drawing/2014/main" id="{EF354004-761E-4F8E-89CB-088B87A3BE71}"/>
              </a:ext>
            </a:extLst>
          </p:cNvPr>
          <p:cNvSpPr txBox="1"/>
          <p:nvPr/>
        </p:nvSpPr>
        <p:spPr>
          <a:xfrm>
            <a:off x="1786716" y="485953"/>
            <a:ext cx="5138740" cy="85303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algn="l" fontAlgn="base"/>
            <a:r>
              <a:rPr lang="ru-RU" sz="4400" b="1" dirty="0">
                <a:solidFill>
                  <a:schemeClr val="accent1">
                    <a:lumMod val="50000"/>
                  </a:schemeClr>
                </a:solidFill>
                <a:latin typeface="+mn-lt"/>
              </a:rPr>
              <a:t>О проекте</a:t>
            </a:r>
          </a:p>
        </p:txBody>
      </p:sp>
      <p:sp>
        <p:nvSpPr>
          <p:cNvPr id="3" name="Прямоугольник 2">
            <a:extLst>
              <a:ext uri="{FF2B5EF4-FFF2-40B4-BE49-F238E27FC236}">
                <a16:creationId xmlns:a16="http://schemas.microsoft.com/office/drawing/2014/main" id="{41369226-5936-4583-92FE-6D4E3E263F45}"/>
              </a:ext>
            </a:extLst>
          </p:cNvPr>
          <p:cNvSpPr/>
          <p:nvPr/>
        </p:nvSpPr>
        <p:spPr>
          <a:xfrm>
            <a:off x="805562" y="5676457"/>
            <a:ext cx="10794195" cy="2862322"/>
          </a:xfrm>
          <a:prstGeom prst="rect">
            <a:avLst/>
          </a:prstGeom>
        </p:spPr>
        <p:txBody>
          <a:bodyPr wrap="square">
            <a:spAutoFit/>
          </a:bodyPr>
          <a:lstStyle/>
          <a:p>
            <a:pPr algn="l"/>
            <a:r>
              <a:rPr lang="ru-RU" dirty="0">
                <a:solidFill>
                  <a:srgbClr val="002060"/>
                </a:solidFill>
                <a:latin typeface="+mn-lt"/>
              </a:rPr>
              <a:t>О программе обучения </a:t>
            </a:r>
            <a:r>
              <a:rPr lang="en-US" dirty="0">
                <a:solidFill>
                  <a:srgbClr val="002060"/>
                </a:solidFill>
                <a:latin typeface="+mn-lt"/>
                <a:hlinkClick r:id="rId4">
                  <a:extLst>
                    <a:ext uri="{A12FA001-AC4F-418D-AE19-62706E023703}">
                      <ahyp:hlinkClr xmlns:ahyp="http://schemas.microsoft.com/office/drawing/2018/hyperlinkcolor" val="tx"/>
                    </a:ext>
                  </a:extLst>
                </a:hlinkClick>
              </a:rPr>
              <a:t>https://www.samsung.com/ru/iotacademy/project</a:t>
            </a:r>
            <a:endParaRPr lang="ru-RU" dirty="0">
              <a:solidFill>
                <a:srgbClr val="002060"/>
              </a:solidFill>
              <a:latin typeface="+mn-lt"/>
            </a:endParaRPr>
          </a:p>
          <a:p>
            <a:pPr algn="l"/>
            <a:endParaRPr lang="ru-RU" dirty="0">
              <a:solidFill>
                <a:srgbClr val="002060"/>
              </a:solidFill>
              <a:latin typeface="+mn-lt"/>
            </a:endParaRPr>
          </a:p>
          <a:p>
            <a:pPr algn="l"/>
            <a:r>
              <a:rPr lang="ru-RU" dirty="0">
                <a:solidFill>
                  <a:srgbClr val="002060"/>
                </a:solidFill>
                <a:latin typeface="+mn-lt"/>
              </a:rPr>
              <a:t>Программа обучения </a:t>
            </a:r>
            <a:r>
              <a:rPr lang="en-US" dirty="0">
                <a:solidFill>
                  <a:srgbClr val="002060"/>
                </a:solidFill>
                <a:latin typeface="+mn-lt"/>
                <a:hlinkClick r:id="rId5">
                  <a:extLst>
                    <a:ext uri="{A12FA001-AC4F-418D-AE19-62706E023703}">
                      <ahyp:hlinkClr xmlns:ahyp="http://schemas.microsoft.com/office/drawing/2018/hyperlinkcolor" val="tx"/>
                    </a:ext>
                  </a:extLst>
                </a:hlinkClick>
              </a:rPr>
              <a:t>https://www.samsung.com/ru/iotacademy/programm/</a:t>
            </a:r>
            <a:endParaRPr lang="ru-RU" dirty="0">
              <a:solidFill>
                <a:srgbClr val="002060"/>
              </a:solidFill>
              <a:latin typeface="+mn-lt"/>
            </a:endParaRPr>
          </a:p>
        </p:txBody>
      </p:sp>
    </p:spTree>
    <p:extLst>
      <p:ext uri="{BB962C8B-B14F-4D97-AF65-F5344CB8AC3E}">
        <p14:creationId xmlns:p14="http://schemas.microsoft.com/office/powerpoint/2010/main" val="79409711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51933" y="3599320"/>
            <a:ext cx="11874459" cy="529610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1786716" y="416840"/>
            <a:ext cx="5138740" cy="85303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algn="l" fontAlgn="base"/>
            <a:r>
              <a:rPr lang="ru-RU" sz="4400" b="1" dirty="0">
                <a:solidFill>
                  <a:schemeClr val="accent1">
                    <a:lumMod val="50000"/>
                  </a:schemeClr>
                </a:solidFill>
                <a:latin typeface="+mn-lt"/>
              </a:rPr>
              <a:t>Обеспечение проекта </a:t>
            </a: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2" name="Прямоугольник 1"/>
          <p:cNvSpPr/>
          <p:nvPr/>
        </p:nvSpPr>
        <p:spPr>
          <a:xfrm>
            <a:off x="478408" y="2091422"/>
            <a:ext cx="12108103" cy="6186309"/>
          </a:xfrm>
          <a:prstGeom prst="rect">
            <a:avLst/>
          </a:prstGeom>
        </p:spPr>
        <p:txBody>
          <a:bodyPr wrap="square">
            <a:spAutoFit/>
          </a:bodyPr>
          <a:lstStyle/>
          <a:p>
            <a:pPr marL="571500" indent="-571500" algn="just">
              <a:buFont typeface="Arial" panose="020B0604020202020204" pitchFamily="34" charset="0"/>
              <a:buChar char="•"/>
            </a:pPr>
            <a:r>
              <a:rPr lang="ru-RU" dirty="0">
                <a:solidFill>
                  <a:schemeClr val="accent1">
                    <a:lumMod val="50000"/>
                  </a:schemeClr>
                </a:solidFill>
                <a:latin typeface="+mn-lt"/>
              </a:rPr>
              <a:t>авторский учебный курс (2 семестра)</a:t>
            </a:r>
          </a:p>
          <a:p>
            <a:pPr marL="571500" indent="-571500" algn="just">
              <a:buFont typeface="Arial" panose="020B0604020202020204" pitchFamily="34" charset="0"/>
              <a:buChar char="•"/>
            </a:pPr>
            <a:r>
              <a:rPr lang="ru-RU" dirty="0">
                <a:solidFill>
                  <a:schemeClr val="accent1">
                    <a:lumMod val="50000"/>
                  </a:schemeClr>
                </a:solidFill>
                <a:latin typeface="+mn-lt"/>
              </a:rPr>
              <a:t>учебно-методические материалы</a:t>
            </a:r>
          </a:p>
          <a:p>
            <a:pPr marL="571500" indent="-571500" algn="just">
              <a:buFont typeface="Arial" panose="020B0604020202020204" pitchFamily="34" charset="0"/>
              <a:buChar char="•"/>
            </a:pPr>
            <a:r>
              <a:rPr lang="ru-RU" dirty="0">
                <a:solidFill>
                  <a:schemeClr val="accent1">
                    <a:lumMod val="50000"/>
                  </a:schemeClr>
                </a:solidFill>
                <a:latin typeface="+mn-lt"/>
              </a:rPr>
              <a:t>дистанционная поддержка курса </a:t>
            </a:r>
            <a:r>
              <a:rPr lang="en-US" dirty="0">
                <a:solidFill>
                  <a:schemeClr val="accent1">
                    <a:lumMod val="50000"/>
                  </a:schemeClr>
                </a:solidFill>
                <a:latin typeface="+mn-lt"/>
              </a:rPr>
              <a:t>-  LMS</a:t>
            </a:r>
            <a:endParaRPr lang="ru-RU" dirty="0">
              <a:solidFill>
                <a:schemeClr val="accent1">
                  <a:lumMod val="50000"/>
                </a:schemeClr>
              </a:solidFill>
              <a:latin typeface="+mn-lt"/>
            </a:endParaRPr>
          </a:p>
          <a:p>
            <a:pPr marL="571500" indent="-571500" algn="just">
              <a:buFont typeface="Arial" panose="020B0604020202020204" pitchFamily="34" charset="0"/>
              <a:buChar char="•"/>
            </a:pPr>
            <a:r>
              <a:rPr lang="ru-RU" dirty="0">
                <a:solidFill>
                  <a:schemeClr val="accent1">
                    <a:lumMod val="50000"/>
                  </a:schemeClr>
                </a:solidFill>
                <a:latin typeface="+mn-lt"/>
              </a:rPr>
              <a:t>проведение занятий на базе научной лаборатории Интернета вещей и </a:t>
            </a:r>
            <a:r>
              <a:rPr lang="ru-RU" dirty="0" err="1">
                <a:solidFill>
                  <a:schemeClr val="accent1">
                    <a:lumMod val="50000"/>
                  </a:schemeClr>
                </a:solidFill>
                <a:latin typeface="+mn-lt"/>
              </a:rPr>
              <a:t>киберфизических</a:t>
            </a:r>
            <a:r>
              <a:rPr lang="ru-RU" dirty="0">
                <a:solidFill>
                  <a:schemeClr val="accent1">
                    <a:lumMod val="50000"/>
                  </a:schemeClr>
                </a:solidFill>
                <a:latin typeface="+mn-lt"/>
              </a:rPr>
              <a:t> систем (ауд.234)</a:t>
            </a:r>
            <a:endParaRPr lang="en-US" dirty="0">
              <a:solidFill>
                <a:schemeClr val="accent1">
                  <a:lumMod val="50000"/>
                </a:schemeClr>
              </a:solidFill>
              <a:latin typeface="+mn-lt"/>
            </a:endParaRPr>
          </a:p>
          <a:p>
            <a:pPr algn="just"/>
            <a:endParaRPr lang="ru-RU" dirty="0">
              <a:solidFill>
                <a:schemeClr val="accent1">
                  <a:lumMod val="50000"/>
                </a:schemeClr>
              </a:solidFill>
              <a:latin typeface="+mn-lt"/>
            </a:endParaRPr>
          </a:p>
          <a:p>
            <a:pPr marL="571500" lvl="6" indent="-571500" algn="just">
              <a:buFont typeface="Wingdings" panose="05000000000000000000" pitchFamily="2" charset="2"/>
              <a:buChar char="ü"/>
            </a:pPr>
            <a:r>
              <a:rPr lang="ru-RU" dirty="0">
                <a:solidFill>
                  <a:schemeClr val="accent1">
                    <a:lumMod val="50000"/>
                  </a:schemeClr>
                </a:solidFill>
                <a:latin typeface="+mn-lt"/>
              </a:rPr>
              <a:t>мобильные и носимые устройства </a:t>
            </a:r>
            <a:r>
              <a:rPr lang="ru-RU" dirty="0" err="1">
                <a:solidFill>
                  <a:schemeClr val="accent1">
                    <a:lumMod val="50000"/>
                  </a:schemeClr>
                </a:solidFill>
                <a:latin typeface="+mn-lt"/>
              </a:rPr>
              <a:t>Samsung</a:t>
            </a:r>
            <a:endParaRPr lang="ru-RU" dirty="0">
              <a:solidFill>
                <a:schemeClr val="accent1">
                  <a:lumMod val="50000"/>
                </a:schemeClr>
              </a:solidFill>
              <a:latin typeface="+mn-lt"/>
            </a:endParaRPr>
          </a:p>
          <a:p>
            <a:pPr marL="571500" lvl="5" indent="-571500" algn="just">
              <a:buFont typeface="Wingdings" panose="05000000000000000000" pitchFamily="2" charset="2"/>
              <a:buChar char="ü"/>
            </a:pPr>
            <a:r>
              <a:rPr lang="ru-RU" dirty="0">
                <a:solidFill>
                  <a:schemeClr val="accent1">
                    <a:lumMod val="50000"/>
                  </a:schemeClr>
                </a:solidFill>
                <a:latin typeface="+mn-lt"/>
              </a:rPr>
              <a:t>наборы для быстрого прототипирования </a:t>
            </a:r>
            <a:r>
              <a:rPr lang="en-US" dirty="0">
                <a:solidFill>
                  <a:schemeClr val="accent1">
                    <a:lumMod val="50000"/>
                  </a:schemeClr>
                </a:solidFill>
                <a:latin typeface="+mn-lt"/>
              </a:rPr>
              <a:t>IoT</a:t>
            </a:r>
            <a:r>
              <a:rPr lang="ru-RU" dirty="0">
                <a:solidFill>
                  <a:schemeClr val="accent1">
                    <a:lumMod val="50000"/>
                  </a:schemeClr>
                </a:solidFill>
                <a:latin typeface="+mn-lt"/>
              </a:rPr>
              <a:t>-устройств</a:t>
            </a:r>
          </a:p>
          <a:p>
            <a:pPr algn="just"/>
            <a:endParaRPr lang="ru-RU" dirty="0">
              <a:solidFill>
                <a:schemeClr val="accent1">
                  <a:lumMod val="50000"/>
                </a:schemeClr>
              </a:solidFill>
              <a:latin typeface="+mn-lt"/>
            </a:endParaRPr>
          </a:p>
          <a:p>
            <a:r>
              <a:rPr lang="ru-RU" dirty="0">
                <a:solidFill>
                  <a:schemeClr val="accent1">
                    <a:lumMod val="50000"/>
                  </a:schemeClr>
                </a:solidFill>
                <a:latin typeface="+mn-lt"/>
              </a:rPr>
              <a:t>Обучение проходит бесплатно</a:t>
            </a:r>
            <a:r>
              <a:rPr lang="en-US" dirty="0">
                <a:solidFill>
                  <a:schemeClr val="accent1">
                    <a:lumMod val="50000"/>
                  </a:schemeClr>
                </a:solidFill>
                <a:latin typeface="+mn-lt"/>
              </a:rPr>
              <a:t>, </a:t>
            </a:r>
            <a:r>
              <a:rPr lang="ru-RU" dirty="0">
                <a:solidFill>
                  <a:schemeClr val="accent1">
                    <a:lumMod val="50000"/>
                  </a:schemeClr>
                </a:solidFill>
                <a:latin typeface="+mn-lt"/>
              </a:rPr>
              <a:t>рассчитано на студентов 3-4 курса</a:t>
            </a:r>
          </a:p>
          <a:p>
            <a:pPr algn="just"/>
            <a:endParaRPr lang="ru-RU" dirty="0"/>
          </a:p>
        </p:txBody>
      </p:sp>
    </p:spTree>
    <p:extLst>
      <p:ext uri="{BB962C8B-B14F-4D97-AF65-F5344CB8AC3E}">
        <p14:creationId xmlns:p14="http://schemas.microsoft.com/office/powerpoint/2010/main" val="147589592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51933" y="3599320"/>
            <a:ext cx="11874459" cy="529610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2" name="Прямоугольник 1"/>
          <p:cNvSpPr/>
          <p:nvPr/>
        </p:nvSpPr>
        <p:spPr>
          <a:xfrm>
            <a:off x="448348" y="1574799"/>
            <a:ext cx="12108103" cy="7971413"/>
          </a:xfrm>
          <a:prstGeom prst="rect">
            <a:avLst/>
          </a:prstGeom>
        </p:spPr>
        <p:txBody>
          <a:bodyPr wrap="square">
            <a:spAutoFit/>
          </a:bodyPr>
          <a:lstStyle/>
          <a:p>
            <a:r>
              <a:rPr lang="ru-RU" sz="3200" b="1" dirty="0">
                <a:solidFill>
                  <a:schemeClr val="accent1">
                    <a:lumMod val="50000"/>
                  </a:schemeClr>
                </a:solidFill>
                <a:latin typeface="+mn-lt"/>
              </a:rPr>
              <a:t>Очные занятия</a:t>
            </a:r>
            <a:endParaRPr lang="ru-RU" sz="3200" dirty="0">
              <a:solidFill>
                <a:schemeClr val="accent1">
                  <a:lumMod val="50000"/>
                </a:schemeClr>
              </a:solidFill>
              <a:latin typeface="+mn-lt"/>
            </a:endParaRPr>
          </a:p>
          <a:p>
            <a:pPr algn="just"/>
            <a:r>
              <a:rPr lang="ru-RU" sz="3200" dirty="0">
                <a:solidFill>
                  <a:schemeClr val="accent1">
                    <a:lumMod val="50000"/>
                  </a:schemeClr>
                </a:solidFill>
                <a:latin typeface="+mn-lt"/>
              </a:rPr>
              <a:t>1-ый семестр студенты изучают технологии Интернета вещей на базе 5 учебных кейсов-задач.</a:t>
            </a:r>
          </a:p>
          <a:p>
            <a:pPr algn="just"/>
            <a:r>
              <a:rPr lang="ru-RU" sz="3200" dirty="0">
                <a:solidFill>
                  <a:schemeClr val="accent1">
                    <a:lumMod val="50000"/>
                  </a:schemeClr>
                </a:solidFill>
                <a:latin typeface="+mn-lt"/>
              </a:rPr>
              <a:t>Кейсы разработаны опытными экспертами и основаны на реальных примерах по внедрению технологий Интернета вещей.</a:t>
            </a:r>
            <a:endParaRPr lang="en-US" sz="3200" dirty="0">
              <a:solidFill>
                <a:schemeClr val="accent1">
                  <a:lumMod val="50000"/>
                </a:schemeClr>
              </a:solidFill>
              <a:latin typeface="+mn-lt"/>
            </a:endParaRPr>
          </a:p>
          <a:p>
            <a:pPr algn="just"/>
            <a:endParaRPr lang="en-US" sz="3200" b="1" dirty="0">
              <a:solidFill>
                <a:schemeClr val="accent1">
                  <a:lumMod val="50000"/>
                </a:schemeClr>
              </a:solidFill>
              <a:latin typeface="+mn-lt"/>
            </a:endParaRPr>
          </a:p>
          <a:p>
            <a:r>
              <a:rPr lang="ru-RU" sz="3200" b="1" dirty="0">
                <a:solidFill>
                  <a:schemeClr val="accent1">
                    <a:lumMod val="50000"/>
                  </a:schemeClr>
                </a:solidFill>
                <a:latin typeface="+mn-lt"/>
              </a:rPr>
              <a:t>Самостоятельная проектная работы</a:t>
            </a:r>
          </a:p>
          <a:p>
            <a:pPr algn="just"/>
            <a:r>
              <a:rPr lang="ru-RU" sz="3200" dirty="0">
                <a:solidFill>
                  <a:schemeClr val="accent1">
                    <a:lumMod val="50000"/>
                  </a:schemeClr>
                </a:solidFill>
                <a:latin typeface="+mn-lt"/>
              </a:rPr>
              <a:t>Во 2-ом семестре студенты приступают к разработке собственных проектов в области Интернета вещей.</a:t>
            </a:r>
          </a:p>
          <a:p>
            <a:pPr algn="just"/>
            <a:r>
              <a:rPr lang="ru-RU" sz="3200" dirty="0">
                <a:solidFill>
                  <a:schemeClr val="accent1">
                    <a:lumMod val="50000"/>
                  </a:schemeClr>
                </a:solidFill>
                <a:latin typeface="+mn-lt"/>
              </a:rPr>
              <a:t>Цель проектов – подготовка проекта для решения практических задач с применением </a:t>
            </a:r>
            <a:r>
              <a:rPr lang="ru-RU" sz="3200" dirty="0" err="1">
                <a:solidFill>
                  <a:schemeClr val="accent1">
                    <a:lumMod val="50000"/>
                  </a:schemeClr>
                </a:solidFill>
                <a:latin typeface="+mn-lt"/>
              </a:rPr>
              <a:t>IoT</a:t>
            </a:r>
            <a:r>
              <a:rPr lang="ru-RU" sz="3200" dirty="0">
                <a:solidFill>
                  <a:schemeClr val="accent1">
                    <a:lumMod val="50000"/>
                  </a:schemeClr>
                </a:solidFill>
                <a:latin typeface="+mn-lt"/>
              </a:rPr>
              <a:t> технологий и защита на Всероссийском конкурсе </a:t>
            </a:r>
            <a:r>
              <a:rPr lang="en-US" sz="3200" dirty="0">
                <a:solidFill>
                  <a:schemeClr val="accent1">
                    <a:lumMod val="50000"/>
                  </a:schemeClr>
                </a:solidFill>
                <a:latin typeface="+mn-lt"/>
              </a:rPr>
              <a:t>Samsung.</a:t>
            </a:r>
            <a:endParaRPr lang="ru-RU" sz="3200" dirty="0">
              <a:solidFill>
                <a:schemeClr val="accent1">
                  <a:lumMod val="50000"/>
                </a:schemeClr>
              </a:solidFill>
              <a:latin typeface="+mn-lt"/>
            </a:endParaRPr>
          </a:p>
          <a:p>
            <a:r>
              <a:rPr lang="ru-RU" sz="3200" b="1" dirty="0">
                <a:solidFill>
                  <a:srgbClr val="002060"/>
                </a:solidFill>
                <a:latin typeface="+mn-lt"/>
              </a:rPr>
              <a:t>Результат</a:t>
            </a:r>
          </a:p>
          <a:p>
            <a:pPr marL="457200" indent="-457200" algn="just">
              <a:buFont typeface="Arial" panose="020B0604020202020204" pitchFamily="34" charset="0"/>
              <a:buChar char="•"/>
            </a:pPr>
            <a:r>
              <a:rPr lang="ru-RU" sz="3200" dirty="0">
                <a:solidFill>
                  <a:srgbClr val="002060"/>
                </a:solidFill>
                <a:latin typeface="+mn-lt"/>
              </a:rPr>
              <a:t>Сертификаты об успешном окончании программы «</a:t>
            </a:r>
            <a:r>
              <a:rPr lang="ru-RU" sz="3200" dirty="0" err="1">
                <a:solidFill>
                  <a:srgbClr val="002060"/>
                </a:solidFill>
                <a:latin typeface="+mn-lt"/>
              </a:rPr>
              <a:t>IoT</a:t>
            </a:r>
            <a:r>
              <a:rPr lang="ru-RU" sz="3200" dirty="0">
                <a:solidFill>
                  <a:srgbClr val="002060"/>
                </a:solidFill>
                <a:latin typeface="+mn-lt"/>
              </a:rPr>
              <a:t> Академия </a:t>
            </a:r>
            <a:r>
              <a:rPr lang="ru-RU" sz="3200" dirty="0" err="1">
                <a:solidFill>
                  <a:srgbClr val="002060"/>
                </a:solidFill>
                <a:latin typeface="+mn-lt"/>
              </a:rPr>
              <a:t>Samsung</a:t>
            </a:r>
            <a:r>
              <a:rPr lang="ru-RU" sz="3200" dirty="0">
                <a:solidFill>
                  <a:srgbClr val="002060"/>
                </a:solidFill>
                <a:latin typeface="+mn-lt"/>
              </a:rPr>
              <a:t>» (по результатам аттестации)</a:t>
            </a:r>
          </a:p>
          <a:p>
            <a:pPr marL="457200" indent="-457200" algn="just">
              <a:buFont typeface="Arial" panose="020B0604020202020204" pitchFamily="34" charset="0"/>
              <a:buChar char="•"/>
            </a:pPr>
            <a:r>
              <a:rPr lang="ru-RU" sz="3200" dirty="0">
                <a:solidFill>
                  <a:srgbClr val="002060"/>
                </a:solidFill>
                <a:latin typeface="+mn-lt"/>
              </a:rPr>
              <a:t>Авторы лучших проектов принимают участие в конкурсе</a:t>
            </a:r>
          </a:p>
        </p:txBody>
      </p:sp>
      <p:sp>
        <p:nvSpPr>
          <p:cNvPr id="9" name="Очень крутой заголовок…">
            <a:extLst>
              <a:ext uri="{FF2B5EF4-FFF2-40B4-BE49-F238E27FC236}">
                <a16:creationId xmlns:a16="http://schemas.microsoft.com/office/drawing/2014/main" id="{EA44BCA8-77BE-4554-B248-17282B08FEE6}"/>
              </a:ext>
            </a:extLst>
          </p:cNvPr>
          <p:cNvSpPr txBox="1"/>
          <p:nvPr/>
        </p:nvSpPr>
        <p:spPr>
          <a:xfrm>
            <a:off x="1786716" y="416840"/>
            <a:ext cx="5138740" cy="85303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algn="l" fontAlgn="base"/>
            <a:r>
              <a:rPr lang="ru-RU" sz="4400" b="1" dirty="0">
                <a:solidFill>
                  <a:schemeClr val="accent1">
                    <a:lumMod val="50000"/>
                  </a:schemeClr>
                </a:solidFill>
                <a:latin typeface="+mn-lt"/>
              </a:rPr>
              <a:t>Обеспечение проекта </a:t>
            </a:r>
          </a:p>
        </p:txBody>
      </p:sp>
    </p:spTree>
    <p:extLst>
      <p:ext uri="{BB962C8B-B14F-4D97-AF65-F5344CB8AC3E}">
        <p14:creationId xmlns:p14="http://schemas.microsoft.com/office/powerpoint/2010/main" val="421751643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51933" y="3599320"/>
            <a:ext cx="11874459" cy="529610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3" name="Прямоугольник 2"/>
          <p:cNvSpPr/>
          <p:nvPr/>
        </p:nvSpPr>
        <p:spPr>
          <a:xfrm>
            <a:off x="805562" y="1621451"/>
            <a:ext cx="11411839" cy="7294305"/>
          </a:xfrm>
          <a:prstGeom prst="rect">
            <a:avLst/>
          </a:prstGeom>
        </p:spPr>
        <p:txBody>
          <a:bodyPr wrap="square">
            <a:spAutoFit/>
          </a:bodyPr>
          <a:lstStyle/>
          <a:p>
            <a:pPr algn="just"/>
            <a:r>
              <a:rPr lang="ru-RU" b="1" dirty="0">
                <a:solidFill>
                  <a:srgbClr val="002060"/>
                </a:solidFill>
                <a:latin typeface="+mn-lt"/>
              </a:rPr>
              <a:t>Было набрано около 45 студентов бакалавриата и магистратуры:</a:t>
            </a:r>
          </a:p>
          <a:p>
            <a:pPr algn="just"/>
            <a:endParaRPr lang="ru-RU" dirty="0">
              <a:solidFill>
                <a:srgbClr val="002060"/>
              </a:solidFill>
              <a:latin typeface="+mn-lt"/>
            </a:endParaRPr>
          </a:p>
          <a:p>
            <a:pPr marL="571500" indent="-571500" algn="just">
              <a:buFont typeface="Arial" panose="020B0604020202020204" pitchFamily="34" charset="0"/>
              <a:buChar char="•"/>
            </a:pPr>
            <a:r>
              <a:rPr lang="ru-RU" dirty="0">
                <a:solidFill>
                  <a:srgbClr val="002060"/>
                </a:solidFill>
                <a:latin typeface="+mn-lt"/>
              </a:rPr>
              <a:t>Аспиранты – 1 группа (в рамках курса для аспирантов </a:t>
            </a:r>
            <a:r>
              <a:rPr lang="en-US" dirty="0">
                <a:solidFill>
                  <a:srgbClr val="002060"/>
                </a:solidFill>
                <a:latin typeface="+mn-lt"/>
              </a:rPr>
              <a:t>“</a:t>
            </a:r>
            <a:r>
              <a:rPr lang="ru-RU" dirty="0">
                <a:solidFill>
                  <a:srgbClr val="002060"/>
                </a:solidFill>
                <a:latin typeface="+mn-lt"/>
              </a:rPr>
              <a:t>Промышленный интернет</a:t>
            </a:r>
            <a:r>
              <a:rPr lang="en-US" dirty="0">
                <a:solidFill>
                  <a:srgbClr val="002060"/>
                </a:solidFill>
                <a:latin typeface="+mn-lt"/>
              </a:rPr>
              <a:t>”)</a:t>
            </a:r>
            <a:endParaRPr lang="ru-RU" dirty="0">
              <a:solidFill>
                <a:srgbClr val="002060"/>
              </a:solidFill>
              <a:latin typeface="+mn-lt"/>
            </a:endParaRPr>
          </a:p>
          <a:p>
            <a:pPr marL="571500" indent="-571500" algn="just">
              <a:buFont typeface="Arial" panose="020B0604020202020204" pitchFamily="34" charset="0"/>
              <a:buChar char="•"/>
            </a:pPr>
            <a:r>
              <a:rPr lang="ru-RU" dirty="0">
                <a:solidFill>
                  <a:srgbClr val="002060"/>
                </a:solidFill>
                <a:latin typeface="+mn-lt"/>
              </a:rPr>
              <a:t>Магистранты –  2 группы </a:t>
            </a:r>
            <a:r>
              <a:rPr lang="en-US" dirty="0">
                <a:solidFill>
                  <a:srgbClr val="002060"/>
                </a:solidFill>
                <a:latin typeface="+mn-lt"/>
              </a:rPr>
              <a:t>(</a:t>
            </a:r>
            <a:r>
              <a:rPr lang="ru-RU" dirty="0">
                <a:solidFill>
                  <a:srgbClr val="002060"/>
                </a:solidFill>
                <a:latin typeface="+mn-lt"/>
              </a:rPr>
              <a:t>в рамках курса </a:t>
            </a:r>
            <a:r>
              <a:rPr lang="en-US" dirty="0">
                <a:solidFill>
                  <a:srgbClr val="002060"/>
                </a:solidFill>
                <a:latin typeface="+mn-lt"/>
              </a:rPr>
              <a:t>“</a:t>
            </a:r>
            <a:r>
              <a:rPr lang="ru-RU" dirty="0">
                <a:solidFill>
                  <a:srgbClr val="002060"/>
                </a:solidFill>
                <a:latin typeface="+mn-lt"/>
              </a:rPr>
              <a:t>Беспроводные сети и мобильные системы</a:t>
            </a:r>
            <a:r>
              <a:rPr lang="en-US" dirty="0">
                <a:solidFill>
                  <a:srgbClr val="002060"/>
                </a:solidFill>
                <a:latin typeface="+mn-lt"/>
              </a:rPr>
              <a:t>” </a:t>
            </a:r>
            <a:r>
              <a:rPr lang="ru-RU" dirty="0">
                <a:solidFill>
                  <a:srgbClr val="002060"/>
                </a:solidFill>
                <a:latin typeface="+mn-lt"/>
              </a:rPr>
              <a:t>на ОП </a:t>
            </a:r>
            <a:r>
              <a:rPr lang="en-US" dirty="0">
                <a:solidFill>
                  <a:srgbClr val="002060"/>
                </a:solidFill>
                <a:latin typeface="+mn-lt"/>
              </a:rPr>
              <a:t>“</a:t>
            </a:r>
            <a:r>
              <a:rPr lang="ru-RU" dirty="0">
                <a:solidFill>
                  <a:srgbClr val="002060"/>
                </a:solidFill>
                <a:latin typeface="+mn-lt"/>
              </a:rPr>
              <a:t>Компьютерные системы и сети</a:t>
            </a:r>
            <a:r>
              <a:rPr lang="en-US" dirty="0">
                <a:solidFill>
                  <a:srgbClr val="002060"/>
                </a:solidFill>
                <a:latin typeface="+mn-lt"/>
              </a:rPr>
              <a:t>”, </a:t>
            </a:r>
            <a:r>
              <a:rPr lang="ru-RU" dirty="0">
                <a:solidFill>
                  <a:srgbClr val="002060"/>
                </a:solidFill>
                <a:latin typeface="+mn-lt"/>
              </a:rPr>
              <a:t>и курса </a:t>
            </a:r>
            <a:r>
              <a:rPr lang="en-US" dirty="0">
                <a:solidFill>
                  <a:srgbClr val="002060"/>
                </a:solidFill>
                <a:latin typeface="+mn-lt"/>
              </a:rPr>
              <a:t>“</a:t>
            </a:r>
            <a:r>
              <a:rPr lang="ru-RU" dirty="0">
                <a:solidFill>
                  <a:srgbClr val="002060"/>
                </a:solidFill>
                <a:latin typeface="+mn-lt"/>
              </a:rPr>
              <a:t>Программно-аппаратные платформы Интернета вещей и встраиваемые системы</a:t>
            </a:r>
            <a:r>
              <a:rPr lang="en-US" dirty="0">
                <a:solidFill>
                  <a:srgbClr val="002060"/>
                </a:solidFill>
                <a:latin typeface="+mn-lt"/>
              </a:rPr>
              <a:t>”</a:t>
            </a:r>
            <a:r>
              <a:rPr lang="ru-RU" dirty="0">
                <a:solidFill>
                  <a:srgbClr val="002060"/>
                </a:solidFill>
                <a:latin typeface="+mn-lt"/>
              </a:rPr>
              <a:t> на ОП </a:t>
            </a:r>
            <a:r>
              <a:rPr lang="en-US" dirty="0">
                <a:solidFill>
                  <a:srgbClr val="002060"/>
                </a:solidFill>
                <a:latin typeface="+mn-lt"/>
              </a:rPr>
              <a:t>“</a:t>
            </a:r>
            <a:r>
              <a:rPr lang="ru-RU" dirty="0">
                <a:solidFill>
                  <a:srgbClr val="002060"/>
                </a:solidFill>
                <a:latin typeface="+mn-lt"/>
              </a:rPr>
              <a:t>Интернет вещей и </a:t>
            </a:r>
            <a:r>
              <a:rPr lang="ru-RU" dirty="0" err="1">
                <a:solidFill>
                  <a:srgbClr val="002060"/>
                </a:solidFill>
                <a:latin typeface="+mn-lt"/>
              </a:rPr>
              <a:t>киберфизические</a:t>
            </a:r>
            <a:r>
              <a:rPr lang="ru-RU" dirty="0">
                <a:solidFill>
                  <a:srgbClr val="002060"/>
                </a:solidFill>
                <a:latin typeface="+mn-lt"/>
              </a:rPr>
              <a:t> системы</a:t>
            </a:r>
            <a:r>
              <a:rPr lang="en-US" dirty="0">
                <a:solidFill>
                  <a:srgbClr val="002060"/>
                </a:solidFill>
                <a:latin typeface="+mn-lt"/>
              </a:rPr>
              <a:t>”.</a:t>
            </a:r>
            <a:endParaRPr lang="ru-RU" dirty="0">
              <a:solidFill>
                <a:srgbClr val="002060"/>
              </a:solidFill>
              <a:latin typeface="+mn-lt"/>
            </a:endParaRPr>
          </a:p>
          <a:p>
            <a:pPr marL="571500" indent="-571500" algn="just">
              <a:buFont typeface="Arial" panose="020B0604020202020204" pitchFamily="34" charset="0"/>
              <a:buChar char="•"/>
            </a:pPr>
            <a:r>
              <a:rPr lang="ru-RU" dirty="0">
                <a:solidFill>
                  <a:srgbClr val="002060"/>
                </a:solidFill>
                <a:latin typeface="+mn-lt"/>
              </a:rPr>
              <a:t>Бакалавры – 1 группа</a:t>
            </a:r>
            <a:r>
              <a:rPr lang="en-US" dirty="0">
                <a:solidFill>
                  <a:srgbClr val="002060"/>
                </a:solidFill>
                <a:latin typeface="+mn-lt"/>
              </a:rPr>
              <a:t> (</a:t>
            </a:r>
            <a:r>
              <a:rPr lang="ru-RU" dirty="0">
                <a:solidFill>
                  <a:srgbClr val="002060"/>
                </a:solidFill>
                <a:latin typeface="+mn-lt"/>
              </a:rPr>
              <a:t>в рамках реализации проектной деятельности, проект </a:t>
            </a:r>
            <a:r>
              <a:rPr lang="en-US" dirty="0">
                <a:solidFill>
                  <a:srgbClr val="002060"/>
                </a:solidFill>
                <a:latin typeface="+mn-lt"/>
              </a:rPr>
              <a:t>“</a:t>
            </a:r>
            <a:r>
              <a:rPr lang="ru-RU" dirty="0">
                <a:solidFill>
                  <a:srgbClr val="002060"/>
                </a:solidFill>
                <a:latin typeface="+mn-lt"/>
              </a:rPr>
              <a:t>Умный кампус</a:t>
            </a:r>
            <a:r>
              <a:rPr lang="en-US" dirty="0">
                <a:solidFill>
                  <a:srgbClr val="002060"/>
                </a:solidFill>
                <a:latin typeface="+mn-lt"/>
              </a:rPr>
              <a:t>”).</a:t>
            </a:r>
            <a:endParaRPr lang="ru-RU" dirty="0">
              <a:solidFill>
                <a:srgbClr val="002060"/>
              </a:solidFill>
              <a:latin typeface="+mn-lt"/>
            </a:endParaRPr>
          </a:p>
          <a:p>
            <a:pPr algn="l"/>
            <a:endParaRPr lang="ru-RU" dirty="0"/>
          </a:p>
        </p:txBody>
      </p:sp>
      <p:sp>
        <p:nvSpPr>
          <p:cNvPr id="9" name="Очень крутой заголовок…">
            <a:extLst>
              <a:ext uri="{FF2B5EF4-FFF2-40B4-BE49-F238E27FC236}">
                <a16:creationId xmlns:a16="http://schemas.microsoft.com/office/drawing/2014/main" id="{7DED157B-6034-4BB8-8743-6BD75C6B7113}"/>
              </a:ext>
            </a:extLst>
          </p:cNvPr>
          <p:cNvSpPr txBox="1"/>
          <p:nvPr/>
        </p:nvSpPr>
        <p:spPr>
          <a:xfrm>
            <a:off x="1786716" y="416840"/>
            <a:ext cx="7327304" cy="85303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algn="l" fontAlgn="base"/>
            <a:r>
              <a:rPr lang="ru-RU" sz="4400" b="1" dirty="0">
                <a:solidFill>
                  <a:schemeClr val="accent1">
                    <a:lumMod val="50000"/>
                  </a:schemeClr>
                </a:solidFill>
                <a:latin typeface="+mn-lt"/>
              </a:rPr>
              <a:t>Результаты работы в МИЭМ</a:t>
            </a:r>
          </a:p>
        </p:txBody>
      </p:sp>
    </p:spTree>
    <p:extLst>
      <p:ext uri="{BB962C8B-B14F-4D97-AF65-F5344CB8AC3E}">
        <p14:creationId xmlns:p14="http://schemas.microsoft.com/office/powerpoint/2010/main" val="367900639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709544" y="8967200"/>
            <a:ext cx="4694731" cy="53370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3" name="Прямоугольник 2"/>
          <p:cNvSpPr/>
          <p:nvPr/>
        </p:nvSpPr>
        <p:spPr>
          <a:xfrm>
            <a:off x="805562" y="1305225"/>
            <a:ext cx="11411839" cy="5078313"/>
          </a:xfrm>
          <a:prstGeom prst="rect">
            <a:avLst/>
          </a:prstGeom>
        </p:spPr>
        <p:txBody>
          <a:bodyPr wrap="square">
            <a:spAutoFit/>
          </a:bodyPr>
          <a:lstStyle/>
          <a:p>
            <a:pPr algn="just"/>
            <a:endParaRPr lang="ru-RU" dirty="0">
              <a:solidFill>
                <a:srgbClr val="002060"/>
              </a:solidFill>
              <a:latin typeface="+mn-lt"/>
            </a:endParaRPr>
          </a:p>
          <a:p>
            <a:pPr marL="571500" indent="-571500" algn="just">
              <a:buFont typeface="Arial" panose="020B0604020202020204" pitchFamily="34" charset="0"/>
              <a:buChar char="•"/>
            </a:pPr>
            <a:r>
              <a:rPr lang="ru-RU" dirty="0">
                <a:solidFill>
                  <a:srgbClr val="002060"/>
                </a:solidFill>
                <a:latin typeface="+mn-lt"/>
              </a:rPr>
              <a:t>1-ый семестр закончили все группы.</a:t>
            </a:r>
          </a:p>
          <a:p>
            <a:pPr marL="571500" indent="-571500" algn="just">
              <a:buFont typeface="Arial" panose="020B0604020202020204" pitchFamily="34" charset="0"/>
              <a:buChar char="•"/>
            </a:pPr>
            <a:r>
              <a:rPr lang="ru-RU" dirty="0">
                <a:solidFill>
                  <a:srgbClr val="002060"/>
                </a:solidFill>
                <a:latin typeface="+mn-lt"/>
              </a:rPr>
              <a:t>2-ой семестр закончили все группы.</a:t>
            </a:r>
          </a:p>
          <a:p>
            <a:pPr marL="571500" indent="-571500" algn="just">
              <a:buFont typeface="Arial" panose="020B0604020202020204" pitchFamily="34" charset="0"/>
              <a:buChar char="•"/>
            </a:pPr>
            <a:r>
              <a:rPr lang="ru-RU" dirty="0">
                <a:solidFill>
                  <a:srgbClr val="002060"/>
                </a:solidFill>
                <a:latin typeface="+mn-lt"/>
              </a:rPr>
              <a:t>12 студентов бакалавров защитили разработанные проекты и были отобраны</a:t>
            </a:r>
            <a:r>
              <a:rPr lang="en-US" dirty="0">
                <a:solidFill>
                  <a:srgbClr val="002060"/>
                </a:solidFill>
                <a:latin typeface="+mn-lt"/>
              </a:rPr>
              <a:t> </a:t>
            </a:r>
            <a:r>
              <a:rPr lang="ru-RU" dirty="0">
                <a:solidFill>
                  <a:srgbClr val="002060"/>
                </a:solidFill>
                <a:latin typeface="+mn-lt"/>
              </a:rPr>
              <a:t>для участия в конкурсе проектов </a:t>
            </a:r>
            <a:r>
              <a:rPr lang="en-US" dirty="0">
                <a:solidFill>
                  <a:srgbClr val="002060"/>
                </a:solidFill>
                <a:latin typeface="+mn-lt"/>
              </a:rPr>
              <a:t>Samsung.</a:t>
            </a:r>
            <a:endParaRPr lang="ru-RU" dirty="0">
              <a:solidFill>
                <a:srgbClr val="002060"/>
              </a:solidFill>
              <a:latin typeface="+mn-lt"/>
            </a:endParaRPr>
          </a:p>
          <a:p>
            <a:pPr marL="571500" indent="-571500" algn="just">
              <a:buFont typeface="Arial" panose="020B0604020202020204" pitchFamily="34" charset="0"/>
              <a:buChar char="•"/>
            </a:pPr>
            <a:r>
              <a:rPr lang="en-US" dirty="0">
                <a:solidFill>
                  <a:srgbClr val="002060"/>
                </a:solidFill>
                <a:latin typeface="+mn-lt"/>
              </a:rPr>
              <a:t>1 </a:t>
            </a:r>
            <a:r>
              <a:rPr lang="ru-RU" dirty="0">
                <a:solidFill>
                  <a:srgbClr val="002060"/>
                </a:solidFill>
                <a:latin typeface="+mn-lt"/>
              </a:rPr>
              <a:t>команда (по квоте) вышла в финал конкурса (3 студента бакалавриата) и защищала проект.</a:t>
            </a:r>
          </a:p>
          <a:p>
            <a:pPr algn="l"/>
            <a:endParaRPr lang="ru-RU" dirty="0"/>
          </a:p>
        </p:txBody>
      </p:sp>
      <p:sp>
        <p:nvSpPr>
          <p:cNvPr id="9" name="Очень крутой заголовок…">
            <a:extLst>
              <a:ext uri="{FF2B5EF4-FFF2-40B4-BE49-F238E27FC236}">
                <a16:creationId xmlns:a16="http://schemas.microsoft.com/office/drawing/2014/main" id="{7DED157B-6034-4BB8-8743-6BD75C6B7113}"/>
              </a:ext>
            </a:extLst>
          </p:cNvPr>
          <p:cNvSpPr txBox="1"/>
          <p:nvPr/>
        </p:nvSpPr>
        <p:spPr>
          <a:xfrm>
            <a:off x="1786716" y="416840"/>
            <a:ext cx="7327304" cy="85303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algn="l" fontAlgn="base"/>
            <a:r>
              <a:rPr lang="ru-RU" sz="4400" b="1" dirty="0">
                <a:solidFill>
                  <a:schemeClr val="accent1">
                    <a:lumMod val="50000"/>
                  </a:schemeClr>
                </a:solidFill>
                <a:latin typeface="+mn-lt"/>
              </a:rPr>
              <a:t>Результаты работы в МИЭМ</a:t>
            </a:r>
          </a:p>
        </p:txBody>
      </p:sp>
      <p:pic>
        <p:nvPicPr>
          <p:cNvPr id="1026" name="Picture 2">
            <a:extLst>
              <a:ext uri="{FF2B5EF4-FFF2-40B4-BE49-F238E27FC236}">
                <a16:creationId xmlns:a16="http://schemas.microsoft.com/office/drawing/2014/main" id="{79A6EEB5-6B07-4D83-ACC7-0EFB148AD50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57611" y="5909218"/>
            <a:ext cx="5141627" cy="342754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EC0AB00-3CE1-4B27-B1EC-1B37EC6E729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7497" y="5909218"/>
            <a:ext cx="5874148" cy="3427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43527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709544" y="8967200"/>
            <a:ext cx="4694731" cy="53370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3" name="Прямоугольник 2"/>
          <p:cNvSpPr/>
          <p:nvPr/>
        </p:nvSpPr>
        <p:spPr>
          <a:xfrm>
            <a:off x="805562" y="1305225"/>
            <a:ext cx="11411839" cy="6740307"/>
          </a:xfrm>
          <a:prstGeom prst="rect">
            <a:avLst/>
          </a:prstGeom>
        </p:spPr>
        <p:txBody>
          <a:bodyPr wrap="square">
            <a:spAutoFit/>
          </a:bodyPr>
          <a:lstStyle/>
          <a:p>
            <a:pPr algn="just"/>
            <a:endParaRPr lang="ru-RU" dirty="0">
              <a:solidFill>
                <a:srgbClr val="002060"/>
              </a:solidFill>
              <a:latin typeface="+mn-lt"/>
            </a:endParaRPr>
          </a:p>
          <a:p>
            <a:pPr marL="571500" indent="-571500" algn="just">
              <a:buFont typeface="Arial" panose="020B0604020202020204" pitchFamily="34" charset="0"/>
              <a:buChar char="•"/>
            </a:pPr>
            <a:r>
              <a:rPr lang="ru-RU" dirty="0">
                <a:solidFill>
                  <a:srgbClr val="002060"/>
                </a:solidFill>
                <a:latin typeface="+mn-lt"/>
              </a:rPr>
              <a:t>Набор 1-ой группы из 20 студентов бакалавриата и магистратуры.</a:t>
            </a:r>
          </a:p>
          <a:p>
            <a:pPr marL="571500" indent="-571500" algn="just">
              <a:buFont typeface="Arial" panose="020B0604020202020204" pitchFamily="34" charset="0"/>
              <a:buChar char="•"/>
            </a:pPr>
            <a:r>
              <a:rPr lang="ru-RU" dirty="0">
                <a:solidFill>
                  <a:srgbClr val="002060"/>
                </a:solidFill>
                <a:latin typeface="+mn-lt"/>
              </a:rPr>
              <a:t>Реализация программы в рамках проектной деятельности (работа мини-групп студентов в 4-5 проектах).</a:t>
            </a:r>
          </a:p>
          <a:p>
            <a:pPr marL="571500" indent="-571500" algn="just">
              <a:buFont typeface="Arial" panose="020B0604020202020204" pitchFamily="34" charset="0"/>
              <a:buChar char="•"/>
            </a:pPr>
            <a:r>
              <a:rPr lang="ru-RU" dirty="0">
                <a:solidFill>
                  <a:srgbClr val="002060"/>
                </a:solidFill>
                <a:latin typeface="+mn-lt"/>
              </a:rPr>
              <a:t>Реализация образовательной программы для набранной группы студентов.</a:t>
            </a:r>
          </a:p>
          <a:p>
            <a:pPr marL="571500" indent="-571500" algn="just">
              <a:buFont typeface="Arial" panose="020B0604020202020204" pitchFamily="34" charset="0"/>
              <a:buChar char="•"/>
            </a:pPr>
            <a:endParaRPr lang="ru-RU" dirty="0">
              <a:solidFill>
                <a:srgbClr val="002060"/>
              </a:solidFill>
              <a:latin typeface="+mn-lt"/>
            </a:endParaRPr>
          </a:p>
          <a:p>
            <a:pPr marL="571500" indent="-571500" algn="just">
              <a:buFont typeface="Arial" panose="020B0604020202020204" pitchFamily="34" charset="0"/>
              <a:buChar char="•"/>
            </a:pPr>
            <a:r>
              <a:rPr lang="ru-RU" dirty="0">
                <a:solidFill>
                  <a:srgbClr val="002060"/>
                </a:solidFill>
                <a:latin typeface="+mn-lt"/>
              </a:rPr>
              <a:t>Подготовка учебного курса для интеграции в учебный процесс образовательных программ бакалавриата МИЭМ в 2020-2021 г.</a:t>
            </a:r>
          </a:p>
          <a:p>
            <a:pPr algn="l"/>
            <a:endParaRPr lang="ru-RU" dirty="0"/>
          </a:p>
        </p:txBody>
      </p:sp>
      <p:sp>
        <p:nvSpPr>
          <p:cNvPr id="9" name="Очень крутой заголовок…">
            <a:extLst>
              <a:ext uri="{FF2B5EF4-FFF2-40B4-BE49-F238E27FC236}">
                <a16:creationId xmlns:a16="http://schemas.microsoft.com/office/drawing/2014/main" id="{7DED157B-6034-4BB8-8743-6BD75C6B7113}"/>
              </a:ext>
            </a:extLst>
          </p:cNvPr>
          <p:cNvSpPr txBox="1"/>
          <p:nvPr/>
        </p:nvSpPr>
        <p:spPr>
          <a:xfrm>
            <a:off x="1786715" y="416840"/>
            <a:ext cx="8871291" cy="85303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algn="l" fontAlgn="base"/>
            <a:r>
              <a:rPr lang="ru-RU" sz="4400" b="1" dirty="0">
                <a:solidFill>
                  <a:schemeClr val="accent1">
                    <a:lumMod val="50000"/>
                  </a:schemeClr>
                </a:solidFill>
                <a:latin typeface="+mn-lt"/>
              </a:rPr>
              <a:t>Организация работы в 2019-2020 г.</a:t>
            </a:r>
          </a:p>
        </p:txBody>
      </p:sp>
    </p:spTree>
    <p:extLst>
      <p:ext uri="{BB962C8B-B14F-4D97-AF65-F5344CB8AC3E}">
        <p14:creationId xmlns:p14="http://schemas.microsoft.com/office/powerpoint/2010/main" val="67997607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709544" y="8967200"/>
            <a:ext cx="4694731" cy="533706"/>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3" name="Прямоугольник 2"/>
          <p:cNvSpPr/>
          <p:nvPr/>
        </p:nvSpPr>
        <p:spPr>
          <a:xfrm>
            <a:off x="805562" y="1305225"/>
            <a:ext cx="11411839" cy="7848302"/>
          </a:xfrm>
          <a:prstGeom prst="rect">
            <a:avLst/>
          </a:prstGeom>
        </p:spPr>
        <p:txBody>
          <a:bodyPr wrap="square">
            <a:spAutoFit/>
          </a:bodyPr>
          <a:lstStyle/>
          <a:p>
            <a:pPr algn="just"/>
            <a:endParaRPr lang="ru-RU" dirty="0">
              <a:solidFill>
                <a:srgbClr val="002060"/>
              </a:solidFill>
              <a:latin typeface="+mn-lt"/>
            </a:endParaRPr>
          </a:p>
          <a:p>
            <a:pPr marL="571500" indent="-571500" algn="just">
              <a:buFont typeface="Arial" panose="020B0604020202020204" pitchFamily="34" charset="0"/>
              <a:buChar char="•"/>
            </a:pPr>
            <a:r>
              <a:rPr lang="ru-RU" dirty="0">
                <a:solidFill>
                  <a:srgbClr val="002060"/>
                </a:solidFill>
                <a:latin typeface="+mn-lt"/>
              </a:rPr>
              <a:t>Отметить активное участие в организации проекта </a:t>
            </a:r>
            <a:r>
              <a:rPr lang="en-US" dirty="0">
                <a:solidFill>
                  <a:srgbClr val="002060"/>
                </a:solidFill>
              </a:rPr>
              <a:t>“</a:t>
            </a:r>
            <a:r>
              <a:rPr lang="ru-RU" dirty="0" err="1">
                <a:solidFill>
                  <a:srgbClr val="002060"/>
                </a:solidFill>
                <a:latin typeface="+mn-lt"/>
              </a:rPr>
              <a:t>IoT</a:t>
            </a:r>
            <a:r>
              <a:rPr lang="ru-RU" dirty="0">
                <a:solidFill>
                  <a:srgbClr val="002060"/>
                </a:solidFill>
                <a:latin typeface="+mn-lt"/>
              </a:rPr>
              <a:t> Академия </a:t>
            </a:r>
            <a:r>
              <a:rPr lang="en-US" dirty="0">
                <a:solidFill>
                  <a:srgbClr val="002060"/>
                </a:solidFill>
                <a:latin typeface="+mn-lt"/>
              </a:rPr>
              <a:t>Samsung</a:t>
            </a:r>
            <a:r>
              <a:rPr lang="en-US" dirty="0">
                <a:solidFill>
                  <a:srgbClr val="002060"/>
                </a:solidFill>
              </a:rPr>
              <a:t>“</a:t>
            </a:r>
            <a:r>
              <a:rPr lang="ru-RU" dirty="0">
                <a:solidFill>
                  <a:srgbClr val="002060"/>
                </a:solidFill>
                <a:latin typeface="+mn-lt"/>
              </a:rPr>
              <a:t> сотрудников научной лаборатории «Интернета вещей и </a:t>
            </a:r>
            <a:r>
              <a:rPr lang="ru-RU" dirty="0" err="1">
                <a:solidFill>
                  <a:srgbClr val="002060"/>
                </a:solidFill>
                <a:latin typeface="+mn-lt"/>
              </a:rPr>
              <a:t>кибефизических</a:t>
            </a:r>
            <a:r>
              <a:rPr lang="ru-RU" dirty="0">
                <a:solidFill>
                  <a:srgbClr val="002060"/>
                </a:solidFill>
                <a:latin typeface="+mn-lt"/>
              </a:rPr>
              <a:t> систем».</a:t>
            </a:r>
          </a:p>
          <a:p>
            <a:pPr marL="571500" indent="-571500" algn="just">
              <a:buFont typeface="Arial" panose="020B0604020202020204" pitchFamily="34" charset="0"/>
              <a:buChar char="•"/>
            </a:pPr>
            <a:r>
              <a:rPr lang="ru-RU" dirty="0">
                <a:solidFill>
                  <a:srgbClr val="002060"/>
                </a:solidFill>
                <a:latin typeface="+mn-lt"/>
              </a:rPr>
              <a:t>Рекомендовать использовать положительный опыт сотрудничества с </a:t>
            </a:r>
            <a:r>
              <a:rPr lang="en-US" dirty="0">
                <a:solidFill>
                  <a:srgbClr val="002060"/>
                </a:solidFill>
              </a:rPr>
              <a:t>“</a:t>
            </a:r>
            <a:r>
              <a:rPr lang="ru-RU" dirty="0" err="1">
                <a:solidFill>
                  <a:srgbClr val="002060"/>
                </a:solidFill>
                <a:latin typeface="+mn-lt"/>
              </a:rPr>
              <a:t>IoT</a:t>
            </a:r>
            <a:r>
              <a:rPr lang="ru-RU" dirty="0">
                <a:solidFill>
                  <a:srgbClr val="002060"/>
                </a:solidFill>
                <a:latin typeface="+mn-lt"/>
              </a:rPr>
              <a:t> Академией </a:t>
            </a:r>
            <a:r>
              <a:rPr lang="en-US" dirty="0">
                <a:solidFill>
                  <a:srgbClr val="002060"/>
                </a:solidFill>
                <a:latin typeface="+mn-lt"/>
              </a:rPr>
              <a:t>Samsung</a:t>
            </a:r>
            <a:r>
              <a:rPr lang="en-US" dirty="0">
                <a:solidFill>
                  <a:srgbClr val="002060"/>
                </a:solidFill>
              </a:rPr>
              <a:t>“</a:t>
            </a:r>
            <a:r>
              <a:rPr lang="ru-RU" dirty="0">
                <a:solidFill>
                  <a:srgbClr val="002060"/>
                </a:solidFill>
                <a:latin typeface="+mn-lt"/>
              </a:rPr>
              <a:t> в организации проектной деятельности студентов в МИЭМ НИУ ВШЭ.</a:t>
            </a:r>
            <a:endParaRPr lang="en-US" dirty="0">
              <a:solidFill>
                <a:srgbClr val="002060"/>
              </a:solidFill>
              <a:latin typeface="+mn-lt"/>
            </a:endParaRPr>
          </a:p>
          <a:p>
            <a:pPr marL="571500" indent="-571500" algn="just">
              <a:buFont typeface="Arial" panose="020B0604020202020204" pitchFamily="34" charset="0"/>
              <a:buChar char="•"/>
            </a:pPr>
            <a:r>
              <a:rPr lang="ru-RU" dirty="0">
                <a:solidFill>
                  <a:srgbClr val="002060"/>
                </a:solidFill>
                <a:latin typeface="+mn-lt"/>
              </a:rPr>
              <a:t>Рассмотреть возможность интеграции образовательного проекта </a:t>
            </a:r>
            <a:r>
              <a:rPr lang="en-US" dirty="0">
                <a:solidFill>
                  <a:srgbClr val="002060"/>
                </a:solidFill>
                <a:latin typeface="+mn-lt"/>
              </a:rPr>
              <a:t>“IoT</a:t>
            </a:r>
            <a:r>
              <a:rPr lang="ru-RU" dirty="0">
                <a:solidFill>
                  <a:srgbClr val="002060"/>
                </a:solidFill>
                <a:latin typeface="+mn-lt"/>
              </a:rPr>
              <a:t> Академия</a:t>
            </a:r>
            <a:r>
              <a:rPr lang="en-US" dirty="0">
                <a:solidFill>
                  <a:srgbClr val="002060"/>
                </a:solidFill>
                <a:latin typeface="+mn-lt"/>
              </a:rPr>
              <a:t> Samsung” </a:t>
            </a:r>
            <a:r>
              <a:rPr lang="ru-RU" dirty="0">
                <a:solidFill>
                  <a:srgbClr val="002060"/>
                </a:solidFill>
                <a:latin typeface="+mn-lt"/>
              </a:rPr>
              <a:t>в учебный процесс образовательных программ бакалавриата МИЭМ.</a:t>
            </a:r>
          </a:p>
          <a:p>
            <a:pPr marL="571500" indent="-571500" algn="just">
              <a:buFont typeface="Arial" panose="020B0604020202020204" pitchFamily="34" charset="0"/>
              <a:buChar char="•"/>
            </a:pPr>
            <a:r>
              <a:rPr lang="ru-RU" dirty="0">
                <a:solidFill>
                  <a:srgbClr val="002060"/>
                </a:solidFill>
                <a:latin typeface="+mn-lt"/>
              </a:rPr>
              <a:t>Рекомендовать поощрить организаторов и преподавателей программы, а также финалистов конкурса </a:t>
            </a:r>
            <a:r>
              <a:rPr lang="en-US" dirty="0">
                <a:solidFill>
                  <a:srgbClr val="002060"/>
                </a:solidFill>
              </a:rPr>
              <a:t>“</a:t>
            </a:r>
            <a:r>
              <a:rPr lang="ru-RU" dirty="0" err="1">
                <a:solidFill>
                  <a:srgbClr val="002060"/>
                </a:solidFill>
                <a:latin typeface="+mn-lt"/>
              </a:rPr>
              <a:t>IoT</a:t>
            </a:r>
            <a:r>
              <a:rPr lang="ru-RU" dirty="0">
                <a:solidFill>
                  <a:srgbClr val="002060"/>
                </a:solidFill>
                <a:latin typeface="+mn-lt"/>
              </a:rPr>
              <a:t> академии </a:t>
            </a:r>
            <a:r>
              <a:rPr lang="en-US">
                <a:solidFill>
                  <a:srgbClr val="002060"/>
                </a:solidFill>
                <a:latin typeface="+mn-lt"/>
              </a:rPr>
              <a:t>Samsung”.</a:t>
            </a:r>
            <a:endParaRPr lang="ru-RU" dirty="0">
              <a:solidFill>
                <a:srgbClr val="002060"/>
              </a:solidFill>
              <a:latin typeface="+mn-lt"/>
            </a:endParaRPr>
          </a:p>
          <a:p>
            <a:pPr marL="571500" indent="-571500" algn="just">
              <a:buFont typeface="Arial" panose="020B0604020202020204" pitchFamily="34" charset="0"/>
              <a:buChar char="•"/>
            </a:pPr>
            <a:endParaRPr lang="ru-RU" dirty="0">
              <a:solidFill>
                <a:srgbClr val="002060"/>
              </a:solidFill>
              <a:latin typeface="+mn-lt"/>
            </a:endParaRPr>
          </a:p>
        </p:txBody>
      </p:sp>
      <p:sp>
        <p:nvSpPr>
          <p:cNvPr id="9" name="Очень крутой заголовок…">
            <a:extLst>
              <a:ext uri="{FF2B5EF4-FFF2-40B4-BE49-F238E27FC236}">
                <a16:creationId xmlns:a16="http://schemas.microsoft.com/office/drawing/2014/main" id="{7DED157B-6034-4BB8-8743-6BD75C6B7113}"/>
              </a:ext>
            </a:extLst>
          </p:cNvPr>
          <p:cNvSpPr txBox="1"/>
          <p:nvPr/>
        </p:nvSpPr>
        <p:spPr>
          <a:xfrm>
            <a:off x="1786715" y="416840"/>
            <a:ext cx="8871291" cy="853034"/>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algn="l" fontAlgn="base"/>
            <a:r>
              <a:rPr lang="ru-RU" sz="4400" b="1" dirty="0">
                <a:solidFill>
                  <a:schemeClr val="accent1">
                    <a:lumMod val="50000"/>
                  </a:schemeClr>
                </a:solidFill>
                <a:latin typeface="+mn-lt"/>
              </a:rPr>
              <a:t>Предложения</a:t>
            </a:r>
          </a:p>
        </p:txBody>
      </p:sp>
    </p:spTree>
    <p:extLst>
      <p:ext uri="{BB962C8B-B14F-4D97-AF65-F5344CB8AC3E}">
        <p14:creationId xmlns:p14="http://schemas.microsoft.com/office/powerpoint/2010/main" val="31064177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651933" y="3599320"/>
            <a:ext cx="11874459" cy="529610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spcBef>
                <a:spcPts val="2000"/>
              </a:spcBef>
              <a:buSzPct val="100000"/>
              <a:defRPr sz="2100">
                <a:solidFill>
                  <a:srgbClr val="253957"/>
                </a:solidFill>
                <a:latin typeface="+mn-lt"/>
                <a:ea typeface="+mn-ea"/>
                <a:cs typeface="+mn-cs"/>
                <a:sym typeface="Arial Narrow"/>
              </a:defRPr>
            </a:pPr>
            <a:endParaRPr lang="en-US" sz="2800" dirty="0">
              <a:latin typeface="Arial Narrow" charset="0"/>
              <a:ea typeface="Arial Narrow" charset="0"/>
              <a:cs typeface="Arial Narrow" charset="0"/>
            </a:endParaRPr>
          </a:p>
        </p:txBody>
      </p:sp>
      <p:pic>
        <p:nvPicPr>
          <p:cNvPr id="156" name="Изображение" descr="Изображение"/>
          <p:cNvPicPr>
            <a:picLocks noChangeAspect="1"/>
          </p:cNvPicPr>
          <p:nvPr/>
        </p:nvPicPr>
        <p:blipFill>
          <a:blip r:embed="rId3"/>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992221" y="2107067"/>
            <a:ext cx="11231141" cy="1309719"/>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lvl="0" fontAlgn="base"/>
            <a:r>
              <a:rPr lang="ru-RU" sz="4400" b="1" dirty="0">
                <a:latin typeface="Times New Roman" panose="02020603050405020304" pitchFamily="18" charset="0"/>
                <a:ea typeface="Times New Roman" panose="02020603050405020304" pitchFamily="18" charset="0"/>
                <a:cs typeface="Times New Roman" panose="02020603050405020304" pitchFamily="18" charset="0"/>
              </a:rPr>
              <a:t>Предложения</a:t>
            </a: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МИЭМ НИУ ВШЭ</a:t>
            </a:r>
            <a:endParaRPr dirty="0">
              <a:latin typeface="Arial Narrow" charset="0"/>
              <a:ea typeface="Arial Narrow" charset="0"/>
              <a:cs typeface="Arial Narrow" charset="0"/>
            </a:endParaRPr>
          </a:p>
        </p:txBody>
      </p:sp>
      <p:sp>
        <p:nvSpPr>
          <p:cNvPr id="3" name="Прямоугольник 2"/>
          <p:cNvSpPr/>
          <p:nvPr/>
        </p:nvSpPr>
        <p:spPr>
          <a:xfrm>
            <a:off x="401544" y="3599320"/>
            <a:ext cx="12412494" cy="4524315"/>
          </a:xfrm>
          <a:prstGeom prst="rect">
            <a:avLst/>
          </a:prstGeom>
        </p:spPr>
        <p:txBody>
          <a:bodyPr wrap="square">
            <a:spAutoFit/>
          </a:bodyPr>
          <a:lstStyle/>
          <a:p>
            <a:endParaRPr lang="ru-RU" b="1" dirty="0"/>
          </a:p>
          <a:p>
            <a:pPr marL="742950" indent="-742950" algn="l">
              <a:buAutoNum type="arabicPeriod"/>
            </a:pPr>
            <a:r>
              <a:rPr lang="ru-RU" dirty="0"/>
              <a:t>Отметить активное в организации проекта </a:t>
            </a:r>
            <a:r>
              <a:rPr lang="en-US" dirty="0" err="1"/>
              <a:t>IoT</a:t>
            </a:r>
            <a:r>
              <a:rPr lang="en-US" dirty="0"/>
              <a:t> </a:t>
            </a:r>
            <a:r>
              <a:rPr lang="ru-RU" dirty="0"/>
              <a:t>Академии Самсунг</a:t>
            </a:r>
          </a:p>
          <a:p>
            <a:pPr algn="l"/>
            <a:endParaRPr lang="ru-RU" dirty="0"/>
          </a:p>
          <a:p>
            <a:pPr marL="571500" indent="-571500" algn="l">
              <a:buFont typeface="Arial" panose="020B0604020202020204" pitchFamily="34" charset="0"/>
              <a:buChar char="•"/>
            </a:pPr>
            <a:r>
              <a:rPr lang="ru-RU" dirty="0"/>
              <a:t>участников НУГ «Интернет вещей»</a:t>
            </a:r>
          </a:p>
          <a:p>
            <a:pPr algn="l"/>
            <a:endParaRPr lang="ru-RU" dirty="0"/>
          </a:p>
          <a:p>
            <a:pPr marL="571500" indent="-571500" algn="l">
              <a:buFont typeface="Arial" panose="020B0604020202020204" pitchFamily="34" charset="0"/>
              <a:buChar char="•"/>
            </a:pPr>
            <a:r>
              <a:rPr lang="ru-RU" dirty="0"/>
              <a:t>сотрудников лаборатории «Интернет вещей и </a:t>
            </a:r>
            <a:r>
              <a:rPr lang="ru-RU" dirty="0" err="1"/>
              <a:t>кибефизические</a:t>
            </a:r>
            <a:r>
              <a:rPr lang="ru-RU" dirty="0"/>
              <a:t> системы» </a:t>
            </a:r>
          </a:p>
        </p:txBody>
      </p:sp>
    </p:spTree>
    <p:extLst>
      <p:ext uri="{BB962C8B-B14F-4D97-AF65-F5344CB8AC3E}">
        <p14:creationId xmlns:p14="http://schemas.microsoft.com/office/powerpoint/2010/main" val="3521457878"/>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1281</TotalTime>
  <Words>600</Words>
  <Application>Microsoft Office PowerPoint</Application>
  <PresentationFormat>Произвольный</PresentationFormat>
  <Paragraphs>87</Paragraphs>
  <Slides>12</Slides>
  <Notes>10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12</vt:i4>
      </vt:variant>
    </vt:vector>
  </HeadingPairs>
  <TitlesOfParts>
    <vt:vector size="20" baseType="lpstr">
      <vt:lpstr>Arial</vt:lpstr>
      <vt:lpstr>Arial Narrow</vt:lpstr>
      <vt:lpstr>Helvetica</vt:lpstr>
      <vt:lpstr>Helvetica Light</vt:lpstr>
      <vt:lpstr>Helvetica Neue</vt:lpstr>
      <vt:lpstr>Times New Roman</vt:lpstr>
      <vt:lpstr>Wingdings</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Leonid Voskov</dc:creator>
  <cp:lastModifiedBy>Ролич Алексей Юрьевич</cp:lastModifiedBy>
  <cp:revision>101</cp:revision>
  <dcterms:modified xsi:type="dcterms:W3CDTF">2019-09-29T18:50:53Z</dcterms:modified>
</cp:coreProperties>
</file>