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sldIdLst>
    <p:sldId id="256" r:id="rId2"/>
    <p:sldId id="341" r:id="rId3"/>
    <p:sldId id="305" r:id="rId4"/>
    <p:sldId id="282" r:id="rId5"/>
    <p:sldId id="352" r:id="rId6"/>
    <p:sldId id="307" r:id="rId7"/>
    <p:sldId id="342" r:id="rId8"/>
    <p:sldId id="345" r:id="rId9"/>
    <p:sldId id="356" r:id="rId10"/>
    <p:sldId id="355" r:id="rId11"/>
    <p:sldId id="354" r:id="rId12"/>
    <p:sldId id="346" r:id="rId13"/>
    <p:sldId id="344" r:id="rId14"/>
    <p:sldId id="347" r:id="rId15"/>
    <p:sldId id="320" r:id="rId16"/>
    <p:sldId id="349" r:id="rId17"/>
    <p:sldId id="329" r:id="rId18"/>
    <p:sldId id="336" r:id="rId19"/>
    <p:sldId id="337" r:id="rId20"/>
    <p:sldId id="304" r:id="rId21"/>
    <p:sldId id="332" r:id="rId22"/>
    <p:sldId id="338" r:id="rId23"/>
    <p:sldId id="348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ригорий" initials="Г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3957"/>
    <a:srgbClr val="243957"/>
    <a:srgbClr val="41B6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37"/>
    <p:restoredTop sz="86462"/>
  </p:normalViewPr>
  <p:slideViewPr>
    <p:cSldViewPr>
      <p:cViewPr varScale="1">
        <p:scale>
          <a:sx n="48" d="100"/>
          <a:sy n="48" d="100"/>
        </p:scale>
        <p:origin x="1184" y="208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621125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defRPr sz="28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2400" dirty="0">
                <a:solidFill>
                  <a:srgbClr val="253957"/>
                </a:solidFill>
                <a:latin typeface="Helvetica Neue"/>
                <a:ea typeface="Helvetica Neue"/>
                <a:cs typeface="Helvetica Neue"/>
                <a:sym typeface="Arial Narrow"/>
              </a:rPr>
              <a:t>Интернет вещей все еще активно развивается и внедряется в повседневную жизнь. Растут объемы, получаемых с устройств данных и стоит вопрос их визуализации.</a:t>
            </a:r>
          </a:p>
        </p:txBody>
      </p:sp>
    </p:spTree>
    <p:extLst>
      <p:ext uri="{BB962C8B-B14F-4D97-AF65-F5344CB8AC3E}">
        <p14:creationId xmlns:p14="http://schemas.microsoft.com/office/powerpoint/2010/main" val="3230222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0187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0838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Цифровой двойник</a:t>
            </a:r>
          </a:p>
        </p:txBody>
      </p:sp>
    </p:spTree>
    <p:extLst>
      <p:ext uri="{BB962C8B-B14F-4D97-AF65-F5344CB8AC3E}">
        <p14:creationId xmlns:p14="http://schemas.microsoft.com/office/powerpoint/2010/main" val="3942240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Существуют классические методы визуализации данных, но они все двумерные, с ними могут возникать некоторые проблемы, так как иногда большие объемы данных тяжело </a:t>
            </a:r>
            <a:r>
              <a:rPr lang="ru-RU" dirty="0" err="1"/>
              <a:t>визуализаировать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5430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данном слайде представлена разработанная классификация</a:t>
            </a:r>
          </a:p>
        </p:txBody>
      </p:sp>
    </p:spTree>
    <p:extLst>
      <p:ext uri="{BB962C8B-B14F-4D97-AF65-F5344CB8AC3E}">
        <p14:creationId xmlns:p14="http://schemas.microsoft.com/office/powerpoint/2010/main" val="937362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defRPr sz="28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2400" dirty="0">
                <a:solidFill>
                  <a:srgbClr val="253957"/>
                </a:solidFill>
                <a:latin typeface="Helvetica Neue"/>
                <a:ea typeface="Helvetica Neue"/>
                <a:cs typeface="Helvetica Neue"/>
                <a:sym typeface="Arial Narrow"/>
              </a:rPr>
              <a:t>Интернет вещей все еще активно развивается и внедряется в повседневную жизнь. Растут объемы, получаемых с устройств данных и стоит вопрос их визуализации.</a:t>
            </a:r>
          </a:p>
        </p:txBody>
      </p:sp>
    </p:spTree>
    <p:extLst>
      <p:ext uri="{BB962C8B-B14F-4D97-AF65-F5344CB8AC3E}">
        <p14:creationId xmlns:p14="http://schemas.microsoft.com/office/powerpoint/2010/main" val="78865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выбора методов визуализации дополненной реальности был проведен сравнительный анализ </a:t>
            </a:r>
            <a:r>
              <a:rPr lang="en-US" dirty="0"/>
              <a:t>SDK</a:t>
            </a:r>
            <a:r>
              <a:rPr lang="ru-RU" dirty="0"/>
              <a:t>. Была выбрана </a:t>
            </a:r>
            <a:r>
              <a:rPr lang="en-US" dirty="0"/>
              <a:t>Vuforia</a:t>
            </a:r>
            <a:r>
              <a:rPr lang="ru-RU" dirty="0"/>
              <a:t>, так как у нее хорошие параметры и есть возможность </a:t>
            </a:r>
            <a:r>
              <a:rPr lang="ru-RU" dirty="0" err="1"/>
              <a:t>безмаркерной</a:t>
            </a:r>
            <a:r>
              <a:rPr lang="ru-RU" dirty="0"/>
              <a:t> технологии</a:t>
            </a:r>
          </a:p>
        </p:txBody>
      </p:sp>
    </p:spTree>
    <p:extLst>
      <p:ext uri="{BB962C8B-B14F-4D97-AF65-F5344CB8AC3E}">
        <p14:creationId xmlns:p14="http://schemas.microsoft.com/office/powerpoint/2010/main" val="3906867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95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Цифровой двойник</a:t>
            </a:r>
          </a:p>
        </p:txBody>
      </p:sp>
    </p:spTree>
    <p:extLst>
      <p:ext uri="{BB962C8B-B14F-4D97-AF65-F5344CB8AC3E}">
        <p14:creationId xmlns:p14="http://schemas.microsoft.com/office/powerpoint/2010/main" val="1141823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srgbClr val="253957"/>
                </a:solidFill>
                <a:sym typeface="Arial Narrow"/>
              </a:rPr>
              <a:t>Система расширяемая и позволяет добавлять новые устройства с минимальными изменениями в программном коде.</a:t>
            </a:r>
          </a:p>
        </p:txBody>
      </p:sp>
    </p:spTree>
    <p:extLst>
      <p:ext uri="{BB962C8B-B14F-4D97-AF65-F5344CB8AC3E}">
        <p14:creationId xmlns:p14="http://schemas.microsoft.com/office/powerpoint/2010/main" val="42236710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srgbClr val="253957"/>
                </a:solidFill>
                <a:sym typeface="Arial Narrow"/>
              </a:rPr>
              <a:t>Система расширяемая и позволяет добавлять новые устройства с минимальными изменениями в программном коде.</a:t>
            </a:r>
          </a:p>
        </p:txBody>
      </p:sp>
    </p:spTree>
    <p:extLst>
      <p:ext uri="{BB962C8B-B14F-4D97-AF65-F5344CB8AC3E}">
        <p14:creationId xmlns:p14="http://schemas.microsoft.com/office/powerpoint/2010/main" val="715114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"/>
          <p:cNvSpPr/>
          <p:nvPr/>
        </p:nvSpPr>
        <p:spPr>
          <a:xfrm>
            <a:off x="5230254" y="-37339"/>
            <a:ext cx="19217708" cy="13716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–Иван Арсентьев"/>
          <p:cNvSpPr txBox="1"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6079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41" name="«Место ввода цитаты»."/>
          <p:cNvSpPr txBox="1">
            <a:spLocks noGrp="1"/>
          </p:cNvSpPr>
          <p:nvPr>
            <p:ph type="body" sz="quarter" idx="14"/>
          </p:nvPr>
        </p:nvSpPr>
        <p:spPr>
          <a:xfrm>
            <a:off x="4833937" y="6000353"/>
            <a:ext cx="14716126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</a:lstStyle>
          <a:p>
            <a:r>
              <a:t>«Место ввода цитаты».</a:t>
            </a:r>
          </a:p>
        </p:txBody>
      </p:sp>
      <p:sp>
        <p:nvSpPr>
          <p:cNvPr id="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Изображение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5307210" y="892968"/>
            <a:ext cx="13751720" cy="832247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833937" y="11519296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01625"/>
            <a:ext cx="494513" cy="5111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728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Текст заголовка</a:t>
            </a:r>
          </a:p>
        </p:txBody>
      </p:sp>
      <p:sp>
        <p:nvSpPr>
          <p:cNvPr id="1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387453" y="6697265"/>
            <a:ext cx="7500938" cy="576857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4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12495609" y="3661171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387453" y="3661171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6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12504353" y="1250156"/>
            <a:ext cx="7500939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7" name="Изображение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3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hf hdr="0" ftr="0" dt="0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9pPr>
    </p:titleStyle>
    <p:bodyStyle>
      <a:lvl1pPr marL="617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1pPr>
      <a:lvl2pPr marL="1061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2pPr>
      <a:lvl3pPr marL="1506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3pPr>
      <a:lvl4pPr marL="1950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4pPr>
      <a:lvl5pPr marL="2395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5pPr>
      <a:lvl6pPr marL="2839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6pPr>
      <a:lvl7pPr marL="3284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7pPr>
      <a:lvl8pPr marL="3728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8pPr>
      <a:lvl9pPr marL="4173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rtner.com/newsroom/id/3165317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tiff"/><Relationship Id="rId18" Type="http://schemas.openxmlformats.org/officeDocument/2006/relationships/image" Target="../media/image34.tiff"/><Relationship Id="rId3" Type="http://schemas.openxmlformats.org/officeDocument/2006/relationships/image" Target="../media/image20.tiff"/><Relationship Id="rId21" Type="http://schemas.openxmlformats.org/officeDocument/2006/relationships/image" Target="../media/image37.tiff"/><Relationship Id="rId7" Type="http://schemas.openxmlformats.org/officeDocument/2006/relationships/image" Target="../media/image24.tiff"/><Relationship Id="rId12" Type="http://schemas.openxmlformats.org/officeDocument/2006/relationships/image" Target="../media/image28.tiff"/><Relationship Id="rId17" Type="http://schemas.openxmlformats.org/officeDocument/2006/relationships/image" Target="../media/image33.tif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2.tiff"/><Relationship Id="rId20" Type="http://schemas.openxmlformats.org/officeDocument/2006/relationships/image" Target="../media/image36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tiff"/><Relationship Id="rId11" Type="http://schemas.openxmlformats.org/officeDocument/2006/relationships/image" Target="../media/image27.tiff"/><Relationship Id="rId5" Type="http://schemas.openxmlformats.org/officeDocument/2006/relationships/image" Target="../media/image22.jpg"/><Relationship Id="rId15" Type="http://schemas.openxmlformats.org/officeDocument/2006/relationships/image" Target="../media/image31.tiff"/><Relationship Id="rId10" Type="http://schemas.openxmlformats.org/officeDocument/2006/relationships/image" Target="../media/image26.tiff"/><Relationship Id="rId19" Type="http://schemas.openxmlformats.org/officeDocument/2006/relationships/image" Target="../media/image35.tiff"/><Relationship Id="rId4" Type="http://schemas.openxmlformats.org/officeDocument/2006/relationships/image" Target="../media/image21.tiff"/><Relationship Id="rId9" Type="http://schemas.microsoft.com/office/2007/relationships/hdphoto" Target="../media/hdphoto1.wdp"/><Relationship Id="rId14" Type="http://schemas.openxmlformats.org/officeDocument/2006/relationships/image" Target="../media/image30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file:////var/folders/3_/5klqk19j0p17rspn7h2kyd8h0000gn/T/com.microsoft.Word/WebArchiveCopyPasteTempFiles/MQTT-broker-based-architecture.jpg" TargetMode="Externa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Линия"/>
          <p:cNvSpPr/>
          <p:nvPr/>
        </p:nvSpPr>
        <p:spPr>
          <a:xfrm flipV="1">
            <a:off x="10370343" y="1604166"/>
            <a:ext cx="1" cy="2777349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52" name="Очень крутой…"/>
          <p:cNvSpPr txBox="1"/>
          <p:nvPr/>
        </p:nvSpPr>
        <p:spPr>
          <a:xfrm>
            <a:off x="6212584" y="1657521"/>
            <a:ext cx="16417824" cy="350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b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7000" cap="all" dirty="0">
                <a:sym typeface="Arial Narrow"/>
              </a:rPr>
              <a:t>Система визуализации гетерогенных данных в интернете вещей с использованием дополненной реальности</a:t>
            </a:r>
            <a:endParaRPr lang="ru-RU" dirty="0"/>
          </a:p>
        </p:txBody>
      </p:sp>
      <p:sp>
        <p:nvSpPr>
          <p:cNvPr id="53" name="Очень крутой подзаголовок презентации"/>
          <p:cNvSpPr txBox="1"/>
          <p:nvPr/>
        </p:nvSpPr>
        <p:spPr>
          <a:xfrm>
            <a:off x="6222456" y="9821042"/>
            <a:ext cx="13818416" cy="2295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/>
          <a:lstStyle>
            <a:lvl1pPr algn="l"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r>
              <a:rPr lang="ru-RU" b="1" dirty="0" err="1"/>
              <a:t>Смусева</a:t>
            </a:r>
            <a:r>
              <a:rPr lang="ru-RU" b="1" dirty="0"/>
              <a:t> Дарья</a:t>
            </a:r>
            <a:endParaRPr lang="ru-RU" dirty="0"/>
          </a:p>
          <a:p>
            <a:r>
              <a:rPr lang="ru-RU" dirty="0"/>
              <a:t>магистрант 2 </a:t>
            </a:r>
            <a:r>
              <a:rPr lang="ru-RU" dirty="0" err="1"/>
              <a:t>г.о</a:t>
            </a:r>
            <a:r>
              <a:rPr lang="ru-RU" dirty="0"/>
              <a:t>.</a:t>
            </a:r>
          </a:p>
        </p:txBody>
      </p:sp>
      <p:sp>
        <p:nvSpPr>
          <p:cNvPr id="55" name="Москва, 2017"/>
          <p:cNvSpPr txBox="1"/>
          <p:nvPr/>
        </p:nvSpPr>
        <p:spPr>
          <a:xfrm>
            <a:off x="6241878" y="12439971"/>
            <a:ext cx="9443424" cy="575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642937">
              <a:defRPr sz="28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r>
              <a:rPr lang="ru-RU" dirty="0"/>
              <a:t>Москва</a:t>
            </a:r>
            <a:r>
              <a:rPr dirty="0"/>
              <a:t>, 20</a:t>
            </a:r>
            <a:r>
              <a:rPr lang="ru-RU" dirty="0"/>
              <a:t>19</a:t>
            </a:r>
            <a:endParaRPr dirty="0"/>
          </a:p>
        </p:txBody>
      </p:sp>
      <p:pic>
        <p:nvPicPr>
          <p:cNvPr id="56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1970" y="1330739"/>
            <a:ext cx="2736119" cy="264554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Очень крутой подзаголовок презентации"/>
          <p:cNvSpPr txBox="1"/>
          <p:nvPr/>
        </p:nvSpPr>
        <p:spPr>
          <a:xfrm>
            <a:off x="18816736" y="9821042"/>
            <a:ext cx="4608512" cy="3531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/>
          <a:lstStyle>
            <a:lvl1pPr algn="l"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pPr algn="r"/>
            <a:r>
              <a:rPr lang="ru-RU" b="1" dirty="0"/>
              <a:t>Руководитель:</a:t>
            </a:r>
          </a:p>
          <a:p>
            <a:pPr algn="r"/>
            <a:r>
              <a:rPr lang="ru-RU" dirty="0"/>
              <a:t>Восков Л.С.</a:t>
            </a:r>
          </a:p>
          <a:p>
            <a:pPr algn="r"/>
            <a:r>
              <a:rPr lang="ru-RU" b="1" dirty="0"/>
              <a:t>Рецензент:</a:t>
            </a:r>
          </a:p>
          <a:p>
            <a:pPr algn="r"/>
            <a:r>
              <a:rPr lang="ru-RU" dirty="0"/>
              <a:t>Панфилов П.Б.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Линия"/>
          <p:cNvSpPr/>
          <p:nvPr/>
        </p:nvSpPr>
        <p:spPr>
          <a:xfrm>
            <a:off x="1476377" y="2214563"/>
            <a:ext cx="21431251" cy="0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85032" tIns="85032" rIns="85032" bIns="85032" anchor="ctr"/>
          <a:lstStyle/>
          <a:p>
            <a:pPr>
              <a:defRPr sz="2400"/>
            </a:pPr>
            <a:endParaRPr sz="6400"/>
          </a:p>
        </p:txBody>
      </p:sp>
      <p:pic>
        <p:nvPicPr>
          <p:cNvPr id="1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58907" y="384975"/>
            <a:ext cx="1599440" cy="162838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Очень крутой заголовок…"/>
          <p:cNvSpPr txBox="1"/>
          <p:nvPr/>
        </p:nvSpPr>
        <p:spPr>
          <a:xfrm>
            <a:off x="1527094" y="458040"/>
            <a:ext cx="21431253" cy="1442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032" tIns="85032" rIns="85032" bIns="85032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8000" b="1" cap="all" dirty="0">
                <a:solidFill>
                  <a:srgbClr val="253957"/>
                </a:solidFill>
                <a:sym typeface="Arial Narrow"/>
              </a:rPr>
              <a:t>распознавание маркеров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5B10E07-0856-0549-9B76-4300FCF42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6983" y="3401616"/>
            <a:ext cx="7090018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Номер слайда 2">
            <a:extLst>
              <a:ext uri="{FF2B5EF4-FFF2-40B4-BE49-F238E27FC236}">
                <a16:creationId xmlns:a16="http://schemas.microsoft.com/office/drawing/2014/main" id="{1559A89B-4592-C74C-8628-4FF7BBD21384}"/>
              </a:ext>
            </a:extLst>
          </p:cNvPr>
          <p:cNvSpPr txBox="1">
            <a:spLocks/>
          </p:cNvSpPr>
          <p:nvPr/>
        </p:nvSpPr>
        <p:spPr>
          <a:xfrm>
            <a:off x="21958252" y="12598823"/>
            <a:ext cx="400750" cy="698267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fld id="{86CB4B4D-7CA3-9044-876B-883B54F8677D}" type="slidenum">
              <a:rPr lang="ru-RU" sz="3600" smtClean="0">
                <a:solidFill>
                  <a:srgbClr val="253957"/>
                </a:solidFill>
              </a:rPr>
              <a:pPr/>
              <a:t>10</a:t>
            </a:fld>
            <a:endParaRPr lang="ru-RU" sz="3600" dirty="0">
              <a:solidFill>
                <a:srgbClr val="253957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340A6A-0833-934A-B67B-424F55F67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92" y="2528394"/>
            <a:ext cx="15841760" cy="1066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22949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Линия"/>
          <p:cNvSpPr/>
          <p:nvPr/>
        </p:nvSpPr>
        <p:spPr>
          <a:xfrm>
            <a:off x="1476377" y="2214563"/>
            <a:ext cx="21431251" cy="0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85032" tIns="85032" rIns="85032" bIns="85032" anchor="ctr"/>
          <a:lstStyle/>
          <a:p>
            <a:pPr>
              <a:defRPr sz="2400"/>
            </a:pPr>
            <a:endParaRPr sz="6400"/>
          </a:p>
        </p:txBody>
      </p:sp>
      <p:pic>
        <p:nvPicPr>
          <p:cNvPr id="1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58907" y="384975"/>
            <a:ext cx="1599440" cy="162838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Очень крутой заголовок…"/>
          <p:cNvSpPr txBox="1"/>
          <p:nvPr/>
        </p:nvSpPr>
        <p:spPr>
          <a:xfrm>
            <a:off x="1527094" y="458040"/>
            <a:ext cx="21431253" cy="1442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032" tIns="85032" rIns="85032" bIns="85032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8800" b="1" cap="all" dirty="0">
                <a:solidFill>
                  <a:srgbClr val="253957"/>
                </a:solidFill>
                <a:sym typeface="Arial Narrow"/>
              </a:rPr>
              <a:t>Распознавание плоскости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5B10E07-0856-0549-9B76-4300FCF42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6983" y="3401616"/>
            <a:ext cx="7090018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Номер слайда 2">
            <a:extLst>
              <a:ext uri="{FF2B5EF4-FFF2-40B4-BE49-F238E27FC236}">
                <a16:creationId xmlns:a16="http://schemas.microsoft.com/office/drawing/2014/main" id="{1559A89B-4592-C74C-8628-4FF7BBD21384}"/>
              </a:ext>
            </a:extLst>
          </p:cNvPr>
          <p:cNvSpPr txBox="1">
            <a:spLocks/>
          </p:cNvSpPr>
          <p:nvPr/>
        </p:nvSpPr>
        <p:spPr>
          <a:xfrm>
            <a:off x="21958252" y="12598823"/>
            <a:ext cx="400750" cy="698267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fld id="{86CB4B4D-7CA3-9044-876B-883B54F8677D}" type="slidenum">
              <a:rPr lang="ru-RU" sz="3600" smtClean="0">
                <a:solidFill>
                  <a:srgbClr val="253957"/>
                </a:solidFill>
              </a:rPr>
              <a:pPr/>
              <a:t>11</a:t>
            </a:fld>
            <a:endParaRPr lang="ru-RU" sz="3600" dirty="0">
              <a:solidFill>
                <a:srgbClr val="253957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DE747D-D464-7343-97EE-0BAB8B27B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047" y="3041576"/>
            <a:ext cx="16489833" cy="921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0898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Линия"/>
          <p:cNvSpPr/>
          <p:nvPr/>
        </p:nvSpPr>
        <p:spPr>
          <a:xfrm>
            <a:off x="1476377" y="2214563"/>
            <a:ext cx="21431251" cy="0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85032" tIns="85032" rIns="85032" bIns="85032" anchor="ctr"/>
          <a:lstStyle/>
          <a:p>
            <a:pPr>
              <a:defRPr sz="2400"/>
            </a:pPr>
            <a:endParaRPr sz="6400"/>
          </a:p>
        </p:txBody>
      </p:sp>
      <p:pic>
        <p:nvPicPr>
          <p:cNvPr id="1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58907" y="384975"/>
            <a:ext cx="1599440" cy="162838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Очень крутой заголовок…"/>
          <p:cNvSpPr txBox="1"/>
          <p:nvPr/>
        </p:nvSpPr>
        <p:spPr>
          <a:xfrm>
            <a:off x="1527094" y="458040"/>
            <a:ext cx="21431253" cy="1442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032" tIns="85032" rIns="85032" bIns="85032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8800" b="1" cap="all" dirty="0">
                <a:solidFill>
                  <a:srgbClr val="253957"/>
                </a:solidFill>
                <a:sym typeface="Arial Narrow"/>
              </a:rPr>
              <a:t>Архитектура 3</a:t>
            </a:r>
            <a:r>
              <a:rPr lang="en-US" sz="8800" b="1" cap="all" dirty="0">
                <a:solidFill>
                  <a:srgbClr val="253957"/>
                </a:solidFill>
                <a:sym typeface="Arial Narrow"/>
              </a:rPr>
              <a:t>D</a:t>
            </a:r>
            <a:r>
              <a:rPr lang="ru-RU" sz="8800" b="1" cap="all" dirty="0">
                <a:solidFill>
                  <a:srgbClr val="253957"/>
                </a:solidFill>
                <a:sym typeface="Arial Narrow"/>
              </a:rPr>
              <a:t> рендеринга</a:t>
            </a:r>
          </a:p>
        </p:txBody>
      </p:sp>
      <p:pic>
        <p:nvPicPr>
          <p:cNvPr id="6" name="Рисунок 5" descr="F:\all\Магистратура\Architecture of the 3D render block rus.png">
            <a:extLst>
              <a:ext uri="{FF2B5EF4-FFF2-40B4-BE49-F238E27FC236}">
                <a16:creationId xmlns:a16="http://schemas.microsoft.com/office/drawing/2014/main" id="{D40DA3D4-1C23-DE47-A51B-5675EAF739B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232" y="2893893"/>
            <a:ext cx="12907261" cy="1025573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Номер слайда 2">
            <a:extLst>
              <a:ext uri="{FF2B5EF4-FFF2-40B4-BE49-F238E27FC236}">
                <a16:creationId xmlns:a16="http://schemas.microsoft.com/office/drawing/2014/main" id="{E99C7795-DBAD-EB42-9884-0E1C5C1FBA66}"/>
              </a:ext>
            </a:extLst>
          </p:cNvPr>
          <p:cNvSpPr txBox="1">
            <a:spLocks/>
          </p:cNvSpPr>
          <p:nvPr/>
        </p:nvSpPr>
        <p:spPr>
          <a:xfrm>
            <a:off x="21958252" y="12598823"/>
            <a:ext cx="400750" cy="698267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fld id="{86CB4B4D-7CA3-9044-876B-883B54F8677D}" type="slidenum">
              <a:rPr lang="ru-RU" sz="3600" smtClean="0">
                <a:solidFill>
                  <a:srgbClr val="253957"/>
                </a:solidFill>
              </a:rPr>
              <a:pPr/>
              <a:t>12</a:t>
            </a:fld>
            <a:endParaRPr lang="ru-RU" sz="3600" dirty="0">
              <a:solidFill>
                <a:srgbClr val="2539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64815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Линия"/>
          <p:cNvSpPr/>
          <p:nvPr/>
        </p:nvSpPr>
        <p:spPr>
          <a:xfrm>
            <a:off x="1476377" y="2214563"/>
            <a:ext cx="21431251" cy="0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85032" tIns="85032" rIns="85032" bIns="85032" anchor="ctr"/>
          <a:lstStyle/>
          <a:p>
            <a:pPr>
              <a:defRPr sz="2400"/>
            </a:pPr>
            <a:endParaRPr sz="6400"/>
          </a:p>
        </p:txBody>
      </p:sp>
      <p:pic>
        <p:nvPicPr>
          <p:cNvPr id="1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58907" y="384975"/>
            <a:ext cx="1599440" cy="162838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Очень крутой заголовок…"/>
          <p:cNvSpPr txBox="1"/>
          <p:nvPr/>
        </p:nvSpPr>
        <p:spPr>
          <a:xfrm>
            <a:off x="1527094" y="458040"/>
            <a:ext cx="21431253" cy="1442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032" tIns="85032" rIns="85032" bIns="85032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8800" b="1" cap="all" dirty="0">
                <a:solidFill>
                  <a:srgbClr val="253957"/>
                </a:solidFill>
                <a:sym typeface="Arial Narrow"/>
              </a:rPr>
              <a:t>Тестирование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D2CA39-2DBE-8E44-A4C8-4E7C86B72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012" y="2707871"/>
            <a:ext cx="5472608" cy="97339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889AF5-9F41-EF4E-B3F4-9B58382A18F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/>
        </p:blipFill>
        <p:spPr bwMode="auto">
          <a:xfrm>
            <a:off x="8159552" y="2737242"/>
            <a:ext cx="5904656" cy="97639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Номер слайда 2">
            <a:extLst>
              <a:ext uri="{FF2B5EF4-FFF2-40B4-BE49-F238E27FC236}">
                <a16:creationId xmlns:a16="http://schemas.microsoft.com/office/drawing/2014/main" id="{DB747A20-FAA6-2949-AAFD-50B11E955350}"/>
              </a:ext>
            </a:extLst>
          </p:cNvPr>
          <p:cNvSpPr txBox="1">
            <a:spLocks/>
          </p:cNvSpPr>
          <p:nvPr/>
        </p:nvSpPr>
        <p:spPr>
          <a:xfrm>
            <a:off x="21958252" y="12598823"/>
            <a:ext cx="400750" cy="698267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fld id="{86CB4B4D-7CA3-9044-876B-883B54F8677D}" type="slidenum">
              <a:rPr lang="ru-RU" sz="3600" smtClean="0">
                <a:solidFill>
                  <a:srgbClr val="253957"/>
                </a:solidFill>
              </a:rPr>
              <a:pPr/>
              <a:t>13</a:t>
            </a:fld>
            <a:endParaRPr lang="ru-RU" sz="3600" dirty="0">
              <a:solidFill>
                <a:srgbClr val="253957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AF9126-7F16-8C4D-9846-7D987BC43B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5001" y="2737242"/>
            <a:ext cx="5489480" cy="976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32868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Линия"/>
          <p:cNvSpPr/>
          <p:nvPr/>
        </p:nvSpPr>
        <p:spPr>
          <a:xfrm>
            <a:off x="1476377" y="2214563"/>
            <a:ext cx="21431251" cy="0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85032" tIns="85032" rIns="85032" bIns="85032" anchor="ctr"/>
          <a:lstStyle/>
          <a:p>
            <a:pPr>
              <a:defRPr sz="2400"/>
            </a:pPr>
            <a:endParaRPr sz="6400"/>
          </a:p>
        </p:txBody>
      </p:sp>
      <p:pic>
        <p:nvPicPr>
          <p:cNvPr id="12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358907" y="384975"/>
            <a:ext cx="1599440" cy="162838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Очень крутой заголовок…"/>
          <p:cNvSpPr txBox="1"/>
          <p:nvPr/>
        </p:nvSpPr>
        <p:spPr>
          <a:xfrm>
            <a:off x="1527094" y="458040"/>
            <a:ext cx="21431253" cy="1442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032" tIns="85032" rIns="85032" bIns="85032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8800" b="1" cap="all" dirty="0">
                <a:solidFill>
                  <a:srgbClr val="253957"/>
                </a:solidFill>
                <a:sym typeface="Arial Narrow"/>
              </a:rPr>
              <a:t>Тестирование</a:t>
            </a:r>
          </a:p>
        </p:txBody>
      </p:sp>
      <p:sp>
        <p:nvSpPr>
          <p:cNvPr id="9" name="Номер слайда 2">
            <a:extLst>
              <a:ext uri="{FF2B5EF4-FFF2-40B4-BE49-F238E27FC236}">
                <a16:creationId xmlns:a16="http://schemas.microsoft.com/office/drawing/2014/main" id="{DF4DA89E-5D25-8946-85E1-4705CF09D49E}"/>
              </a:ext>
            </a:extLst>
          </p:cNvPr>
          <p:cNvSpPr txBox="1">
            <a:spLocks/>
          </p:cNvSpPr>
          <p:nvPr/>
        </p:nvSpPr>
        <p:spPr>
          <a:xfrm>
            <a:off x="21958252" y="12598823"/>
            <a:ext cx="400750" cy="698267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fld id="{86CB4B4D-7CA3-9044-876B-883B54F8677D}" type="slidenum">
              <a:rPr lang="ru-RU" sz="3600" smtClean="0">
                <a:solidFill>
                  <a:srgbClr val="253957"/>
                </a:solidFill>
              </a:rPr>
              <a:pPr/>
              <a:t>14</a:t>
            </a:fld>
            <a:endParaRPr lang="ru-RU" sz="3600" dirty="0">
              <a:solidFill>
                <a:srgbClr val="253957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B5E865F-9592-814F-917A-5FBD53F569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IMG_2097.TRIM 2">
            <a:hlinkClick r:id="" action="ppaction://media"/>
            <a:extLst>
              <a:ext uri="{FF2B5EF4-FFF2-40B4-BE49-F238E27FC236}">
                <a16:creationId xmlns:a16="http://schemas.microsoft.com/office/drawing/2014/main" id="{175737A2-4F86-EE4B-B1B7-7B0C4852CB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9512" y="2358772"/>
            <a:ext cx="6385811" cy="1135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939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Линия"/>
          <p:cNvSpPr/>
          <p:nvPr/>
        </p:nvSpPr>
        <p:spPr>
          <a:xfrm>
            <a:off x="1476377" y="2214563"/>
            <a:ext cx="21431251" cy="0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85032" tIns="85032" rIns="85032" bIns="85032" anchor="ctr"/>
          <a:lstStyle/>
          <a:p>
            <a:pPr>
              <a:defRPr sz="2400"/>
            </a:pPr>
            <a:endParaRPr sz="6400"/>
          </a:p>
        </p:txBody>
      </p:sp>
      <p:pic>
        <p:nvPicPr>
          <p:cNvPr id="12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58907" y="384975"/>
            <a:ext cx="1599440" cy="162838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Очень крутой заголовок…"/>
          <p:cNvSpPr txBox="1"/>
          <p:nvPr/>
        </p:nvSpPr>
        <p:spPr>
          <a:xfrm>
            <a:off x="1527094" y="458040"/>
            <a:ext cx="21431253" cy="1442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032" tIns="85032" rIns="85032" bIns="85032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8800" b="1" cap="all" dirty="0">
                <a:solidFill>
                  <a:srgbClr val="253957"/>
                </a:solidFill>
                <a:sym typeface="Arial Narrow"/>
              </a:rPr>
              <a:t>Заключение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02A69D-5C7C-4740-8769-1884F0E191B3}"/>
              </a:ext>
            </a:extLst>
          </p:cNvPr>
          <p:cNvSpPr txBox="1"/>
          <p:nvPr/>
        </p:nvSpPr>
        <p:spPr>
          <a:xfrm>
            <a:off x="2737664" y="3473624"/>
            <a:ext cx="19010112" cy="7450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l" defTabSz="457200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5400" dirty="0">
                <a:solidFill>
                  <a:srgbClr val="253957"/>
                </a:solidFill>
              </a:rPr>
              <a:t>Проведен обзор и анализ предметной области;</a:t>
            </a:r>
            <a:endParaRPr lang="en-US" sz="5400" dirty="0">
              <a:solidFill>
                <a:srgbClr val="253957"/>
              </a:solidFill>
            </a:endParaRPr>
          </a:p>
          <a:p>
            <a:pPr marL="685800" indent="-685800" algn="l" defTabSz="457200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5400" dirty="0">
                <a:solidFill>
                  <a:srgbClr val="253957"/>
                </a:solidFill>
              </a:rPr>
              <a:t>Выполнен обзор и анализ существующих методов и средств;</a:t>
            </a:r>
            <a:endParaRPr lang="en-US" sz="5400" dirty="0">
              <a:solidFill>
                <a:srgbClr val="253957"/>
              </a:solidFill>
            </a:endParaRPr>
          </a:p>
          <a:p>
            <a:pPr marL="685800" indent="-685800" algn="l" defTabSz="457200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5400" dirty="0">
                <a:solidFill>
                  <a:srgbClr val="253957"/>
                </a:solidFill>
              </a:rPr>
              <a:t>Разработано программное обеспечение для визуализации данных в дополненной реальности</a:t>
            </a:r>
            <a:r>
              <a:rPr lang="en-US" sz="5400" dirty="0">
                <a:solidFill>
                  <a:srgbClr val="253957"/>
                </a:solidFill>
              </a:rPr>
              <a:t>;</a:t>
            </a:r>
          </a:p>
          <a:p>
            <a:pPr marL="685800" indent="-685800" algn="l" defTabSz="457200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5400" dirty="0">
                <a:solidFill>
                  <a:srgbClr val="253957"/>
                </a:solidFill>
              </a:rPr>
              <a:t>Проведено тестирование ПО</a:t>
            </a:r>
            <a:r>
              <a:rPr lang="en-US" sz="5400" dirty="0">
                <a:solidFill>
                  <a:srgbClr val="253957"/>
                </a:solidFill>
              </a:rPr>
              <a:t>.</a:t>
            </a:r>
            <a:endParaRPr lang="ru-RU" sz="5400" dirty="0">
              <a:solidFill>
                <a:srgbClr val="253957"/>
              </a:solidFill>
            </a:endParaRPr>
          </a:p>
        </p:txBody>
      </p:sp>
      <p:sp>
        <p:nvSpPr>
          <p:cNvPr id="10" name="Номер слайда 2">
            <a:extLst>
              <a:ext uri="{FF2B5EF4-FFF2-40B4-BE49-F238E27FC236}">
                <a16:creationId xmlns:a16="http://schemas.microsoft.com/office/drawing/2014/main" id="{585A1F3A-486E-D94A-A378-B99920543775}"/>
              </a:ext>
            </a:extLst>
          </p:cNvPr>
          <p:cNvSpPr txBox="1">
            <a:spLocks/>
          </p:cNvSpPr>
          <p:nvPr/>
        </p:nvSpPr>
        <p:spPr>
          <a:xfrm>
            <a:off x="21958252" y="12598823"/>
            <a:ext cx="400750" cy="698267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fld id="{86CB4B4D-7CA3-9044-876B-883B54F8677D}" type="slidenum">
              <a:rPr lang="ru-RU" sz="3600" smtClean="0">
                <a:solidFill>
                  <a:srgbClr val="253957"/>
                </a:solidFill>
              </a:rPr>
              <a:pPr/>
              <a:t>15</a:t>
            </a:fld>
            <a:endParaRPr lang="ru-RU" sz="3600" dirty="0">
              <a:solidFill>
                <a:srgbClr val="2539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44110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Линия"/>
          <p:cNvSpPr/>
          <p:nvPr/>
        </p:nvSpPr>
        <p:spPr>
          <a:xfrm>
            <a:off x="1476377" y="2214563"/>
            <a:ext cx="21431251" cy="0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85032" tIns="85032" rIns="85032" bIns="85032" anchor="ctr"/>
          <a:lstStyle/>
          <a:p>
            <a:pPr>
              <a:defRPr sz="2400"/>
            </a:pPr>
            <a:endParaRPr sz="6400"/>
          </a:p>
        </p:txBody>
      </p:sp>
      <p:pic>
        <p:nvPicPr>
          <p:cNvPr id="12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58907" y="384975"/>
            <a:ext cx="1599440" cy="162838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Очень крутой заголовок…"/>
          <p:cNvSpPr txBox="1"/>
          <p:nvPr/>
        </p:nvSpPr>
        <p:spPr>
          <a:xfrm>
            <a:off x="1527094" y="458040"/>
            <a:ext cx="21431253" cy="1442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032" tIns="85032" rIns="85032" bIns="85032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8800" b="1" cap="all" dirty="0">
                <a:solidFill>
                  <a:srgbClr val="253957"/>
                </a:solidFill>
                <a:sym typeface="Arial Narrow"/>
              </a:rPr>
              <a:t>Научная деятельность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02A69D-5C7C-4740-8769-1884F0E191B3}"/>
              </a:ext>
            </a:extLst>
          </p:cNvPr>
          <p:cNvSpPr txBox="1"/>
          <p:nvPr/>
        </p:nvSpPr>
        <p:spPr>
          <a:xfrm>
            <a:off x="1476377" y="3270273"/>
            <a:ext cx="21481970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5400" dirty="0">
                <a:solidFill>
                  <a:srgbClr val="253957"/>
                </a:solidFill>
              </a:rPr>
              <a:t>В рамках работы был представлен доклад на «</a:t>
            </a:r>
            <a:r>
              <a:rPr lang="ru-RU" sz="5400" dirty="0" err="1">
                <a:solidFill>
                  <a:srgbClr val="253957"/>
                </a:solidFill>
              </a:rPr>
              <a:t>V</a:t>
            </a:r>
            <a:r>
              <a:rPr lang="en-US" sz="5400" dirty="0">
                <a:solidFill>
                  <a:srgbClr val="253957"/>
                </a:solidFill>
              </a:rPr>
              <a:t> </a:t>
            </a:r>
            <a:r>
              <a:rPr lang="ru-RU" sz="5400" dirty="0">
                <a:solidFill>
                  <a:srgbClr val="253957"/>
                </a:solidFill>
              </a:rPr>
              <a:t>международной конференции «Информационные технологии и </a:t>
            </a:r>
            <a:r>
              <a:rPr lang="ru-RU" sz="5400" dirty="0" err="1">
                <a:solidFill>
                  <a:srgbClr val="253957"/>
                </a:solidFill>
              </a:rPr>
              <a:t>нанотехнологии</a:t>
            </a:r>
            <a:r>
              <a:rPr lang="ru-RU" sz="5400" dirty="0">
                <a:solidFill>
                  <a:srgbClr val="253957"/>
                </a:solidFill>
              </a:rPr>
              <a:t>»» (</a:t>
            </a:r>
            <a:r>
              <a:rPr lang="en-US" sz="5400" dirty="0">
                <a:solidFill>
                  <a:srgbClr val="253957"/>
                </a:solidFill>
              </a:rPr>
              <a:t>ITNT 2019</a:t>
            </a:r>
            <a:r>
              <a:rPr lang="ru-RU" sz="5400" dirty="0">
                <a:solidFill>
                  <a:srgbClr val="253957"/>
                </a:solidFill>
              </a:rPr>
              <a:t>). Результаты конференции будут опубликованы в журнале «</a:t>
            </a:r>
            <a:r>
              <a:rPr lang="en" sz="5400" dirty="0">
                <a:solidFill>
                  <a:srgbClr val="253957"/>
                </a:solidFill>
              </a:rPr>
              <a:t>Journal of Physics: Conference Series</a:t>
            </a:r>
            <a:r>
              <a:rPr lang="ru-RU" sz="5400" dirty="0">
                <a:solidFill>
                  <a:srgbClr val="253957"/>
                </a:solidFill>
              </a:rPr>
              <a:t>», рецензируемом </a:t>
            </a:r>
            <a:r>
              <a:rPr lang="en-US" sz="5400" dirty="0">
                <a:solidFill>
                  <a:srgbClr val="253957"/>
                </a:solidFill>
              </a:rPr>
              <a:t>Scopus</a:t>
            </a:r>
            <a:r>
              <a:rPr lang="ru-RU" sz="5400" dirty="0">
                <a:solidFill>
                  <a:srgbClr val="253957"/>
                </a:solidFill>
              </a:rPr>
              <a:t> </a:t>
            </a:r>
            <a:r>
              <a:rPr lang="en-US" sz="5400" dirty="0">
                <a:solidFill>
                  <a:srgbClr val="253957"/>
                </a:solidFill>
              </a:rPr>
              <a:t>(Q3).</a:t>
            </a:r>
            <a:endParaRPr lang="ru-RU" sz="5400" dirty="0">
              <a:solidFill>
                <a:srgbClr val="253957"/>
              </a:solidFill>
            </a:endParaRPr>
          </a:p>
        </p:txBody>
      </p:sp>
      <p:sp>
        <p:nvSpPr>
          <p:cNvPr id="7" name="Номер слайда 2">
            <a:extLst>
              <a:ext uri="{FF2B5EF4-FFF2-40B4-BE49-F238E27FC236}">
                <a16:creationId xmlns:a16="http://schemas.microsoft.com/office/drawing/2014/main" id="{7D7F7226-B9D2-8248-8CE2-8A4D8E40EB99}"/>
              </a:ext>
            </a:extLst>
          </p:cNvPr>
          <p:cNvSpPr txBox="1">
            <a:spLocks/>
          </p:cNvSpPr>
          <p:nvPr/>
        </p:nvSpPr>
        <p:spPr>
          <a:xfrm>
            <a:off x="21958252" y="12598823"/>
            <a:ext cx="400750" cy="698267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fld id="{86CB4B4D-7CA3-9044-876B-883B54F8677D}" type="slidenum">
              <a:rPr lang="ru-RU" sz="3600" smtClean="0">
                <a:solidFill>
                  <a:srgbClr val="253957"/>
                </a:solidFill>
              </a:rPr>
              <a:pPr/>
              <a:t>16</a:t>
            </a:fld>
            <a:endParaRPr lang="ru-RU" sz="3600" dirty="0">
              <a:solidFill>
                <a:srgbClr val="2539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07195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Линия"/>
          <p:cNvSpPr/>
          <p:nvPr/>
        </p:nvSpPr>
        <p:spPr>
          <a:xfrm>
            <a:off x="1476377" y="2214563"/>
            <a:ext cx="21431251" cy="0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85032" tIns="85032" rIns="85032" bIns="85032" anchor="ctr"/>
          <a:lstStyle/>
          <a:p>
            <a:pPr>
              <a:defRPr sz="2400"/>
            </a:pPr>
            <a:endParaRPr sz="6400"/>
          </a:p>
        </p:txBody>
      </p:sp>
      <p:pic>
        <p:nvPicPr>
          <p:cNvPr id="1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58907" y="384975"/>
            <a:ext cx="1599440" cy="162838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Очень крутой заголовок…"/>
          <p:cNvSpPr txBox="1"/>
          <p:nvPr/>
        </p:nvSpPr>
        <p:spPr>
          <a:xfrm>
            <a:off x="1527094" y="458040"/>
            <a:ext cx="21431253" cy="1442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032" tIns="85032" rIns="85032" bIns="85032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8800" b="1" cap="all" dirty="0">
                <a:solidFill>
                  <a:srgbClr val="253957"/>
                </a:solidFill>
                <a:sym typeface="Arial Narrow"/>
              </a:rPr>
              <a:t>Библиографический список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93170" y="3113584"/>
            <a:ext cx="22699099" cy="10064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Agogi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E. Augmented Reality in Education //Proceedings of Science Center to Go Workshop, Athens, Greece: EDEN-2011 Open Classroom Conference. – 2011. –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1-88.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Смусева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Д.А. Система визуализации больших данных в Интернете вещей с использованием дополненной реальности // Междисциплинарная курсовая работа – 2018.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Laney, 3d data management: Controlling data volume, velocity and variety // Gartner, Stamford, CT, USA, White Paper – 2001.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J.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Gantz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and D.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Reinsel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Extracting value from chaos // in Proc.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IDC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iView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2011 – C. 1–12.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Zikopoulos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and C. Eaton, Understanding Big Data: Analytics for Enterprise Class Hadoop and Streaming Data. // New York, NY, USA: McGraw-Hill – 2011.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E.Meijer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The world according to LINQ //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Commun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ACM – 2011 – том.54, №10, С. 45–51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J.Manyikaetal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Bigdata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The Next Frontier for Innovation, Competition, and Productivity.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San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Francisco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CA, USA: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McKinsey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Global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Institute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2011,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pp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1–137.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Rob van der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Meulen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Gartner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[Электронный ресурс]. URL: </a:t>
            </a:r>
            <a:r>
              <a:rPr lang="ru-RU" sz="28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https://www.gartner.com/newsroom/id/3165317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(дата обращения: 18.02.2019).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Atzori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A.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Iera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and G.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Morabito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The Internet of Things: A survey // Computer Networks – 2010 – C. 2787-2805.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J.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Gubbia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R.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Buyyab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S.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Marusica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and M.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Palaniswamia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Internet of Things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IoT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): A vision, architectural elements, and future directions // Future Generation Computer Systems – 2013 –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1645–1660.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Номер слайда 2">
            <a:extLst>
              <a:ext uri="{FF2B5EF4-FFF2-40B4-BE49-F238E27FC236}">
                <a16:creationId xmlns:a16="http://schemas.microsoft.com/office/drawing/2014/main" id="{4FF4D882-6E2A-A043-BA76-64B2C75D1CDA}"/>
              </a:ext>
            </a:extLst>
          </p:cNvPr>
          <p:cNvSpPr txBox="1">
            <a:spLocks/>
          </p:cNvSpPr>
          <p:nvPr/>
        </p:nvSpPr>
        <p:spPr>
          <a:xfrm>
            <a:off x="21958252" y="12598823"/>
            <a:ext cx="400750" cy="698267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fld id="{86CB4B4D-7CA3-9044-876B-883B54F8677D}" type="slidenum">
              <a:rPr lang="ru-RU" sz="3600" smtClean="0">
                <a:solidFill>
                  <a:srgbClr val="253957"/>
                </a:solidFill>
              </a:rPr>
              <a:pPr/>
              <a:t>17</a:t>
            </a:fld>
            <a:endParaRPr lang="ru-RU" sz="3600" dirty="0">
              <a:solidFill>
                <a:srgbClr val="2539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12713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Линия"/>
          <p:cNvSpPr/>
          <p:nvPr/>
        </p:nvSpPr>
        <p:spPr>
          <a:xfrm>
            <a:off x="1476377" y="2214563"/>
            <a:ext cx="21431251" cy="0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85032" tIns="85032" rIns="85032" bIns="85032" anchor="ctr"/>
          <a:lstStyle/>
          <a:p>
            <a:pPr>
              <a:defRPr sz="2400"/>
            </a:pPr>
            <a:endParaRPr sz="6400"/>
          </a:p>
        </p:txBody>
      </p:sp>
      <p:pic>
        <p:nvPicPr>
          <p:cNvPr id="1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58907" y="384975"/>
            <a:ext cx="1599440" cy="162838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Очень крутой заголовок…"/>
          <p:cNvSpPr txBox="1"/>
          <p:nvPr/>
        </p:nvSpPr>
        <p:spPr>
          <a:xfrm>
            <a:off x="1527094" y="458040"/>
            <a:ext cx="21431253" cy="1442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032" tIns="85032" rIns="85032" bIns="85032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8800" b="1" cap="all" dirty="0">
                <a:solidFill>
                  <a:srgbClr val="253957"/>
                </a:solidFill>
                <a:sym typeface="Arial Narrow"/>
              </a:rPr>
              <a:t>Библиографический список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93170" y="3185592"/>
            <a:ext cx="22699099" cy="8417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150000"/>
              </a:lnSpc>
              <a:buFont typeface="+mj-lt"/>
              <a:buAutoNum type="arabicPeriod" startAt="11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M. Khan, S.S. Khan, Data and Information Visualization Methods and Interactive Mechanisms: A Survey, International Journal of Computer Applications, – 2011,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С. 1-14.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 startAt="11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C.L. P. Chen, C.Y. Zhang, Data-intensive applications, challenges, techniques and technologies: A survey on Big Data, Information Sciences, – 2014 –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С. 314-347.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 startAt="11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Porter, Visualizing Big Data in Drupal: Using Data Visualizations to Drive Knowledge Discovery // Report, University of Washington – 2012,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С. 1-38.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 startAt="11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T. A.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Keahey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Using visualization to understand big data // Technical Report, IBM Corporation – 2013,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С. 1-16.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 startAt="11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Sucharitha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S.R.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Subash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and P. Prakash , Visualization of Big Data: Its Tools and Challenges // International Journal of Applied Engineering Research, –2014 –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С. 5277-5290.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 startAt="11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E.Y.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Gorodov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and V.V.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Gubarev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Analytical Review of Data Visualization Methods in Application to Big Data, Journal of Electrical and Computer Engineering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С. 1-7.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 startAt="11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SAS Institute Inc., Five big data challenges and how to overcome them with visual analytics // Report – 2013,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С. 1-2.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 startAt="11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АЭС Три-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Майл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Айленд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[Электронный ресурс].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URL: http://industrial-disasters.ru/disasters/three-mile-island/ (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дата обращения: 20.01.2019)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 startAt="11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Sherman W. R., Craig A. B. Understanding virtual reality: Interface, application, and design. – Morgan Kaufmann, 2018.</a:t>
            </a:r>
          </a:p>
        </p:txBody>
      </p:sp>
      <p:sp>
        <p:nvSpPr>
          <p:cNvPr id="7" name="Номер слайда 2">
            <a:extLst>
              <a:ext uri="{FF2B5EF4-FFF2-40B4-BE49-F238E27FC236}">
                <a16:creationId xmlns:a16="http://schemas.microsoft.com/office/drawing/2014/main" id="{2DA416D1-7627-EA4B-A958-70010C2ECC6F}"/>
              </a:ext>
            </a:extLst>
          </p:cNvPr>
          <p:cNvSpPr txBox="1">
            <a:spLocks/>
          </p:cNvSpPr>
          <p:nvPr/>
        </p:nvSpPr>
        <p:spPr>
          <a:xfrm>
            <a:off x="21958252" y="12598823"/>
            <a:ext cx="400750" cy="698267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fld id="{86CB4B4D-7CA3-9044-876B-883B54F8677D}" type="slidenum">
              <a:rPr lang="ru-RU" sz="3600" smtClean="0">
                <a:solidFill>
                  <a:srgbClr val="253957"/>
                </a:solidFill>
              </a:rPr>
              <a:pPr/>
              <a:t>18</a:t>
            </a:fld>
            <a:endParaRPr lang="ru-RU" sz="3600" dirty="0">
              <a:solidFill>
                <a:srgbClr val="2539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45143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Линия"/>
          <p:cNvSpPr/>
          <p:nvPr/>
        </p:nvSpPr>
        <p:spPr>
          <a:xfrm>
            <a:off x="1476377" y="2214563"/>
            <a:ext cx="21431251" cy="0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85032" tIns="85032" rIns="85032" bIns="85032" anchor="ctr"/>
          <a:lstStyle/>
          <a:p>
            <a:pPr>
              <a:defRPr sz="2400"/>
            </a:pPr>
            <a:endParaRPr sz="6400"/>
          </a:p>
        </p:txBody>
      </p:sp>
      <p:pic>
        <p:nvPicPr>
          <p:cNvPr id="1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58907" y="384975"/>
            <a:ext cx="1599440" cy="162838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Очень крутой заголовок…"/>
          <p:cNvSpPr txBox="1"/>
          <p:nvPr/>
        </p:nvSpPr>
        <p:spPr>
          <a:xfrm>
            <a:off x="1527094" y="458040"/>
            <a:ext cx="21431253" cy="1442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032" tIns="85032" rIns="85032" bIns="85032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8800" b="1" cap="all" dirty="0">
                <a:solidFill>
                  <a:srgbClr val="253957"/>
                </a:solidFill>
                <a:sym typeface="Arial Narrow"/>
              </a:rPr>
              <a:t>Библиографический список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93170" y="3185592"/>
            <a:ext cx="22699099" cy="8867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150000"/>
              </a:lnSpc>
              <a:buFont typeface="+mj-lt"/>
              <a:buAutoNum type="arabicPeriod" startAt="20"/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Smuseva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D.,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Rolich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A. Research and software development using AR technology // Journal of Physics: Conference Series. 2018. No. 1050. P. 1-13.</a:t>
            </a:r>
          </a:p>
          <a:p>
            <a:pPr marL="514350" lvl="0" indent="-514350" algn="just">
              <a:lnSpc>
                <a:spcPct val="150000"/>
              </a:lnSpc>
              <a:buFont typeface="+mj-lt"/>
              <a:buAutoNum type="arabicPeriod" startAt="20"/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Open Source Augmented Reality SDK | ARToolKit.org [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Электронный ресурс].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URL: https://artoolkit.org/ (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дата обращения: 22. 02. 2019).</a:t>
            </a:r>
          </a:p>
          <a:p>
            <a:pPr marL="514350" lvl="0" indent="-514350" algn="just">
              <a:lnSpc>
                <a:spcPct val="150000"/>
              </a:lnSpc>
              <a:buFont typeface="+mj-lt"/>
              <a:buAutoNum type="arabicPeriod" startAt="20"/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Easy AR SDK [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Электронный ресурс].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URL: http://www.easyar.com/ (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дата обращения: 22. 02. 2019).</a:t>
            </a:r>
          </a:p>
          <a:p>
            <a:pPr marL="514350" lvl="0" indent="-514350" algn="just">
              <a:lnSpc>
                <a:spcPct val="150000"/>
              </a:lnSpc>
              <a:buFont typeface="+mj-lt"/>
              <a:buAutoNum type="arabicPeriod" startAt="20"/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OpenCV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library [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Электронный ресурс].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URL: http://opencv.org/ (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дата обращения: 22. 02. 2019).</a:t>
            </a:r>
          </a:p>
          <a:p>
            <a:pPr marL="514350" lvl="0" indent="-514350" algn="just">
              <a:lnSpc>
                <a:spcPct val="150000"/>
              </a:lnSpc>
              <a:buFont typeface="+mj-lt"/>
              <a:buAutoNum type="arabicPeriod" startAt="20"/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Maxst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[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Электронный ресурс].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URL: http://maxst.com/image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/?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lang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дата обращения: 23. 02. 2019).</a:t>
            </a:r>
          </a:p>
          <a:p>
            <a:pPr marL="514350" lvl="0" indent="-514350" algn="just">
              <a:lnSpc>
                <a:spcPct val="150000"/>
              </a:lnSpc>
              <a:buFont typeface="+mj-lt"/>
              <a:buAutoNum type="arabicPeriod" startAt="20"/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Kudan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Computer Vision |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Kudan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limited [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Электронный ресурс].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URL: https://www.kudan.eu/ (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дата обращения: 23. 02. 2019).</a:t>
            </a:r>
          </a:p>
          <a:p>
            <a:pPr marL="514350" lvl="0" indent="-514350" algn="just">
              <a:lnSpc>
                <a:spcPct val="150000"/>
              </a:lnSpc>
              <a:buFont typeface="+mj-lt"/>
              <a:buAutoNum type="arabicPeriod" startAt="20"/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Catchoom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Image Recognition and Augmented Reality [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Электронный ресурс].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URL: https://catchoom.com (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дата обращения: 24. 02. 2019).</a:t>
            </a:r>
          </a:p>
          <a:p>
            <a:pPr marL="514350" lvl="0" indent="-514350" algn="just">
              <a:lnSpc>
                <a:spcPct val="150000"/>
              </a:lnSpc>
              <a:buFont typeface="+mj-lt"/>
              <a:buAutoNum type="arabicPeriod" startAt="20"/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ARKit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| Apple Developer [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Электронный ресурс].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URL: https://developer.apple.com/arkit/ (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дата обращения: 24. 02. 2019)</a:t>
            </a:r>
          </a:p>
          <a:p>
            <a:pPr marL="514350" lvl="0" indent="-514350" algn="just">
              <a:lnSpc>
                <a:spcPct val="150000"/>
              </a:lnSpc>
              <a:buFont typeface="+mj-lt"/>
              <a:buAutoNum type="arabicPeriod" startAt="20"/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Vuforia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| Augmented Reality [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Электронный ресурс].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URL: https://www.vuforia.com/ (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дата обращения: 24. 02. 2019).</a:t>
            </a:r>
          </a:p>
        </p:txBody>
      </p:sp>
      <p:sp>
        <p:nvSpPr>
          <p:cNvPr id="7" name="Номер слайда 2">
            <a:extLst>
              <a:ext uri="{FF2B5EF4-FFF2-40B4-BE49-F238E27FC236}">
                <a16:creationId xmlns:a16="http://schemas.microsoft.com/office/drawing/2014/main" id="{BF13C8E8-96FB-1C42-BB15-D151109A2A94}"/>
              </a:ext>
            </a:extLst>
          </p:cNvPr>
          <p:cNvSpPr txBox="1">
            <a:spLocks/>
          </p:cNvSpPr>
          <p:nvPr/>
        </p:nvSpPr>
        <p:spPr>
          <a:xfrm>
            <a:off x="21958252" y="12598823"/>
            <a:ext cx="400750" cy="698267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fld id="{86CB4B4D-7CA3-9044-876B-883B54F8677D}" type="slidenum">
              <a:rPr lang="ru-RU" sz="3600" smtClean="0">
                <a:solidFill>
                  <a:srgbClr val="253957"/>
                </a:solidFill>
              </a:rPr>
              <a:pPr/>
              <a:t>19</a:t>
            </a:fld>
            <a:endParaRPr lang="ru-RU" sz="3600" dirty="0">
              <a:solidFill>
                <a:srgbClr val="2539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00598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Линия"/>
          <p:cNvSpPr/>
          <p:nvPr/>
        </p:nvSpPr>
        <p:spPr>
          <a:xfrm>
            <a:off x="1476377" y="2214563"/>
            <a:ext cx="21431251" cy="0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85032" tIns="85032" rIns="85032" bIns="85032" anchor="ctr"/>
          <a:lstStyle/>
          <a:p>
            <a:pPr>
              <a:defRPr sz="2400"/>
            </a:pPr>
            <a:endParaRPr sz="6400"/>
          </a:p>
        </p:txBody>
      </p:sp>
      <p:pic>
        <p:nvPicPr>
          <p:cNvPr id="12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58907" y="384975"/>
            <a:ext cx="1599440" cy="162838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Очень крутой заголовок…"/>
          <p:cNvSpPr txBox="1"/>
          <p:nvPr/>
        </p:nvSpPr>
        <p:spPr>
          <a:xfrm>
            <a:off x="1527094" y="458040"/>
            <a:ext cx="21431253" cy="1442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032" tIns="85032" rIns="85032" bIns="85032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8800" b="1" cap="all" dirty="0">
                <a:solidFill>
                  <a:srgbClr val="253957"/>
                </a:solidFill>
                <a:sym typeface="Arial Narrow"/>
              </a:rPr>
              <a:t>Введение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2D077AF-9292-D740-A062-662799C5A4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28" r="10062"/>
          <a:stretch/>
        </p:blipFill>
        <p:spPr>
          <a:xfrm>
            <a:off x="4415136" y="2753544"/>
            <a:ext cx="14257584" cy="9606879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78F26F4-DD82-DE45-8B8F-0A33E713BF1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1958252" y="12598823"/>
            <a:ext cx="400750" cy="698267"/>
          </a:xfrm>
        </p:spPr>
        <p:txBody>
          <a:bodyPr/>
          <a:lstStyle/>
          <a:p>
            <a:fld id="{86CB4B4D-7CA3-9044-876B-883B54F8677D}" type="slidenum">
              <a:rPr lang="ru-RU" sz="3600" smtClean="0">
                <a:solidFill>
                  <a:srgbClr val="253957"/>
                </a:solidFill>
              </a:rPr>
              <a:t>2</a:t>
            </a:fld>
            <a:endParaRPr lang="ru-RU" sz="3600" dirty="0">
              <a:solidFill>
                <a:srgbClr val="2539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26443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25676" y="365364"/>
            <a:ext cx="4261133" cy="404772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22F4B-6ADE-E64D-B5DC-0233C36B7E48}"/>
              </a:ext>
            </a:extLst>
          </p:cNvPr>
          <p:cNvSpPr txBox="1"/>
          <p:nvPr/>
        </p:nvSpPr>
        <p:spPr>
          <a:xfrm>
            <a:off x="17611160" y="9514021"/>
            <a:ext cx="5741423" cy="35975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35467" tIns="135467" rIns="135467" bIns="135467" numCol="1" spcCol="38100" rtlCol="0" anchor="ctr">
            <a:spAutoFit/>
          </a:bodyPr>
          <a:lstStyle/>
          <a:p>
            <a:pPr defTabSz="1557886">
              <a:lnSpc>
                <a:spcPct val="150000"/>
              </a:lnSpc>
            </a:pPr>
            <a:r>
              <a:rPr lang="ru-RU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Дарья </a:t>
            </a:r>
            <a:r>
              <a:rPr lang="ru-RU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Смусева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defTabSz="1557886"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(916) 291-06-67,</a:t>
            </a:r>
          </a:p>
          <a:p>
            <a:pPr defTabSz="1557886"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dsmuseva@hse.ru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A22F4B-6ADE-E64D-B5DC-0233C36B7E48}"/>
              </a:ext>
            </a:extLst>
          </p:cNvPr>
          <p:cNvSpPr txBox="1"/>
          <p:nvPr/>
        </p:nvSpPr>
        <p:spPr>
          <a:xfrm>
            <a:off x="5927304" y="5141688"/>
            <a:ext cx="12023591" cy="23049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35467" tIns="135467" rIns="135467" bIns="135467" numCol="1" spcCol="38100" rtlCol="0" anchor="ctr">
            <a:spAutoFit/>
          </a:bodyPr>
          <a:lstStyle/>
          <a:p>
            <a:pPr defTabSz="1557886">
              <a:lnSpc>
                <a:spcPct val="150000"/>
              </a:lnSpc>
            </a:pPr>
            <a:r>
              <a:rPr lang="ru-RU" sz="8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en-US" sz="8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D46089E-AC37-A740-A424-92E80CA783C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37453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802C8960-0C62-4D41-9959-F4A263F4A506}"/>
              </a:ext>
            </a:extLst>
          </p:cNvPr>
          <p:cNvCxnSpPr>
            <a:cxnSpLocks/>
          </p:cNvCxnSpPr>
          <p:nvPr/>
        </p:nvCxnSpPr>
        <p:spPr>
          <a:xfrm flipH="1" flipV="1">
            <a:off x="0" y="6858000"/>
            <a:ext cx="24383581" cy="216024"/>
          </a:xfrm>
          <a:prstGeom prst="line">
            <a:avLst/>
          </a:prstGeom>
          <a:noFill/>
          <a:ln w="25400" cap="flat">
            <a:solidFill>
              <a:srgbClr val="253957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EE23627-E05D-1D4F-8BF3-37E5FF064A21}"/>
              </a:ext>
            </a:extLst>
          </p:cNvPr>
          <p:cNvGrpSpPr/>
          <p:nvPr/>
        </p:nvGrpSpPr>
        <p:grpSpPr>
          <a:xfrm>
            <a:off x="1587336" y="9574616"/>
            <a:ext cx="4813605" cy="3118759"/>
            <a:chOff x="1587336" y="9574616"/>
            <a:chExt cx="4813605" cy="3118759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CF8600C8-A73A-F14D-9D8F-3E13D4719E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109" t="15861" r="9107" b="15861"/>
            <a:stretch/>
          </p:blipFill>
          <p:spPr>
            <a:xfrm>
              <a:off x="1587336" y="9574616"/>
              <a:ext cx="4813605" cy="2233743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11E0539E-498C-E743-BF83-6A95E6145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91315" y="11894196"/>
              <a:ext cx="2805646" cy="799179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99C62C0-6929-B749-81E3-69AA07108817}"/>
              </a:ext>
            </a:extLst>
          </p:cNvPr>
          <p:cNvGrpSpPr/>
          <p:nvPr/>
        </p:nvGrpSpPr>
        <p:grpSpPr>
          <a:xfrm>
            <a:off x="8666756" y="1446291"/>
            <a:ext cx="6865108" cy="5034465"/>
            <a:chOff x="8666756" y="1446291"/>
            <a:chExt cx="6865108" cy="5034465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F22624B-F2E7-D243-A809-16D48E29D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6756" y="1446291"/>
              <a:ext cx="6865108" cy="3405137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F2569A2F-3CF6-3A45-BAF8-DF4E29F84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07215" y="3978805"/>
              <a:ext cx="3984188" cy="2501951"/>
            </a:xfrm>
            <a:prstGeom prst="rect">
              <a:avLst/>
            </a:prstGeom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7B83CE3-D372-0147-B095-BB534D11B8B4}"/>
              </a:ext>
            </a:extLst>
          </p:cNvPr>
          <p:cNvGrpSpPr/>
          <p:nvPr/>
        </p:nvGrpSpPr>
        <p:grpSpPr>
          <a:xfrm>
            <a:off x="15582123" y="1768848"/>
            <a:ext cx="8770185" cy="4124286"/>
            <a:chOff x="15582123" y="1768848"/>
            <a:chExt cx="8770185" cy="4124286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79FD6F4-1FCC-F041-9AF6-A4924E6DFF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2238" r="2222" b="21118"/>
            <a:stretch/>
          </p:blipFill>
          <p:spPr>
            <a:xfrm>
              <a:off x="15582123" y="1768848"/>
              <a:ext cx="8770185" cy="3480274"/>
            </a:xfrm>
            <a:prstGeom prst="rect">
              <a:avLst/>
            </a:prstGeom>
          </p:spPr>
        </p:pic>
        <p:pic>
          <p:nvPicPr>
            <p:cNvPr id="1026" name="Picture 2" descr="/var/folders/3_/5klqk19j0p17rspn7h2kyd8h0000gn/T/com.microsoft.Powerpoint/WebArchiveCopyPasteTempFiles/22367025_125922298115274_4124535559106330624_n.png?_nc_cat=108&amp;_nc_ht=scontent-arn2-1.xx&amp;oh=af7b0ca6ff11f565a5ec347ce6ed3d92&amp;oe=5D9EE14B">
              <a:extLst>
                <a:ext uri="{FF2B5EF4-FFF2-40B4-BE49-F238E27FC236}">
                  <a16:creationId xmlns:a16="http://schemas.microsoft.com/office/drawing/2014/main" id="{7293293E-182E-2D42-BD49-D7958A5A64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92644" y="5249121"/>
              <a:ext cx="3836674" cy="644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E3649E7-88F3-6C49-8290-B2EFEB76E03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9650" r="51598" b="17745"/>
          <a:stretch/>
        </p:blipFill>
        <p:spPr>
          <a:xfrm rot="862372">
            <a:off x="9135701" y="10353273"/>
            <a:ext cx="2305829" cy="239196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CE5DDF1-07E1-F840-BE5C-50260F9AD0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34788" y="8097181"/>
            <a:ext cx="2107655" cy="225380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0229670-994A-2244-9BA9-1EF530C900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96533" y="8838340"/>
            <a:ext cx="3667000" cy="220506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9595FC6-2CF2-7D49-A5CE-97B59F1E851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2911" t="5764" r="23253" b="7846"/>
          <a:stretch/>
        </p:blipFill>
        <p:spPr>
          <a:xfrm>
            <a:off x="13209491" y="11202605"/>
            <a:ext cx="820541" cy="876095"/>
          </a:xfrm>
          <a:prstGeom prst="ellipse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085B12C-26E7-FB4B-9B2D-B68AF53DC592}"/>
              </a:ext>
            </a:extLst>
          </p:cNvPr>
          <p:cNvGrpSpPr/>
          <p:nvPr/>
        </p:nvGrpSpPr>
        <p:grpSpPr>
          <a:xfrm>
            <a:off x="20630376" y="7911023"/>
            <a:ext cx="3218925" cy="4565537"/>
            <a:chOff x="20630376" y="7911023"/>
            <a:chExt cx="3218925" cy="4565537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E5D2C38C-7691-A74A-AE69-9E9B3E812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1391269" y="10653429"/>
              <a:ext cx="1704909" cy="1823131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DADB09DE-F829-F446-A4AA-67DFC8E57C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6195" t="12795" r="-2914" b="13816"/>
            <a:stretch/>
          </p:blipFill>
          <p:spPr>
            <a:xfrm>
              <a:off x="20630376" y="7911023"/>
              <a:ext cx="3218925" cy="3340374"/>
            </a:xfrm>
            <a:prstGeom prst="ellipse">
              <a:avLst/>
            </a:prstGeom>
          </p:spPr>
        </p:pic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18C7A65-4408-ED4F-B1AC-2CAD22C03A0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46644"/>
          <a:stretch/>
        </p:blipFill>
        <p:spPr>
          <a:xfrm>
            <a:off x="16249948" y="8394156"/>
            <a:ext cx="3727997" cy="2704714"/>
          </a:xfrm>
          <a:prstGeom prst="ellipse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082D74A-6B0B-644E-9E46-C308772EBE9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016518" y="11172653"/>
            <a:ext cx="2509604" cy="66262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C8964CC-6571-5848-879F-0B814BF6AEC7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16529"/>
          <a:stretch/>
        </p:blipFill>
        <p:spPr>
          <a:xfrm>
            <a:off x="2774549" y="5301539"/>
            <a:ext cx="5427640" cy="3657600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71F61C3-296B-5E49-918C-23709938A8D9}"/>
              </a:ext>
            </a:extLst>
          </p:cNvPr>
          <p:cNvGrpSpPr/>
          <p:nvPr/>
        </p:nvGrpSpPr>
        <p:grpSpPr>
          <a:xfrm>
            <a:off x="1202750" y="1089243"/>
            <a:ext cx="5771294" cy="3863431"/>
            <a:chOff x="1202750" y="1089243"/>
            <a:chExt cx="5771294" cy="3863431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E8054E81-36FE-4149-B169-0068841E5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202750" y="1089243"/>
              <a:ext cx="5771294" cy="2661804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DAB83CF-AA37-CB49-8E6C-365D070C1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370447" y="3398636"/>
              <a:ext cx="3749172" cy="1554038"/>
            </a:xfrm>
            <a:prstGeom prst="rect">
              <a:avLst/>
            </a:prstGeom>
          </p:spPr>
        </p:pic>
      </p:grp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A1526DB6-8648-A447-AF4A-DAC4205171B8}"/>
              </a:ext>
            </a:extLst>
          </p:cNvPr>
          <p:cNvCxnSpPr/>
          <p:nvPr/>
        </p:nvCxnSpPr>
        <p:spPr>
          <a:xfrm>
            <a:off x="8202191" y="0"/>
            <a:ext cx="0" cy="13716000"/>
          </a:xfrm>
          <a:prstGeom prst="line">
            <a:avLst/>
          </a:prstGeom>
          <a:noFill/>
          <a:ln w="25400" cap="flat">
            <a:solidFill>
              <a:srgbClr val="253957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246D005A-04A5-5845-A22A-16CD53F1FC68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47440" b="32049"/>
          <a:stretch/>
        </p:blipFill>
        <p:spPr>
          <a:xfrm>
            <a:off x="3825945" y="8312861"/>
            <a:ext cx="4043393" cy="64627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2688A487-05F2-CB44-819A-8E1AF9F1171D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21220" r="19282"/>
          <a:stretch/>
        </p:blipFill>
        <p:spPr>
          <a:xfrm>
            <a:off x="1543763" y="5207327"/>
            <a:ext cx="2115756" cy="355600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B2E3A93-E86F-6E49-B3E2-094C2FC116E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42918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Линия"/>
          <p:cNvSpPr/>
          <p:nvPr/>
        </p:nvSpPr>
        <p:spPr>
          <a:xfrm>
            <a:off x="1476377" y="2214563"/>
            <a:ext cx="21431251" cy="0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85032" tIns="85032" rIns="85032" bIns="85032" anchor="ctr"/>
          <a:lstStyle/>
          <a:p>
            <a:pPr>
              <a:defRPr sz="2400"/>
            </a:pPr>
            <a:endParaRPr sz="6400"/>
          </a:p>
        </p:txBody>
      </p:sp>
      <p:pic>
        <p:nvPicPr>
          <p:cNvPr id="1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58907" y="384975"/>
            <a:ext cx="1599440" cy="162838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Очень крутой заголовок…"/>
          <p:cNvSpPr txBox="1"/>
          <p:nvPr/>
        </p:nvSpPr>
        <p:spPr>
          <a:xfrm>
            <a:off x="1527094" y="458040"/>
            <a:ext cx="21431253" cy="1442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032" tIns="85032" rIns="85032" bIns="85032"/>
          <a:lstStyle/>
          <a:p>
            <a:pPr algn="l">
              <a:defRPr sz="5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8533" b="1" dirty="0">
                <a:latin typeface="Arial Narrow" charset="0"/>
                <a:ea typeface="Arial Narrow" charset="0"/>
                <a:cs typeface="Arial Narrow" charset="0"/>
              </a:rPr>
              <a:t>Классификация </a:t>
            </a:r>
            <a:r>
              <a:rPr lang="en-US" sz="8533" b="1" dirty="0">
                <a:latin typeface="Arial Narrow" charset="0"/>
                <a:ea typeface="Arial Narrow" charset="0"/>
                <a:cs typeface="Arial Narrow" charset="0"/>
              </a:rPr>
              <a:t>AR/VR/MR</a:t>
            </a:r>
            <a:r>
              <a:rPr lang="ru-RU" sz="8533" b="1" dirty="0">
                <a:latin typeface="Arial Narrow" charset="0"/>
                <a:ea typeface="Arial Narrow" charset="0"/>
                <a:cs typeface="Arial Narrow" charset="0"/>
              </a:rPr>
              <a:t> устройств</a:t>
            </a:r>
            <a:endParaRPr sz="4267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2728" y="2897560"/>
            <a:ext cx="12313368" cy="9971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1) По типу оборудования: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шлемы, работающие в связке с ПК;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специализированные комнаты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(Cave Automatic Virtual Environment, Cave);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гарнитуры, работающие в связке с мобильными устройствами;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независимые шлемы;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2) По уровню погружения: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полное погружение;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частичное погружение;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без погружения;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3) Необходимо зарегистрироваться: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да;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нет;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4) Транспортабельность: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да;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нет;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16136" y="2897560"/>
            <a:ext cx="10009112" cy="7770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5) Многопользовательский режим:</a:t>
            </a:r>
          </a:p>
          <a:p>
            <a:pPr indent="450215" algn="just">
              <a:lnSpc>
                <a:spcPct val="150000"/>
              </a:lnSpc>
            </a:pP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да;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нет;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6) Интерактивная визуализация:</a:t>
            </a:r>
          </a:p>
          <a:p>
            <a:pPr indent="450215" algn="just">
              <a:lnSpc>
                <a:spcPct val="150000"/>
              </a:lnSpc>
            </a:pP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да;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нет;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7) Способы интерактивной визуализации:</a:t>
            </a:r>
          </a:p>
          <a:p>
            <a:pPr indent="450215" algn="just">
              <a:lnSpc>
                <a:spcPct val="150000"/>
              </a:lnSpc>
            </a:pP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информационные перчатки;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контроллеры;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жесты;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голос;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сенсорное.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58B7C44-3F66-014C-B32A-97B19D683A7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34382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Линия"/>
          <p:cNvSpPr/>
          <p:nvPr/>
        </p:nvSpPr>
        <p:spPr>
          <a:xfrm>
            <a:off x="1476377" y="2214563"/>
            <a:ext cx="21431251" cy="0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85032" tIns="85032" rIns="85032" bIns="85032" anchor="ctr"/>
          <a:lstStyle/>
          <a:p>
            <a:pPr>
              <a:defRPr sz="2400"/>
            </a:pPr>
            <a:endParaRPr sz="6400"/>
          </a:p>
        </p:txBody>
      </p:sp>
      <p:pic>
        <p:nvPicPr>
          <p:cNvPr id="12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58907" y="384975"/>
            <a:ext cx="1599440" cy="162838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Очень крутой заголовок…"/>
          <p:cNvSpPr txBox="1"/>
          <p:nvPr/>
        </p:nvSpPr>
        <p:spPr>
          <a:xfrm>
            <a:off x="1527094" y="458040"/>
            <a:ext cx="21431253" cy="1442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032" tIns="85032" rIns="85032" bIns="85032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8800" b="1" cap="all" dirty="0">
                <a:solidFill>
                  <a:srgbClr val="253957"/>
                </a:solidFill>
                <a:sym typeface="Arial Narrow"/>
              </a:rPr>
              <a:t>диаграмма классов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5B10E07-0856-0549-9B76-4300FCF42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6983" y="3401616"/>
            <a:ext cx="7090018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 descr="F:\all\Магистратура\Diagram class.png">
            <a:extLst>
              <a:ext uri="{FF2B5EF4-FFF2-40B4-BE49-F238E27FC236}">
                <a16:creationId xmlns:a16="http://schemas.microsoft.com/office/drawing/2014/main" id="{0F14A270-7617-634B-B4E1-08EA29A7127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169" y="3041576"/>
            <a:ext cx="12840471" cy="921651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Номер слайда 2">
            <a:extLst>
              <a:ext uri="{FF2B5EF4-FFF2-40B4-BE49-F238E27FC236}">
                <a16:creationId xmlns:a16="http://schemas.microsoft.com/office/drawing/2014/main" id="{1559A89B-4592-C74C-8628-4FF7BBD21384}"/>
              </a:ext>
            </a:extLst>
          </p:cNvPr>
          <p:cNvSpPr txBox="1">
            <a:spLocks/>
          </p:cNvSpPr>
          <p:nvPr/>
        </p:nvSpPr>
        <p:spPr>
          <a:xfrm>
            <a:off x="21958252" y="12598823"/>
            <a:ext cx="400750" cy="698267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fld id="{86CB4B4D-7CA3-9044-876B-883B54F8677D}" type="slidenum">
              <a:rPr lang="ru-RU" sz="3600" smtClean="0">
                <a:solidFill>
                  <a:srgbClr val="253957"/>
                </a:solidFill>
              </a:rPr>
              <a:pPr/>
              <a:t>23</a:t>
            </a:fld>
            <a:endParaRPr lang="ru-RU" sz="3600" dirty="0">
              <a:solidFill>
                <a:srgbClr val="2539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61570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Линия"/>
          <p:cNvSpPr/>
          <p:nvPr/>
        </p:nvSpPr>
        <p:spPr>
          <a:xfrm>
            <a:off x="1476377" y="2214563"/>
            <a:ext cx="21431251" cy="0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85032" tIns="85032" rIns="85032" bIns="85032" anchor="ctr"/>
          <a:lstStyle/>
          <a:p>
            <a:pPr>
              <a:defRPr sz="2400"/>
            </a:pPr>
            <a:endParaRPr sz="6400"/>
          </a:p>
        </p:txBody>
      </p:sp>
      <p:pic>
        <p:nvPicPr>
          <p:cNvPr id="12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58907" y="384975"/>
            <a:ext cx="1599440" cy="162838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Очень крутой заголовок…"/>
          <p:cNvSpPr txBox="1"/>
          <p:nvPr/>
        </p:nvSpPr>
        <p:spPr>
          <a:xfrm>
            <a:off x="1527094" y="458040"/>
            <a:ext cx="21431253" cy="1442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032" tIns="85032" rIns="85032" bIns="85032"/>
          <a:lstStyle/>
          <a:p>
            <a:pPr algn="l">
              <a:defRPr sz="5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7200" b="1" cap="all" dirty="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rPr>
              <a:t>Анализ методов визуализации данных</a:t>
            </a:r>
            <a:endParaRPr sz="36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8337D5AD-CB5A-364A-B036-46EFD922E5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5003382"/>
              </p:ext>
            </p:extLst>
          </p:nvPr>
        </p:nvGraphicFramePr>
        <p:xfrm>
          <a:off x="1527094" y="2524603"/>
          <a:ext cx="21284845" cy="988867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088842">
                  <a:extLst>
                    <a:ext uri="{9D8B030D-6E8A-4147-A177-3AD203B41FA5}">
                      <a16:colId xmlns:a16="http://schemas.microsoft.com/office/drawing/2014/main" val="3177072616"/>
                    </a:ext>
                  </a:extLst>
                </a:gridCol>
                <a:gridCol w="3384376">
                  <a:extLst>
                    <a:ext uri="{9D8B030D-6E8A-4147-A177-3AD203B41FA5}">
                      <a16:colId xmlns:a16="http://schemas.microsoft.com/office/drawing/2014/main" val="2154933740"/>
                    </a:ext>
                  </a:extLst>
                </a:gridCol>
                <a:gridCol w="4787291">
                  <a:extLst>
                    <a:ext uri="{9D8B030D-6E8A-4147-A177-3AD203B41FA5}">
                      <a16:colId xmlns:a16="http://schemas.microsoft.com/office/drawing/2014/main" val="2210219180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15052411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l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en-US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 </a:t>
                      </a:r>
                      <a:endParaRPr lang="ru-RU" sz="3600" b="0" i="0" u="none" strike="noStrike" kern="1200" cap="none" spc="0" baseline="0" dirty="0">
                        <a:ln>
                          <a:noFill/>
                        </a:ln>
                        <a:solidFill>
                          <a:srgbClr val="253957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Большой объем данных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Разнородность данных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Непрерывность данных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25769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Деревья (</a:t>
                      </a:r>
                      <a:r>
                        <a:rPr lang="en-US" sz="3600" b="0" i="0" u="none" strike="noStrike" kern="1200" cap="none" spc="0" baseline="0" dirty="0" err="1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Treemap</a:t>
                      </a: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) - 1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+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666335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Упаковка кругов (</a:t>
                      </a:r>
                      <a:r>
                        <a:rPr lang="ru-RU" sz="3600" b="0" i="0" u="none" strike="noStrike" kern="1200" cap="none" spc="0" baseline="0" dirty="0" err="1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Circle</a:t>
                      </a: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 </a:t>
                      </a:r>
                      <a:r>
                        <a:rPr lang="ru-RU" sz="3600" b="0" i="0" u="none" strike="noStrike" kern="1200" cap="none" spc="0" baseline="0" dirty="0" err="1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Packing</a:t>
                      </a: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) - 1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+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428719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Лучевая диаграмма (</a:t>
                      </a:r>
                      <a:r>
                        <a:rPr lang="ru-RU" sz="3600" b="0" i="0" u="none" strike="noStrike" kern="1200" cap="none" spc="0" baseline="0" dirty="0" err="1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Sunburst</a:t>
                      </a: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) - 1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+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+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7099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Диаграмма параллельных координат (</a:t>
                      </a:r>
                      <a:r>
                        <a:rPr lang="ru-RU" sz="3600" b="0" i="0" u="none" strike="noStrike" kern="1200" cap="none" spc="0" baseline="0" dirty="0" err="1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Parallel</a:t>
                      </a: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 </a:t>
                      </a:r>
                      <a:r>
                        <a:rPr lang="ru-RU" sz="3600" b="0" i="0" u="none" strike="noStrike" kern="1200" cap="none" spc="0" baseline="0" dirty="0" err="1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coordinates</a:t>
                      </a:r>
                      <a:r>
                        <a:rPr lang="en-US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 plot</a:t>
                      </a: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)</a:t>
                      </a:r>
                      <a:r>
                        <a:rPr lang="en-US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 - 1</a:t>
                      </a:r>
                      <a:endParaRPr lang="ru-RU" sz="3600" b="0" i="0" u="none" strike="noStrike" kern="1200" cap="none" spc="0" baseline="0" dirty="0">
                        <a:ln>
                          <a:noFill/>
                        </a:ln>
                        <a:solidFill>
                          <a:srgbClr val="253957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+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+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+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74631201"/>
                  </a:ext>
                </a:extLst>
              </a:tr>
              <a:tr h="49010">
                <a:tc>
                  <a:txBody>
                    <a:bodyPr/>
                    <a:lstStyle/>
                    <a:p>
                      <a:pPr marL="0" marR="0" indent="0" algn="l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Диаграмма </a:t>
                      </a:r>
                      <a:r>
                        <a:rPr lang="en-US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OHLC - 2</a:t>
                      </a:r>
                      <a:endParaRPr lang="ru-RU" sz="3600" b="0" i="0" u="none" strike="noStrike" kern="1200" cap="none" spc="0" baseline="0" dirty="0">
                        <a:ln>
                          <a:noFill/>
                        </a:ln>
                        <a:solidFill>
                          <a:srgbClr val="253957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en-US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+</a:t>
                      </a:r>
                      <a:endParaRPr lang="ru-RU" sz="3600" b="0" i="0" u="none" strike="noStrike" kern="1200" cap="none" spc="0" baseline="0" dirty="0">
                        <a:ln>
                          <a:noFill/>
                        </a:ln>
                        <a:solidFill>
                          <a:srgbClr val="253957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+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97239106"/>
                  </a:ext>
                </a:extLst>
              </a:tr>
              <a:tr h="41827">
                <a:tc>
                  <a:txBody>
                    <a:bodyPr/>
                    <a:lstStyle/>
                    <a:p>
                      <a:pPr marL="0" marR="0" indent="0" algn="l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Матричная диаграмма (</a:t>
                      </a:r>
                      <a:r>
                        <a:rPr lang="en-US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Dot Matrix Chart</a:t>
                      </a: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) - 1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en-US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+</a:t>
                      </a:r>
                      <a:endParaRPr lang="ru-RU" sz="3600" b="0" i="0" u="none" strike="noStrike" kern="1200" cap="none" spc="0" baseline="0" dirty="0">
                        <a:ln>
                          <a:noFill/>
                        </a:ln>
                        <a:solidFill>
                          <a:srgbClr val="253957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93293813"/>
                  </a:ext>
                </a:extLst>
              </a:tr>
              <a:tr h="34644">
                <a:tc>
                  <a:txBody>
                    <a:bodyPr/>
                    <a:lstStyle/>
                    <a:p>
                      <a:pPr marL="0" marR="0" indent="0" algn="l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Линейный график (</a:t>
                      </a:r>
                      <a:r>
                        <a:rPr lang="en-US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Line chart</a:t>
                      </a: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en-US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+</a:t>
                      </a:r>
                      <a:endParaRPr lang="ru-RU" sz="3600" b="0" i="0" u="none" strike="noStrike" kern="1200" cap="none" spc="0" baseline="0" dirty="0">
                        <a:ln>
                          <a:noFill/>
                        </a:ln>
                        <a:solidFill>
                          <a:srgbClr val="253957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+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+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5279915"/>
                  </a:ext>
                </a:extLst>
              </a:tr>
              <a:tr h="27461">
                <a:tc>
                  <a:txBody>
                    <a:bodyPr/>
                    <a:lstStyle/>
                    <a:p>
                      <a:pPr marL="0" marR="0" indent="0" algn="l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Потоковый график (</a:t>
                      </a:r>
                      <a:r>
                        <a:rPr lang="ru-RU" sz="3600" b="0" i="0" u="none" strike="noStrike" kern="1200" cap="none" spc="0" baseline="0" dirty="0" err="1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Streamgraph</a:t>
                      </a: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)</a:t>
                      </a:r>
                      <a:r>
                        <a:rPr lang="en-US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 - 2</a:t>
                      </a:r>
                      <a:endParaRPr lang="ru-RU" sz="3600" b="0" i="0" u="none" strike="noStrike" kern="1200" cap="none" spc="0" baseline="0" dirty="0">
                        <a:ln>
                          <a:noFill/>
                        </a:ln>
                        <a:solidFill>
                          <a:srgbClr val="253957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+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+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496687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Диаграмма рассеивания (</a:t>
                      </a:r>
                      <a:r>
                        <a:rPr lang="en-US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scatterplots</a:t>
                      </a: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)</a:t>
                      </a:r>
                      <a:r>
                        <a:rPr lang="en-US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 - 2</a:t>
                      </a:r>
                      <a:endParaRPr lang="ru-RU" sz="3600" b="0" i="0" u="none" strike="noStrike" kern="1200" cap="none" spc="0" baseline="0" dirty="0">
                        <a:ln>
                          <a:noFill/>
                        </a:ln>
                        <a:solidFill>
                          <a:srgbClr val="253957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en-US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+</a:t>
                      </a:r>
                      <a:endParaRPr lang="ru-RU" sz="3600" b="0" i="0" u="none" strike="noStrike" kern="1200" cap="none" spc="0" baseline="0" dirty="0">
                        <a:ln>
                          <a:noFill/>
                        </a:ln>
                        <a:solidFill>
                          <a:srgbClr val="253957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+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+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33785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Сложная столбчатая диаграмма </a:t>
                      </a:r>
                      <a:r>
                        <a:rPr lang="en-US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(Stacked bar graphs) - 1</a:t>
                      </a:r>
                      <a:endParaRPr lang="ru-RU" sz="3600" b="0" i="0" u="none" strike="noStrike" kern="1200" cap="none" spc="0" baseline="0" dirty="0">
                        <a:ln>
                          <a:noFill/>
                        </a:ln>
                        <a:solidFill>
                          <a:srgbClr val="253957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en-US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+</a:t>
                      </a:r>
                      <a:endParaRPr lang="ru-RU" sz="3600" b="0" i="0" u="none" strike="noStrike" kern="1200" cap="none" spc="0" baseline="0" dirty="0">
                        <a:ln>
                          <a:noFill/>
                        </a:ln>
                        <a:solidFill>
                          <a:srgbClr val="253957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+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79418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Параллельные наборы (</a:t>
                      </a:r>
                      <a:r>
                        <a:rPr lang="en-US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Parallel set</a:t>
                      </a: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)</a:t>
                      </a:r>
                      <a:r>
                        <a:rPr lang="en-US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 - 1</a:t>
                      </a:r>
                      <a:endParaRPr lang="ru-RU" sz="3600" b="0" i="0" u="none" strike="noStrike" kern="1200" cap="none" spc="0" baseline="0" dirty="0">
                        <a:ln>
                          <a:noFill/>
                        </a:ln>
                        <a:solidFill>
                          <a:srgbClr val="253957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en-US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+</a:t>
                      </a:r>
                      <a:endParaRPr lang="ru-RU" sz="3600" b="0" i="0" u="none" strike="noStrike" kern="1200" cap="none" spc="0" baseline="0" dirty="0">
                        <a:ln>
                          <a:noFill/>
                        </a:ln>
                        <a:solidFill>
                          <a:srgbClr val="253957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911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Пиктограммы (</a:t>
                      </a:r>
                      <a:r>
                        <a:rPr lang="en-US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Pictogram chart</a:t>
                      </a: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)</a:t>
                      </a:r>
                      <a:r>
                        <a:rPr lang="en-US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 - 1</a:t>
                      </a:r>
                      <a:endParaRPr lang="ru-RU" sz="3600" b="0" i="0" u="none" strike="noStrike" kern="1200" cap="none" spc="0" baseline="0" dirty="0">
                        <a:ln>
                          <a:noFill/>
                        </a:ln>
                        <a:solidFill>
                          <a:srgbClr val="253957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en-US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+</a:t>
                      </a:r>
                      <a:endParaRPr lang="ru-RU" sz="3600" b="0" i="0" u="none" strike="noStrike" kern="1200" cap="none" spc="0" baseline="0" dirty="0">
                        <a:ln>
                          <a:noFill/>
                        </a:ln>
                        <a:solidFill>
                          <a:srgbClr val="253957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533064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Хордовая диаграмма (</a:t>
                      </a:r>
                      <a:r>
                        <a:rPr lang="en-US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Chord diagram</a:t>
                      </a: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)</a:t>
                      </a:r>
                      <a:r>
                        <a:rPr lang="en-US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 - 1</a:t>
                      </a:r>
                      <a:endParaRPr lang="ru-RU" sz="3600" b="0" i="0" u="none" strike="noStrike" kern="1200" cap="none" spc="0" baseline="0" dirty="0">
                        <a:ln>
                          <a:noFill/>
                        </a:ln>
                        <a:solidFill>
                          <a:srgbClr val="253957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en-US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+</a:t>
                      </a:r>
                      <a:endParaRPr lang="ru-RU" sz="3600" b="0" i="0" u="none" strike="noStrike" kern="1200" cap="none" spc="0" baseline="0" dirty="0">
                        <a:ln>
                          <a:noFill/>
                        </a:ln>
                        <a:solidFill>
                          <a:srgbClr val="253957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80831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Круговая сетевая диаграмма (</a:t>
                      </a:r>
                      <a:r>
                        <a:rPr lang="ru-RU" sz="3600" b="0" i="0" u="none" strike="noStrike" kern="1200" cap="none" spc="0" baseline="0" dirty="0" err="1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Circular</a:t>
                      </a: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 </a:t>
                      </a:r>
                      <a:r>
                        <a:rPr lang="ru-RU" sz="3600" b="0" i="0" u="none" strike="noStrike" kern="1200" cap="none" spc="0" baseline="0" dirty="0" err="1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Network</a:t>
                      </a: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 </a:t>
                      </a:r>
                      <a:r>
                        <a:rPr lang="ru-RU" sz="3600" b="0" i="0" u="none" strike="noStrike" kern="1200" cap="none" spc="0" baseline="0" dirty="0" err="1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Diagram</a:t>
                      </a: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+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+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590" algn="l"/>
                        </a:tabLst>
                      </a:pPr>
                      <a:r>
                        <a:rPr lang="ru-RU" sz="36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253957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29317812"/>
                  </a:ext>
                </a:extLst>
              </a:tr>
            </a:tbl>
          </a:graphicData>
        </a:graphic>
      </p:graphicFrame>
      <p:sp>
        <p:nvSpPr>
          <p:cNvPr id="7" name="Номер слайда 2">
            <a:extLst>
              <a:ext uri="{FF2B5EF4-FFF2-40B4-BE49-F238E27FC236}">
                <a16:creationId xmlns:a16="http://schemas.microsoft.com/office/drawing/2014/main" id="{CA0396D9-F90A-FF42-B02C-D3682A49FC26}"/>
              </a:ext>
            </a:extLst>
          </p:cNvPr>
          <p:cNvSpPr txBox="1">
            <a:spLocks/>
          </p:cNvSpPr>
          <p:nvPr/>
        </p:nvSpPr>
        <p:spPr>
          <a:xfrm>
            <a:off x="21958252" y="12598823"/>
            <a:ext cx="400750" cy="698267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fld id="{86CB4B4D-7CA3-9044-876B-883B54F8677D}" type="slidenum">
              <a:rPr lang="ru-RU" sz="3600" smtClean="0">
                <a:solidFill>
                  <a:srgbClr val="253957"/>
                </a:solidFill>
              </a:rPr>
              <a:pPr/>
              <a:t>3</a:t>
            </a:fld>
            <a:endParaRPr lang="ru-RU" sz="3600" dirty="0">
              <a:solidFill>
                <a:srgbClr val="2539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08984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Линия"/>
          <p:cNvSpPr/>
          <p:nvPr/>
        </p:nvSpPr>
        <p:spPr>
          <a:xfrm>
            <a:off x="1476377" y="2214563"/>
            <a:ext cx="21431251" cy="0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85032" tIns="85032" rIns="85032" bIns="85032" anchor="ctr"/>
          <a:lstStyle/>
          <a:p>
            <a:pPr>
              <a:defRPr sz="2400"/>
            </a:pPr>
            <a:endParaRPr sz="6400"/>
          </a:p>
        </p:txBody>
      </p:sp>
      <p:pic>
        <p:nvPicPr>
          <p:cNvPr id="14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58907" y="384975"/>
            <a:ext cx="1599440" cy="162838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Очень крутой заголовок…"/>
          <p:cNvSpPr txBox="1"/>
          <p:nvPr/>
        </p:nvSpPr>
        <p:spPr>
          <a:xfrm>
            <a:off x="1527094" y="458040"/>
            <a:ext cx="21431253" cy="1442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032" tIns="85032" rIns="85032" bIns="85032"/>
          <a:lstStyle/>
          <a:p>
            <a:pPr algn="l">
              <a:defRPr sz="5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8533" b="1" dirty="0">
                <a:latin typeface="Arial Narrow" charset="0"/>
                <a:ea typeface="Arial Narrow" charset="0"/>
                <a:cs typeface="Arial Narrow" charset="0"/>
              </a:rPr>
              <a:t>Классификация</a:t>
            </a:r>
            <a:endParaRPr lang="ru-RU" sz="4267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489BD9-B799-314D-B7B5-E3083381C3B6}"/>
              </a:ext>
            </a:extLst>
          </p:cNvPr>
          <p:cNvSpPr txBox="1"/>
          <p:nvPr/>
        </p:nvSpPr>
        <p:spPr>
          <a:xfrm>
            <a:off x="1966501" y="2528394"/>
            <a:ext cx="20552437" cy="107995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35467" tIns="135467" rIns="135467" bIns="135467" numCol="1" spcCol="38100" rtlCol="0" anchor="ctr">
            <a:spAutoFit/>
          </a:bodyPr>
          <a:lstStyle/>
          <a:p>
            <a:pPr algn="l"/>
            <a:r>
              <a:rPr lang="ru-RU" sz="3600" dirty="0">
                <a:solidFill>
                  <a:srgbClr val="253957"/>
                </a:solidFill>
              </a:rPr>
              <a:t>1) Назначение: общего назначения; специализированные (ГИС, инструменты бизнес-аналитики, сетевой анализ); вспомогательные (предназначены для подготовки данных для визуализации).</a:t>
            </a:r>
          </a:p>
          <a:p>
            <a:pPr algn="l"/>
            <a:r>
              <a:rPr lang="ru-RU" sz="3600" dirty="0">
                <a:solidFill>
                  <a:srgbClr val="253957"/>
                </a:solidFill>
              </a:rPr>
              <a:t>2) Уровень подготовки пользователя: начинающий; средний; продвинутый; пользователь с опытом программирования или специальными знаниями;</a:t>
            </a:r>
          </a:p>
          <a:p>
            <a:pPr algn="l"/>
            <a:r>
              <a:rPr lang="ru-RU" sz="3600" dirty="0">
                <a:solidFill>
                  <a:srgbClr val="253957"/>
                </a:solidFill>
              </a:rPr>
              <a:t>3) описание ПО: язык программирования (</a:t>
            </a:r>
            <a:r>
              <a:rPr lang="en-US" sz="3600" dirty="0">
                <a:solidFill>
                  <a:srgbClr val="253957"/>
                </a:solidFill>
              </a:rPr>
              <a:t>R</a:t>
            </a:r>
            <a:r>
              <a:rPr lang="ru-RU" sz="3600" dirty="0">
                <a:solidFill>
                  <a:srgbClr val="253957"/>
                </a:solidFill>
              </a:rPr>
              <a:t>, </a:t>
            </a:r>
            <a:r>
              <a:rPr lang="en-US" sz="3600" dirty="0">
                <a:solidFill>
                  <a:srgbClr val="253957"/>
                </a:solidFill>
              </a:rPr>
              <a:t>Python</a:t>
            </a:r>
            <a:r>
              <a:rPr lang="ru-RU" sz="3600" dirty="0">
                <a:solidFill>
                  <a:srgbClr val="253957"/>
                </a:solidFill>
              </a:rPr>
              <a:t>); библиотека (</a:t>
            </a:r>
            <a:r>
              <a:rPr lang="en-US" sz="3600" dirty="0">
                <a:solidFill>
                  <a:srgbClr val="253957"/>
                </a:solidFill>
              </a:rPr>
              <a:t>D</a:t>
            </a:r>
            <a:r>
              <a:rPr lang="ru-RU" sz="3600" dirty="0">
                <a:solidFill>
                  <a:srgbClr val="253957"/>
                </a:solidFill>
              </a:rPr>
              <a:t>3, </a:t>
            </a:r>
            <a:r>
              <a:rPr lang="en-US" sz="3600" dirty="0" err="1">
                <a:solidFill>
                  <a:srgbClr val="253957"/>
                </a:solidFill>
              </a:rPr>
              <a:t>ChartJS</a:t>
            </a:r>
            <a:r>
              <a:rPr lang="ru-RU" sz="3600" dirty="0">
                <a:solidFill>
                  <a:srgbClr val="253957"/>
                </a:solidFill>
              </a:rPr>
              <a:t>, </a:t>
            </a:r>
            <a:r>
              <a:rPr lang="en-US" sz="3600" dirty="0" err="1">
                <a:solidFill>
                  <a:srgbClr val="253957"/>
                </a:solidFill>
              </a:rPr>
              <a:t>Highcharts</a:t>
            </a:r>
            <a:r>
              <a:rPr lang="en-US" sz="3600" dirty="0">
                <a:solidFill>
                  <a:srgbClr val="253957"/>
                </a:solidFill>
              </a:rPr>
              <a:t> JS</a:t>
            </a:r>
            <a:r>
              <a:rPr lang="ru-RU" sz="3600" dirty="0">
                <a:solidFill>
                  <a:srgbClr val="253957"/>
                </a:solidFill>
              </a:rPr>
              <a:t>, </a:t>
            </a:r>
            <a:r>
              <a:rPr lang="en-US" sz="3600" dirty="0">
                <a:solidFill>
                  <a:srgbClr val="253957"/>
                </a:solidFill>
              </a:rPr>
              <a:t>Rapha</a:t>
            </a:r>
            <a:r>
              <a:rPr lang="ru-RU" sz="3600" dirty="0" err="1">
                <a:solidFill>
                  <a:srgbClr val="253957"/>
                </a:solidFill>
              </a:rPr>
              <a:t>ë</a:t>
            </a:r>
            <a:r>
              <a:rPr lang="en-US" sz="3600" dirty="0">
                <a:solidFill>
                  <a:srgbClr val="253957"/>
                </a:solidFill>
              </a:rPr>
              <a:t>l</a:t>
            </a:r>
            <a:r>
              <a:rPr lang="ru-RU" sz="3600" dirty="0">
                <a:solidFill>
                  <a:srgbClr val="253957"/>
                </a:solidFill>
              </a:rPr>
              <a:t> и др.); приложение / сервис.</a:t>
            </a:r>
          </a:p>
          <a:p>
            <a:pPr algn="l"/>
            <a:r>
              <a:rPr lang="ru-RU" sz="3600" dirty="0">
                <a:solidFill>
                  <a:srgbClr val="253957"/>
                </a:solidFill>
              </a:rPr>
              <a:t>4) Платформа;</a:t>
            </a:r>
          </a:p>
          <a:p>
            <a:pPr algn="l"/>
            <a:r>
              <a:rPr lang="ru-RU" sz="3600" dirty="0">
                <a:solidFill>
                  <a:srgbClr val="253957"/>
                </a:solidFill>
              </a:rPr>
              <a:t>5) Распространение: коммерческая; условно свободный; свободно;</a:t>
            </a:r>
          </a:p>
          <a:p>
            <a:pPr algn="l"/>
            <a:r>
              <a:rPr lang="ru-RU" sz="3600" dirty="0">
                <a:solidFill>
                  <a:srgbClr val="253957"/>
                </a:solidFill>
              </a:rPr>
              <a:t>6) Многоязычный интерфейс: да; нет;</a:t>
            </a:r>
          </a:p>
          <a:p>
            <a:pPr algn="l"/>
            <a:r>
              <a:rPr lang="ru-RU" sz="3600" dirty="0">
                <a:solidFill>
                  <a:srgbClr val="253957"/>
                </a:solidFill>
              </a:rPr>
              <a:t>7) Необходимо зарегистрироваться: да; нет;</a:t>
            </a:r>
          </a:p>
          <a:p>
            <a:pPr algn="l"/>
            <a:r>
              <a:rPr lang="ru-RU" sz="3600" dirty="0">
                <a:solidFill>
                  <a:srgbClr val="253957"/>
                </a:solidFill>
              </a:rPr>
              <a:t>8) Многопользовательский режим: да; нет;</a:t>
            </a:r>
          </a:p>
          <a:p>
            <a:pPr algn="l"/>
            <a:r>
              <a:rPr lang="ru-RU" sz="3600" dirty="0">
                <a:solidFill>
                  <a:srgbClr val="253957"/>
                </a:solidFill>
              </a:rPr>
              <a:t>9) Типы визуализированных данных: качественный; качественный и количественный; количественный;</a:t>
            </a:r>
          </a:p>
          <a:p>
            <a:pPr algn="l"/>
            <a:r>
              <a:rPr lang="ru-RU" sz="3600" dirty="0">
                <a:solidFill>
                  <a:srgbClr val="253957"/>
                </a:solidFill>
              </a:rPr>
              <a:t>10) Поддерживаемые базы данных и форматы файлов;</a:t>
            </a:r>
          </a:p>
          <a:p>
            <a:pPr algn="l"/>
            <a:r>
              <a:rPr lang="ru-RU" sz="3600" dirty="0">
                <a:solidFill>
                  <a:srgbClr val="253957"/>
                </a:solidFill>
              </a:rPr>
              <a:t>11) Наличие готовых шаблонов: да; нет;</a:t>
            </a:r>
          </a:p>
          <a:p>
            <a:pPr algn="l"/>
            <a:r>
              <a:rPr lang="ru-RU" sz="3600" dirty="0">
                <a:solidFill>
                  <a:srgbClr val="253957"/>
                </a:solidFill>
              </a:rPr>
              <a:t>12) Интерактивная визуализация: да; нет;</a:t>
            </a:r>
          </a:p>
          <a:p>
            <a:pPr algn="l"/>
            <a:r>
              <a:rPr lang="ru-RU" sz="3600" dirty="0">
                <a:solidFill>
                  <a:srgbClr val="253957"/>
                </a:solidFill>
              </a:rPr>
              <a:t>13) Место хранения и переработки: пользовательское устройство; внешний сервер; открытый внешний сервер;</a:t>
            </a:r>
          </a:p>
          <a:p>
            <a:pPr algn="l"/>
            <a:r>
              <a:rPr lang="en-US" sz="3600" dirty="0">
                <a:solidFill>
                  <a:srgbClr val="253957"/>
                </a:solidFill>
              </a:rPr>
              <a:t>14) </a:t>
            </a:r>
            <a:r>
              <a:rPr lang="ru-RU" sz="3600" dirty="0">
                <a:solidFill>
                  <a:srgbClr val="253957"/>
                </a:solidFill>
              </a:rPr>
              <a:t>Ф</a:t>
            </a:r>
            <a:r>
              <a:rPr lang="en-US" sz="3600" dirty="0" err="1">
                <a:solidFill>
                  <a:srgbClr val="253957"/>
                </a:solidFill>
              </a:rPr>
              <a:t>ормат</a:t>
            </a:r>
            <a:r>
              <a:rPr lang="en-US" sz="3600" dirty="0">
                <a:solidFill>
                  <a:srgbClr val="253957"/>
                </a:solidFill>
              </a:rPr>
              <a:t> </a:t>
            </a:r>
            <a:r>
              <a:rPr lang="en-US" sz="3600" dirty="0" err="1">
                <a:solidFill>
                  <a:srgbClr val="253957"/>
                </a:solidFill>
              </a:rPr>
              <a:t>результатов</a:t>
            </a:r>
            <a:r>
              <a:rPr lang="en-US" sz="3600" dirty="0">
                <a:solidFill>
                  <a:srgbClr val="253957"/>
                </a:solidFill>
              </a:rPr>
              <a:t> </a:t>
            </a:r>
            <a:r>
              <a:rPr lang="en-US" sz="3600" dirty="0" err="1">
                <a:solidFill>
                  <a:srgbClr val="253957"/>
                </a:solidFill>
              </a:rPr>
              <a:t>экспорта</a:t>
            </a:r>
            <a:r>
              <a:rPr lang="en-US" sz="3600" dirty="0">
                <a:solidFill>
                  <a:srgbClr val="253957"/>
                </a:solidFill>
              </a:rPr>
              <a:t>;</a:t>
            </a:r>
            <a:endParaRPr lang="ru-RU" sz="3600" dirty="0">
              <a:solidFill>
                <a:srgbClr val="253957"/>
              </a:solidFill>
            </a:endParaRPr>
          </a:p>
        </p:txBody>
      </p:sp>
      <p:sp>
        <p:nvSpPr>
          <p:cNvPr id="7" name="Номер слайда 2">
            <a:extLst>
              <a:ext uri="{FF2B5EF4-FFF2-40B4-BE49-F238E27FC236}">
                <a16:creationId xmlns:a16="http://schemas.microsoft.com/office/drawing/2014/main" id="{B16C6651-4FF7-814C-A65B-E8368BB2F23D}"/>
              </a:ext>
            </a:extLst>
          </p:cNvPr>
          <p:cNvSpPr txBox="1">
            <a:spLocks/>
          </p:cNvSpPr>
          <p:nvPr/>
        </p:nvSpPr>
        <p:spPr>
          <a:xfrm>
            <a:off x="21958252" y="12598823"/>
            <a:ext cx="400750" cy="698267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fld id="{86CB4B4D-7CA3-9044-876B-883B54F8677D}" type="slidenum">
              <a:rPr lang="ru-RU" sz="3600" smtClean="0">
                <a:solidFill>
                  <a:srgbClr val="253957"/>
                </a:solidFill>
              </a:rPr>
              <a:pPr/>
              <a:t>4</a:t>
            </a:fld>
            <a:endParaRPr lang="ru-RU" sz="3600" dirty="0">
              <a:solidFill>
                <a:srgbClr val="2539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00404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Линия"/>
          <p:cNvSpPr/>
          <p:nvPr/>
        </p:nvSpPr>
        <p:spPr>
          <a:xfrm>
            <a:off x="1476377" y="2214563"/>
            <a:ext cx="21431251" cy="0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85032" tIns="85032" rIns="85032" bIns="85032" anchor="ctr"/>
          <a:lstStyle/>
          <a:p>
            <a:pPr>
              <a:defRPr sz="2400"/>
            </a:pPr>
            <a:endParaRPr sz="6400"/>
          </a:p>
        </p:txBody>
      </p:sp>
      <p:pic>
        <p:nvPicPr>
          <p:cNvPr id="12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58907" y="384975"/>
            <a:ext cx="1599440" cy="162838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Очень крутой заголовок…"/>
          <p:cNvSpPr txBox="1"/>
          <p:nvPr/>
        </p:nvSpPr>
        <p:spPr>
          <a:xfrm>
            <a:off x="1527094" y="458040"/>
            <a:ext cx="21431253" cy="1442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032" tIns="85032" rIns="85032" bIns="85032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8800" b="1" cap="all" dirty="0">
                <a:solidFill>
                  <a:srgbClr val="253957"/>
                </a:solidFill>
                <a:sym typeface="Arial Narrow"/>
              </a:rPr>
              <a:t>Цель и задачи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4A3C11-719F-3A4D-A769-2C97B4602181}"/>
              </a:ext>
            </a:extLst>
          </p:cNvPr>
          <p:cNvSpPr txBox="1"/>
          <p:nvPr/>
        </p:nvSpPr>
        <p:spPr>
          <a:xfrm>
            <a:off x="1822848" y="3036225"/>
            <a:ext cx="20738304" cy="92852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just"/>
            <a:r>
              <a:rPr lang="ru-RU" sz="4400" dirty="0">
                <a:solidFill>
                  <a:srgbClr val="253957"/>
                </a:solidFill>
              </a:rPr>
              <a:t>Цель работы: Разработать программное обеспечение с использованием технологий дополненной реальности для визуализации данных, поступающих от автономных устройств в режиме реального времени</a:t>
            </a:r>
          </a:p>
          <a:p>
            <a:pPr algn="l">
              <a:lnSpc>
                <a:spcPct val="150000"/>
              </a:lnSpc>
            </a:pPr>
            <a:r>
              <a:rPr kumimoji="0" lang="ru-RU" sz="4400" b="0" i="0" u="none" strike="noStrike" cap="none" spc="0" normalizeH="0" baseline="0" dirty="0">
                <a:ln>
                  <a:noFill/>
                </a:ln>
                <a:solidFill>
                  <a:srgbClr val="253957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rPr>
              <a:t>Задачи</a:t>
            </a:r>
            <a:r>
              <a:rPr lang="ru-RU" sz="4400" dirty="0">
                <a:solidFill>
                  <a:srgbClr val="253957"/>
                </a:solidFill>
              </a:rPr>
              <a:t>:</a:t>
            </a:r>
          </a:p>
          <a:p>
            <a:pPr marL="685800" lvl="0" indent="-685800" algn="l">
              <a:lnSpc>
                <a:spcPct val="150000"/>
              </a:lnSpc>
              <a:buFontTx/>
              <a:buChar char="-"/>
            </a:pPr>
            <a:r>
              <a:rPr lang="ru-RU" sz="4400" dirty="0">
                <a:solidFill>
                  <a:srgbClr val="253957"/>
                </a:solidFill>
              </a:rPr>
              <a:t>Провести обзор и анализ предметной области;</a:t>
            </a:r>
          </a:p>
          <a:p>
            <a:pPr marL="685800" lvl="0" indent="-685800" algn="l">
              <a:lnSpc>
                <a:spcPct val="150000"/>
              </a:lnSpc>
              <a:buFontTx/>
              <a:buChar char="-"/>
            </a:pPr>
            <a:r>
              <a:rPr lang="ru-RU" sz="4400" dirty="0">
                <a:solidFill>
                  <a:srgbClr val="253957"/>
                </a:solidFill>
              </a:rPr>
              <a:t>Выполнить обзор и анализ существующих методов и средств визуализации данных;</a:t>
            </a:r>
          </a:p>
          <a:p>
            <a:pPr marL="685800" lvl="0" indent="-685800" algn="l">
              <a:lnSpc>
                <a:spcPct val="150000"/>
              </a:lnSpc>
              <a:buFontTx/>
              <a:buChar char="-"/>
            </a:pPr>
            <a:r>
              <a:rPr lang="ru-RU" sz="4400" dirty="0">
                <a:solidFill>
                  <a:srgbClr val="253957"/>
                </a:solidFill>
              </a:rPr>
              <a:t>Разработать программное обеспечение для визуализации данных в дополненной реальности;</a:t>
            </a:r>
          </a:p>
          <a:p>
            <a:pPr marL="685800" lvl="0" indent="-685800" algn="l">
              <a:lnSpc>
                <a:spcPct val="150000"/>
              </a:lnSpc>
              <a:buFontTx/>
              <a:buChar char="-"/>
            </a:pPr>
            <a:r>
              <a:rPr kumimoji="0" lang="ru-RU" sz="4400" b="0" i="0" u="none" strike="noStrike" cap="none" spc="0" normalizeH="0" baseline="0" dirty="0">
                <a:ln>
                  <a:noFill/>
                </a:ln>
                <a:solidFill>
                  <a:srgbClr val="253957"/>
                </a:solidFill>
                <a:effectLst/>
                <a:uFillTx/>
                <a:sym typeface="Helvetica Light"/>
              </a:rPr>
              <a:t>Провести тестирование ПО</a:t>
            </a:r>
            <a:r>
              <a:rPr lang="ru-RU" sz="4400" dirty="0">
                <a:solidFill>
                  <a:srgbClr val="253957"/>
                </a:solidFill>
              </a:rPr>
              <a:t>;</a:t>
            </a:r>
            <a:endParaRPr kumimoji="0" lang="ru-RU" sz="4400" b="0" i="0" u="none" strike="noStrike" cap="none" spc="0" normalizeH="0" baseline="0" dirty="0">
              <a:ln>
                <a:noFill/>
              </a:ln>
              <a:solidFill>
                <a:srgbClr val="253957"/>
              </a:solidFill>
              <a:effectLst/>
              <a:uFillTx/>
              <a:sym typeface="Helvetica Light"/>
            </a:endParaRPr>
          </a:p>
        </p:txBody>
      </p:sp>
      <p:sp>
        <p:nvSpPr>
          <p:cNvPr id="8" name="Номер слайда 2">
            <a:extLst>
              <a:ext uri="{FF2B5EF4-FFF2-40B4-BE49-F238E27FC236}">
                <a16:creationId xmlns:a16="http://schemas.microsoft.com/office/drawing/2014/main" id="{8F083281-C456-BC43-93A5-C22D5F299E3B}"/>
              </a:ext>
            </a:extLst>
          </p:cNvPr>
          <p:cNvSpPr txBox="1">
            <a:spLocks/>
          </p:cNvSpPr>
          <p:nvPr/>
        </p:nvSpPr>
        <p:spPr>
          <a:xfrm>
            <a:off x="21958252" y="12598823"/>
            <a:ext cx="400750" cy="698267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fld id="{86CB4B4D-7CA3-9044-876B-883B54F8677D}" type="slidenum">
              <a:rPr lang="ru-RU" sz="3600" smtClean="0">
                <a:solidFill>
                  <a:srgbClr val="253957"/>
                </a:solidFill>
              </a:rPr>
              <a:pPr/>
              <a:t>5</a:t>
            </a:fld>
            <a:endParaRPr lang="ru-RU" sz="3600" dirty="0">
              <a:solidFill>
                <a:srgbClr val="2539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70412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Линия"/>
          <p:cNvSpPr/>
          <p:nvPr/>
        </p:nvSpPr>
        <p:spPr>
          <a:xfrm>
            <a:off x="1476377" y="2214563"/>
            <a:ext cx="21431251" cy="0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85032" tIns="85032" rIns="85032" bIns="85032" anchor="ctr"/>
          <a:lstStyle/>
          <a:p>
            <a:pPr>
              <a:defRPr sz="2400"/>
            </a:pPr>
            <a:endParaRPr sz="6400"/>
          </a:p>
        </p:txBody>
      </p:sp>
      <p:pic>
        <p:nvPicPr>
          <p:cNvPr id="12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58907" y="384975"/>
            <a:ext cx="1599440" cy="162838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Очень крутой заголовок…"/>
          <p:cNvSpPr txBox="1"/>
          <p:nvPr/>
        </p:nvSpPr>
        <p:spPr>
          <a:xfrm>
            <a:off x="1527094" y="458040"/>
            <a:ext cx="21431253" cy="1442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032" tIns="85032" rIns="85032" bIns="85032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8800" b="1" cap="all" dirty="0">
                <a:solidFill>
                  <a:srgbClr val="253957"/>
                </a:solidFill>
                <a:latin typeface="+mn-lt"/>
                <a:ea typeface="+mn-ea"/>
                <a:cs typeface="+mn-cs"/>
              </a:rPr>
              <a:t>Анализ </a:t>
            </a:r>
            <a:r>
              <a:rPr lang="en-US" sz="8800" b="1" cap="all" dirty="0">
                <a:solidFill>
                  <a:srgbClr val="253957"/>
                </a:solidFill>
                <a:latin typeface="+mn-lt"/>
                <a:ea typeface="+mn-ea"/>
                <a:cs typeface="+mn-cs"/>
              </a:rPr>
              <a:t>AR SDK</a:t>
            </a:r>
            <a:endParaRPr lang="ru-RU" sz="8800" b="1" cap="all" dirty="0">
              <a:solidFill>
                <a:srgbClr val="253957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id="{7FA84497-6CDE-1C4F-9258-C3AAE0355D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258272"/>
              </p:ext>
            </p:extLst>
          </p:nvPr>
        </p:nvGraphicFramePr>
        <p:xfrm>
          <a:off x="1201065" y="2643366"/>
          <a:ext cx="21506372" cy="1064610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459715">
                  <a:extLst>
                    <a:ext uri="{9D8B030D-6E8A-4147-A177-3AD203B41FA5}">
                      <a16:colId xmlns:a16="http://schemas.microsoft.com/office/drawing/2014/main" val="402282037"/>
                    </a:ext>
                  </a:extLst>
                </a:gridCol>
                <a:gridCol w="1941457">
                  <a:extLst>
                    <a:ext uri="{9D8B030D-6E8A-4147-A177-3AD203B41FA5}">
                      <a16:colId xmlns:a16="http://schemas.microsoft.com/office/drawing/2014/main" val="2703741377"/>
                    </a:ext>
                  </a:extLst>
                </a:gridCol>
                <a:gridCol w="2404053">
                  <a:extLst>
                    <a:ext uri="{9D8B030D-6E8A-4147-A177-3AD203B41FA5}">
                      <a16:colId xmlns:a16="http://schemas.microsoft.com/office/drawing/2014/main" val="2042406150"/>
                    </a:ext>
                  </a:extLst>
                </a:gridCol>
                <a:gridCol w="2230578">
                  <a:extLst>
                    <a:ext uri="{9D8B030D-6E8A-4147-A177-3AD203B41FA5}">
                      <a16:colId xmlns:a16="http://schemas.microsoft.com/office/drawing/2014/main" val="3394251043"/>
                    </a:ext>
                  </a:extLst>
                </a:gridCol>
                <a:gridCol w="2602101">
                  <a:extLst>
                    <a:ext uri="{9D8B030D-6E8A-4147-A177-3AD203B41FA5}">
                      <a16:colId xmlns:a16="http://schemas.microsoft.com/office/drawing/2014/main" val="961146201"/>
                    </a:ext>
                  </a:extLst>
                </a:gridCol>
                <a:gridCol w="2829063">
                  <a:extLst>
                    <a:ext uri="{9D8B030D-6E8A-4147-A177-3AD203B41FA5}">
                      <a16:colId xmlns:a16="http://schemas.microsoft.com/office/drawing/2014/main" val="653194127"/>
                    </a:ext>
                  </a:extLst>
                </a:gridCol>
                <a:gridCol w="2836291">
                  <a:extLst>
                    <a:ext uri="{9D8B030D-6E8A-4147-A177-3AD203B41FA5}">
                      <a16:colId xmlns:a16="http://schemas.microsoft.com/office/drawing/2014/main" val="623211439"/>
                    </a:ext>
                  </a:extLst>
                </a:gridCol>
                <a:gridCol w="2203114">
                  <a:extLst>
                    <a:ext uri="{9D8B030D-6E8A-4147-A177-3AD203B41FA5}">
                      <a16:colId xmlns:a16="http://schemas.microsoft.com/office/drawing/2014/main" val="3904139696"/>
                    </a:ext>
                  </a:extLst>
                </a:gridCol>
              </a:tblGrid>
              <a:tr h="95482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ARToolkit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EasyAR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OpenCV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Kudan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Maxst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Catchoom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Vuforia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extLst>
                  <a:ext uri="{0D108BD9-81ED-4DB2-BD59-A6C34878D82A}">
                    <a16:rowId xmlns:a16="http://schemas.microsoft.com/office/drawing/2014/main" val="3428584831"/>
                  </a:ext>
                </a:extLst>
              </a:tr>
              <a:tr h="794614">
                <a:tc>
                  <a:txBody>
                    <a:bodyPr/>
                    <a:lstStyle/>
                    <a:p>
                      <a:pPr marL="0" marR="0" indent="0" algn="l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Кроссплатформенность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+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+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+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+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+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+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+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extLst>
                  <a:ext uri="{0D108BD9-81ED-4DB2-BD59-A6C34878D82A}">
                    <a16:rowId xmlns:a16="http://schemas.microsoft.com/office/drawing/2014/main" val="2099780528"/>
                  </a:ext>
                </a:extLst>
              </a:tr>
              <a:tr h="1448326">
                <a:tc>
                  <a:txBody>
                    <a:bodyPr/>
                    <a:lstStyle/>
                    <a:p>
                      <a:pPr marL="0" marR="0" indent="0" algn="l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Максимальная дистанция захвата/удерживания маркера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3 м / 3 м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0,9 м / 2,7 м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1 м / 2,5 м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0,8 м / 3 м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0,5 м / 0,9 м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0,7 м / 1 м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1,2 м / 3,7 м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extLst>
                  <a:ext uri="{0D108BD9-81ED-4DB2-BD59-A6C34878D82A}">
                    <a16:rowId xmlns:a16="http://schemas.microsoft.com/office/drawing/2014/main" val="1585283471"/>
                  </a:ext>
                </a:extLst>
              </a:tr>
              <a:tr h="1021260">
                <a:tc>
                  <a:txBody>
                    <a:bodyPr/>
                    <a:lstStyle/>
                    <a:p>
                      <a:pPr marL="0" marR="0" indent="0" algn="l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Минимальный угол распознавания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10°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35°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20°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30°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50°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45°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30°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extLst>
                  <a:ext uri="{0D108BD9-81ED-4DB2-BD59-A6C34878D82A}">
                    <a16:rowId xmlns:a16="http://schemas.microsoft.com/office/drawing/2014/main" val="1388399182"/>
                  </a:ext>
                </a:extLst>
              </a:tr>
              <a:tr h="937348">
                <a:tc>
                  <a:txBody>
                    <a:bodyPr/>
                    <a:lstStyle/>
                    <a:p>
                      <a:pPr marL="0" marR="0" indent="0" algn="l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Простота импорта в проект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+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+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–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+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±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±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+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extLst>
                  <a:ext uri="{0D108BD9-81ED-4DB2-BD59-A6C34878D82A}">
                    <a16:rowId xmlns:a16="http://schemas.microsoft.com/office/drawing/2014/main" val="3791752337"/>
                  </a:ext>
                </a:extLst>
              </a:tr>
              <a:tr h="1448326">
                <a:tc>
                  <a:txBody>
                    <a:bodyPr/>
                    <a:lstStyle/>
                    <a:p>
                      <a:pPr marL="0" marR="0" indent="0" algn="l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Минимальная площадь видимости для распознавания маркера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100%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10%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30%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25%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50%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40%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20%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extLst>
                  <a:ext uri="{0D108BD9-81ED-4DB2-BD59-A6C34878D82A}">
                    <a16:rowId xmlns:a16="http://schemas.microsoft.com/office/drawing/2014/main" val="3879201376"/>
                  </a:ext>
                </a:extLst>
              </a:tr>
              <a:tr h="700176">
                <a:tc>
                  <a:txBody>
                    <a:bodyPr/>
                    <a:lstStyle/>
                    <a:p>
                      <a:pPr marL="0" marR="0" indent="0" algn="l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8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3D распознавание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–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–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+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+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+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–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+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extLst>
                  <a:ext uri="{0D108BD9-81ED-4DB2-BD59-A6C34878D82A}">
                    <a16:rowId xmlns:a16="http://schemas.microsoft.com/office/drawing/2014/main" val="2604378476"/>
                  </a:ext>
                </a:extLst>
              </a:tr>
              <a:tr h="1448326">
                <a:tc>
                  <a:txBody>
                    <a:bodyPr/>
                    <a:lstStyle/>
                    <a:p>
                      <a:pPr marL="0" marR="0" indent="0" algn="l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Простота подготовки изображений для распознавания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–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+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+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+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±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±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+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extLst>
                  <a:ext uri="{0D108BD9-81ED-4DB2-BD59-A6C34878D82A}">
                    <a16:rowId xmlns:a16="http://schemas.microsoft.com/office/drawing/2014/main" val="3766542146"/>
                  </a:ext>
                </a:extLst>
              </a:tr>
              <a:tr h="778425">
                <a:tc>
                  <a:txBody>
                    <a:bodyPr/>
                    <a:lstStyle/>
                    <a:p>
                      <a:pPr marL="0" marR="0" indent="0" algn="l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Интеграция с облачной платформой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–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+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–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–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–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–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+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extLst>
                  <a:ext uri="{0D108BD9-81ED-4DB2-BD59-A6C34878D82A}">
                    <a16:rowId xmlns:a16="http://schemas.microsoft.com/office/drawing/2014/main" val="1443283298"/>
                  </a:ext>
                </a:extLst>
              </a:tr>
              <a:tr h="954822">
                <a:tc>
                  <a:txBody>
                    <a:bodyPr/>
                    <a:lstStyle/>
                    <a:p>
                      <a:pPr marL="0" marR="0" indent="0" algn="l" defTabSz="821531" rtl="0" latinLnBrk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Наличие подробной документации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+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+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+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±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±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±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±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569" marR="46569" marT="0" marB="0" anchor="ctr"/>
                </a:tc>
                <a:extLst>
                  <a:ext uri="{0D108BD9-81ED-4DB2-BD59-A6C34878D82A}">
                    <a16:rowId xmlns:a16="http://schemas.microsoft.com/office/drawing/2014/main" val="1377568851"/>
                  </a:ext>
                </a:extLst>
              </a:tr>
            </a:tbl>
          </a:graphicData>
        </a:graphic>
      </p:graphicFrame>
      <p:sp>
        <p:nvSpPr>
          <p:cNvPr id="7" name="Номер слайда 2">
            <a:extLst>
              <a:ext uri="{FF2B5EF4-FFF2-40B4-BE49-F238E27FC236}">
                <a16:creationId xmlns:a16="http://schemas.microsoft.com/office/drawing/2014/main" id="{850B24CD-42D1-2C46-879E-9EAE2189192B}"/>
              </a:ext>
            </a:extLst>
          </p:cNvPr>
          <p:cNvSpPr txBox="1">
            <a:spLocks/>
          </p:cNvSpPr>
          <p:nvPr/>
        </p:nvSpPr>
        <p:spPr>
          <a:xfrm>
            <a:off x="23182935" y="12780677"/>
            <a:ext cx="400750" cy="698267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fld id="{86CB4B4D-7CA3-9044-876B-883B54F8677D}" type="slidenum">
              <a:rPr lang="ru-RU" sz="3600" smtClean="0">
                <a:solidFill>
                  <a:srgbClr val="253957"/>
                </a:solidFill>
              </a:rPr>
              <a:pPr/>
              <a:t>6</a:t>
            </a:fld>
            <a:endParaRPr lang="ru-RU" sz="3600" dirty="0">
              <a:solidFill>
                <a:srgbClr val="2539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51221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Изображение 8">
            <a:extLst>
              <a:ext uri="{FF2B5EF4-FFF2-40B4-BE49-F238E27FC236}">
                <a16:creationId xmlns:a16="http://schemas.microsoft.com/office/drawing/2014/main" id="{55C3C9FD-2BBF-0045-B1D5-E40A90383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739" y="6319738"/>
            <a:ext cx="10513168" cy="5915716"/>
          </a:xfrm>
          <a:prstGeom prst="rect">
            <a:avLst/>
          </a:prstGeom>
        </p:spPr>
      </p:pic>
      <p:sp>
        <p:nvSpPr>
          <p:cNvPr id="144" name="Линия"/>
          <p:cNvSpPr/>
          <p:nvPr/>
        </p:nvSpPr>
        <p:spPr>
          <a:xfrm>
            <a:off x="1476377" y="2214563"/>
            <a:ext cx="21431251" cy="0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85032" tIns="85032" rIns="85032" bIns="85032" anchor="ctr"/>
          <a:lstStyle/>
          <a:p>
            <a:pPr>
              <a:defRPr sz="2400"/>
            </a:pPr>
            <a:endParaRPr sz="6400"/>
          </a:p>
        </p:txBody>
      </p:sp>
      <p:pic>
        <p:nvPicPr>
          <p:cNvPr id="12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58907" y="384975"/>
            <a:ext cx="1599440" cy="162838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Очень крутой заголовок…"/>
          <p:cNvSpPr txBox="1"/>
          <p:nvPr/>
        </p:nvSpPr>
        <p:spPr>
          <a:xfrm>
            <a:off x="1527094" y="458040"/>
            <a:ext cx="21431253" cy="1442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032" tIns="85032" rIns="85032" bIns="85032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8800" b="1" cap="all" dirty="0">
                <a:solidFill>
                  <a:srgbClr val="253957"/>
                </a:solidFill>
                <a:sym typeface="Arial Narrow"/>
              </a:rPr>
              <a:t>Инструменты</a:t>
            </a:r>
          </a:p>
        </p:txBody>
      </p:sp>
      <p:pic>
        <p:nvPicPr>
          <p:cNvPr id="15" name="Picture 8" descr="https://www.ingenu.com/wp-content/uploads/2016/09/Thingworx-Logo-Wide.png">
            <a:extLst>
              <a:ext uri="{FF2B5EF4-FFF2-40B4-BE49-F238E27FC236}">
                <a16:creationId xmlns:a16="http://schemas.microsoft.com/office/drawing/2014/main" id="{D866FD63-B932-C74E-9AC7-5975E0B37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6239" y="3810363"/>
            <a:ext cx="7004130" cy="331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4FCCD1E-F44A-B84B-9A0E-81C9284F0D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835" y="4585522"/>
            <a:ext cx="5360304" cy="1734216"/>
          </a:xfrm>
          <a:prstGeom prst="rect">
            <a:avLst/>
          </a:prstGeom>
        </p:spPr>
      </p:pic>
      <p:pic>
        <p:nvPicPr>
          <p:cNvPr id="24" name="Picture 6" descr="http://master-gadgets.ru/wp-content/uploads/2018/11/kak-zagruzhat-igry-brauzera-unity-i-zapuskat-ih-s_1.png">
            <a:extLst>
              <a:ext uri="{FF2B5EF4-FFF2-40B4-BE49-F238E27FC236}">
                <a16:creationId xmlns:a16="http://schemas.microsoft.com/office/drawing/2014/main" id="{E62365BA-BFAA-2146-89EE-A23359C10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160" y="7840102"/>
            <a:ext cx="5719335" cy="321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Изображение 3">
            <a:extLst>
              <a:ext uri="{FF2B5EF4-FFF2-40B4-BE49-F238E27FC236}">
                <a16:creationId xmlns:a16="http://schemas.microsoft.com/office/drawing/2014/main" id="{905B20BC-7E7E-4C45-99D9-C113F56678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134" y="3364151"/>
            <a:ext cx="3672408" cy="3672408"/>
          </a:xfrm>
          <a:prstGeom prst="rect">
            <a:avLst/>
          </a:prstGeom>
        </p:spPr>
      </p:pic>
      <p:sp>
        <p:nvSpPr>
          <p:cNvPr id="21" name="Номер слайда 2">
            <a:extLst>
              <a:ext uri="{FF2B5EF4-FFF2-40B4-BE49-F238E27FC236}">
                <a16:creationId xmlns:a16="http://schemas.microsoft.com/office/drawing/2014/main" id="{42F3042E-503F-7B41-83CC-29AAD736D2A9}"/>
              </a:ext>
            </a:extLst>
          </p:cNvPr>
          <p:cNvSpPr txBox="1">
            <a:spLocks/>
          </p:cNvSpPr>
          <p:nvPr/>
        </p:nvSpPr>
        <p:spPr>
          <a:xfrm>
            <a:off x="21958252" y="12598823"/>
            <a:ext cx="400750" cy="698267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fld id="{86CB4B4D-7CA3-9044-876B-883B54F8677D}" type="slidenum">
              <a:rPr lang="ru-RU" sz="3600" smtClean="0">
                <a:solidFill>
                  <a:srgbClr val="253957"/>
                </a:solidFill>
              </a:rPr>
              <a:pPr/>
              <a:t>7</a:t>
            </a:fld>
            <a:endParaRPr lang="ru-RU" sz="3600" dirty="0">
              <a:solidFill>
                <a:srgbClr val="2539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25337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Линия"/>
          <p:cNvSpPr/>
          <p:nvPr/>
        </p:nvSpPr>
        <p:spPr>
          <a:xfrm>
            <a:off x="1476377" y="2214563"/>
            <a:ext cx="21431251" cy="0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85032" tIns="85032" rIns="85032" bIns="85032" anchor="ctr"/>
          <a:lstStyle/>
          <a:p>
            <a:pPr>
              <a:defRPr sz="2400"/>
            </a:pPr>
            <a:endParaRPr sz="6400"/>
          </a:p>
        </p:txBody>
      </p:sp>
      <p:pic>
        <p:nvPicPr>
          <p:cNvPr id="12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58907" y="384975"/>
            <a:ext cx="1599440" cy="162838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Очень крутой заголовок…"/>
          <p:cNvSpPr txBox="1"/>
          <p:nvPr/>
        </p:nvSpPr>
        <p:spPr>
          <a:xfrm>
            <a:off x="1527094" y="458040"/>
            <a:ext cx="21431253" cy="1442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032" tIns="85032" rIns="85032" bIns="85032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en-US" sz="8800" b="1" cap="all" dirty="0">
                <a:solidFill>
                  <a:srgbClr val="253957"/>
                </a:solidFill>
                <a:sym typeface="Arial Narrow"/>
              </a:rPr>
              <a:t>MQTT </a:t>
            </a:r>
            <a:r>
              <a:rPr lang="ru-RU" sz="8800" b="1" cap="all">
                <a:solidFill>
                  <a:srgbClr val="253957"/>
                </a:solidFill>
                <a:sym typeface="Arial Narrow"/>
              </a:rPr>
              <a:t>брокер</a:t>
            </a:r>
            <a:endParaRPr lang="ru-RU" sz="8800" b="1" cap="all" dirty="0">
              <a:solidFill>
                <a:srgbClr val="253957"/>
              </a:solidFill>
              <a:sym typeface="Arial Narrow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5B10E07-0856-0549-9B76-4300FCF42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6983" y="3401616"/>
            <a:ext cx="7090018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23D247E-1B77-BE48-AE96-8CBB234BB48E}"/>
              </a:ext>
            </a:extLst>
          </p:cNvPr>
          <p:cNvGrpSpPr/>
          <p:nvPr/>
        </p:nvGrpSpPr>
        <p:grpSpPr>
          <a:xfrm>
            <a:off x="3046984" y="3401616"/>
            <a:ext cx="17281920" cy="9352656"/>
            <a:chOff x="3046984" y="3401616"/>
            <a:chExt cx="17281920" cy="9352656"/>
          </a:xfrm>
        </p:grpSpPr>
        <p:pic>
          <p:nvPicPr>
            <p:cNvPr id="1025" name="Рисунок 23" descr="MQTT broker based architecture">
              <a:extLst>
                <a:ext uri="{FF2B5EF4-FFF2-40B4-BE49-F238E27FC236}">
                  <a16:creationId xmlns:a16="http://schemas.microsoft.com/office/drawing/2014/main" id="{3C7B2635-A547-CD42-A5AD-5312CBED23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984" y="3401616"/>
              <a:ext cx="17281920" cy="8862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Рисунок 23" descr="MQTT broker based architecture">
              <a:extLst>
                <a:ext uri="{FF2B5EF4-FFF2-40B4-BE49-F238E27FC236}">
                  <a16:creationId xmlns:a16="http://schemas.microsoft.com/office/drawing/2014/main" id="{0F7E6903-98DD-214A-AF73-C438A6E0DE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299" b="62720"/>
            <a:stretch>
              <a:fillRect/>
            </a:stretch>
          </p:blipFill>
          <p:spPr bwMode="auto">
            <a:xfrm>
              <a:off x="3407024" y="9450288"/>
              <a:ext cx="7416824" cy="3303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Номер слайда 2">
            <a:extLst>
              <a:ext uri="{FF2B5EF4-FFF2-40B4-BE49-F238E27FC236}">
                <a16:creationId xmlns:a16="http://schemas.microsoft.com/office/drawing/2014/main" id="{2B6AB416-8DD2-0849-8BBB-8E98830F1B9B}"/>
              </a:ext>
            </a:extLst>
          </p:cNvPr>
          <p:cNvSpPr txBox="1">
            <a:spLocks/>
          </p:cNvSpPr>
          <p:nvPr/>
        </p:nvSpPr>
        <p:spPr>
          <a:xfrm>
            <a:off x="21958252" y="12598823"/>
            <a:ext cx="400750" cy="698267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fld id="{86CB4B4D-7CA3-9044-876B-883B54F8677D}" type="slidenum">
              <a:rPr lang="ru-RU" sz="3600" smtClean="0">
                <a:solidFill>
                  <a:srgbClr val="253957"/>
                </a:solidFill>
              </a:rPr>
              <a:pPr/>
              <a:t>8</a:t>
            </a:fld>
            <a:endParaRPr lang="ru-RU" sz="3600" dirty="0">
              <a:solidFill>
                <a:srgbClr val="2539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59051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Линия"/>
          <p:cNvSpPr/>
          <p:nvPr/>
        </p:nvSpPr>
        <p:spPr>
          <a:xfrm>
            <a:off x="1476377" y="2214563"/>
            <a:ext cx="21431251" cy="0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85032" tIns="85032" rIns="85032" bIns="85032" anchor="ctr"/>
          <a:lstStyle/>
          <a:p>
            <a:pPr>
              <a:defRPr sz="2400"/>
            </a:pPr>
            <a:endParaRPr sz="6400"/>
          </a:p>
        </p:txBody>
      </p:sp>
      <p:pic>
        <p:nvPicPr>
          <p:cNvPr id="12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58907" y="384975"/>
            <a:ext cx="1599440" cy="162838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Очень крутой заголовок…"/>
          <p:cNvSpPr txBox="1"/>
          <p:nvPr/>
        </p:nvSpPr>
        <p:spPr>
          <a:xfrm>
            <a:off x="1527094" y="458040"/>
            <a:ext cx="21431253" cy="1442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5032" tIns="85032" rIns="85032" bIns="85032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8800" b="1" cap="all" dirty="0">
                <a:solidFill>
                  <a:srgbClr val="253957"/>
                </a:solidFill>
                <a:sym typeface="Arial Narrow"/>
              </a:rPr>
              <a:t>диаграмма состояний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5B10E07-0856-0549-9B76-4300FCF42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6983" y="3401616"/>
            <a:ext cx="7090018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Номер слайда 2">
            <a:extLst>
              <a:ext uri="{FF2B5EF4-FFF2-40B4-BE49-F238E27FC236}">
                <a16:creationId xmlns:a16="http://schemas.microsoft.com/office/drawing/2014/main" id="{1559A89B-4592-C74C-8628-4FF7BBD21384}"/>
              </a:ext>
            </a:extLst>
          </p:cNvPr>
          <p:cNvSpPr txBox="1">
            <a:spLocks/>
          </p:cNvSpPr>
          <p:nvPr/>
        </p:nvSpPr>
        <p:spPr>
          <a:xfrm>
            <a:off x="21958252" y="12598823"/>
            <a:ext cx="400750" cy="698267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fld id="{86CB4B4D-7CA3-9044-876B-883B54F8677D}" type="slidenum">
              <a:rPr lang="ru-RU" sz="3600" smtClean="0">
                <a:solidFill>
                  <a:srgbClr val="253957"/>
                </a:solidFill>
              </a:rPr>
              <a:pPr/>
              <a:t>9</a:t>
            </a:fld>
            <a:endParaRPr lang="ru-RU" sz="3600" dirty="0">
              <a:solidFill>
                <a:srgbClr val="253957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77180A-EFBF-4643-9E70-11DB00295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010" y="2900302"/>
            <a:ext cx="12349979" cy="1001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316464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Arial Narrow"/>
        <a:ea typeface="Arial Narrow"/>
        <a:cs typeface="Arial Narrow"/>
      </a:minorFont>
    </a:fontScheme>
    <a:fmtScheme name="White">
      <a:fillStyleLst>
        <a:solidFill>
          <a:srgbClr val="FFFFFF"/>
        </a:solidFill>
        <a:solidFill>
          <a:srgbClr val="FFFFFF"/>
        </a:solidFill>
        <a:solidFill>
          <a:srgbClr val="FFFFFF"/>
        </a:solidFill>
      </a:fillStyleLst>
      <a:lnStyleLst>
        <a:ln>
          <a:solidFill>
            <a:srgbClr val="000000"/>
          </a:solidFill>
        </a:ln>
        <a:ln>
          <a:solidFill>
            <a:srgbClr val="000000"/>
          </a:solidFill>
        </a:ln>
        <a:ln>
          <a:solidFill>
            <a:srgbClr val="000000"/>
          </a:solidFill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rgbClr val="FFFFFF"/>
        </a:solidFill>
        <a:solidFill>
          <a:srgbClr val="FFFFFF"/>
        </a:solidFill>
        <a:solidFill>
          <a:srgbClr val="FFFFFF"/>
        </a:soli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Arial Narrow"/>
        <a:ea typeface="Arial Narrow"/>
        <a:cs typeface="Arial Narrow"/>
      </a:minorFont>
    </a:fontScheme>
    <a:fmtScheme name="White">
      <a:fillStyleLst>
        <a:solidFill>
          <a:srgbClr val="FFFFFF"/>
        </a:solidFill>
        <a:solidFill>
          <a:srgbClr val="FFFFFF"/>
        </a:solidFill>
        <a:solidFill>
          <a:srgbClr val="FFFFFF"/>
        </a:solidFill>
      </a:fillStyleLst>
      <a:lnStyleLst>
        <a:ln>
          <a:solidFill>
            <a:srgbClr val="000000"/>
          </a:solidFill>
        </a:ln>
        <a:ln>
          <a:solidFill>
            <a:srgbClr val="000000"/>
          </a:solidFill>
        </a:ln>
        <a:ln>
          <a:solidFill>
            <a:srgbClr val="000000"/>
          </a:solidFill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rgbClr val="FFFFFF"/>
        </a:solidFill>
        <a:solidFill>
          <a:srgbClr val="FFFFFF"/>
        </a:solidFill>
        <a:solidFill>
          <a:srgbClr val="FFFFFF"/>
        </a:soli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3368</TotalTime>
  <Words>1809</Words>
  <Application>Microsoft Macintosh PowerPoint</Application>
  <PresentationFormat>Произвольный</PresentationFormat>
  <Paragraphs>284</Paragraphs>
  <Slides>23</Slides>
  <Notes>12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Arial Narrow</vt:lpstr>
      <vt:lpstr>Calibri</vt:lpstr>
      <vt:lpstr>Helvetica</vt:lpstr>
      <vt:lpstr>Helvetica Light</vt:lpstr>
      <vt:lpstr>Helvetica Neue</vt:lpstr>
      <vt:lpstr>Times New Roman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Пользователь Microsoft Office</cp:lastModifiedBy>
  <cp:revision>282</cp:revision>
  <cp:lastPrinted>2019-05-24T09:27:52Z</cp:lastPrinted>
  <dcterms:modified xsi:type="dcterms:W3CDTF">2019-06-10T11:32:42Z</dcterms:modified>
</cp:coreProperties>
</file>