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08" r:id="rId3"/>
    <p:sldId id="264" r:id="rId4"/>
    <p:sldId id="309" r:id="rId5"/>
    <p:sldId id="311" r:id="rId6"/>
    <p:sldId id="310" r:id="rId7"/>
    <p:sldId id="304" r:id="rId8"/>
    <p:sldId id="305" r:id="rId9"/>
    <p:sldId id="306" r:id="rId10"/>
    <p:sldId id="288" r:id="rId11"/>
    <p:sldId id="316" r:id="rId12"/>
    <p:sldId id="323" r:id="rId13"/>
    <p:sldId id="317" r:id="rId14"/>
    <p:sldId id="324" r:id="rId15"/>
    <p:sldId id="318" r:id="rId16"/>
    <p:sldId id="325" r:id="rId17"/>
    <p:sldId id="321" r:id="rId18"/>
    <p:sldId id="326" r:id="rId19"/>
    <p:sldId id="327" r:id="rId20"/>
    <p:sldId id="328" r:id="rId21"/>
    <p:sldId id="265" r:id="rId22"/>
    <p:sldId id="312" r:id="rId23"/>
    <p:sldId id="322" r:id="rId24"/>
    <p:sldId id="314" r:id="rId25"/>
    <p:sldId id="315" r:id="rId26"/>
    <p:sldId id="319"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Григорий" initials="Г"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94" autoAdjust="0"/>
  </p:normalViewPr>
  <p:slideViewPr>
    <p:cSldViewPr>
      <p:cViewPr>
        <p:scale>
          <a:sx n="40" d="100"/>
          <a:sy n="40" d="100"/>
        </p:scale>
        <p:origin x="-360" y="156"/>
      </p:cViewPr>
      <p:guideLst>
        <p:guide orient="horz" pos="4320"/>
        <p:guide pos="7680"/>
      </p:guideLst>
    </p:cSldViewPr>
  </p:slideViewPr>
  <p:outlineViewPr>
    <p:cViewPr>
      <p:scale>
        <a:sx n="33" d="100"/>
        <a:sy n="33" d="100"/>
      </p:scale>
      <p:origin x="0" y="11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4090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4090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4090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67651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image" Target="../media/image8.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6215336" y="881336"/>
            <a:ext cx="12563918" cy="660382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Система сбора гетерогенных данных в интернете вещей</a:t>
            </a:r>
            <a:endParaRPr lang="ru-RU" dirty="0"/>
          </a:p>
        </p:txBody>
      </p:sp>
      <p:sp>
        <p:nvSpPr>
          <p:cNvPr id="53" name="Очень крутой подзаголовок презентации"/>
          <p:cNvSpPr txBox="1"/>
          <p:nvPr/>
        </p:nvSpPr>
        <p:spPr>
          <a:xfrm>
            <a:off x="6222457" y="7852277"/>
            <a:ext cx="9443424" cy="331728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smtClean="0"/>
              <a:t>Группа МКС173</a:t>
            </a:r>
          </a:p>
          <a:p>
            <a:r>
              <a:rPr lang="ru-RU" dirty="0" smtClean="0"/>
              <a:t>Малахов </a:t>
            </a:r>
            <a:r>
              <a:rPr lang="ru-RU" dirty="0" smtClean="0"/>
              <a:t>Иван</a:t>
            </a:r>
          </a:p>
          <a:p>
            <a:r>
              <a:rPr lang="ru-RU" smtClean="0"/>
              <a:t>магистратура, 2 </a:t>
            </a:r>
            <a:r>
              <a:rPr lang="ru-RU" dirty="0" smtClean="0"/>
              <a:t>курс</a:t>
            </a:r>
            <a:endParaRPr lang="ru-RU" dirty="0"/>
          </a:p>
        </p:txBody>
      </p:sp>
      <p:sp>
        <p:nvSpPr>
          <p:cNvPr id="55" name="Москва, 2017"/>
          <p:cNvSpPr txBox="1"/>
          <p:nvPr/>
        </p:nvSpPr>
        <p:spPr>
          <a:xfrm>
            <a:off x="6222457" y="11536678"/>
            <a:ext cx="9443424" cy="57515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a:t>19</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64527" y="586180"/>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Программное обеспечение системы</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828600"/>
            <a:ext cx="21506374" cy="12139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r>
              <a:rPr lang="ru-RU" sz="5400" dirty="0" smtClean="0">
                <a:solidFill>
                  <a:srgbClr val="253957"/>
                </a:solidFill>
                <a:latin typeface="+mn-lt"/>
              </a:rPr>
              <a:t>Получение пакетов базой </a:t>
            </a:r>
            <a:r>
              <a:rPr lang="en-US" sz="5400" dirty="0" smtClean="0">
                <a:solidFill>
                  <a:srgbClr val="253957"/>
                </a:solidFill>
                <a:latin typeface="+mn-lt"/>
              </a:rPr>
              <a:t>Raspberry</a:t>
            </a:r>
          </a:p>
          <a:p>
            <a:pPr lvl="8" indent="0" algn="l"/>
            <a:r>
              <a:rPr lang="ru-RU" sz="5400" dirty="0">
                <a:solidFill>
                  <a:srgbClr val="253957"/>
                </a:solidFill>
                <a:latin typeface="+mn-lt"/>
              </a:rPr>
              <a:t>	</a:t>
            </a:r>
            <a:endParaRPr lang="ru-RU" sz="6000" dirty="0">
              <a:solidFill>
                <a:srgbClr val="253957"/>
              </a:solidFill>
              <a:latin typeface="+mn-lt"/>
            </a:endParaRPr>
          </a:p>
          <a:p>
            <a:pPr lvl="1" indent="0" algn="l"/>
            <a:endParaRPr lang="ru-RU" sz="6000" dirty="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10</a:t>
            </a:fld>
            <a:endParaRPr lang="ru-RU"/>
          </a:p>
        </p:txBody>
      </p:sp>
      <p:pic>
        <p:nvPicPr>
          <p:cNvPr id="3" name="Picture 2" descr="C:\Users\User\Documents\Малахов Иван\ВКР\Рисунок1.jpg"/>
          <p:cNvPicPr>
            <a:picLocks noChangeAspect="1" noChangeArrowheads="1"/>
          </p:cNvPicPr>
          <p:nvPr/>
        </p:nvPicPr>
        <p:blipFill rotWithShape="1">
          <a:blip r:embed="rId3">
            <a:extLst>
              <a:ext uri="{28A0092B-C50C-407E-A947-70E740481C1C}">
                <a14:useLocalDpi xmlns:a14="http://schemas.microsoft.com/office/drawing/2010/main" val="0"/>
              </a:ext>
            </a:extLst>
          </a:blip>
          <a:srcRect l="316"/>
          <a:stretch/>
        </p:blipFill>
        <p:spPr bwMode="auto">
          <a:xfrm>
            <a:off x="2042160" y="4409728"/>
            <a:ext cx="19887147" cy="745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5577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Постановка эксперимента №1 </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11</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93504"/>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685800" indent="-685800" algn="l">
              <a:lnSpc>
                <a:spcPct val="150000"/>
              </a:lnSpc>
              <a:buFont typeface="Arial" panose="020B0604020202020204" pitchFamily="34" charset="0"/>
              <a:buChar char="•"/>
            </a:pPr>
            <a:r>
              <a:rPr lang="ru-RU" sz="4200" dirty="0" smtClean="0">
                <a:solidFill>
                  <a:srgbClr val="253957"/>
                </a:solidFill>
                <a:latin typeface="+mn-lt"/>
              </a:rPr>
              <a:t>Цель эксперимента: изучить зависимость успешности передачи </a:t>
            </a:r>
            <a:r>
              <a:rPr lang="ru-RU" sz="4200" dirty="0">
                <a:solidFill>
                  <a:srgbClr val="253957"/>
                </a:solidFill>
                <a:latin typeface="+mn-lt"/>
              </a:rPr>
              <a:t>данных </a:t>
            </a:r>
            <a:r>
              <a:rPr lang="ru-RU" sz="4200" dirty="0" smtClean="0">
                <a:solidFill>
                  <a:srgbClr val="253957"/>
                </a:solidFill>
                <a:latin typeface="+mn-lt"/>
              </a:rPr>
              <a:t> от дистанции между устройствами при использовании </a:t>
            </a:r>
            <a:r>
              <a:rPr lang="en-US" sz="4200" dirty="0" err="1" smtClean="0">
                <a:solidFill>
                  <a:srgbClr val="253957"/>
                </a:solidFill>
                <a:latin typeface="+mn-lt"/>
              </a:rPr>
              <a:t>LoRa</a:t>
            </a:r>
            <a:r>
              <a:rPr lang="en-US" sz="4200" dirty="0" smtClean="0">
                <a:solidFill>
                  <a:srgbClr val="253957"/>
                </a:solidFill>
                <a:latin typeface="+mn-lt"/>
              </a:rPr>
              <a:t> </a:t>
            </a:r>
            <a:r>
              <a:rPr lang="ru-RU" sz="4200" dirty="0" smtClean="0">
                <a:solidFill>
                  <a:srgbClr val="253957"/>
                </a:solidFill>
                <a:latin typeface="+mn-lt"/>
              </a:rPr>
              <a:t>интерфейса</a:t>
            </a:r>
          </a:p>
          <a:p>
            <a:pPr marL="685800" indent="-685800" algn="l">
              <a:lnSpc>
                <a:spcPct val="150000"/>
              </a:lnSpc>
              <a:buFont typeface="Arial" panose="020B0604020202020204" pitchFamily="34" charset="0"/>
              <a:buChar char="•"/>
            </a:pPr>
            <a:r>
              <a:rPr lang="ru-RU" sz="4200" dirty="0" smtClean="0">
                <a:solidFill>
                  <a:srgbClr val="253957"/>
                </a:solidFill>
                <a:latin typeface="+mn-lt"/>
              </a:rPr>
              <a:t>Место проведения: корпус МИЭМ</a:t>
            </a:r>
          </a:p>
          <a:p>
            <a:pPr marL="685800" indent="-685800" algn="l">
              <a:lnSpc>
                <a:spcPct val="150000"/>
              </a:lnSpc>
              <a:buFont typeface="Arial" panose="020B0604020202020204" pitchFamily="34" charset="0"/>
              <a:buChar char="•"/>
            </a:pPr>
            <a:r>
              <a:rPr lang="ru-RU" sz="4200" dirty="0" smtClean="0">
                <a:solidFill>
                  <a:srgbClr val="253957"/>
                </a:solidFill>
                <a:latin typeface="+mn-lt"/>
              </a:rPr>
              <a:t>Условия: базовая станция размещена в лаборатории, конечное устройство размещается в других помещениях на заданном расстоянии. Для </a:t>
            </a:r>
            <a:r>
              <a:rPr lang="en-US" sz="4200" dirty="0" err="1" smtClean="0">
                <a:solidFill>
                  <a:srgbClr val="253957"/>
                </a:solidFill>
                <a:latin typeface="+mn-lt"/>
              </a:rPr>
              <a:t>Heltec</a:t>
            </a:r>
            <a:r>
              <a:rPr lang="en-US" sz="4200" dirty="0" smtClean="0">
                <a:solidFill>
                  <a:srgbClr val="253957"/>
                </a:solidFill>
                <a:latin typeface="+mn-lt"/>
              </a:rPr>
              <a:t> v1 </a:t>
            </a:r>
            <a:r>
              <a:rPr lang="ru-RU" sz="4200" dirty="0" smtClean="0">
                <a:solidFill>
                  <a:srgbClr val="253957"/>
                </a:solidFill>
                <a:latin typeface="+mn-lt"/>
              </a:rPr>
              <a:t>и </a:t>
            </a:r>
            <a:r>
              <a:rPr lang="en-US" sz="4200" dirty="0" smtClean="0">
                <a:solidFill>
                  <a:srgbClr val="253957"/>
                </a:solidFill>
                <a:latin typeface="+mn-lt"/>
              </a:rPr>
              <a:t>v2 </a:t>
            </a:r>
            <a:r>
              <a:rPr lang="ru-RU" sz="4200" dirty="0" smtClean="0">
                <a:solidFill>
                  <a:srgbClr val="253957"/>
                </a:solidFill>
                <a:latin typeface="+mn-lt"/>
              </a:rPr>
              <a:t>измерения проводятся при частоте работы 433МГц, и дополнительно 868МГц для 2 версии устройства</a:t>
            </a:r>
          </a:p>
          <a:p>
            <a:pPr marL="685800" indent="-685800" algn="l">
              <a:lnSpc>
                <a:spcPct val="150000"/>
              </a:lnSpc>
              <a:buFont typeface="Arial" panose="020B0604020202020204" pitchFamily="34" charset="0"/>
              <a:buChar char="•"/>
            </a:pPr>
            <a:r>
              <a:rPr lang="ru-RU" sz="4200" dirty="0" smtClean="0">
                <a:solidFill>
                  <a:srgbClr val="253957"/>
                </a:solidFill>
                <a:latin typeface="+mn-lt"/>
              </a:rPr>
              <a:t>Шаг измерения расстояния: 10 м</a:t>
            </a:r>
          </a:p>
          <a:p>
            <a:pPr marL="685800" indent="-685800" algn="l">
              <a:lnSpc>
                <a:spcPct val="150000"/>
              </a:lnSpc>
              <a:buFont typeface="Arial" panose="020B0604020202020204" pitchFamily="34" charset="0"/>
              <a:buChar char="•"/>
            </a:pPr>
            <a:r>
              <a:rPr lang="ru-RU" sz="4200" dirty="0" smtClean="0">
                <a:solidFill>
                  <a:srgbClr val="253957"/>
                </a:solidFill>
                <a:latin typeface="+mn-lt"/>
              </a:rPr>
              <a:t>Частота посылаемых данных: 1 сообщение в секунду</a:t>
            </a:r>
          </a:p>
          <a:p>
            <a:pPr marL="685800" indent="-685800" algn="l">
              <a:lnSpc>
                <a:spcPct val="150000"/>
              </a:lnSpc>
              <a:buFont typeface="Arial" panose="020B0604020202020204" pitchFamily="34" charset="0"/>
              <a:buChar char="•"/>
            </a:pPr>
            <a:r>
              <a:rPr lang="ru-RU" sz="4200" dirty="0" smtClean="0">
                <a:solidFill>
                  <a:srgbClr val="253957"/>
                </a:solidFill>
                <a:latin typeface="+mn-lt"/>
              </a:rPr>
              <a:t>Количество итераций для каждого замера: 2</a:t>
            </a:r>
          </a:p>
          <a:p>
            <a:pPr marL="685800" indent="-685800" algn="l">
              <a:lnSpc>
                <a:spcPct val="150000"/>
              </a:lnSpc>
              <a:buFont typeface="Arial" panose="020B0604020202020204" pitchFamily="34" charset="0"/>
              <a:buChar char="•"/>
            </a:pPr>
            <a:r>
              <a:rPr lang="ru-RU" sz="4200" dirty="0" smtClean="0">
                <a:solidFill>
                  <a:srgbClr val="253957"/>
                </a:solidFill>
                <a:latin typeface="+mn-lt"/>
              </a:rPr>
              <a:t>Время одной итерации: 1 минута</a:t>
            </a:r>
          </a:p>
          <a:p>
            <a:pPr marL="685800" indent="-685800" algn="l">
              <a:lnSpc>
                <a:spcPct val="150000"/>
              </a:lnSpc>
              <a:buFont typeface="Arial" panose="020B0604020202020204" pitchFamily="34" charset="0"/>
              <a:buChar char="•"/>
            </a:pPr>
            <a:r>
              <a:rPr lang="ru-RU" sz="4200" dirty="0" smtClean="0">
                <a:solidFill>
                  <a:srgbClr val="253957"/>
                </a:solidFill>
                <a:latin typeface="+mn-lt"/>
              </a:rPr>
              <a:t>Кол-во отправленных пакетов: 60</a:t>
            </a:r>
          </a:p>
        </p:txBody>
      </p:sp>
    </p:spTree>
    <p:extLst>
      <p:ext uri="{BB962C8B-B14F-4D97-AF65-F5344CB8AC3E}">
        <p14:creationId xmlns:p14="http://schemas.microsoft.com/office/powerpoint/2010/main" val="225025465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Результаты Эксперимента №1</a:t>
            </a:r>
            <a:endParaRPr lang="ru-RU" dirty="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424279"/>
            <a:ext cx="21480832" cy="241749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r>
              <a:rPr lang="ru-RU" dirty="0" smtClean="0">
                <a:solidFill>
                  <a:srgbClr val="253957"/>
                </a:solidFill>
                <a:latin typeface="+mn-lt"/>
              </a:rPr>
              <a:t>Успешность передачи пакетов </a:t>
            </a:r>
            <a:r>
              <a:rPr lang="ru-RU" dirty="0" smtClean="0">
                <a:solidFill>
                  <a:srgbClr val="253957"/>
                </a:solidFill>
                <a:latin typeface="+mn-lt"/>
              </a:rPr>
              <a:t>между </a:t>
            </a:r>
            <a:r>
              <a:rPr lang="ru-RU" dirty="0" smtClean="0">
                <a:solidFill>
                  <a:srgbClr val="253957"/>
                </a:solidFill>
                <a:latin typeface="+mn-lt"/>
              </a:rPr>
              <a:t>конечным устройством и базовой станцией по протоколу </a:t>
            </a:r>
            <a:r>
              <a:rPr lang="en-US" dirty="0" err="1" smtClean="0">
                <a:solidFill>
                  <a:srgbClr val="253957"/>
                </a:solidFill>
                <a:latin typeface="+mn-lt"/>
              </a:rPr>
              <a:t>LoRa</a:t>
            </a:r>
            <a:endParaRPr lang="ru-RU" dirty="0" smtClean="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12</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678694938"/>
              </p:ext>
            </p:extLst>
          </p:nvPr>
        </p:nvGraphicFramePr>
        <p:xfrm>
          <a:off x="2426184" y="4351682"/>
          <a:ext cx="19846935" cy="7978926"/>
        </p:xfrm>
        <a:graphic>
          <a:graphicData uri="http://schemas.openxmlformats.org/drawingml/2006/table">
            <a:tbl>
              <a:tblPr bandRow="1">
                <a:tableStyleId>{3B4B98B0-60AC-42C2-AFA5-B58CD77FA1E5}</a:tableStyleId>
              </a:tblPr>
              <a:tblGrid>
                <a:gridCol w="5281845"/>
                <a:gridCol w="4621616"/>
                <a:gridCol w="4971737"/>
                <a:gridCol w="4971737"/>
              </a:tblGrid>
              <a:tr h="1329821">
                <a:tc>
                  <a:txBody>
                    <a:bodyPr/>
                    <a:lstStyle/>
                    <a:p>
                      <a:pPr algn="ctr">
                        <a:lnSpc>
                          <a:spcPct val="150000"/>
                        </a:lnSpc>
                        <a:spcAft>
                          <a:spcPts val="0"/>
                        </a:spcAft>
                      </a:pPr>
                      <a:r>
                        <a:rPr lang="ru-RU" sz="4800" dirty="0">
                          <a:effectLst/>
                        </a:rPr>
                        <a:t>     </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err="1">
                          <a:effectLst/>
                        </a:rPr>
                        <a:t>Heltec</a:t>
                      </a:r>
                      <a:r>
                        <a:rPr lang="ru-RU" sz="4800" dirty="0">
                          <a:effectLst/>
                        </a:rPr>
                        <a:t> </a:t>
                      </a:r>
                      <a:r>
                        <a:rPr lang="ru-RU" sz="4800" dirty="0" err="1">
                          <a:effectLst/>
                        </a:rPr>
                        <a:t>LoRa</a:t>
                      </a:r>
                      <a:r>
                        <a:rPr lang="ru-RU" sz="4800" dirty="0">
                          <a:effectLst/>
                        </a:rPr>
                        <a:t> v1</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50000"/>
                        </a:lnSpc>
                        <a:spcAft>
                          <a:spcPts val="0"/>
                        </a:spcAft>
                      </a:pPr>
                      <a:r>
                        <a:rPr lang="ru-RU" sz="4800" dirty="0" err="1">
                          <a:effectLst/>
                        </a:rPr>
                        <a:t>Heltec</a:t>
                      </a:r>
                      <a:r>
                        <a:rPr lang="ru-RU" sz="4800" dirty="0">
                          <a:effectLst/>
                        </a:rPr>
                        <a:t> </a:t>
                      </a:r>
                      <a:r>
                        <a:rPr lang="ru-RU" sz="4800" dirty="0" err="1">
                          <a:effectLst/>
                        </a:rPr>
                        <a:t>LoRa</a:t>
                      </a:r>
                      <a:r>
                        <a:rPr lang="ru-RU" sz="4800" dirty="0">
                          <a:effectLst/>
                        </a:rPr>
                        <a:t> v2</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c hMerge="1">
                  <a:txBody>
                    <a:bodyPr/>
                    <a:lstStyle/>
                    <a:p>
                      <a:endParaRPr lang="ru-RU"/>
                    </a:p>
                  </a:txBody>
                  <a:tcPr/>
                </a:tc>
              </a:tr>
              <a:tr h="1329821">
                <a:tc>
                  <a:txBody>
                    <a:bodyPr/>
                    <a:lstStyle/>
                    <a:p>
                      <a:pPr algn="ctr">
                        <a:lnSpc>
                          <a:spcPct val="150000"/>
                        </a:lnSpc>
                        <a:spcAft>
                          <a:spcPts val="0"/>
                        </a:spcAft>
                      </a:pPr>
                      <a:r>
                        <a:rPr lang="ru-RU" sz="4800" dirty="0">
                          <a:effectLst/>
                        </a:rPr>
                        <a:t>Расстояние/Частота</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433 МГц</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433 МГц</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868 МГц</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329821">
                <a:tc>
                  <a:txBody>
                    <a:bodyPr/>
                    <a:lstStyle/>
                    <a:p>
                      <a:pPr>
                        <a:lnSpc>
                          <a:spcPct val="150000"/>
                        </a:lnSpc>
                        <a:spcAft>
                          <a:spcPts val="0"/>
                        </a:spcAft>
                      </a:pPr>
                      <a:r>
                        <a:rPr lang="ru-RU" sz="4800" dirty="0">
                          <a:effectLst/>
                        </a:rPr>
                        <a:t>&gt;40 м</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100%</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100%</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100%</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329821">
                <a:tc>
                  <a:txBody>
                    <a:bodyPr/>
                    <a:lstStyle/>
                    <a:p>
                      <a:pPr>
                        <a:lnSpc>
                          <a:spcPct val="150000"/>
                        </a:lnSpc>
                        <a:spcAft>
                          <a:spcPts val="0"/>
                        </a:spcAft>
                      </a:pPr>
                      <a:r>
                        <a:rPr lang="ru-RU" sz="4800">
                          <a:effectLst/>
                        </a:rPr>
                        <a:t>50 м</a:t>
                      </a:r>
                      <a:endParaRPr lang="ru-RU" sz="480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96,6%</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95%</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96,6%</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329821">
                <a:tc>
                  <a:txBody>
                    <a:bodyPr/>
                    <a:lstStyle/>
                    <a:p>
                      <a:pPr>
                        <a:lnSpc>
                          <a:spcPct val="150000"/>
                        </a:lnSpc>
                        <a:spcAft>
                          <a:spcPts val="0"/>
                        </a:spcAft>
                      </a:pPr>
                      <a:r>
                        <a:rPr lang="ru-RU" sz="4800">
                          <a:effectLst/>
                        </a:rPr>
                        <a:t>60 м</a:t>
                      </a:r>
                      <a:endParaRPr lang="ru-RU" sz="480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90%</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85%</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91,6%</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329821">
                <a:tc>
                  <a:txBody>
                    <a:bodyPr/>
                    <a:lstStyle/>
                    <a:p>
                      <a:pPr>
                        <a:lnSpc>
                          <a:spcPct val="150000"/>
                        </a:lnSpc>
                        <a:spcAft>
                          <a:spcPts val="0"/>
                        </a:spcAft>
                      </a:pPr>
                      <a:r>
                        <a:rPr lang="ru-RU" sz="4800" dirty="0">
                          <a:effectLst/>
                        </a:rPr>
                        <a:t>70 м</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81,6%</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73,3%</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83,3%</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6840225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Постановка эксперимента </a:t>
            </a:r>
            <a:r>
              <a:rPr lang="ru-RU" sz="7000" b="1" cap="all" dirty="0" smtClean="0">
                <a:solidFill>
                  <a:srgbClr val="253957"/>
                </a:solidFill>
                <a:sym typeface="Arial Narrow"/>
              </a:rPr>
              <a:t>№2</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13</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93504"/>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685800" indent="-685800" algn="l">
              <a:lnSpc>
                <a:spcPct val="150000"/>
              </a:lnSpc>
              <a:buFont typeface="Arial" panose="020B0604020202020204" pitchFamily="34" charset="0"/>
              <a:buChar char="•"/>
            </a:pPr>
            <a:r>
              <a:rPr lang="ru-RU" sz="4400" dirty="0">
                <a:solidFill>
                  <a:srgbClr val="253957"/>
                </a:solidFill>
                <a:latin typeface="+mn-lt"/>
              </a:rPr>
              <a:t>Цель эксперимента: </a:t>
            </a:r>
            <a:r>
              <a:rPr lang="ru-RU" sz="4400" dirty="0" smtClean="0">
                <a:solidFill>
                  <a:srgbClr val="253957"/>
                </a:solidFill>
                <a:latin typeface="+mn-lt"/>
              </a:rPr>
              <a:t>изучить затраты энергии конечным устройством и базовой станцией </a:t>
            </a:r>
            <a:r>
              <a:rPr lang="ru-RU" sz="4400" dirty="0">
                <a:solidFill>
                  <a:srgbClr val="253957"/>
                </a:solidFill>
                <a:latin typeface="+mn-lt"/>
              </a:rPr>
              <a:t>при использовании </a:t>
            </a:r>
            <a:r>
              <a:rPr lang="en-US" sz="4400" dirty="0" smtClean="0">
                <a:solidFill>
                  <a:srgbClr val="253957"/>
                </a:solidFill>
                <a:latin typeface="+mn-lt"/>
              </a:rPr>
              <a:t>3</a:t>
            </a:r>
            <a:r>
              <a:rPr lang="ru-RU" sz="4400" dirty="0" smtClean="0">
                <a:solidFill>
                  <a:srgbClr val="253957"/>
                </a:solidFill>
                <a:latin typeface="+mn-lt"/>
              </a:rPr>
              <a:t> интерфейсов в двух режимах работы</a:t>
            </a:r>
            <a:endParaRPr lang="ru-RU" sz="4400" dirty="0">
              <a:solidFill>
                <a:srgbClr val="253957"/>
              </a:solidFill>
              <a:latin typeface="+mn-lt"/>
            </a:endParaRPr>
          </a:p>
          <a:p>
            <a:pPr marL="685800" indent="-685800" algn="l">
              <a:lnSpc>
                <a:spcPct val="150000"/>
              </a:lnSpc>
              <a:buFont typeface="Arial" panose="020B0604020202020204" pitchFamily="34" charset="0"/>
              <a:buChar char="•"/>
            </a:pPr>
            <a:r>
              <a:rPr lang="ru-RU" sz="4400" dirty="0" smtClean="0">
                <a:solidFill>
                  <a:srgbClr val="253957"/>
                </a:solidFill>
                <a:latin typeface="+mn-lt"/>
              </a:rPr>
              <a:t>Условия</a:t>
            </a:r>
            <a:r>
              <a:rPr lang="ru-RU" sz="4400" dirty="0">
                <a:solidFill>
                  <a:srgbClr val="253957"/>
                </a:solidFill>
                <a:latin typeface="+mn-lt"/>
              </a:rPr>
              <a:t>: базовая станция конечное устройство </a:t>
            </a:r>
            <a:r>
              <a:rPr lang="ru-RU" sz="4400" dirty="0" smtClean="0">
                <a:solidFill>
                  <a:srgbClr val="253957"/>
                </a:solidFill>
                <a:latin typeface="+mn-lt"/>
              </a:rPr>
              <a:t>размещены </a:t>
            </a:r>
            <a:r>
              <a:rPr lang="ru-RU" sz="4400" dirty="0">
                <a:solidFill>
                  <a:srgbClr val="253957"/>
                </a:solidFill>
                <a:latin typeface="+mn-lt"/>
              </a:rPr>
              <a:t>в лаборатории, </a:t>
            </a:r>
            <a:r>
              <a:rPr lang="ru-RU" sz="4400" dirty="0" smtClean="0">
                <a:solidFill>
                  <a:srgbClr val="253957"/>
                </a:solidFill>
                <a:latin typeface="+mn-lt"/>
              </a:rPr>
              <a:t>в цепь каждого из компонентов последовательно подключается </a:t>
            </a:r>
            <a:r>
              <a:rPr lang="ru-RU" sz="4400" dirty="0" err="1" smtClean="0">
                <a:solidFill>
                  <a:srgbClr val="253957"/>
                </a:solidFill>
                <a:latin typeface="+mn-lt"/>
              </a:rPr>
              <a:t>мультиметр</a:t>
            </a:r>
            <a:endParaRPr lang="en-US" sz="4400" dirty="0">
              <a:solidFill>
                <a:srgbClr val="253957"/>
              </a:solidFill>
              <a:latin typeface="+mn-lt"/>
            </a:endParaRPr>
          </a:p>
          <a:p>
            <a:pPr marL="685800" indent="-685800" algn="l">
              <a:lnSpc>
                <a:spcPct val="150000"/>
              </a:lnSpc>
              <a:buFont typeface="Arial" panose="020B0604020202020204" pitchFamily="34" charset="0"/>
              <a:buChar char="•"/>
            </a:pPr>
            <a:r>
              <a:rPr lang="ru-RU" sz="4400" dirty="0" smtClean="0">
                <a:solidFill>
                  <a:srgbClr val="253957"/>
                </a:solidFill>
                <a:latin typeface="+mn-lt"/>
              </a:rPr>
              <a:t>Тестируемые </a:t>
            </a:r>
            <a:r>
              <a:rPr lang="ru-RU" sz="4400" dirty="0">
                <a:solidFill>
                  <a:srgbClr val="253957"/>
                </a:solidFill>
                <a:latin typeface="+mn-lt"/>
              </a:rPr>
              <a:t>протоколы: </a:t>
            </a:r>
            <a:r>
              <a:rPr lang="en-US" sz="4400" dirty="0" err="1">
                <a:solidFill>
                  <a:srgbClr val="253957"/>
                </a:solidFill>
                <a:latin typeface="+mn-lt"/>
              </a:rPr>
              <a:t>LoRa</a:t>
            </a:r>
            <a:r>
              <a:rPr lang="en-US" sz="4400" dirty="0">
                <a:solidFill>
                  <a:srgbClr val="253957"/>
                </a:solidFill>
                <a:latin typeface="+mn-lt"/>
              </a:rPr>
              <a:t>, Wi-Fi </a:t>
            </a:r>
            <a:r>
              <a:rPr lang="ru-RU" sz="4400" dirty="0">
                <a:solidFill>
                  <a:srgbClr val="253957"/>
                </a:solidFill>
                <a:latin typeface="+mn-lt"/>
              </a:rPr>
              <a:t>и </a:t>
            </a:r>
            <a:r>
              <a:rPr lang="en-US" sz="4400" dirty="0" smtClean="0">
                <a:solidFill>
                  <a:srgbClr val="253957"/>
                </a:solidFill>
                <a:latin typeface="+mn-lt"/>
              </a:rPr>
              <a:t>Bluetooth</a:t>
            </a:r>
            <a:endParaRPr lang="ru-RU" sz="4400" dirty="0" smtClean="0">
              <a:solidFill>
                <a:srgbClr val="253957"/>
              </a:solidFill>
              <a:latin typeface="+mn-lt"/>
            </a:endParaRPr>
          </a:p>
          <a:p>
            <a:pPr marL="685800" indent="-685800" algn="l">
              <a:lnSpc>
                <a:spcPct val="150000"/>
              </a:lnSpc>
              <a:buFont typeface="Arial" panose="020B0604020202020204" pitchFamily="34" charset="0"/>
              <a:buChar char="•"/>
            </a:pPr>
            <a:r>
              <a:rPr lang="ru-RU" sz="4400" dirty="0">
                <a:solidFill>
                  <a:srgbClr val="253957"/>
                </a:solidFill>
                <a:latin typeface="+mn-lt"/>
              </a:rPr>
              <a:t>Частота посылаемых данных: 1 сообщение в </a:t>
            </a:r>
            <a:r>
              <a:rPr lang="ru-RU" sz="4400" dirty="0" smtClean="0">
                <a:solidFill>
                  <a:srgbClr val="253957"/>
                </a:solidFill>
                <a:latin typeface="+mn-lt"/>
              </a:rPr>
              <a:t>секунду</a:t>
            </a:r>
          </a:p>
          <a:p>
            <a:pPr marL="685800" indent="-685800" algn="l">
              <a:lnSpc>
                <a:spcPct val="150000"/>
              </a:lnSpc>
              <a:buFont typeface="Arial" panose="020B0604020202020204" pitchFamily="34" charset="0"/>
              <a:buChar char="•"/>
            </a:pPr>
            <a:r>
              <a:rPr lang="ru-RU" sz="4400" dirty="0" smtClean="0">
                <a:solidFill>
                  <a:srgbClr val="253957"/>
                </a:solidFill>
                <a:latin typeface="+mn-lt"/>
              </a:rPr>
              <a:t>Количество </a:t>
            </a:r>
            <a:r>
              <a:rPr lang="ru-RU" sz="4400" dirty="0">
                <a:solidFill>
                  <a:srgbClr val="253957"/>
                </a:solidFill>
                <a:latin typeface="+mn-lt"/>
              </a:rPr>
              <a:t>итераций для каждого замера: </a:t>
            </a:r>
            <a:r>
              <a:rPr lang="ru-RU" sz="4400" dirty="0" smtClean="0">
                <a:solidFill>
                  <a:srgbClr val="253957"/>
                </a:solidFill>
                <a:latin typeface="+mn-lt"/>
              </a:rPr>
              <a:t>3</a:t>
            </a:r>
            <a:endParaRPr lang="ru-RU" sz="4400" dirty="0">
              <a:solidFill>
                <a:srgbClr val="253957"/>
              </a:solidFill>
              <a:latin typeface="+mn-lt"/>
            </a:endParaRPr>
          </a:p>
          <a:p>
            <a:pPr marL="685800" indent="-685800" algn="l">
              <a:lnSpc>
                <a:spcPct val="150000"/>
              </a:lnSpc>
              <a:buFont typeface="Arial" panose="020B0604020202020204" pitchFamily="34" charset="0"/>
              <a:buChar char="•"/>
            </a:pPr>
            <a:r>
              <a:rPr lang="ru-RU" sz="4400" dirty="0">
                <a:solidFill>
                  <a:srgbClr val="253957"/>
                </a:solidFill>
                <a:latin typeface="+mn-lt"/>
              </a:rPr>
              <a:t>Время одной итерации: 5</a:t>
            </a:r>
            <a:r>
              <a:rPr lang="ru-RU" sz="4400" dirty="0" smtClean="0">
                <a:solidFill>
                  <a:srgbClr val="253957"/>
                </a:solidFill>
                <a:latin typeface="+mn-lt"/>
              </a:rPr>
              <a:t> секунд</a:t>
            </a:r>
            <a:endParaRPr lang="ru-RU" sz="4400" dirty="0">
              <a:solidFill>
                <a:srgbClr val="253957"/>
              </a:solidFill>
              <a:latin typeface="+mn-lt"/>
            </a:endParaRPr>
          </a:p>
          <a:p>
            <a:pPr marL="685800" indent="-685800" algn="l">
              <a:lnSpc>
                <a:spcPct val="150000"/>
              </a:lnSpc>
              <a:buFont typeface="Arial" panose="020B0604020202020204" pitchFamily="34" charset="0"/>
              <a:buChar char="•"/>
            </a:pPr>
            <a:r>
              <a:rPr lang="ru-RU" sz="4400" dirty="0" smtClean="0">
                <a:solidFill>
                  <a:srgbClr val="253957"/>
                </a:solidFill>
                <a:latin typeface="+mn-lt"/>
              </a:rPr>
              <a:t>Время работы в каждом из режимов: 0,5 секунды</a:t>
            </a:r>
          </a:p>
          <a:p>
            <a:pPr marL="685800" indent="-685800" algn="l">
              <a:lnSpc>
                <a:spcPct val="150000"/>
              </a:lnSpc>
              <a:buFont typeface="Arial" panose="020B0604020202020204" pitchFamily="34" charset="0"/>
              <a:buChar char="•"/>
            </a:pPr>
            <a:r>
              <a:rPr lang="ru-RU" sz="4400" dirty="0" smtClean="0">
                <a:solidFill>
                  <a:srgbClr val="253957"/>
                </a:solidFill>
                <a:latin typeface="+mn-lt"/>
              </a:rPr>
              <a:t>Кол-во </a:t>
            </a:r>
            <a:r>
              <a:rPr lang="ru-RU" sz="4400" dirty="0">
                <a:solidFill>
                  <a:srgbClr val="253957"/>
                </a:solidFill>
                <a:latin typeface="+mn-lt"/>
              </a:rPr>
              <a:t>отправленных пакетов: </a:t>
            </a:r>
            <a:r>
              <a:rPr lang="ru-RU" sz="4400" dirty="0" smtClean="0">
                <a:solidFill>
                  <a:srgbClr val="253957"/>
                </a:solidFill>
                <a:latin typeface="+mn-lt"/>
              </a:rPr>
              <a:t>5</a:t>
            </a:r>
            <a:endParaRPr lang="ru-RU" sz="4400" dirty="0">
              <a:solidFill>
                <a:srgbClr val="253957"/>
              </a:solidFill>
              <a:latin typeface="+mn-lt"/>
            </a:endParaRPr>
          </a:p>
        </p:txBody>
      </p:sp>
    </p:spTree>
    <p:extLst>
      <p:ext uri="{BB962C8B-B14F-4D97-AF65-F5344CB8AC3E}">
        <p14:creationId xmlns:p14="http://schemas.microsoft.com/office/powerpoint/2010/main" val="225025465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Результаты эксперимента №2</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424279"/>
            <a:ext cx="21480832" cy="176942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r>
              <a:rPr lang="ru-RU" sz="4800" dirty="0">
                <a:solidFill>
                  <a:srgbClr val="253957"/>
                </a:solidFill>
                <a:latin typeface="Arial Narrow (Основной текст)"/>
              </a:rPr>
              <a:t>Энергопотребление базовой станции и конечного устройства в зависимости от коммуникационного протокола </a:t>
            </a:r>
            <a:endParaRPr lang="ru-RU" sz="4800" dirty="0">
              <a:solidFill>
                <a:srgbClr val="253957"/>
              </a:solidFill>
              <a:latin typeface="Arial Narrow (Основной текст)"/>
            </a:endParaRPr>
          </a:p>
        </p:txBody>
      </p:sp>
      <p:sp>
        <p:nvSpPr>
          <p:cNvPr id="2" name="Номер слайда 1"/>
          <p:cNvSpPr>
            <a:spLocks noGrp="1"/>
          </p:cNvSpPr>
          <p:nvPr>
            <p:ph type="sldNum" sz="quarter" idx="2"/>
          </p:nvPr>
        </p:nvSpPr>
        <p:spPr/>
        <p:txBody>
          <a:bodyPr/>
          <a:lstStyle/>
          <a:p>
            <a:fld id="{86CB4B4D-7CA3-9044-876B-883B54F8677D}" type="slidenum">
              <a:rPr lang="ru-RU" smtClean="0"/>
              <a:t>14</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960014311"/>
              </p:ext>
            </p:extLst>
          </p:nvPr>
        </p:nvGraphicFramePr>
        <p:xfrm>
          <a:off x="1437947" y="4049688"/>
          <a:ext cx="21058150" cy="7026614"/>
        </p:xfrm>
        <a:graphic>
          <a:graphicData uri="http://schemas.openxmlformats.org/drawingml/2006/table">
            <a:tbl>
              <a:tblPr bandRow="1">
                <a:tableStyleId>{3B4B98B0-60AC-42C2-AFA5-B58CD77FA1E5}</a:tableStyleId>
              </a:tblPr>
              <a:tblGrid>
                <a:gridCol w="4424302"/>
                <a:gridCol w="3998958"/>
                <a:gridCol w="4425978"/>
                <a:gridCol w="3997282"/>
                <a:gridCol w="4211630"/>
              </a:tblGrid>
              <a:tr h="1416292">
                <a:tc>
                  <a:txBody>
                    <a:bodyPr/>
                    <a:lstStyle/>
                    <a:p>
                      <a:pPr algn="ctr">
                        <a:lnSpc>
                          <a:spcPct val="150000"/>
                        </a:lnSpc>
                        <a:spcAft>
                          <a:spcPts val="0"/>
                        </a:spcAft>
                      </a:pPr>
                      <a:r>
                        <a:rPr lang="ru-RU" sz="4800" dirty="0">
                          <a:effectLst/>
                        </a:rPr>
                        <a:t> </a:t>
                      </a:r>
                      <a:endParaRPr lang="ru-RU" sz="54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gridSpan="2">
                  <a:txBody>
                    <a:bodyPr/>
                    <a:lstStyle/>
                    <a:p>
                      <a:pPr algn="ctr">
                        <a:lnSpc>
                          <a:spcPct val="150000"/>
                        </a:lnSpc>
                        <a:spcAft>
                          <a:spcPts val="0"/>
                        </a:spcAft>
                      </a:pPr>
                      <a:r>
                        <a:rPr lang="ru-RU" sz="4800" dirty="0">
                          <a:effectLst/>
                        </a:rPr>
                        <a:t>Конечное устройство</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ru-RU"/>
                    </a:p>
                  </a:txBody>
                  <a:tcPr/>
                </a:tc>
                <a:tc gridSpan="2">
                  <a:txBody>
                    <a:bodyPr/>
                    <a:lstStyle/>
                    <a:p>
                      <a:pPr algn="ctr">
                        <a:lnSpc>
                          <a:spcPct val="150000"/>
                        </a:lnSpc>
                        <a:spcAft>
                          <a:spcPts val="0"/>
                        </a:spcAft>
                      </a:pPr>
                      <a:r>
                        <a:rPr lang="ru-RU" sz="4800" dirty="0" smtClean="0">
                          <a:effectLst/>
                        </a:rPr>
                        <a:t>Базовая станция</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c hMerge="1">
                  <a:txBody>
                    <a:bodyPr/>
                    <a:lstStyle/>
                    <a:p>
                      <a:endParaRPr lang="ru-RU"/>
                    </a:p>
                  </a:txBody>
                  <a:tcPr/>
                </a:tc>
              </a:tr>
              <a:tr h="1103988">
                <a:tc>
                  <a:txBody>
                    <a:bodyPr/>
                    <a:lstStyle/>
                    <a:p>
                      <a:pPr algn="ctr">
                        <a:lnSpc>
                          <a:spcPct val="150000"/>
                        </a:lnSpc>
                        <a:spcAft>
                          <a:spcPts val="0"/>
                        </a:spcAft>
                      </a:pPr>
                      <a:r>
                        <a:rPr lang="ru-RU" sz="5400" dirty="0" smtClean="0">
                          <a:effectLst/>
                          <a:latin typeface="+mn-lt"/>
                          <a:ea typeface="+mn-ea"/>
                        </a:rPr>
                        <a:t>Протокол</a:t>
                      </a:r>
                      <a:endParaRPr lang="ru-RU" sz="5400" dirty="0">
                        <a:effectLst/>
                        <a:latin typeface="Arial Narrow (Основной текст)"/>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Ожидание</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Передача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a:effectLst/>
                        </a:rPr>
                        <a:t>Опрос</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a:effectLst/>
                        </a:rPr>
                        <a:t>Получение</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416294">
                <a:tc>
                  <a:txBody>
                    <a:bodyPr/>
                    <a:lstStyle/>
                    <a:p>
                      <a:pPr>
                        <a:lnSpc>
                          <a:spcPct val="150000"/>
                        </a:lnSpc>
                        <a:spcAft>
                          <a:spcPts val="0"/>
                        </a:spcAft>
                      </a:pPr>
                      <a:r>
                        <a:rPr lang="ru-RU" sz="4800" dirty="0" err="1">
                          <a:effectLst/>
                        </a:rPr>
                        <a:t>LoRa</a:t>
                      </a:r>
                      <a:endParaRPr lang="ru-RU" sz="54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80мА </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170мА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130мА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180мА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416294">
                <a:tc>
                  <a:txBody>
                    <a:bodyPr/>
                    <a:lstStyle/>
                    <a:p>
                      <a:pPr>
                        <a:lnSpc>
                          <a:spcPct val="150000"/>
                        </a:lnSpc>
                        <a:spcAft>
                          <a:spcPts val="0"/>
                        </a:spcAft>
                      </a:pPr>
                      <a:r>
                        <a:rPr lang="ru-RU" sz="4800">
                          <a:effectLst/>
                        </a:rPr>
                        <a:t>Wi-Fi</a:t>
                      </a:r>
                      <a:endParaRPr lang="ru-RU" sz="540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200мА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300мА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240мА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330мА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416294">
                <a:tc>
                  <a:txBody>
                    <a:bodyPr/>
                    <a:lstStyle/>
                    <a:p>
                      <a:pPr>
                        <a:lnSpc>
                          <a:spcPct val="150000"/>
                        </a:lnSpc>
                        <a:spcAft>
                          <a:spcPts val="0"/>
                        </a:spcAft>
                      </a:pPr>
                      <a:r>
                        <a:rPr lang="ru-RU" sz="4800" dirty="0" err="1">
                          <a:effectLst/>
                        </a:rPr>
                        <a:t>Bluetooth</a:t>
                      </a:r>
                      <a:endParaRPr lang="ru-RU" sz="54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170мА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230мА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200мА</a:t>
                      </a:r>
                      <a:endParaRPr lang="ru-RU" sz="54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270мА</a:t>
                      </a:r>
                      <a:endParaRPr lang="ru-RU" sz="54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bl>
          </a:graphicData>
        </a:graphic>
      </p:graphicFrame>
      <p:sp>
        <p:nvSpPr>
          <p:cNvPr id="7" name="TextBox 6"/>
          <p:cNvSpPr txBox="1"/>
          <p:nvPr/>
        </p:nvSpPr>
        <p:spPr>
          <a:xfrm>
            <a:off x="1462808" y="11506898"/>
            <a:ext cx="19391639"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smtClean="0">
                <a:ln>
                  <a:noFill/>
                </a:ln>
                <a:solidFill>
                  <a:srgbClr val="000000"/>
                </a:solidFill>
                <a:effectLst/>
                <a:uFillTx/>
                <a:latin typeface="Arial Narrow (Основной текст)"/>
                <a:sym typeface="Helvetica Light"/>
              </a:rPr>
              <a:t>*Ожидание – </a:t>
            </a:r>
            <a:r>
              <a:rPr lang="ru-RU" sz="3200" dirty="0" smtClean="0">
                <a:latin typeface="Arial Narrow (Основной текст)"/>
              </a:rPr>
              <a:t>здесь, </a:t>
            </a:r>
            <a:r>
              <a:rPr kumimoji="0" lang="ru-RU" sz="3200" b="0" i="0" u="none" strike="noStrike" cap="none" spc="0" normalizeH="0" baseline="0" dirty="0" smtClean="0">
                <a:ln>
                  <a:noFill/>
                </a:ln>
                <a:solidFill>
                  <a:srgbClr val="000000"/>
                </a:solidFill>
                <a:effectLst/>
                <a:uFillTx/>
                <a:latin typeface="Arial Narrow (Основной текст)"/>
                <a:sym typeface="Helvetica Light"/>
              </a:rPr>
              <a:t>промежуток времени</a:t>
            </a:r>
            <a:r>
              <a:rPr kumimoji="0" lang="ru-RU" sz="3200" b="0" i="0" u="none" strike="noStrike" cap="none" spc="0" normalizeH="0" dirty="0" smtClean="0">
                <a:ln>
                  <a:noFill/>
                </a:ln>
                <a:solidFill>
                  <a:srgbClr val="000000"/>
                </a:solidFill>
                <a:effectLst/>
                <a:uFillTx/>
                <a:latin typeface="Arial Narrow (Основной текст)"/>
                <a:sym typeface="Helvetica Light"/>
              </a:rPr>
              <a:t> между получением сигнала от базовой станции </a:t>
            </a:r>
          </a:p>
          <a:p>
            <a:pPr marL="0" marR="0" indent="0" algn="l"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dirty="0" smtClean="0">
                <a:ln>
                  <a:noFill/>
                </a:ln>
                <a:solidFill>
                  <a:srgbClr val="000000"/>
                </a:solidFill>
                <a:effectLst/>
                <a:uFillTx/>
                <a:latin typeface="Arial Narrow (Основной текст)"/>
                <a:sym typeface="Helvetica Light"/>
              </a:rPr>
              <a:t>до подготовки к отправке сообщения</a:t>
            </a:r>
            <a:endParaRPr kumimoji="0" lang="ru-RU" sz="3200" b="0" i="0" u="none" strike="noStrike" cap="none" spc="0" normalizeH="0" baseline="0" dirty="0">
              <a:ln>
                <a:noFill/>
              </a:ln>
              <a:solidFill>
                <a:srgbClr val="000000"/>
              </a:solidFill>
              <a:effectLst/>
              <a:uFillTx/>
              <a:latin typeface="Arial Narrow (Основной текст)"/>
              <a:sym typeface="Helvetica Light"/>
            </a:endParaRPr>
          </a:p>
        </p:txBody>
      </p:sp>
    </p:spTree>
    <p:extLst>
      <p:ext uri="{BB962C8B-B14F-4D97-AF65-F5344CB8AC3E}">
        <p14:creationId xmlns:p14="http://schemas.microsoft.com/office/powerpoint/2010/main" val="10584424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Постановка эксперимента </a:t>
            </a:r>
            <a:r>
              <a:rPr lang="ru-RU" sz="7000" b="1" cap="all" dirty="0" smtClean="0">
                <a:solidFill>
                  <a:srgbClr val="253957"/>
                </a:solidFill>
                <a:sym typeface="Arial Narrow"/>
              </a:rPr>
              <a:t>№3</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15</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93504"/>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685800" indent="-685800" algn="l">
              <a:lnSpc>
                <a:spcPct val="150000"/>
              </a:lnSpc>
              <a:buFont typeface="Arial" panose="020B0604020202020204" pitchFamily="34" charset="0"/>
              <a:buChar char="•"/>
            </a:pPr>
            <a:r>
              <a:rPr lang="ru-RU" dirty="0">
                <a:solidFill>
                  <a:srgbClr val="253957"/>
                </a:solidFill>
                <a:latin typeface="+mn-lt"/>
              </a:rPr>
              <a:t>Цель эксперимента: рассчитать предположительное время </a:t>
            </a:r>
            <a:r>
              <a:rPr lang="ru-RU" dirty="0" smtClean="0">
                <a:solidFill>
                  <a:srgbClr val="253957"/>
                </a:solidFill>
                <a:latin typeface="+mn-lt"/>
              </a:rPr>
              <a:t>работы конечного устройства и базовой станции </a:t>
            </a:r>
            <a:r>
              <a:rPr lang="ru-RU" dirty="0">
                <a:solidFill>
                  <a:srgbClr val="253957"/>
                </a:solidFill>
                <a:latin typeface="+mn-lt"/>
              </a:rPr>
              <a:t>при использовании </a:t>
            </a:r>
            <a:r>
              <a:rPr lang="ru-RU" dirty="0" err="1">
                <a:solidFill>
                  <a:srgbClr val="253957"/>
                </a:solidFill>
                <a:latin typeface="+mn-lt"/>
              </a:rPr>
              <a:t>LoRa</a:t>
            </a:r>
            <a:r>
              <a:rPr lang="ru-RU" dirty="0">
                <a:solidFill>
                  <a:srgbClr val="253957"/>
                </a:solidFill>
                <a:latin typeface="+mn-lt"/>
              </a:rPr>
              <a:t> </a:t>
            </a:r>
            <a:r>
              <a:rPr lang="ru-RU" dirty="0" smtClean="0">
                <a:solidFill>
                  <a:srgbClr val="253957"/>
                </a:solidFill>
                <a:latin typeface="+mn-lt"/>
              </a:rPr>
              <a:t>интерфейса от одного заряда пальчиковых батареек</a:t>
            </a:r>
            <a:endParaRPr lang="ru-RU" dirty="0">
              <a:solidFill>
                <a:srgbClr val="253957"/>
              </a:solidFill>
              <a:latin typeface="+mn-lt"/>
            </a:endParaRPr>
          </a:p>
          <a:p>
            <a:pPr marL="685800" indent="-685800" algn="l">
              <a:lnSpc>
                <a:spcPct val="150000"/>
              </a:lnSpc>
              <a:buFont typeface="Arial" panose="020B0604020202020204" pitchFamily="34" charset="0"/>
              <a:buChar char="•"/>
            </a:pPr>
            <a:r>
              <a:rPr lang="ru-RU" dirty="0" smtClean="0">
                <a:solidFill>
                  <a:srgbClr val="253957"/>
                </a:solidFill>
                <a:latin typeface="+mn-lt"/>
              </a:rPr>
              <a:t>Условия</a:t>
            </a:r>
            <a:r>
              <a:rPr lang="ru-RU" dirty="0">
                <a:solidFill>
                  <a:srgbClr val="253957"/>
                </a:solidFill>
                <a:latin typeface="+mn-lt"/>
              </a:rPr>
              <a:t>: </a:t>
            </a:r>
            <a:r>
              <a:rPr lang="ru-RU" dirty="0" smtClean="0">
                <a:solidFill>
                  <a:srgbClr val="253957"/>
                </a:solidFill>
                <a:latin typeface="+mn-lt"/>
              </a:rPr>
              <a:t>потенциальное время работы рассчитывается от 4 щелочных батареек</a:t>
            </a:r>
          </a:p>
          <a:p>
            <a:pPr marL="685800" indent="-685800" algn="l">
              <a:lnSpc>
                <a:spcPct val="150000"/>
              </a:lnSpc>
              <a:buFont typeface="Arial" panose="020B0604020202020204" pitchFamily="34" charset="0"/>
              <a:buChar char="•"/>
            </a:pPr>
            <a:r>
              <a:rPr lang="ru-RU" dirty="0">
                <a:solidFill>
                  <a:srgbClr val="253957"/>
                </a:solidFill>
                <a:latin typeface="+mn-lt"/>
              </a:rPr>
              <a:t>Тестируемые протоколы: </a:t>
            </a:r>
            <a:r>
              <a:rPr lang="ru-RU" dirty="0" err="1">
                <a:solidFill>
                  <a:srgbClr val="253957"/>
                </a:solidFill>
                <a:latin typeface="+mn-lt"/>
              </a:rPr>
              <a:t>LoRa</a:t>
            </a:r>
            <a:r>
              <a:rPr lang="ru-RU" dirty="0">
                <a:solidFill>
                  <a:srgbClr val="253957"/>
                </a:solidFill>
                <a:latin typeface="+mn-lt"/>
              </a:rPr>
              <a:t>, </a:t>
            </a:r>
            <a:r>
              <a:rPr lang="ru-RU" dirty="0" err="1">
                <a:solidFill>
                  <a:srgbClr val="253957"/>
                </a:solidFill>
                <a:latin typeface="+mn-lt"/>
              </a:rPr>
              <a:t>Wi-Fi</a:t>
            </a:r>
            <a:r>
              <a:rPr lang="ru-RU" dirty="0">
                <a:solidFill>
                  <a:srgbClr val="253957"/>
                </a:solidFill>
                <a:latin typeface="+mn-lt"/>
              </a:rPr>
              <a:t> и </a:t>
            </a:r>
            <a:r>
              <a:rPr lang="ru-RU" dirty="0" err="1" smtClean="0">
                <a:solidFill>
                  <a:srgbClr val="253957"/>
                </a:solidFill>
                <a:latin typeface="+mn-lt"/>
              </a:rPr>
              <a:t>Bluetooth</a:t>
            </a:r>
            <a:endParaRPr lang="en-US" dirty="0" smtClean="0">
              <a:solidFill>
                <a:srgbClr val="253957"/>
              </a:solidFill>
              <a:latin typeface="+mn-lt"/>
            </a:endParaRPr>
          </a:p>
          <a:p>
            <a:pPr marL="685800" indent="-685800" algn="l">
              <a:lnSpc>
                <a:spcPct val="150000"/>
              </a:lnSpc>
              <a:buFont typeface="Arial" panose="020B0604020202020204" pitchFamily="34" charset="0"/>
              <a:buChar char="•"/>
            </a:pPr>
            <a:r>
              <a:rPr lang="ru-RU" dirty="0" smtClean="0">
                <a:solidFill>
                  <a:srgbClr val="253957"/>
                </a:solidFill>
                <a:latin typeface="+mn-lt"/>
              </a:rPr>
              <a:t>Заряд батарейки: 1400мАч</a:t>
            </a:r>
          </a:p>
          <a:p>
            <a:pPr marL="685800" indent="-685800" algn="l">
              <a:lnSpc>
                <a:spcPct val="150000"/>
              </a:lnSpc>
              <a:buFont typeface="Arial" panose="020B0604020202020204" pitchFamily="34" charset="0"/>
              <a:buChar char="•"/>
            </a:pPr>
            <a:r>
              <a:rPr lang="ru-RU" dirty="0" smtClean="0">
                <a:solidFill>
                  <a:srgbClr val="253957"/>
                </a:solidFill>
                <a:latin typeface="+mn-lt"/>
              </a:rPr>
              <a:t>Общий заряд батареек: 5600мАч</a:t>
            </a:r>
            <a:endParaRPr lang="ru-RU" dirty="0">
              <a:solidFill>
                <a:srgbClr val="253957"/>
              </a:solidFill>
              <a:latin typeface="+mn-lt"/>
            </a:endParaRPr>
          </a:p>
          <a:p>
            <a:pPr marL="685800" indent="-685800" algn="l">
              <a:lnSpc>
                <a:spcPct val="150000"/>
              </a:lnSpc>
              <a:buFont typeface="Arial" panose="020B0604020202020204" pitchFamily="34" charset="0"/>
              <a:buChar char="•"/>
            </a:pPr>
            <a:endParaRPr lang="ru-RU" dirty="0">
              <a:solidFill>
                <a:srgbClr val="253957"/>
              </a:solidFill>
              <a:latin typeface="+mn-lt"/>
            </a:endParaRPr>
          </a:p>
        </p:txBody>
      </p:sp>
    </p:spTree>
    <p:extLst>
      <p:ext uri="{BB962C8B-B14F-4D97-AF65-F5344CB8AC3E}">
        <p14:creationId xmlns:p14="http://schemas.microsoft.com/office/powerpoint/2010/main" val="225025465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Результаты эксперимента </a:t>
            </a:r>
            <a:r>
              <a:rPr lang="ru-RU" sz="7000" b="1" cap="all" dirty="0" smtClean="0">
                <a:solidFill>
                  <a:srgbClr val="253957"/>
                </a:solidFill>
                <a:sym typeface="Arial Narrow"/>
              </a:rPr>
              <a:t>№3</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496287"/>
            <a:ext cx="21480832" cy="1193361"/>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r>
              <a:rPr lang="ru-RU" sz="5400" dirty="0">
                <a:solidFill>
                  <a:srgbClr val="253957"/>
                </a:solidFill>
                <a:latin typeface="+mn-lt"/>
              </a:rPr>
              <a:t>Расчеты времени работы конечного устройства и базовой станции от батареек</a:t>
            </a:r>
          </a:p>
        </p:txBody>
      </p:sp>
      <p:sp>
        <p:nvSpPr>
          <p:cNvPr id="2" name="Номер слайда 1"/>
          <p:cNvSpPr>
            <a:spLocks noGrp="1"/>
          </p:cNvSpPr>
          <p:nvPr>
            <p:ph type="sldNum" sz="quarter" idx="2"/>
          </p:nvPr>
        </p:nvSpPr>
        <p:spPr/>
        <p:txBody>
          <a:bodyPr/>
          <a:lstStyle/>
          <a:p>
            <a:fld id="{86CB4B4D-7CA3-9044-876B-883B54F8677D}" type="slidenum">
              <a:rPr lang="ru-RU" smtClean="0"/>
              <a:t>16</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1401494686"/>
              </p:ext>
            </p:extLst>
          </p:nvPr>
        </p:nvGraphicFramePr>
        <p:xfrm>
          <a:off x="2426185" y="4265712"/>
          <a:ext cx="19270872" cy="7344816"/>
        </p:xfrm>
        <a:graphic>
          <a:graphicData uri="http://schemas.openxmlformats.org/drawingml/2006/table">
            <a:tbl>
              <a:tblPr bandRow="1">
                <a:tableStyleId>{3B4B98B0-60AC-42C2-AFA5-B58CD77FA1E5}</a:tableStyleId>
              </a:tblPr>
              <a:tblGrid>
                <a:gridCol w="6423624"/>
                <a:gridCol w="6423624"/>
                <a:gridCol w="6423624"/>
              </a:tblGrid>
              <a:tr h="1836204">
                <a:tc>
                  <a:txBody>
                    <a:bodyPr/>
                    <a:lstStyle/>
                    <a:p>
                      <a:pPr algn="ctr">
                        <a:lnSpc>
                          <a:spcPct val="150000"/>
                        </a:lnSpc>
                        <a:spcAft>
                          <a:spcPts val="0"/>
                        </a:spcAft>
                      </a:pPr>
                      <a:r>
                        <a:rPr lang="ru-RU" sz="4800" dirty="0">
                          <a:effectLst/>
                        </a:rPr>
                        <a:t>Интерфейс/Тип</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a:effectLst/>
                        </a:rPr>
                        <a:t>Конечное устройство</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50000"/>
                        </a:lnSpc>
                        <a:spcAft>
                          <a:spcPts val="0"/>
                        </a:spcAft>
                      </a:pPr>
                      <a:r>
                        <a:rPr lang="ru-RU" sz="4800" dirty="0" smtClean="0">
                          <a:effectLst/>
                        </a:rPr>
                        <a:t>Базовая станция</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836204">
                <a:tc>
                  <a:txBody>
                    <a:bodyPr/>
                    <a:lstStyle/>
                    <a:p>
                      <a:pPr>
                        <a:lnSpc>
                          <a:spcPct val="150000"/>
                        </a:lnSpc>
                        <a:spcAft>
                          <a:spcPts val="0"/>
                        </a:spcAft>
                      </a:pPr>
                      <a:r>
                        <a:rPr lang="ru-RU" sz="4800" dirty="0" err="1">
                          <a:effectLst/>
                        </a:rPr>
                        <a:t>LoRa</a:t>
                      </a:r>
                      <a:endParaRPr lang="ru-RU" sz="4800" dirty="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48 часов</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37 часов</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836204">
                <a:tc>
                  <a:txBody>
                    <a:bodyPr/>
                    <a:lstStyle/>
                    <a:p>
                      <a:pPr>
                        <a:lnSpc>
                          <a:spcPct val="150000"/>
                        </a:lnSpc>
                        <a:spcAft>
                          <a:spcPts val="0"/>
                        </a:spcAft>
                      </a:pPr>
                      <a:r>
                        <a:rPr lang="ru-RU" sz="4800">
                          <a:effectLst/>
                        </a:rPr>
                        <a:t>Wi-Fi</a:t>
                      </a:r>
                      <a:endParaRPr lang="ru-RU" sz="480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23 часа</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20 часов</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r h="1836204">
                <a:tc>
                  <a:txBody>
                    <a:bodyPr/>
                    <a:lstStyle/>
                    <a:p>
                      <a:pPr>
                        <a:lnSpc>
                          <a:spcPct val="150000"/>
                        </a:lnSpc>
                        <a:spcAft>
                          <a:spcPts val="0"/>
                        </a:spcAft>
                      </a:pPr>
                      <a:r>
                        <a:rPr lang="ru-RU" sz="4800">
                          <a:effectLst/>
                        </a:rPr>
                        <a:t>Bluetooth</a:t>
                      </a:r>
                      <a:endParaRPr lang="ru-RU" sz="4800">
                        <a:effectLst/>
                        <a:latin typeface="Times New Roman"/>
                        <a:ea typeface="Times New Roman"/>
                      </a:endParaRPr>
                    </a:p>
                  </a:txBody>
                  <a:tcPr marL="63500" marR="63500" marT="63500" marB="63500">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a:effectLst/>
                        </a:rPr>
                        <a:t>29 часов</a:t>
                      </a:r>
                      <a:endParaRPr lang="ru-RU" sz="480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50000"/>
                        </a:lnSpc>
                        <a:spcAft>
                          <a:spcPts val="0"/>
                        </a:spcAft>
                      </a:pPr>
                      <a:r>
                        <a:rPr lang="ru-RU" sz="4800" dirty="0">
                          <a:effectLst/>
                        </a:rPr>
                        <a:t>22 часа</a:t>
                      </a:r>
                      <a:endParaRPr lang="ru-RU" sz="4800" dirty="0">
                        <a:effectLst/>
                        <a:latin typeface="Times New Roman"/>
                        <a:ea typeface="Times New Roman"/>
                      </a:endParaRPr>
                    </a:p>
                  </a:txBody>
                  <a:tcPr marL="63500" marR="63500" marT="63500" marB="63500">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34215826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Постановка эксперимента </a:t>
            </a:r>
            <a:r>
              <a:rPr lang="ru-RU" sz="7000" b="1" cap="all" dirty="0" smtClean="0">
                <a:solidFill>
                  <a:srgbClr val="253957"/>
                </a:solidFill>
                <a:sym typeface="Arial Narrow"/>
              </a:rPr>
              <a:t>№4</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17</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93504"/>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685800" indent="-685800" algn="l">
              <a:lnSpc>
                <a:spcPct val="150000"/>
              </a:lnSpc>
              <a:buFont typeface="Arial" panose="020B0604020202020204" pitchFamily="34" charset="0"/>
              <a:buChar char="•"/>
            </a:pPr>
            <a:r>
              <a:rPr lang="ru-RU" dirty="0">
                <a:solidFill>
                  <a:srgbClr val="253957"/>
                </a:solidFill>
                <a:latin typeface="+mn-lt"/>
              </a:rPr>
              <a:t>Цель эксперимента: </a:t>
            </a:r>
            <a:r>
              <a:rPr lang="ru-RU" dirty="0" smtClean="0">
                <a:solidFill>
                  <a:srgbClr val="253957"/>
                </a:solidFill>
                <a:latin typeface="+mn-lt"/>
              </a:rPr>
              <a:t>изучить различные облачные платформы провести обзор и анализ решений, определить время передачи пакетов до облачной платформы</a:t>
            </a:r>
            <a:endParaRPr lang="ru-RU" dirty="0">
              <a:solidFill>
                <a:srgbClr val="253957"/>
              </a:solidFill>
              <a:latin typeface="+mn-lt"/>
            </a:endParaRPr>
          </a:p>
          <a:p>
            <a:pPr marL="685800" indent="-685800" algn="l">
              <a:lnSpc>
                <a:spcPct val="150000"/>
              </a:lnSpc>
              <a:buFont typeface="Arial" panose="020B0604020202020204" pitchFamily="34" charset="0"/>
              <a:buChar char="•"/>
            </a:pPr>
            <a:r>
              <a:rPr lang="ru-RU" dirty="0" smtClean="0">
                <a:solidFill>
                  <a:srgbClr val="253957"/>
                </a:solidFill>
                <a:latin typeface="+mn-lt"/>
              </a:rPr>
              <a:t>Условия</a:t>
            </a:r>
            <a:r>
              <a:rPr lang="ru-RU" dirty="0">
                <a:solidFill>
                  <a:srgbClr val="253957"/>
                </a:solidFill>
                <a:latin typeface="+mn-lt"/>
              </a:rPr>
              <a:t>: </a:t>
            </a:r>
            <a:r>
              <a:rPr lang="ru-RU" dirty="0" smtClean="0">
                <a:solidFill>
                  <a:srgbClr val="253957"/>
                </a:solidFill>
                <a:latin typeface="+mn-lt"/>
              </a:rPr>
              <a:t>системы сбора, сеть и другие компоненты неизменны, передача идет по </a:t>
            </a:r>
            <a:r>
              <a:rPr lang="en-US" dirty="0" smtClean="0">
                <a:solidFill>
                  <a:srgbClr val="253957"/>
                </a:solidFill>
                <a:latin typeface="+mn-lt"/>
              </a:rPr>
              <a:t>MQTT </a:t>
            </a:r>
            <a:r>
              <a:rPr lang="ru-RU" dirty="0" smtClean="0">
                <a:solidFill>
                  <a:srgbClr val="253957"/>
                </a:solidFill>
                <a:latin typeface="+mn-lt"/>
              </a:rPr>
              <a:t>протоколу</a:t>
            </a:r>
          </a:p>
          <a:p>
            <a:pPr marL="685800" indent="-685800" algn="l">
              <a:lnSpc>
                <a:spcPct val="150000"/>
              </a:lnSpc>
              <a:buFont typeface="Arial" panose="020B0604020202020204" pitchFamily="34" charset="0"/>
              <a:buChar char="•"/>
            </a:pPr>
            <a:r>
              <a:rPr lang="ru-RU" dirty="0">
                <a:solidFill>
                  <a:srgbClr val="253957"/>
                </a:solidFill>
                <a:latin typeface="+mn-lt"/>
              </a:rPr>
              <a:t>Частота посылаемых данных: 1 сообщение в секунду</a:t>
            </a:r>
          </a:p>
          <a:p>
            <a:pPr marL="685800" indent="-685800" algn="l">
              <a:lnSpc>
                <a:spcPct val="150000"/>
              </a:lnSpc>
              <a:buFont typeface="Arial" panose="020B0604020202020204" pitchFamily="34" charset="0"/>
              <a:buChar char="•"/>
            </a:pPr>
            <a:r>
              <a:rPr lang="ru-RU" dirty="0">
                <a:solidFill>
                  <a:srgbClr val="253957"/>
                </a:solidFill>
                <a:latin typeface="+mn-lt"/>
              </a:rPr>
              <a:t>Количество итераций для каждого замера: </a:t>
            </a:r>
            <a:r>
              <a:rPr lang="ru-RU" dirty="0" smtClean="0">
                <a:solidFill>
                  <a:srgbClr val="253957"/>
                </a:solidFill>
                <a:latin typeface="+mn-lt"/>
              </a:rPr>
              <a:t>2</a:t>
            </a:r>
            <a:endParaRPr lang="ru-RU" dirty="0">
              <a:solidFill>
                <a:srgbClr val="253957"/>
              </a:solidFill>
              <a:latin typeface="+mn-lt"/>
            </a:endParaRPr>
          </a:p>
          <a:p>
            <a:pPr marL="685800" indent="-685800" algn="l">
              <a:lnSpc>
                <a:spcPct val="150000"/>
              </a:lnSpc>
              <a:buFont typeface="Arial" panose="020B0604020202020204" pitchFamily="34" charset="0"/>
              <a:buChar char="•"/>
            </a:pPr>
            <a:r>
              <a:rPr lang="ru-RU" dirty="0">
                <a:solidFill>
                  <a:srgbClr val="253957"/>
                </a:solidFill>
                <a:latin typeface="+mn-lt"/>
              </a:rPr>
              <a:t>Время одной итерации: </a:t>
            </a:r>
            <a:r>
              <a:rPr lang="ru-RU" dirty="0" smtClean="0">
                <a:solidFill>
                  <a:srgbClr val="253957"/>
                </a:solidFill>
                <a:latin typeface="+mn-lt"/>
              </a:rPr>
              <a:t>10 секунд</a:t>
            </a:r>
          </a:p>
          <a:p>
            <a:pPr marL="685800" indent="-685800" algn="l">
              <a:lnSpc>
                <a:spcPct val="150000"/>
              </a:lnSpc>
              <a:buFont typeface="Arial" panose="020B0604020202020204" pitchFamily="34" charset="0"/>
              <a:buChar char="•"/>
            </a:pPr>
            <a:r>
              <a:rPr lang="ru-RU" dirty="0" smtClean="0">
                <a:solidFill>
                  <a:srgbClr val="253957"/>
                </a:solidFill>
                <a:latin typeface="+mn-lt"/>
              </a:rPr>
              <a:t>Кол-во </a:t>
            </a:r>
            <a:r>
              <a:rPr lang="ru-RU" dirty="0">
                <a:solidFill>
                  <a:srgbClr val="253957"/>
                </a:solidFill>
                <a:latin typeface="+mn-lt"/>
              </a:rPr>
              <a:t>отправленных пакетов: </a:t>
            </a:r>
            <a:r>
              <a:rPr lang="ru-RU" dirty="0" smtClean="0">
                <a:solidFill>
                  <a:srgbClr val="253957"/>
                </a:solidFill>
                <a:latin typeface="+mn-lt"/>
              </a:rPr>
              <a:t>10</a:t>
            </a:r>
            <a:endParaRPr lang="ru-RU" dirty="0">
              <a:solidFill>
                <a:srgbClr val="253957"/>
              </a:solidFill>
              <a:latin typeface="+mn-lt"/>
            </a:endParaRPr>
          </a:p>
          <a:p>
            <a:pPr marL="685800" indent="-685800" algn="l">
              <a:lnSpc>
                <a:spcPct val="150000"/>
              </a:lnSpc>
              <a:buFont typeface="Arial" panose="020B0604020202020204" pitchFamily="34" charset="0"/>
              <a:buChar char="•"/>
            </a:pPr>
            <a:endParaRPr lang="ru-RU" dirty="0" smtClean="0">
              <a:solidFill>
                <a:srgbClr val="253957"/>
              </a:solidFill>
              <a:latin typeface="+mn-lt"/>
            </a:endParaRPr>
          </a:p>
          <a:p>
            <a:pPr marL="685800" indent="-685800" algn="l">
              <a:lnSpc>
                <a:spcPct val="150000"/>
              </a:lnSpc>
              <a:buFont typeface="Arial" panose="020B0604020202020204" pitchFamily="34" charset="0"/>
              <a:buChar char="•"/>
            </a:pPr>
            <a:endParaRPr lang="ru-RU" dirty="0">
              <a:solidFill>
                <a:srgbClr val="253957"/>
              </a:solidFill>
              <a:latin typeface="+mn-lt"/>
            </a:endParaRPr>
          </a:p>
        </p:txBody>
      </p:sp>
    </p:spTree>
    <p:extLst>
      <p:ext uri="{BB962C8B-B14F-4D97-AF65-F5344CB8AC3E}">
        <p14:creationId xmlns:p14="http://schemas.microsoft.com/office/powerpoint/2010/main" val="162243605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59320" y="586180"/>
            <a:ext cx="16865528"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Результаты эксперимента </a:t>
            </a:r>
            <a:r>
              <a:rPr lang="ru-RU" sz="7000" b="1" cap="all" dirty="0" smtClean="0">
                <a:solidFill>
                  <a:srgbClr val="253957"/>
                </a:solidFill>
                <a:sym typeface="Arial Narrow"/>
              </a:rPr>
              <a:t>№4</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18</a:t>
            </a:fld>
            <a:endParaRPr lang="ru-RU"/>
          </a:p>
        </p:txBody>
      </p:sp>
      <p:sp>
        <p:nvSpPr>
          <p:cNvPr id="3" name="AutoShape 2" descr="ÐÐ°ÑÑÐ¸Ð½ÐºÐ¸ Ð¿Ð¾ Ð·Ð°Ð¿ÑÐ¾ÑÑ ÑÐµÑÑÐ¸ÑÐ¾Ð²Ð°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QEBUSEhIREBAQFRAPFRAPFxAQDhAPFRUWFhUWFRUYHSggGBolGxUVITEhJSktLi4uFx8zODMtNygtLisBCgoKDg0OGhAQGy8gICYvLzc1Ly8tLS0wLTctNy4tLTItLy8vLS0tLy0tLS0tLS0tLS0tLS0tLS0tLS0tLS0tLf/AABEIAJYBTwMBEQACEQEDEQH/xAAbAAEAAgMBAQAAAAAAAAAAAAAAAQQDBQYCB//EAEQQAAEDAgIECQkGBQMFAAAAAAEAAhEDEgQhBQYxURNBUmFxcpGx0RYiIzIzYoGSwSRCobPC4QdTVIKiFBU0Q2Oy0vD/xAAaAQEAAwEBAQAAAAAAAAAAAAAAAwQFAgEG/8QALxEBAAIBAwIEBgAGAwAAAAAAAAECAwQREiExIkFhgRMUMjNRcRVSkaGxwQVC8P/aAAwDAQACEQMRAD8A+gQgmECECECECECECECECECECECECECECECECECECECECECECECECECECECECECECECECECECECECECECECEEQg9hBKAgICAgICAgICAgICAgICAgICCLhvCACglAQEBAQEBAQEBAQEBAQEBAQEBBDkHlAQEBAQEBAQEBAQeK1UMaXONrWiSTsAQajyow3Kf8j/BA8qMNyn/ACP8EDyow3Kf8j/BA8qMNyn/ACP8EDyow3Kf8j/BBXxOuWFYDBe9w+6GuaT8TkEHM6Q15rvyphtFvN57/mPgg0WJ0vXqevVqO5i50dmxBTLydufSgyUsU9nqvc3qkt7kG1wWtWKpbKpcNz/PH45oOn0Xr2x2Vdhpnl05c0/27R+KDbN1qwxzDnkdR/ggnyow3Kf8j/BB7brHhz95/wAj/BBPlFQ5T/kf4IHlFQ5T/kf4IJbrDQJ9Zw5y14HbCDaNdIkZg5gjYQglAQEBAQEBAQEBAQegglAQEBAQEBAQEBBpdb/+I/rUvzGoNDoXRVOtTLn3TcW5GBAA8VcwYK3rvLP1Wpvjvxr+F/yfo+/837Kb5XGr/PZfT+h5P0ff+b9k+Vxnz2X0/oh2gaAEkvAGZJcAAOxPlcZGtyz+P6OO01jqV1tC60ZF7j63QIyCo5OG+1Gnh+JtvkaVzpUaVlw+FfUMMa5x3NBJXsVmekPLWisbzOzd4XVHEPzcG0x77hPY2VPXS5J9FW2txR26rrdSHcdZo/tcfqpPk5/KL+IV/lYq2pVUeq+m7pub4rydJfyl1XX0nvEtPjtCV6Pr03AcoQ5vaFBbFeveFmmfHf6Za8hRpWfDYksO8cY3hB2+hcJhcU2W3hw9Zhdm38Mxzq7jxYrxvDOy5s+O207bfpt/9io+/wBv7Lv5aiP5zJ6H+xUff7f2T5ajz5zJ6H+xUff7f2T5ah85k9Gt01gGUQy2fOumTOyPFV8+KtNtlvS5rZN+Tc6ExFtGnOYLGfDJV1tuAZQSgICAgICAgICCHIPEoJlAlAlAlAlAlAlAlAlAlBptbT9kd1qP5jUFHVj2B67u5q0tJ9HuyNf932bdWVIQcNrdp4vcaNM+Y3JxH33bugLP1GblPGOzW0mn4xzt3csqi86XV/Vd1YCpVllM5gDJ7x9Bzq1h003626QpajVxTw16y7bCYOnSbbTaGDm2npPGr9aVrG0Qy75LXne07s66cCAgFBodM6sUqwLmAU6m3L1HHnHF0hVsumrbrHSVzDrLU6W6w4PHYJ9F5Y8WuHdvG8LPtWaztLWpet45VTo7HPoVBUYYLewjjB3hK2ms7wXpF44y+paH0k3E0hUb0ObxtdxhaeO8XrvDFy45x24yurtGINJrPsp9L/0qpq/Jf0Pe3szaMPoafUZ3Kk0V/D4gtyOzuQXw6UEygSgSgSgSgSgSgSgiUHsIJQEBAQEBAQEBAQaXW/8A4j+tR/Mag1+rHsD13dzVpaT6Pdka/wC77NurKk0mtmk+Aow0xUqS0b2t+8fp8VX1GThXaO8rekw877z2h84JWY2XU6o6C4Q8NUHmNPmtP33DjPMFb02Hl4p7KOr1HCOFe7uVoMkQEBAQEBBr9NaHbiqdpgPbNj9x3HmUObHF4281jT5px238nzLFYd1N7mOEOaS0g8RCy5iYnaW3W0WjeG31S0t/p6wDj6OpDXbhuPw+pUuDJwt6INTi+JTp3h9MWkxxBpNZ9lPpf+lVNX5L+h729ljRfsafUZ3Kk0VoIM9Ctb0dyC8DKCUBAQEBAQEEOQeZQJQJQJQJQJQJQJQJQJQJQabW4/ZHdaj+Y1BR1Y9geu7uatLSfR7sjX/d9m3VlSfNtbcbwuJdn5tP0Y3ebtPbP4LK1F+V5belx8MceqhovBmtVbTH3iBO4cZ7FHSvK0QmyXilZtL6ph6LabGsaIa0BoHMFsViKxtDAtabTMyyL1yICC5hsG0sve/g2k2DIuJdtOQ2KK+SYtxrG8p6YomvK07Qs1KFEg+ZVojK2q4PIeOOQch8FHFsn5ifToltTFt2mvr16qONw3Buibg4BzXDKWnZlxKbHflCvlx8J27sC7RsoC4SQ4/X3RggV2jPJj4/xP07FT1VP+0NDRZf+kuICptB9T1ZxvDYZjiZc0cG7fLcp7IWnhtypDG1FOGSYbVSoGk1n2U+l/6VU1fkv6Hvb2ZtGH0NPqM7lSaK1cgkFBmoVy3o7kF0OlBMoEoEoEoEoEoEoPQQIQIQIQIQIQIQIQIQIQIQabW//iP61H8xqDX6sewPXd3NWlpPo92Rr/u+zZ4mrYxzuS1zuwKxadomVSsb2iHyOs+XEnjJKxX0URs6nUHDTUfU5DQ0dLp+jfxVzR13tMqGvvtWK/l3dCi57g1okn/6Sr1rRWN5ZlKTeeMLraOHY7zqjn2EXNDfNedzTOzpUM2y2jpG26xFMNZ62329O6GaTl3nsYaZmWtY0ENO47wk4enhmd/2Rqd58URt+huDpP8ANp1SXnNoc21p92Z2p8S9eto6PIxY7dKW6/r+y8xoBoiGimJBHGMRb9+edQzO8Wnz/wBeixEbTSPL/fqxYThr38NfwcP4S+bYgxE8cxsXV+HGOHfycY/i8p+Jvt133Q/DGpSp3FrXtFxcdraEZXc87F7F4redu3+ycc3x15bRP+vVhDKFMDbXJ4wXUw0dHGV1vktP8v8AdHEYqR/N/Z7fgmOk0nhxi4UyCHW7p4yvIyWj6493U4a2+id/RpdL4XhaFSnymmOZwzB7QF3kryrMI8VuF4l8icM1lNx2/wDDzEZVae614+Mg9wVzST3hn66vazsVcZ7Saz7KfS/9KqavyX9D3t7LGi/Y0+ozuVJorQQSglBloVbehBeEFAhAhAhAhAhBDkEXIFyBcgXIFyBcgXIFyBcgXIFyDT63H7I/rUfzGoKGrHsD13dzVpaT6Pdka/7vssaddGGqn3HKXN9uUGn+7X9vlhWQ3nd6hN9A876kdjGn6rQ0f0z+2V/yE+OI9Hb6NaGA1XkBkPYG5l1QluwRs2jNSZZ5eCO/T2Q4I4R8S09OsftiwVFtrqlSSxhDQ0ZF7zxTuXWS07xWvdzipXab27R/d7GPacjQo27mi18dbavPhT5Wnd78evnSNv8A3m816TadRjhLqTragnbbObTzhe1tN6zE93l61peLR1ieq7i64ElwFelUe6owtJYQ7YQfgVDSsz26TEdU+S8R1t4qzO8eTHUr0QDL6tYZW0nF4DBxyTkfguork/ER69HNr4tu829OvR7xWKmiCGxws0wNoYymRHSczmvKU2vtv26/1dZMm+PeI79P1EIrVuAtYxrfVa5znAOLi4Tx8SVr8TebS8tb4W1axHb+qalUU3U6rWAXtJLBkJ2G3ckRNomkz2ezaKWrkiO/kq6QoBlRzBsEbdsEA/VSY7cqxMos1YpeYh8Wx7YqvG5zx2OKy7d5bNfph0X8PXfaHjfScexzPFWNL9c/pV1v24/bv1fZbSaz7KfS/wDSqmr8l/Q97ezNow+hp9RncqTRWrkEhyCZQTKDLQrlvQguh8oFyBcgXIFyASg9AIEIEIEIEIEIEIEIEIEIEINNrePsj+tR/Mag1+rHsD13dzVpaT6Pdka/7vstaZZdh6o3sd3KXLG9JV8E7ZKz6vlTtqyG+7nUCpNKo3c9rvmbH6Vf0c+GYZf/ACEeKs+jucO0VaQpgxUYXvDTseImAd+SltM0vy8pQUiMmPhE9Y3n9owjOEoupj12v4VreNwttIHPkvbzxvFp7bbGOOeOaR333U2UXF1oaS7ZbBnsUs2iI3mUEUtM8YjquY5nsqLfOcwFpj+Y90kfBQ45+q8+f+k+WPpxx1mP8yjSFrWtpB15pmpc4CBJIyHYvcW8zN5jbfZ5m41rGOJ323UVMrtlox0sfSJi8AsDvVDgfwJVfLG1otHkt4J3rNJnv2Zqzn02tbVpseBk0k5j3ZBzjcuYitpmaTs7tNqREXrE/hnYx7XirVta1oyaIyyya1u9cTNZrwokiLRb4mTpENPWqEy4mTmSTtVmIiI6KUzNp3l8bxb7nudynOd2mVkzO87t6sbREOm/h5T9M926nHzOH/qrOljxSp66fBEervVeZjSaz7KfS/8ASqmr8l/Q97eyxosehp9RncqTRWgEEwgmECEEwgzUalvQgtiCgmECECEEEIIuQLkC5AuQLkC5AuQLkC5AuQLkGn1uP2R/Wo/mNQUNWPYHru7mrS0n0e7I1/3fZtajLgQdhBHwOSszG/RTidp3fJcbRLKjmHa1zmnpBhYto2mYfQ1tyiJb3UfGWVyw7Krbf7hmPqrGlttfb8qutpyx7/h9I0fiBTfcQSCHNMesAREjnV7JTlXaGZhyRS28s40YSfR1aZnNnnWvd8OIrj43TxRPqk+Xnfw2j069XlmMr1DwYqOJJtiQDzydq9nHjrHLZ5GXNeeG73SwTaZD31WFrM/RmXl4+6OeeNeTkm0cYjv+XVcMUnla0bR+O6lia173PiLiXQOKVLSvGsQgvbnabfl4aJXsuYhlXLtnw+MqUxDHFo2wIifiuLY626zCSmW9I2rOzE9xcSSZJzJO0rqI2jaHEzMzvLU6zYzgcLUdMOcODb1nZfgJPwUea3GkptPTnkiHyslZjZd7/D/DW0n1OW4NHQ39yVe0tekyzddbe0VdWrSi0ms+yn0v/Sqmr8l/Q97ezPow+hp9RncqTRWQ5B6DkC5BMoFyD1cgy0a1vQgth8oFyBcgEoJAQTCBCBCBCBCBCBCBCBCBCDTa3j7I/rUfzGoNfqx7A9d3c1aWk+j3ZGv+77NurKk4LXfAWVuFA82rmeuMj+EHtWdqqbW5flr6LJypxnyc7h6pY4OaYLSCDuI2KtE7TvC5MRMbS+p6Ix7cRSbUG0iHDkv4wtbFki9d2DmxTjvNZXWuIMjIjMEbQVJMbo4nad4W3aVrHK/blk2mD2gSoowY/wAf5TTqcs+f9oU1KgEGVohcy7iErx6ICD57rtpcVavBMMspSCRsNTYezZ2rP1GTlbaPJq6TFwrynvLm6NMucABJJAAG0k7Aq/dbmdusvreicGKFFlPja0Sd7jm49q1cdeNYhh5b87zZbXaNpNZ9lPpf+lVNX5L+h729mfRg9DT6jO5UmithqCbUCEEwgmEEwgmEGWi+OhBaEFBMIIIQLkC5AuQLkC5AuQLkC5AuQLkC5Bptbj9kf1qP5jUFDVj2B67u5q0tJ9HuyNf932bdWVJR0zo8Yii6mcjtadzxs+HF8VHlx867JcGWcd4s+X4mg6m4tcIc0kEHiKyZiYnaW9WYtG8Njq/pl2GqTtpuyc3eN45wpMOWcc+iHPgjLXbzfR8JimVWB7CHNPGO47itStotG8MS9JpO1mZdORB6YF5MuohkXLoQEHLa16yCkDRpGahyc8bGDcPe7lVz59vDXuu6bTcvFbs4AmVRabrtRtD3O4d481mTJ+8/f0DvVrTY955So6zNtHCHdK8zRBpNZ9lPpf8ApVTV+S/oe9vZn0YfQ0+ozuVJorQcg9XIEoFyCQUHq5AlBNyDJSrR0ILQegFyCQ1AtQLUC1AtQLUC1AtQLUC1AtQabW4fZH9aj+Y1BQ1Y9geu7uatLSfR7sjX/d9m3VlSEHPa06A4ccJTHpWjMfzAPqquowc/FXuu6XU/D8Nu3+Hz97C0wRBGUHaCs5r913RWlquHdLHZHa05td0j6qTHktSd4RZcNckbWdto3WqhVgPPBP8Ae9QnmdxfFXqaqlu/RmZdFkr1r1hvKbw7NpDgeMEEKxvEqkxMdJWAFy7EFHH6XoUB6So0Hkjznn+0Zri2Ste8paYb37Q4/TeuD6gLKM02HK7/AKhHSPV+Cp5NRNulei/h0la9bdZcq4yqy4hB02q2sZoHg6hJok5HaaZ3jm5lYw5uHSeypqNP8TxV7/5dzQ0jReYZVpvO5rmk9kq9F6z2lmzjvXvErS6cNJrPsp9L/wBKqavyX9D3t7LOi2+gp9RncFSaK1agWoJtQTagm1AtQerUC1BIagyU3R0ILGUSgkOQLkC5AuQLkC5AuQLkC5AuQLkGm1uP2R/Wo/mNQc/ojTDaNOwtcTcXS2IzA3nmVrDqIx12mFHU6W2W/KJXfKSnyH/4+Km+cr+JQfw+/wCYPKSnyH/4+KfOV/En8Pv+YPKSnyH/AOPinzlfxJ/D7/mGk066hifODHsq8rzbXdYT+Kr5smO/WI2lawYsuPpMxMOYrYdzTmFXW2JBloYp7PVc5vVJHcvYmY7PJrE94XW6fxI2VqnaV38W/wCUfwMf8sMNbS1d/rVah/ucvJyWnvLqMVI7QplxK4dpa0lBuNFaLaXB1a4M22ti53NnsC6rx38Tm/Lbw93jTeAY1xfSDhTP3XQSzmnjCW47+F5TlEeLu1C5dvTXkZyg7DV3WwtbwdaXx6r8ro3Onb0q1j1PGNrdVLNo+U716L+l9ItrWw1wtu9aOON3QuM2WMm2zvT4Jxb7z3bbRZ9BT6jO5QLS1KCZQSCgmUCUEgoJuQJQegUCUHtlSOhBZDUC1AtQLUC1AtQLUC1AtQe7qA9aqAeMEiQUDhMP/Ob2tQVdJYbDV6ZpurgB1plpbIIII/EINR5LYL+qd20/BA8lsF/VO7afggeS2C/qndtPwQPJbBf1Tu2n4IHktgv6p3bT8EDyTwRy/wBU4jppeCCtiNRME4ebinNdxXcG5vZAP4oNDi9RHtPo8Thqg53Opu7CCPxQUXanYn/snoq0vqUGWjqViHbamGZzvqj9IKDdYDUGhtrYxnVogf8Ak7b2INxQ1RwLNmIdO+aZPcgzeTWE/qXdtPwQYMfqzhjSfZiCX2PtBLILoMA5b0Hyp4goPKCQUHT6q4mhVfwWJqPpA5MqC20Hc+RlzFB9GoYDDMaGivk0BozbsHwQZP8AS4f+eO1qDxWw9ENJZVucNglpnNBUtQLUE2oJtQA1BNqCbUE2oBagthyBcgXIFyBcgXIFyBcgXIK2KwzX5wLu9BSNJvJHYgjgm8kdiBwTeSOxA4JvJHYgcE3cOxA4JvJHYgcE3kjsQSKbdwQTYNwQLBuCBYNwQLBuCBYNwQLBuHYgWjcEE2DcOxBymtOrt01qIz2vYOP3mj6IOLIQQgkFB2Gq2sDcqNYjcyo6MtzXH6oOxsbuHYg9NAGwdiD1KBKCUEoEoJlBMoEoBKC1agWoFqBagWoFqBagWoFqBagw18POY296CrwaBwaBYgWIHBoFiBYgWIHBoFiBYgWIFiBYgmxAsQclrVqzINaiM9r6YG3e5vgg4giEEIJBQdlqprHso1jlsZUPF7rubnQdoGIJsQTYgWIJsQLECxBNqCbEAtQWA5AuQLkC5AuQLkC5AuQLkC5AuQY6zQc+NBXQEBAQEBAQEBAQEEoCAgSgSg4vXPQLGg4inDcxezYCTxjcg4pAQSCg7nUrT7nkYepLoBsftIA4jvG5B2NyBcglBKBKBKCZQJQC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3269691851"/>
              </p:ext>
            </p:extLst>
          </p:nvPr>
        </p:nvGraphicFramePr>
        <p:xfrm>
          <a:off x="1226606" y="3113584"/>
          <a:ext cx="21480831" cy="8695952"/>
        </p:xfrm>
        <a:graphic>
          <a:graphicData uri="http://schemas.openxmlformats.org/drawingml/2006/table">
            <a:tbl>
              <a:tblPr bandRow="1">
                <a:tableStyleId>{3B4B98B0-60AC-42C2-AFA5-B58CD77FA1E5}</a:tableStyleId>
              </a:tblPr>
              <a:tblGrid>
                <a:gridCol w="3464650"/>
                <a:gridCol w="3464650"/>
                <a:gridCol w="3464650"/>
                <a:gridCol w="3695627"/>
                <a:gridCol w="3695627"/>
                <a:gridCol w="3695627"/>
              </a:tblGrid>
              <a:tr h="520583">
                <a:tc>
                  <a:txBody>
                    <a:bodyPr/>
                    <a:lstStyle/>
                    <a:p>
                      <a:pPr algn="ctr">
                        <a:lnSpc>
                          <a:spcPct val="150000"/>
                        </a:lnSpc>
                        <a:spcAft>
                          <a:spcPts val="0"/>
                        </a:spcAft>
                      </a:pPr>
                      <a:r>
                        <a:rPr lang="ru-RU" sz="2400" dirty="0">
                          <a:effectLst/>
                        </a:rPr>
                        <a:t>     </a:t>
                      </a:r>
                      <a:endParaRPr lang="ru-RU" sz="2800" dirty="0">
                        <a:effectLst/>
                        <a:latin typeface="Times New Roman"/>
                        <a:ea typeface="Times New Roman"/>
                      </a:endParaRPr>
                    </a:p>
                  </a:txBody>
                  <a:tcPr marL="63500" marR="63500" marT="63500" marB="63500"/>
                </a:tc>
                <a:tc>
                  <a:txBody>
                    <a:bodyPr/>
                    <a:lstStyle/>
                    <a:p>
                      <a:pPr algn="ctr">
                        <a:lnSpc>
                          <a:spcPct val="150000"/>
                        </a:lnSpc>
                        <a:spcAft>
                          <a:spcPts val="0"/>
                        </a:spcAft>
                      </a:pPr>
                      <a:r>
                        <a:rPr lang="ru-RU" sz="2400" dirty="0" err="1">
                          <a:effectLst/>
                        </a:rPr>
                        <a:t>ThingWorx</a:t>
                      </a:r>
                      <a:endParaRPr lang="ru-RU" sz="2800" dirty="0">
                        <a:effectLst/>
                        <a:latin typeface="Times New Roman"/>
                        <a:ea typeface="Times New Roman"/>
                      </a:endParaRPr>
                    </a:p>
                  </a:txBody>
                  <a:tcPr marL="63500" marR="63500" marT="63500" marB="63500" anchor="ctr"/>
                </a:tc>
                <a:tc>
                  <a:txBody>
                    <a:bodyPr/>
                    <a:lstStyle/>
                    <a:p>
                      <a:pPr algn="ctr">
                        <a:lnSpc>
                          <a:spcPct val="150000"/>
                        </a:lnSpc>
                        <a:spcAft>
                          <a:spcPts val="0"/>
                        </a:spcAft>
                      </a:pPr>
                      <a:r>
                        <a:rPr lang="ru-RU" sz="2400" dirty="0">
                          <a:effectLst/>
                        </a:rPr>
                        <a:t>IBM </a:t>
                      </a:r>
                      <a:r>
                        <a:rPr lang="ru-RU" sz="2400" dirty="0" err="1">
                          <a:effectLst/>
                        </a:rPr>
                        <a:t>Bluemix</a:t>
                      </a:r>
                      <a:endParaRPr lang="ru-RU" sz="2800" dirty="0">
                        <a:effectLst/>
                        <a:latin typeface="Times New Roman"/>
                        <a:ea typeface="Times New Roman"/>
                      </a:endParaRPr>
                    </a:p>
                  </a:txBody>
                  <a:tcPr marL="63500" marR="63500" marT="63500" marB="63500" anchor="ctr"/>
                </a:tc>
                <a:tc>
                  <a:txBody>
                    <a:bodyPr/>
                    <a:lstStyle/>
                    <a:p>
                      <a:pPr algn="ctr">
                        <a:lnSpc>
                          <a:spcPct val="150000"/>
                        </a:lnSpc>
                        <a:spcAft>
                          <a:spcPts val="0"/>
                        </a:spcAft>
                      </a:pPr>
                      <a:r>
                        <a:rPr lang="ru-RU" sz="2400" dirty="0">
                          <a:effectLst/>
                        </a:rPr>
                        <a:t>AWS IoT </a:t>
                      </a:r>
                      <a:r>
                        <a:rPr lang="ru-RU" sz="2400" dirty="0" err="1">
                          <a:effectLst/>
                        </a:rPr>
                        <a:t>platform</a:t>
                      </a:r>
                      <a:endParaRPr lang="ru-RU" sz="28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Microsoft Azure</a:t>
                      </a:r>
                      <a:endParaRPr lang="ru-RU" sz="2800" dirty="0">
                        <a:effectLst/>
                        <a:latin typeface="Times New Roman"/>
                        <a:ea typeface="Times New Roman"/>
                      </a:endParaRPr>
                    </a:p>
                  </a:txBody>
                  <a:tcPr marL="68580" marR="68580" marT="0" marB="0" anchor="ctr"/>
                </a:tc>
                <a:tc>
                  <a:txBody>
                    <a:bodyPr/>
                    <a:lstStyle/>
                    <a:p>
                      <a:pPr>
                        <a:lnSpc>
                          <a:spcPct val="150000"/>
                        </a:lnSpc>
                        <a:spcAft>
                          <a:spcPts val="0"/>
                        </a:spcAft>
                      </a:pPr>
                      <a:r>
                        <a:rPr lang="en-US" sz="2400" dirty="0">
                          <a:effectLst/>
                        </a:rPr>
                        <a:t>Google </a:t>
                      </a:r>
                      <a:r>
                        <a:rPr lang="en-US" sz="2400" dirty="0" err="1">
                          <a:effectLst/>
                        </a:rPr>
                        <a:t>thethings.iO</a:t>
                      </a:r>
                      <a:endParaRPr lang="ru-RU" sz="2800" dirty="0">
                        <a:effectLst/>
                        <a:latin typeface="Times New Roman"/>
                        <a:ea typeface="Times New Roman"/>
                      </a:endParaRPr>
                    </a:p>
                  </a:txBody>
                  <a:tcPr marL="68580" marR="68580" marT="0" marB="0" anchor="ctr"/>
                </a:tc>
              </a:tr>
              <a:tr h="520583">
                <a:tc>
                  <a:txBody>
                    <a:bodyPr/>
                    <a:lstStyle/>
                    <a:p>
                      <a:pPr>
                        <a:lnSpc>
                          <a:spcPct val="150000"/>
                        </a:lnSpc>
                        <a:spcAft>
                          <a:spcPts val="0"/>
                        </a:spcAft>
                      </a:pPr>
                      <a:r>
                        <a:rPr lang="ru-RU" sz="2400" dirty="0">
                          <a:effectLst/>
                        </a:rPr>
                        <a:t>Бесплатная версия</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8580" marR="68580" marT="0" marB="0"/>
                </a:tc>
              </a:tr>
              <a:tr h="876425">
                <a:tc>
                  <a:txBody>
                    <a:bodyPr/>
                    <a:lstStyle/>
                    <a:p>
                      <a:pPr>
                        <a:lnSpc>
                          <a:spcPct val="150000"/>
                        </a:lnSpc>
                        <a:spcAft>
                          <a:spcPts val="0"/>
                        </a:spcAft>
                      </a:pPr>
                      <a:r>
                        <a:rPr lang="ru-RU" sz="2400" dirty="0">
                          <a:effectLst/>
                        </a:rPr>
                        <a:t>Протоколы для сбора данных</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en-US" sz="2400">
                          <a:effectLst/>
                        </a:rPr>
                        <a:t>MQTT</a:t>
                      </a:r>
                      <a:r>
                        <a:rPr lang="ru-RU" sz="2400">
                          <a:effectLst/>
                        </a:rPr>
                        <a:t>, </a:t>
                      </a:r>
                      <a:r>
                        <a:rPr lang="en-US" sz="2400">
                          <a:effectLst/>
                        </a:rPr>
                        <a:t>AMQP</a:t>
                      </a:r>
                      <a:r>
                        <a:rPr lang="ru-RU" sz="2400">
                          <a:effectLst/>
                        </a:rPr>
                        <a:t>, </a:t>
                      </a:r>
                      <a:r>
                        <a:rPr lang="en-US" sz="2400">
                          <a:effectLst/>
                        </a:rPr>
                        <a:t>XMPP</a:t>
                      </a:r>
                      <a:r>
                        <a:rPr lang="ru-RU" sz="2400">
                          <a:effectLst/>
                        </a:rPr>
                        <a:t>, </a:t>
                      </a:r>
                      <a:r>
                        <a:rPr lang="en-US" sz="2400">
                          <a:effectLst/>
                        </a:rPr>
                        <a:t>CoAP</a:t>
                      </a:r>
                      <a:r>
                        <a:rPr lang="ru-RU" sz="2400">
                          <a:effectLst/>
                        </a:rPr>
                        <a:t>, </a:t>
                      </a:r>
                      <a:r>
                        <a:rPr lang="en-US" sz="2400">
                          <a:effectLst/>
                        </a:rPr>
                        <a:t>DDS</a:t>
                      </a:r>
                      <a:r>
                        <a:rPr lang="ru-RU" sz="2400">
                          <a:effectLst/>
                        </a:rPr>
                        <a:t>, </a:t>
                      </a:r>
                      <a:r>
                        <a:rPr lang="en-US" sz="2400">
                          <a:effectLst/>
                        </a:rPr>
                        <a:t>WebSockets</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MQTT, HTTPS</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MQTT, HTTP1.1</a:t>
                      </a:r>
                      <a:endParaRPr lang="ru-RU" sz="2800">
                        <a:effectLst/>
                        <a:latin typeface="Times New Roman"/>
                        <a:ea typeface="Times New Roman"/>
                      </a:endParaRPr>
                    </a:p>
                  </a:txBody>
                  <a:tcPr marL="68580" marR="68580" marT="0" marB="0"/>
                </a:tc>
                <a:tc>
                  <a:txBody>
                    <a:bodyPr/>
                    <a:lstStyle/>
                    <a:p>
                      <a:pPr algn="just">
                        <a:lnSpc>
                          <a:spcPct val="150000"/>
                        </a:lnSpc>
                        <a:spcAft>
                          <a:spcPts val="0"/>
                        </a:spcAft>
                      </a:pPr>
                      <a:r>
                        <a:rPr lang="ru-RU" sz="2400">
                          <a:effectLst/>
                        </a:rPr>
                        <a:t>HTTP, AMQP, MQTT</a:t>
                      </a:r>
                      <a:endParaRPr lang="ru-RU" sz="2800">
                        <a:effectLst/>
                        <a:latin typeface="Times New Roman"/>
                        <a:ea typeface="Times New Roman"/>
                      </a:endParaRPr>
                    </a:p>
                  </a:txBody>
                  <a:tcPr marL="68580" marR="68580" marT="0" marB="0"/>
                </a:tc>
                <a:tc>
                  <a:txBody>
                    <a:bodyPr/>
                    <a:lstStyle/>
                    <a:p>
                      <a:pPr algn="just">
                        <a:lnSpc>
                          <a:spcPct val="150000"/>
                        </a:lnSpc>
                        <a:spcAft>
                          <a:spcPts val="0"/>
                        </a:spcAft>
                      </a:pPr>
                      <a:r>
                        <a:rPr lang="ru-RU" sz="2400">
                          <a:effectLst/>
                        </a:rPr>
                        <a:t>HTTP, MQTT, CoAP,</a:t>
                      </a:r>
                      <a:endParaRPr lang="ru-RU" sz="2800">
                        <a:effectLst/>
                      </a:endParaRPr>
                    </a:p>
                    <a:p>
                      <a:pPr algn="just">
                        <a:lnSpc>
                          <a:spcPct val="150000"/>
                        </a:lnSpc>
                        <a:spcAft>
                          <a:spcPts val="0"/>
                        </a:spcAft>
                      </a:pPr>
                      <a:r>
                        <a:rPr lang="ru-RU" sz="2400">
                          <a:effectLst/>
                        </a:rPr>
                        <a:t>Websockets</a:t>
                      </a:r>
                      <a:endParaRPr lang="ru-RU" sz="2800">
                        <a:effectLst/>
                        <a:latin typeface="Times New Roman"/>
                        <a:ea typeface="Times New Roman"/>
                      </a:endParaRPr>
                    </a:p>
                  </a:txBody>
                  <a:tcPr marL="68580" marR="68580" marT="0" marB="0"/>
                </a:tc>
              </a:tr>
              <a:tr h="520583">
                <a:tc>
                  <a:txBody>
                    <a:bodyPr/>
                    <a:lstStyle/>
                    <a:p>
                      <a:pPr>
                        <a:lnSpc>
                          <a:spcPct val="150000"/>
                        </a:lnSpc>
                        <a:spcAft>
                          <a:spcPts val="0"/>
                        </a:spcAft>
                      </a:pPr>
                      <a:r>
                        <a:rPr lang="ru-RU" sz="2400" dirty="0" smtClean="0">
                          <a:effectLst/>
                        </a:rPr>
                        <a:t>Время передачи пакета</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0,3с</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0,4с</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0,55с</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0,35с</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0,4с</a:t>
                      </a:r>
                      <a:endParaRPr lang="ru-RU" sz="2800">
                        <a:effectLst/>
                        <a:latin typeface="Times New Roman"/>
                        <a:ea typeface="Times New Roman"/>
                      </a:endParaRPr>
                    </a:p>
                  </a:txBody>
                  <a:tcPr marL="68580" marR="68580" marT="0" marB="0"/>
                </a:tc>
              </a:tr>
              <a:tr h="421065">
                <a:tc>
                  <a:txBody>
                    <a:bodyPr/>
                    <a:lstStyle/>
                    <a:p>
                      <a:pPr>
                        <a:lnSpc>
                          <a:spcPct val="150000"/>
                        </a:lnSpc>
                        <a:spcAft>
                          <a:spcPts val="0"/>
                        </a:spcAft>
                      </a:pPr>
                      <a:r>
                        <a:rPr lang="ru-RU" sz="2400" dirty="0">
                          <a:effectLst/>
                        </a:rPr>
                        <a:t>Безопасность и </a:t>
                      </a:r>
                      <a:r>
                        <a:rPr lang="ru-RU" sz="2400" dirty="0" smtClean="0">
                          <a:effectLst/>
                        </a:rPr>
                        <a:t>приватность</a:t>
                      </a:r>
                      <a:endParaRPr lang="ru-RU" sz="2800" dirty="0" smtClean="0">
                        <a:effectLst/>
                      </a:endParaRPr>
                    </a:p>
                  </a:txBody>
                  <a:tcPr marL="63500" marR="63500" marT="63500" marB="63500"/>
                </a:tc>
                <a:tc>
                  <a:txBody>
                    <a:bodyPr/>
                    <a:lstStyle/>
                    <a:p>
                      <a:pPr>
                        <a:lnSpc>
                          <a:spcPct val="150000"/>
                        </a:lnSpc>
                        <a:spcAft>
                          <a:spcPts val="0"/>
                        </a:spcAft>
                      </a:pPr>
                      <a:r>
                        <a:rPr lang="ru-RU" sz="2400" dirty="0" smtClean="0">
                          <a:effectLst/>
                        </a:rPr>
                        <a:t>ISO 27001, LDAP</a:t>
                      </a:r>
                      <a:endParaRPr lang="ru-RU" sz="2800" dirty="0">
                        <a:effectLst/>
                      </a:endParaRPr>
                    </a:p>
                  </a:txBody>
                  <a:tcPr marL="63500" marR="63500" marT="63500" marB="63500"/>
                </a:tc>
                <a:tc>
                  <a:txBody>
                    <a:bodyPr/>
                    <a:lstStyle/>
                    <a:p>
                      <a:pPr>
                        <a:lnSpc>
                          <a:spcPct val="150000"/>
                        </a:lnSpc>
                        <a:spcAft>
                          <a:spcPts val="0"/>
                        </a:spcAft>
                      </a:pPr>
                      <a:r>
                        <a:rPr lang="ru-RU" sz="2400" dirty="0" smtClean="0">
                          <a:effectLst/>
                        </a:rPr>
                        <a:t>TLS, IBM </a:t>
                      </a:r>
                      <a:r>
                        <a:rPr lang="ru-RU" sz="2400" dirty="0" err="1">
                          <a:effectLst/>
                        </a:rPr>
                        <a:t>Cloud</a:t>
                      </a:r>
                      <a:r>
                        <a:rPr lang="ru-RU" sz="2400" dirty="0">
                          <a:effectLst/>
                        </a:rPr>
                        <a:t> </a:t>
                      </a:r>
                      <a:r>
                        <a:rPr lang="ru-RU" sz="2400" dirty="0" smtClean="0">
                          <a:effectLst/>
                        </a:rPr>
                        <a:t>SSO, LDAP</a:t>
                      </a:r>
                      <a:endParaRPr lang="ru-RU" sz="2800" dirty="0">
                        <a:effectLst/>
                      </a:endParaRPr>
                    </a:p>
                  </a:txBody>
                  <a:tcPr marL="63500" marR="63500" marT="63500" marB="63500"/>
                </a:tc>
                <a:tc>
                  <a:txBody>
                    <a:bodyPr/>
                    <a:lstStyle/>
                    <a:p>
                      <a:pPr>
                        <a:lnSpc>
                          <a:spcPct val="150000"/>
                        </a:lnSpc>
                        <a:spcAft>
                          <a:spcPts val="0"/>
                        </a:spcAft>
                      </a:pPr>
                      <a:r>
                        <a:rPr lang="en-US" sz="2400" dirty="0" smtClean="0">
                          <a:effectLst/>
                        </a:rPr>
                        <a:t>TLS</a:t>
                      </a:r>
                      <a:r>
                        <a:rPr lang="ru-RU" sz="2400" dirty="0" smtClean="0">
                          <a:effectLst/>
                        </a:rPr>
                        <a:t>, </a:t>
                      </a:r>
                      <a:r>
                        <a:rPr lang="en-US" sz="2400" dirty="0" err="1" smtClean="0">
                          <a:effectLst/>
                        </a:rPr>
                        <a:t>SigV</a:t>
                      </a:r>
                      <a:r>
                        <a:rPr lang="ru-RU" sz="2400" dirty="0">
                          <a:effectLst/>
                        </a:rPr>
                        <a:t>4, </a:t>
                      </a:r>
                      <a:r>
                        <a:rPr lang="en-US" sz="2400" dirty="0">
                          <a:effectLst/>
                        </a:rPr>
                        <a:t>X</a:t>
                      </a:r>
                      <a:r>
                        <a:rPr lang="ru-RU" sz="2400" dirty="0" smtClean="0">
                          <a:effectLst/>
                        </a:rPr>
                        <a:t>.509</a:t>
                      </a:r>
                      <a:endParaRPr lang="ru-RU" sz="2800" dirty="0">
                        <a:effectLst/>
                        <a:latin typeface="Times New Roman"/>
                        <a:ea typeface="Times New Roman"/>
                      </a:endParaRPr>
                    </a:p>
                  </a:txBody>
                  <a:tcPr marL="68580" marR="68580" marT="0" marB="0"/>
                </a:tc>
                <a:tc>
                  <a:txBody>
                    <a:bodyPr/>
                    <a:lstStyle/>
                    <a:p>
                      <a:pPr>
                        <a:lnSpc>
                          <a:spcPct val="150000"/>
                        </a:lnSpc>
                        <a:spcAft>
                          <a:spcPts val="0"/>
                        </a:spcAft>
                      </a:pPr>
                      <a:r>
                        <a:rPr lang="en-US" sz="2400" dirty="0" smtClean="0">
                          <a:effectLst/>
                        </a:rPr>
                        <a:t>TLS</a:t>
                      </a:r>
                      <a:r>
                        <a:rPr lang="ru-RU" sz="2400" dirty="0" smtClean="0">
                          <a:effectLst/>
                        </a:rPr>
                        <a:t>, </a:t>
                      </a:r>
                      <a:r>
                        <a:rPr lang="en-US" sz="2400" dirty="0" smtClean="0">
                          <a:effectLst/>
                        </a:rPr>
                        <a:t>X</a:t>
                      </a:r>
                      <a:r>
                        <a:rPr lang="ru-RU" sz="2400" dirty="0" smtClean="0">
                          <a:effectLst/>
                        </a:rPr>
                        <a:t>.509</a:t>
                      </a:r>
                      <a:endParaRPr lang="ru-RU" sz="2800" dirty="0">
                        <a:effectLst/>
                        <a:latin typeface="Times New Roman"/>
                        <a:ea typeface="Times New Roman"/>
                      </a:endParaRPr>
                    </a:p>
                  </a:txBody>
                  <a:tcPr marL="68580" marR="68580" marT="0" marB="0"/>
                </a:tc>
                <a:tc>
                  <a:txBody>
                    <a:bodyPr/>
                    <a:lstStyle/>
                    <a:p>
                      <a:pPr>
                        <a:lnSpc>
                          <a:spcPct val="150000"/>
                        </a:lnSpc>
                        <a:spcAft>
                          <a:spcPts val="0"/>
                        </a:spcAft>
                      </a:pPr>
                      <a:r>
                        <a:rPr lang="ru-RU" sz="2400" dirty="0" smtClean="0">
                          <a:effectLst/>
                        </a:rPr>
                        <a:t>ISO 27001, LDAP</a:t>
                      </a:r>
                      <a:r>
                        <a:rPr lang="ru-RU" sz="2400" dirty="0">
                          <a:effectLst/>
                        </a:rPr>
                        <a:t> </a:t>
                      </a:r>
                      <a:endParaRPr lang="ru-RU" sz="2800" dirty="0">
                        <a:effectLst/>
                        <a:latin typeface="Times New Roman"/>
                        <a:ea typeface="Times New Roman"/>
                      </a:endParaRPr>
                    </a:p>
                  </a:txBody>
                  <a:tcPr marL="68580" marR="68580" marT="0" marB="0"/>
                </a:tc>
              </a:tr>
              <a:tr h="520583">
                <a:tc>
                  <a:txBody>
                    <a:bodyPr/>
                    <a:lstStyle/>
                    <a:p>
                      <a:pPr>
                        <a:lnSpc>
                          <a:spcPct val="150000"/>
                        </a:lnSpc>
                        <a:spcAft>
                          <a:spcPts val="0"/>
                        </a:spcAft>
                      </a:pPr>
                      <a:r>
                        <a:rPr lang="ru-RU" sz="2400">
                          <a:effectLst/>
                        </a:rPr>
                        <a:t>Масштабирование</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en-US" sz="2400">
                          <a:effectLst/>
                        </a:rPr>
                        <a:t>+</a:t>
                      </a:r>
                      <a:endParaRPr lang="ru-RU" sz="2800">
                        <a:effectLst/>
                        <a:latin typeface="Times New Roman"/>
                        <a:ea typeface="Times New Roman"/>
                      </a:endParaRPr>
                    </a:p>
                  </a:txBody>
                  <a:tcPr marL="68580" marR="68580" marT="0" marB="0"/>
                </a:tc>
              </a:tr>
              <a:tr h="711683">
                <a:tc>
                  <a:txBody>
                    <a:bodyPr/>
                    <a:lstStyle/>
                    <a:p>
                      <a:pPr>
                        <a:lnSpc>
                          <a:spcPct val="150000"/>
                        </a:lnSpc>
                        <a:spcAft>
                          <a:spcPts val="0"/>
                        </a:spcAft>
                      </a:pPr>
                      <a:r>
                        <a:rPr lang="ru-RU" sz="2400">
                          <a:effectLst/>
                        </a:rPr>
                        <a:t>Условия для разработчиков</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Средние</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Высокие</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Средние</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Высокие</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dirty="0">
                          <a:effectLst/>
                        </a:rPr>
                        <a:t>Высокие</a:t>
                      </a:r>
                      <a:endParaRPr lang="ru-RU" sz="2800" dirty="0">
                        <a:effectLst/>
                      </a:endParaRPr>
                    </a:p>
                    <a:p>
                      <a:pPr>
                        <a:lnSpc>
                          <a:spcPct val="150000"/>
                        </a:lnSpc>
                        <a:spcAft>
                          <a:spcPts val="0"/>
                        </a:spcAft>
                      </a:pPr>
                      <a:r>
                        <a:rPr lang="ru-RU" sz="2400" dirty="0">
                          <a:effectLst/>
                        </a:rPr>
                        <a:t> </a:t>
                      </a:r>
                      <a:endParaRPr lang="ru-RU" sz="2800" dirty="0">
                        <a:effectLst/>
                        <a:latin typeface="Times New Roman"/>
                        <a:ea typeface="Times New Roman"/>
                      </a:endParaRPr>
                    </a:p>
                  </a:txBody>
                  <a:tcPr marL="68580" marR="68580" marT="0" marB="0"/>
                </a:tc>
              </a:tr>
              <a:tr h="2320552">
                <a:tc>
                  <a:txBody>
                    <a:bodyPr/>
                    <a:lstStyle/>
                    <a:p>
                      <a:pPr>
                        <a:lnSpc>
                          <a:spcPct val="150000"/>
                        </a:lnSpc>
                        <a:spcAft>
                          <a:spcPts val="0"/>
                        </a:spcAft>
                      </a:pPr>
                      <a:r>
                        <a:rPr lang="ru-RU" sz="2400" dirty="0">
                          <a:effectLst/>
                        </a:rPr>
                        <a:t>Ц</a:t>
                      </a:r>
                      <a:r>
                        <a:rPr lang="en-US" sz="2400" dirty="0" err="1">
                          <a:effectLst/>
                        </a:rPr>
                        <a:t>енообразование</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a:effectLst/>
                        </a:rPr>
                        <a:t>Неизвестно</a:t>
                      </a:r>
                      <a:endParaRPr lang="ru-RU" sz="280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Оплата связана с номером устройства, трафиком данных и хранением данных.</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Оплата по числу миллионов сообщений</a:t>
                      </a:r>
                      <a:endParaRPr lang="ru-RU" sz="2800" dirty="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Оплата за IoT Hub, связанная с количеством устройств и сообщений в сутки</a:t>
                      </a:r>
                      <a:endParaRPr lang="ru-RU" sz="2800">
                        <a:effectLst/>
                        <a:latin typeface="Times New Roman"/>
                        <a:ea typeface="Times New Roman"/>
                      </a:endParaRPr>
                    </a:p>
                  </a:txBody>
                  <a:tcPr marL="68580" marR="68580" marT="0" marB="0"/>
                </a:tc>
                <a:tc>
                  <a:txBody>
                    <a:bodyPr/>
                    <a:lstStyle/>
                    <a:p>
                      <a:pPr>
                        <a:lnSpc>
                          <a:spcPct val="150000"/>
                        </a:lnSpc>
                        <a:spcAft>
                          <a:spcPts val="0"/>
                        </a:spcAft>
                      </a:pPr>
                      <a:r>
                        <a:rPr lang="ru-RU" sz="2400">
                          <a:effectLst/>
                        </a:rPr>
                        <a:t>Оплата связана с количеством устройств и платформой обслуживания.</a:t>
                      </a:r>
                      <a:endParaRPr lang="ru-RU" sz="2800">
                        <a:effectLst/>
                        <a:latin typeface="Times New Roman"/>
                        <a:ea typeface="Times New Roman"/>
                      </a:endParaRPr>
                    </a:p>
                  </a:txBody>
                  <a:tcPr marL="68580" marR="68580" marT="0" marB="0"/>
                </a:tc>
              </a:tr>
              <a:tr h="520583">
                <a:tc>
                  <a:txBody>
                    <a:bodyPr/>
                    <a:lstStyle/>
                    <a:p>
                      <a:pPr>
                        <a:lnSpc>
                          <a:spcPct val="150000"/>
                        </a:lnSpc>
                        <a:spcAft>
                          <a:spcPts val="0"/>
                        </a:spcAft>
                      </a:pPr>
                      <a:r>
                        <a:rPr lang="ru-RU" sz="2400" dirty="0">
                          <a:effectLst/>
                        </a:rPr>
                        <a:t>Тип решения</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Платформа как Сервис</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smtClean="0">
                          <a:effectLst/>
                        </a:rPr>
                        <a:t>Платформа как Сервис</a:t>
                      </a:r>
                      <a:endParaRPr lang="ru-RU" sz="2800" dirty="0">
                        <a:effectLst/>
                        <a:latin typeface="Times New Roman"/>
                        <a:ea typeface="Times New Roman"/>
                      </a:endParaRPr>
                    </a:p>
                  </a:txBody>
                  <a:tcPr marL="63500" marR="63500" marT="63500" marB="63500"/>
                </a:tc>
                <a:tc>
                  <a:txBody>
                    <a:bodyPr/>
                    <a:lstStyle/>
                    <a:p>
                      <a:pPr>
                        <a:lnSpc>
                          <a:spcPct val="150000"/>
                        </a:lnSpc>
                        <a:spcAft>
                          <a:spcPts val="0"/>
                        </a:spcAft>
                      </a:pPr>
                      <a:r>
                        <a:rPr lang="ru-RU" sz="2400" dirty="0">
                          <a:effectLst/>
                        </a:rPr>
                        <a:t>Инфраструктура как Сервис</a:t>
                      </a:r>
                      <a:endParaRPr lang="ru-RU" sz="2800" dirty="0">
                        <a:effectLst/>
                        <a:latin typeface="Times New Roman"/>
                        <a:ea typeface="Times New Roman"/>
                      </a:endParaRPr>
                    </a:p>
                  </a:txBody>
                  <a:tcPr marL="68580" marR="68580" marT="0" marB="0" anchor="ctr"/>
                </a:tc>
                <a:tc>
                  <a:txBody>
                    <a:bodyPr/>
                    <a:lstStyle/>
                    <a:p>
                      <a:pPr>
                        <a:lnSpc>
                          <a:spcPct val="150000"/>
                        </a:lnSpc>
                        <a:spcAft>
                          <a:spcPts val="0"/>
                        </a:spcAft>
                      </a:pPr>
                      <a:r>
                        <a:rPr lang="ru-RU" sz="2400" dirty="0">
                          <a:effectLst/>
                        </a:rPr>
                        <a:t>Платформа как Сервис</a:t>
                      </a:r>
                      <a:endParaRPr lang="ru-RU" sz="2800" dirty="0">
                        <a:effectLst/>
                        <a:latin typeface="Times New Roman"/>
                        <a:ea typeface="Times New Roman"/>
                      </a:endParaRPr>
                    </a:p>
                  </a:txBody>
                  <a:tcPr marL="68580" marR="68580" marT="0" marB="0" anchor="ctr"/>
                </a:tc>
                <a:tc>
                  <a:txBody>
                    <a:bodyPr/>
                    <a:lstStyle/>
                    <a:p>
                      <a:pPr>
                        <a:lnSpc>
                          <a:spcPct val="150000"/>
                        </a:lnSpc>
                        <a:spcAft>
                          <a:spcPts val="0"/>
                        </a:spcAft>
                      </a:pPr>
                      <a:r>
                        <a:rPr lang="ru-RU" sz="2400" dirty="0">
                          <a:effectLst/>
                        </a:rPr>
                        <a:t>Платформа как Сервис</a:t>
                      </a:r>
                      <a:endParaRPr lang="ru-RU" sz="2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14354226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67384" y="586180"/>
            <a:ext cx="20845896"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600" b="1" cap="all" dirty="0">
                <a:solidFill>
                  <a:srgbClr val="253957"/>
                </a:solidFill>
                <a:sym typeface="Arial Narrow"/>
              </a:rPr>
              <a:t>Визуализация данных на платформе </a:t>
            </a:r>
            <a:r>
              <a:rPr lang="en-US" sz="6600" b="1" cap="all" dirty="0" err="1">
                <a:solidFill>
                  <a:srgbClr val="253957"/>
                </a:solidFill>
                <a:sym typeface="Arial Narrow"/>
              </a:rPr>
              <a:t>Thingworx</a:t>
            </a:r>
            <a:endParaRPr lang="ru-RU" sz="66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6" name="Рисунок 5">
            <a:extLst>
              <a:ext uri="{FF2B5EF4-FFF2-40B4-BE49-F238E27FC236}">
                <a16:creationId xmlns="" xmlns:a16="http://schemas.microsoft.com/office/drawing/2014/main" id="{841790DE-18CE-4380-AD18-F505B8EB8821}"/>
              </a:ext>
            </a:extLst>
          </p:cNvPr>
          <p:cNvPicPr>
            <a:picLocks noChangeAspect="1"/>
          </p:cNvPicPr>
          <p:nvPr/>
        </p:nvPicPr>
        <p:blipFill>
          <a:blip r:embed="rId3"/>
          <a:stretch>
            <a:fillRect/>
          </a:stretch>
        </p:blipFill>
        <p:spPr>
          <a:xfrm>
            <a:off x="2901210" y="2643366"/>
            <a:ext cx="18324934" cy="9986271"/>
          </a:xfrm>
          <a:prstGeom prst="rect">
            <a:avLst/>
          </a:prstGeom>
        </p:spPr>
      </p:pic>
      <p:sp>
        <p:nvSpPr>
          <p:cNvPr id="2" name="Номер слайда 1"/>
          <p:cNvSpPr>
            <a:spLocks noGrp="1"/>
          </p:cNvSpPr>
          <p:nvPr>
            <p:ph type="sldNum" sz="quarter" idx="2"/>
          </p:nvPr>
        </p:nvSpPr>
        <p:spPr/>
        <p:txBody>
          <a:bodyPr/>
          <a:lstStyle/>
          <a:p>
            <a:fld id="{86CB4B4D-7CA3-9044-876B-883B54F8677D}" type="slidenum">
              <a:rPr lang="ru-RU" smtClean="0"/>
              <a:t>19</a:t>
            </a:fld>
            <a:endParaRPr lang="ru-RU"/>
          </a:p>
        </p:txBody>
      </p:sp>
    </p:spTree>
    <p:extLst>
      <p:ext uri="{BB962C8B-B14F-4D97-AF65-F5344CB8AC3E}">
        <p14:creationId xmlns:p14="http://schemas.microsoft.com/office/powerpoint/2010/main" val="310354968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Актуальность</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0317" y="4436659"/>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6600" dirty="0">
              <a:solidFill>
                <a:srgbClr val="253957"/>
              </a:solidFill>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a:t>
            </a:fld>
            <a:endParaRPr lang="ru-RU"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646" y="3245995"/>
            <a:ext cx="9719234" cy="71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80" y="5489848"/>
            <a:ext cx="9630747" cy="71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92646" y="12326770"/>
            <a:ext cx="6840760"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ru-RU" sz="2800" dirty="0" smtClean="0">
                <a:latin typeface="Arial Narrow (Основной текст)"/>
              </a:rPr>
              <a:t>* По данным </a:t>
            </a:r>
            <a:r>
              <a:rPr lang="en-US" sz="2800" dirty="0" smtClean="0">
                <a:latin typeface="Arial Narrow (Основной текст)"/>
              </a:rPr>
              <a:t>BI Intelligence</a:t>
            </a:r>
            <a:endParaRPr kumimoji="0" lang="ru-RU" sz="2800" b="0" i="0" u="none" strike="noStrike" cap="none" spc="0" normalizeH="0" baseline="0" dirty="0">
              <a:ln>
                <a:noFill/>
              </a:ln>
              <a:solidFill>
                <a:srgbClr val="000000"/>
              </a:solidFill>
              <a:effectLst/>
              <a:uFillTx/>
              <a:latin typeface="Arial Narrow (Основной текст)"/>
              <a:sym typeface="Helvetica Light"/>
            </a:endParaRPr>
          </a:p>
        </p:txBody>
      </p:sp>
    </p:spTree>
    <p:extLst>
      <p:ext uri="{BB962C8B-B14F-4D97-AF65-F5344CB8AC3E}">
        <p14:creationId xmlns:p14="http://schemas.microsoft.com/office/powerpoint/2010/main" val="330096445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877574" y="586179"/>
            <a:ext cx="2105173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600" dirty="0" smtClean="0"/>
              <a:t>Визуализация данных на платформе </a:t>
            </a:r>
            <a:r>
              <a:rPr lang="en-US" sz="6600" dirty="0" err="1" smtClean="0"/>
              <a:t>Thingworx</a:t>
            </a:r>
            <a:endParaRPr lang="ru-RU" sz="6600" dirty="0" smtClean="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3078" name="Picture 6" descr="https://pp.userapi.com/c846523/v846523325/206820/IOnBoKuI8jc.jpg"/>
          <p:cNvPicPr>
            <a:picLocks noChangeAspect="1" noChangeArrowheads="1"/>
          </p:cNvPicPr>
          <p:nvPr/>
        </p:nvPicPr>
        <p:blipFill rotWithShape="1">
          <a:blip r:embed="rId3">
            <a:extLst>
              <a:ext uri="{28A0092B-C50C-407E-A947-70E740481C1C}">
                <a14:useLocalDpi xmlns:a14="http://schemas.microsoft.com/office/drawing/2010/main" val="0"/>
              </a:ext>
            </a:extLst>
          </a:blip>
          <a:srcRect l="8973" t="58162" r="8358" b="-3637"/>
          <a:stretch/>
        </p:blipFill>
        <p:spPr bwMode="auto">
          <a:xfrm>
            <a:off x="1863765" y="3545632"/>
            <a:ext cx="20180969" cy="8158990"/>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2"/>
          </p:nvPr>
        </p:nvSpPr>
        <p:spPr/>
        <p:txBody>
          <a:bodyPr/>
          <a:lstStyle/>
          <a:p>
            <a:fld id="{86CB4B4D-7CA3-9044-876B-883B54F8677D}" type="slidenum">
              <a:rPr lang="ru-RU" smtClean="0"/>
              <a:t>20</a:t>
            </a:fld>
            <a:endParaRPr lang="ru-RU"/>
          </a:p>
        </p:txBody>
      </p:sp>
    </p:spTree>
    <p:extLst>
      <p:ext uri="{BB962C8B-B14F-4D97-AF65-F5344CB8AC3E}">
        <p14:creationId xmlns:p14="http://schemas.microsoft.com/office/powerpoint/2010/main" val="359387528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Применение системы сбора данных</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2969568"/>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lnSpc>
                <a:spcPct val="150000"/>
              </a:lnSpc>
            </a:pPr>
            <a:r>
              <a:rPr lang="ru-RU" sz="5400" dirty="0" smtClean="0">
                <a:solidFill>
                  <a:srgbClr val="253957"/>
                </a:solidFill>
                <a:latin typeface="+mn-lt"/>
              </a:rPr>
              <a:t>Данная система позволяет проводить:</a:t>
            </a:r>
            <a:endParaRPr lang="ru-RU" sz="5400" dirty="0">
              <a:solidFill>
                <a:srgbClr val="253957"/>
              </a:solidFill>
              <a:latin typeface="+mn-lt"/>
            </a:endParaRPr>
          </a:p>
          <a:p>
            <a:pPr marL="571500" indent="-571500" algn="l">
              <a:lnSpc>
                <a:spcPct val="150000"/>
              </a:lnSpc>
              <a:buFont typeface="Arial" panose="020B0604020202020204" pitchFamily="34" charset="0"/>
              <a:buChar char="•"/>
            </a:pPr>
            <a:r>
              <a:rPr lang="ru-RU" sz="5400" dirty="0" smtClean="0">
                <a:solidFill>
                  <a:srgbClr val="253957"/>
                </a:solidFill>
                <a:latin typeface="+mn-lt"/>
              </a:rPr>
              <a:t>Исследования </a:t>
            </a:r>
            <a:r>
              <a:rPr lang="ru-RU" sz="5400" dirty="0">
                <a:solidFill>
                  <a:srgbClr val="253957"/>
                </a:solidFill>
                <a:latin typeface="+mn-lt"/>
              </a:rPr>
              <a:t>и </a:t>
            </a:r>
            <a:r>
              <a:rPr lang="ru-RU" sz="5400" dirty="0" smtClean="0">
                <a:solidFill>
                  <a:srgbClr val="253957"/>
                </a:solidFill>
                <a:latin typeface="+mn-lt"/>
              </a:rPr>
              <a:t>разработку </a:t>
            </a:r>
            <a:r>
              <a:rPr lang="ru-RU" sz="5400" dirty="0">
                <a:solidFill>
                  <a:srgbClr val="253957"/>
                </a:solidFill>
                <a:latin typeface="+mn-lt"/>
              </a:rPr>
              <a:t>моделей </a:t>
            </a:r>
            <a:r>
              <a:rPr lang="ru-RU" sz="5400" dirty="0" smtClean="0">
                <a:solidFill>
                  <a:srgbClr val="253957"/>
                </a:solidFill>
                <a:latin typeface="+mn-lt"/>
              </a:rPr>
              <a:t>обзора </a:t>
            </a:r>
            <a:r>
              <a:rPr lang="ru-RU" sz="5400" dirty="0" err="1" smtClean="0">
                <a:solidFill>
                  <a:srgbClr val="253957"/>
                </a:solidFill>
                <a:latin typeface="+mn-lt"/>
              </a:rPr>
              <a:t>энергоэффективности</a:t>
            </a:r>
            <a:r>
              <a:rPr lang="ru-RU" sz="5400" dirty="0" smtClean="0">
                <a:solidFill>
                  <a:srgbClr val="253957"/>
                </a:solidFill>
                <a:latin typeface="+mn-lt"/>
              </a:rPr>
              <a:t> системы</a:t>
            </a:r>
            <a:endParaRPr lang="en-US" sz="5400" dirty="0">
              <a:solidFill>
                <a:srgbClr val="253957"/>
              </a:solidFill>
              <a:latin typeface="+mn-lt"/>
            </a:endParaRPr>
          </a:p>
          <a:p>
            <a:pPr marL="571500" indent="-571500" algn="l">
              <a:lnSpc>
                <a:spcPct val="150000"/>
              </a:lnSpc>
              <a:buFont typeface="Arial" panose="020B0604020202020204" pitchFamily="34" charset="0"/>
              <a:buChar char="•"/>
            </a:pPr>
            <a:r>
              <a:rPr lang="ru-RU" sz="5400" dirty="0" smtClean="0">
                <a:solidFill>
                  <a:srgbClr val="253957"/>
                </a:solidFill>
                <a:latin typeface="+mn-lt"/>
              </a:rPr>
              <a:t>О</a:t>
            </a:r>
            <a:r>
              <a:rPr lang="ru-RU" sz="5400" dirty="0" smtClean="0">
                <a:solidFill>
                  <a:srgbClr val="253957"/>
                </a:solidFill>
                <a:latin typeface="+mn-lt"/>
              </a:rPr>
              <a:t>пыты и исследования в области программно-конфигурируемых сетей</a:t>
            </a:r>
          </a:p>
          <a:p>
            <a:pPr marL="571500" indent="-571500" algn="l">
              <a:lnSpc>
                <a:spcPct val="150000"/>
              </a:lnSpc>
              <a:buFont typeface="Arial" panose="020B0604020202020204" pitchFamily="34" charset="0"/>
              <a:buChar char="•"/>
            </a:pPr>
            <a:r>
              <a:rPr lang="ru-RU" sz="5400" dirty="0" smtClean="0">
                <a:solidFill>
                  <a:srgbClr val="253957"/>
                </a:solidFill>
                <a:latin typeface="+mn-lt"/>
              </a:rPr>
              <a:t>Научно-исследовательские работы в рамках учебного процесса студентов</a:t>
            </a:r>
            <a:endParaRPr lang="ru-RU" sz="5400" dirty="0">
              <a:solidFill>
                <a:srgbClr val="253957"/>
              </a:solidFill>
              <a:latin typeface="+mn-lt"/>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21</a:t>
            </a:fld>
            <a:endParaRPr lang="ru-RU"/>
          </a:p>
        </p:txBody>
      </p:sp>
    </p:spTree>
    <p:extLst>
      <p:ext uri="{BB962C8B-B14F-4D97-AF65-F5344CB8AC3E}">
        <p14:creationId xmlns:p14="http://schemas.microsoft.com/office/powerpoint/2010/main" val="297541818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Заключение</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2969568"/>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lnSpc>
                <a:spcPct val="150000"/>
              </a:lnSpc>
            </a:pPr>
            <a:r>
              <a:rPr lang="ru-RU" sz="5400" dirty="0" smtClean="0">
                <a:solidFill>
                  <a:srgbClr val="253957"/>
                </a:solidFill>
                <a:latin typeface="+mn-lt"/>
              </a:rPr>
              <a:t>Были достигнуты следующие результаты:	</a:t>
            </a:r>
          </a:p>
          <a:p>
            <a:pPr marL="685800" indent="-685800" algn="l">
              <a:lnSpc>
                <a:spcPct val="150000"/>
              </a:lnSpc>
              <a:buFont typeface="Arial" panose="020B0604020202020204" pitchFamily="34" charset="0"/>
              <a:buChar char="•"/>
            </a:pPr>
            <a:r>
              <a:rPr lang="ru-RU" sz="5400" dirty="0" smtClean="0">
                <a:solidFill>
                  <a:srgbClr val="253957"/>
                </a:solidFill>
                <a:latin typeface="+mn-lt"/>
              </a:rPr>
              <a:t>Исследованы и разработаны элементы инфраструктуры для реализации различных научно-исследовательских и учебных проектов</a:t>
            </a:r>
          </a:p>
          <a:p>
            <a:pPr marL="685800" indent="-685800" algn="l">
              <a:lnSpc>
                <a:spcPct val="150000"/>
              </a:lnSpc>
              <a:buFont typeface="Arial" panose="020B0604020202020204" pitchFamily="34" charset="0"/>
              <a:buChar char="•"/>
            </a:pPr>
            <a:r>
              <a:rPr lang="ru-RU" sz="5400" dirty="0" smtClean="0">
                <a:solidFill>
                  <a:srgbClr val="253957"/>
                </a:solidFill>
                <a:latin typeface="+mn-lt"/>
              </a:rPr>
              <a:t>Решены все поставленные задачи</a:t>
            </a:r>
          </a:p>
          <a:p>
            <a:pPr marL="685800" indent="-685800" algn="l">
              <a:lnSpc>
                <a:spcPct val="150000"/>
              </a:lnSpc>
              <a:buFont typeface="Arial" panose="020B0604020202020204" pitchFamily="34" charset="0"/>
              <a:buChar char="•"/>
            </a:pPr>
            <a:r>
              <a:rPr lang="ru-RU" sz="5400" dirty="0" smtClean="0">
                <a:solidFill>
                  <a:srgbClr val="253957"/>
                </a:solidFill>
                <a:latin typeface="+mn-lt"/>
              </a:rPr>
              <a:t>Проведены эксперименты на базе системы </a:t>
            </a:r>
            <a:r>
              <a:rPr lang="ru-RU" sz="5400" dirty="0">
                <a:solidFill>
                  <a:srgbClr val="253957"/>
                </a:solidFill>
                <a:latin typeface="+mn-lt"/>
              </a:rPr>
              <a:t>сбора </a:t>
            </a:r>
            <a:r>
              <a:rPr lang="ru-RU" sz="5400" dirty="0" smtClean="0">
                <a:solidFill>
                  <a:srgbClr val="253957"/>
                </a:solidFill>
                <a:latin typeface="+mn-lt"/>
              </a:rPr>
              <a:t>данных и различных облачных платформах интернета вещей</a:t>
            </a:r>
            <a:endParaRPr lang="ru-RU" sz="5400" dirty="0" smtClean="0">
              <a:solidFill>
                <a:srgbClr val="253957"/>
              </a:solidFill>
              <a:latin typeface="+mn-lt"/>
            </a:endParaRPr>
          </a:p>
          <a:p>
            <a:pPr algn="l">
              <a:lnSpc>
                <a:spcPct val="150000"/>
              </a:lnSpc>
            </a:pPr>
            <a:endParaRPr lang="ru-RU" sz="5400" dirty="0" smtClean="0">
              <a:solidFill>
                <a:srgbClr val="253957"/>
              </a:solidFill>
              <a:latin typeface="+mn-lt"/>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22</a:t>
            </a:fld>
            <a:endParaRPr lang="ru-RU"/>
          </a:p>
        </p:txBody>
      </p:sp>
    </p:spTree>
    <p:extLst>
      <p:ext uri="{BB962C8B-B14F-4D97-AF65-F5344CB8AC3E}">
        <p14:creationId xmlns:p14="http://schemas.microsoft.com/office/powerpoint/2010/main" val="32572351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Научная деятельность</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2969568"/>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marL="857250" indent="-857250" algn="l">
              <a:lnSpc>
                <a:spcPct val="150000"/>
              </a:lnSpc>
              <a:buFont typeface="Arial" panose="020B0604020202020204" pitchFamily="34" charset="0"/>
              <a:buChar char="•"/>
            </a:pPr>
            <a:r>
              <a:rPr lang="ru-RU" sz="5400" dirty="0" smtClean="0">
                <a:solidFill>
                  <a:srgbClr val="253957"/>
                </a:solidFill>
                <a:latin typeface="+mn-lt"/>
              </a:rPr>
              <a:t>Результаты </a:t>
            </a:r>
            <a:r>
              <a:rPr lang="ru-RU" sz="5400" dirty="0" smtClean="0">
                <a:solidFill>
                  <a:srgbClr val="253957"/>
                </a:solidFill>
                <a:latin typeface="+mn-lt"/>
              </a:rPr>
              <a:t>данной работы </a:t>
            </a:r>
            <a:r>
              <a:rPr lang="ru-RU" sz="5400" dirty="0" smtClean="0">
                <a:solidFill>
                  <a:srgbClr val="253957"/>
                </a:solidFill>
                <a:latin typeface="+mn-lt"/>
              </a:rPr>
              <a:t>были представлены </a:t>
            </a:r>
            <a:r>
              <a:rPr lang="ru-RU" sz="5400" dirty="0" smtClean="0">
                <a:solidFill>
                  <a:srgbClr val="253957"/>
                </a:solidFill>
                <a:latin typeface="+mn-lt"/>
              </a:rPr>
              <a:t>на </a:t>
            </a:r>
            <a:r>
              <a:rPr lang="en-US" sz="5400" dirty="0" smtClean="0">
                <a:solidFill>
                  <a:srgbClr val="253957"/>
                </a:solidFill>
                <a:latin typeface="+mn-lt"/>
              </a:rPr>
              <a:t>V</a:t>
            </a:r>
            <a:r>
              <a:rPr lang="ru-RU" sz="5400" dirty="0" smtClean="0">
                <a:solidFill>
                  <a:srgbClr val="253957"/>
                </a:solidFill>
                <a:latin typeface="+mn-lt"/>
              </a:rPr>
              <a:t> международной конференции «Информационные технологии и </a:t>
            </a:r>
            <a:r>
              <a:rPr lang="ru-RU" sz="5400" dirty="0" err="1" smtClean="0">
                <a:solidFill>
                  <a:srgbClr val="253957"/>
                </a:solidFill>
                <a:latin typeface="+mn-lt"/>
              </a:rPr>
              <a:t>нанотехнологии</a:t>
            </a:r>
            <a:r>
              <a:rPr lang="ru-RU" sz="5400" dirty="0" smtClean="0">
                <a:solidFill>
                  <a:srgbClr val="253957"/>
                </a:solidFill>
                <a:latin typeface="+mn-lt"/>
              </a:rPr>
              <a:t>» (</a:t>
            </a:r>
            <a:r>
              <a:rPr lang="en-US" sz="5400" dirty="0" smtClean="0">
                <a:solidFill>
                  <a:srgbClr val="253957"/>
                </a:solidFill>
                <a:latin typeface="+mn-lt"/>
              </a:rPr>
              <a:t>ITNT-2019)</a:t>
            </a:r>
            <a:endParaRPr lang="ru-RU" sz="5400" dirty="0" smtClean="0">
              <a:solidFill>
                <a:srgbClr val="253957"/>
              </a:solidFill>
              <a:latin typeface="+mn-lt"/>
            </a:endParaRPr>
          </a:p>
          <a:p>
            <a:pPr marL="857250" indent="-857250" algn="l">
              <a:lnSpc>
                <a:spcPct val="150000"/>
              </a:lnSpc>
              <a:buFont typeface="Arial" panose="020B0604020202020204" pitchFamily="34" charset="0"/>
              <a:buChar char="•"/>
            </a:pPr>
            <a:r>
              <a:rPr lang="ru-RU" sz="5400" dirty="0" smtClean="0">
                <a:solidFill>
                  <a:srgbClr val="253957"/>
                </a:solidFill>
                <a:latin typeface="+mn-lt"/>
              </a:rPr>
              <a:t>Доклад по статье был очно произведен на данной конференции</a:t>
            </a:r>
            <a:endParaRPr lang="en-US" sz="5400" dirty="0" smtClean="0">
              <a:solidFill>
                <a:srgbClr val="253957"/>
              </a:solidFill>
              <a:latin typeface="+mn-lt"/>
            </a:endParaRPr>
          </a:p>
          <a:p>
            <a:pPr marL="857250" indent="-857250" algn="l">
              <a:lnSpc>
                <a:spcPct val="150000"/>
              </a:lnSpc>
              <a:buFont typeface="Arial" panose="020B0604020202020204" pitchFamily="34" charset="0"/>
              <a:buChar char="•"/>
            </a:pPr>
            <a:r>
              <a:rPr lang="ru-RU" sz="5400" dirty="0" smtClean="0">
                <a:solidFill>
                  <a:srgbClr val="253957"/>
                </a:solidFill>
                <a:latin typeface="+mn-lt"/>
              </a:rPr>
              <a:t>Статья по</a:t>
            </a:r>
            <a:r>
              <a:rPr lang="en-US" sz="5400" dirty="0" smtClean="0">
                <a:solidFill>
                  <a:srgbClr val="253957"/>
                </a:solidFill>
                <a:latin typeface="+mn-lt"/>
              </a:rPr>
              <a:t> </a:t>
            </a:r>
            <a:r>
              <a:rPr lang="ru-RU" sz="5400" dirty="0" smtClean="0">
                <a:solidFill>
                  <a:srgbClr val="253957"/>
                </a:solidFill>
                <a:latin typeface="+mn-lt"/>
              </a:rPr>
              <a:t>этой</a:t>
            </a:r>
            <a:r>
              <a:rPr lang="ru-RU" sz="5400" dirty="0" smtClean="0">
                <a:solidFill>
                  <a:srgbClr val="253957"/>
                </a:solidFill>
                <a:latin typeface="+mn-lt"/>
              </a:rPr>
              <a:t> работе была принята к публикации в сборнике работ конференции и в журнале, рецензируемом </a:t>
            </a:r>
            <a:r>
              <a:rPr lang="en-US" sz="5400" dirty="0" smtClean="0">
                <a:solidFill>
                  <a:srgbClr val="253957"/>
                </a:solidFill>
                <a:latin typeface="+mn-lt"/>
              </a:rPr>
              <a:t>Scopus</a:t>
            </a:r>
            <a:r>
              <a:rPr lang="ru-RU" sz="5400" dirty="0" smtClean="0">
                <a:solidFill>
                  <a:srgbClr val="253957"/>
                </a:solidFill>
                <a:latin typeface="+mn-lt"/>
              </a:rPr>
              <a:t>, </a:t>
            </a:r>
            <a:r>
              <a:rPr lang="ru-RU" sz="5400" dirty="0" smtClean="0">
                <a:solidFill>
                  <a:srgbClr val="253957"/>
                </a:solidFill>
                <a:latin typeface="+mn-lt"/>
              </a:rPr>
              <a:t>«</a:t>
            </a:r>
            <a:r>
              <a:rPr lang="en-US" sz="5400" dirty="0" smtClean="0">
                <a:solidFill>
                  <a:srgbClr val="253957"/>
                </a:solidFill>
                <a:latin typeface="+mn-lt"/>
              </a:rPr>
              <a:t>Journal of Physics: Conference Series</a:t>
            </a:r>
            <a:r>
              <a:rPr lang="ru-RU" sz="5400" dirty="0" smtClean="0">
                <a:solidFill>
                  <a:srgbClr val="253957"/>
                </a:solidFill>
                <a:latin typeface="+mn-lt"/>
              </a:rPr>
              <a:t>»</a:t>
            </a:r>
            <a:endParaRPr lang="ru-RU" sz="5400" dirty="0" smtClean="0">
              <a:solidFill>
                <a:srgbClr val="253957"/>
              </a:solidFill>
              <a:latin typeface="+mn-lt"/>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23</a:t>
            </a:fld>
            <a:endParaRPr lang="ru-RU"/>
          </a:p>
        </p:txBody>
      </p:sp>
    </p:spTree>
    <p:extLst>
      <p:ext uri="{BB962C8B-B14F-4D97-AF65-F5344CB8AC3E}">
        <p14:creationId xmlns:p14="http://schemas.microsoft.com/office/powerpoint/2010/main" val="377569608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Список литературы</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2969568"/>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lvl="0" algn="just"/>
            <a:r>
              <a:rPr lang="en-US" sz="3800" dirty="0">
                <a:solidFill>
                  <a:srgbClr val="253957"/>
                </a:solidFill>
                <a:latin typeface="+mn-lt"/>
              </a:rPr>
              <a:t>1.	</a:t>
            </a:r>
            <a:r>
              <a:rPr lang="en-US" sz="3800" dirty="0" err="1">
                <a:solidFill>
                  <a:srgbClr val="253957"/>
                </a:solidFill>
                <a:latin typeface="+mn-lt"/>
              </a:rPr>
              <a:t>Gubbi</a:t>
            </a:r>
            <a:r>
              <a:rPr lang="en-US" sz="3800" dirty="0">
                <a:solidFill>
                  <a:srgbClr val="253957"/>
                </a:solidFill>
                <a:latin typeface="+mn-lt"/>
              </a:rPr>
              <a:t> J. et al. Internet of Things (IoT): A vision, architectural elements, and future directions //Future generation computer systems. – 2013. – </a:t>
            </a:r>
            <a:r>
              <a:rPr lang="ru-RU" sz="3800" dirty="0">
                <a:solidFill>
                  <a:srgbClr val="253957"/>
                </a:solidFill>
                <a:latin typeface="+mn-lt"/>
              </a:rPr>
              <a:t>Т. 29. – №. 7. – С. 1645-1660.</a:t>
            </a:r>
          </a:p>
          <a:p>
            <a:pPr lvl="0" algn="just"/>
            <a:r>
              <a:rPr lang="ru-RU" sz="3800" dirty="0">
                <a:solidFill>
                  <a:srgbClr val="253957"/>
                </a:solidFill>
                <a:latin typeface="+mn-lt"/>
              </a:rPr>
              <a:t>2.	</a:t>
            </a:r>
            <a:r>
              <a:rPr lang="en-US" sz="3800" dirty="0" err="1">
                <a:solidFill>
                  <a:srgbClr val="253957"/>
                </a:solidFill>
                <a:latin typeface="+mn-lt"/>
              </a:rPr>
              <a:t>Wollschlaeger</a:t>
            </a:r>
            <a:r>
              <a:rPr lang="en-US" sz="3800" dirty="0">
                <a:solidFill>
                  <a:srgbClr val="253957"/>
                </a:solidFill>
                <a:latin typeface="+mn-lt"/>
              </a:rPr>
              <a:t> M., </a:t>
            </a:r>
            <a:r>
              <a:rPr lang="en-US" sz="3800" dirty="0" err="1">
                <a:solidFill>
                  <a:srgbClr val="253957"/>
                </a:solidFill>
                <a:latin typeface="+mn-lt"/>
              </a:rPr>
              <a:t>Sauter</a:t>
            </a:r>
            <a:r>
              <a:rPr lang="en-US" sz="3800" dirty="0">
                <a:solidFill>
                  <a:srgbClr val="253957"/>
                </a:solidFill>
                <a:latin typeface="+mn-lt"/>
              </a:rPr>
              <a:t> T., </a:t>
            </a:r>
            <a:r>
              <a:rPr lang="en-US" sz="3800" dirty="0" err="1">
                <a:solidFill>
                  <a:srgbClr val="253957"/>
                </a:solidFill>
                <a:latin typeface="+mn-lt"/>
              </a:rPr>
              <a:t>Jasperneite</a:t>
            </a:r>
            <a:r>
              <a:rPr lang="en-US" sz="3800" dirty="0">
                <a:solidFill>
                  <a:srgbClr val="253957"/>
                </a:solidFill>
                <a:latin typeface="+mn-lt"/>
              </a:rPr>
              <a:t> J. The future of industrial communication: Automation networks in the era of the internet of things and industry 4.0 //IEEE Industrial Electronics Magazine. – 2017. – </a:t>
            </a:r>
            <a:r>
              <a:rPr lang="ru-RU" sz="3800" dirty="0">
                <a:solidFill>
                  <a:srgbClr val="253957"/>
                </a:solidFill>
                <a:latin typeface="+mn-lt"/>
              </a:rPr>
              <a:t>Т. 11. – №. 1. – С. 17-27.</a:t>
            </a:r>
          </a:p>
          <a:p>
            <a:pPr lvl="0" algn="just"/>
            <a:r>
              <a:rPr lang="ru-RU" sz="3800" dirty="0">
                <a:solidFill>
                  <a:srgbClr val="253957"/>
                </a:solidFill>
                <a:latin typeface="+mn-lt"/>
              </a:rPr>
              <a:t>3.	</a:t>
            </a:r>
            <a:r>
              <a:rPr lang="en-US" sz="3800" dirty="0">
                <a:solidFill>
                  <a:srgbClr val="253957"/>
                </a:solidFill>
                <a:latin typeface="+mn-lt"/>
              </a:rPr>
              <a:t>Sanchez-</a:t>
            </a:r>
            <a:r>
              <a:rPr lang="en-US" sz="3800" dirty="0" err="1">
                <a:solidFill>
                  <a:srgbClr val="253957"/>
                </a:solidFill>
                <a:latin typeface="+mn-lt"/>
              </a:rPr>
              <a:t>Iborra</a:t>
            </a:r>
            <a:r>
              <a:rPr lang="en-US" sz="3800" dirty="0">
                <a:solidFill>
                  <a:srgbClr val="253957"/>
                </a:solidFill>
                <a:latin typeface="+mn-lt"/>
              </a:rPr>
              <a:t> R., Cano M. D. State of the art in LP-WAN solutions for industrial IoT services //Sensors. – 2016. – </a:t>
            </a:r>
            <a:r>
              <a:rPr lang="ru-RU" sz="3800" dirty="0">
                <a:solidFill>
                  <a:srgbClr val="253957"/>
                </a:solidFill>
                <a:latin typeface="+mn-lt"/>
              </a:rPr>
              <a:t>Т. 16. – №. 5. – С. 708.</a:t>
            </a:r>
          </a:p>
          <a:p>
            <a:pPr lvl="0" algn="just"/>
            <a:r>
              <a:rPr lang="ru-RU" sz="3800" dirty="0">
                <a:solidFill>
                  <a:srgbClr val="253957"/>
                </a:solidFill>
                <a:latin typeface="+mn-lt"/>
              </a:rPr>
              <a:t>4.	</a:t>
            </a:r>
            <a:r>
              <a:rPr lang="en-US" sz="3800" dirty="0">
                <a:solidFill>
                  <a:srgbClr val="253957"/>
                </a:solidFill>
                <a:latin typeface="+mn-lt"/>
              </a:rPr>
              <a:t>Ray P. P. A survey of IoT cloud platforms //Future Computing and Informatics Journal. – 2016. – </a:t>
            </a:r>
            <a:r>
              <a:rPr lang="ru-RU" sz="3800" dirty="0">
                <a:solidFill>
                  <a:srgbClr val="253957"/>
                </a:solidFill>
                <a:latin typeface="+mn-lt"/>
              </a:rPr>
              <a:t>Т. 1. – №. 1-2. – С. 35-46.</a:t>
            </a:r>
          </a:p>
          <a:p>
            <a:pPr lvl="0" algn="just"/>
            <a:r>
              <a:rPr lang="ru-RU" sz="3800" dirty="0">
                <a:solidFill>
                  <a:srgbClr val="253957"/>
                </a:solidFill>
                <a:latin typeface="+mn-lt"/>
              </a:rPr>
              <a:t>5.	</a:t>
            </a:r>
            <a:r>
              <a:rPr lang="en-US" sz="3800" dirty="0">
                <a:solidFill>
                  <a:srgbClr val="253957"/>
                </a:solidFill>
                <a:latin typeface="+mn-lt"/>
              </a:rPr>
              <a:t>Sebastian, S., Ray, P.P., 2015. Development of IoT invasive architecture for complying with health of home. In: Proceedings of I3CS, </a:t>
            </a:r>
            <a:r>
              <a:rPr lang="en-US" sz="3800" dirty="0" err="1">
                <a:solidFill>
                  <a:srgbClr val="253957"/>
                </a:solidFill>
                <a:latin typeface="+mn-lt"/>
              </a:rPr>
              <a:t>Shillong</a:t>
            </a:r>
            <a:r>
              <a:rPr lang="en-US" sz="3800" dirty="0">
                <a:solidFill>
                  <a:srgbClr val="253957"/>
                </a:solidFill>
                <a:latin typeface="+mn-lt"/>
              </a:rPr>
              <a:t>, pp. 79–83.</a:t>
            </a:r>
          </a:p>
          <a:p>
            <a:pPr lvl="0" algn="just"/>
            <a:r>
              <a:rPr lang="en-US" sz="3800" dirty="0">
                <a:solidFill>
                  <a:srgbClr val="253957"/>
                </a:solidFill>
                <a:latin typeface="+mn-lt"/>
              </a:rPr>
              <a:t>6.	Peters S. W., Heath Jr R. W. The future of WiMAX: </a:t>
            </a:r>
            <a:r>
              <a:rPr lang="en-US" sz="3800" dirty="0" err="1">
                <a:solidFill>
                  <a:srgbClr val="253957"/>
                </a:solidFill>
                <a:latin typeface="+mn-lt"/>
              </a:rPr>
              <a:t>Multihop</a:t>
            </a:r>
            <a:r>
              <a:rPr lang="en-US" sz="3800" dirty="0">
                <a:solidFill>
                  <a:srgbClr val="253957"/>
                </a:solidFill>
                <a:latin typeface="+mn-lt"/>
              </a:rPr>
              <a:t> relaying with IEEE 802.16 j //IEEE Communications Magazine. – 2009. – </a:t>
            </a:r>
            <a:r>
              <a:rPr lang="ru-RU" sz="3800" dirty="0">
                <a:solidFill>
                  <a:srgbClr val="253957"/>
                </a:solidFill>
                <a:latin typeface="+mn-lt"/>
              </a:rPr>
              <a:t>Т. 47. – №. 1. – С. 104-111.</a:t>
            </a:r>
          </a:p>
          <a:p>
            <a:pPr lvl="0" algn="just"/>
            <a:r>
              <a:rPr lang="ru-RU" sz="3800" dirty="0">
                <a:solidFill>
                  <a:srgbClr val="253957"/>
                </a:solidFill>
                <a:latin typeface="+mn-lt"/>
              </a:rPr>
              <a:t>7.	</a:t>
            </a:r>
            <a:r>
              <a:rPr lang="en-US" sz="3800" dirty="0" err="1">
                <a:solidFill>
                  <a:srgbClr val="253957"/>
                </a:solidFill>
                <a:latin typeface="+mn-lt"/>
              </a:rPr>
              <a:t>Vasisht</a:t>
            </a:r>
            <a:r>
              <a:rPr lang="en-US" sz="3800" dirty="0">
                <a:solidFill>
                  <a:srgbClr val="253957"/>
                </a:solidFill>
                <a:latin typeface="+mn-lt"/>
              </a:rPr>
              <a:t> D. et al. </a:t>
            </a:r>
            <a:r>
              <a:rPr lang="en-US" sz="3800" dirty="0" err="1">
                <a:solidFill>
                  <a:srgbClr val="253957"/>
                </a:solidFill>
                <a:latin typeface="+mn-lt"/>
              </a:rPr>
              <a:t>Farmbeats</a:t>
            </a:r>
            <a:r>
              <a:rPr lang="en-US" sz="3800" dirty="0">
                <a:solidFill>
                  <a:srgbClr val="253957"/>
                </a:solidFill>
                <a:latin typeface="+mn-lt"/>
              </a:rPr>
              <a:t>: An </a:t>
            </a:r>
            <a:r>
              <a:rPr lang="en-US" sz="3800" dirty="0" err="1">
                <a:solidFill>
                  <a:srgbClr val="253957"/>
                </a:solidFill>
                <a:latin typeface="+mn-lt"/>
              </a:rPr>
              <a:t>iot</a:t>
            </a:r>
            <a:r>
              <a:rPr lang="en-US" sz="3800" dirty="0">
                <a:solidFill>
                  <a:srgbClr val="253957"/>
                </a:solidFill>
                <a:latin typeface="+mn-lt"/>
              </a:rPr>
              <a:t> platform for data-driven agriculture //14th {USENIX} Symposium on Networked Systems Design and Implementation ({NSDI} 17). – 2017. – </a:t>
            </a:r>
            <a:r>
              <a:rPr lang="ru-RU" sz="3800" dirty="0">
                <a:solidFill>
                  <a:srgbClr val="253957"/>
                </a:solidFill>
                <a:latin typeface="+mn-lt"/>
              </a:rPr>
              <a:t>С. 515-529.</a:t>
            </a:r>
          </a:p>
          <a:p>
            <a:pPr lvl="0" algn="just"/>
            <a:r>
              <a:rPr lang="ru-RU" sz="3800" dirty="0">
                <a:solidFill>
                  <a:srgbClr val="253957"/>
                </a:solidFill>
                <a:latin typeface="+mn-lt"/>
              </a:rPr>
              <a:t>8.	</a:t>
            </a:r>
            <a:r>
              <a:rPr lang="en-US" sz="3800" dirty="0" err="1">
                <a:solidFill>
                  <a:srgbClr val="253957"/>
                </a:solidFill>
                <a:latin typeface="+mn-lt"/>
              </a:rPr>
              <a:t>Bor</a:t>
            </a:r>
            <a:r>
              <a:rPr lang="en-US" sz="3800" dirty="0">
                <a:solidFill>
                  <a:srgbClr val="253957"/>
                </a:solidFill>
                <a:latin typeface="+mn-lt"/>
              </a:rPr>
              <a:t> M. C. et al. Do </a:t>
            </a:r>
            <a:r>
              <a:rPr lang="en-US" sz="3800" dirty="0" err="1">
                <a:solidFill>
                  <a:srgbClr val="253957"/>
                </a:solidFill>
                <a:latin typeface="+mn-lt"/>
              </a:rPr>
              <a:t>LoRa</a:t>
            </a:r>
            <a:r>
              <a:rPr lang="en-US" sz="3800" dirty="0">
                <a:solidFill>
                  <a:srgbClr val="253957"/>
                </a:solidFill>
                <a:latin typeface="+mn-lt"/>
              </a:rPr>
              <a:t> low-power wide-area networks scale? //Proceedings of the 19th ACM International Conference on Modeling, Analysis and Simulation of Wireless and Mobile Systems. – ACM, 2016. – </a:t>
            </a:r>
            <a:r>
              <a:rPr lang="ru-RU" sz="3800" dirty="0">
                <a:solidFill>
                  <a:srgbClr val="253957"/>
                </a:solidFill>
                <a:latin typeface="+mn-lt"/>
              </a:rPr>
              <a:t>С. 59-67</a:t>
            </a:r>
            <a:r>
              <a:rPr lang="ru-RU" sz="3800" dirty="0">
                <a:solidFill>
                  <a:srgbClr val="253957"/>
                </a:solidFill>
                <a:latin typeface="+mn-lt"/>
              </a:rPr>
              <a:t>.</a:t>
            </a:r>
            <a:endParaRPr lang="ru-RU" sz="3800" dirty="0">
              <a:solidFill>
                <a:srgbClr val="253957"/>
              </a:solidFill>
              <a:latin typeface="+mn-lt"/>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24</a:t>
            </a:fld>
            <a:endParaRPr lang="ru-RU"/>
          </a:p>
        </p:txBody>
      </p:sp>
    </p:spTree>
    <p:extLst>
      <p:ext uri="{BB962C8B-B14F-4D97-AF65-F5344CB8AC3E}">
        <p14:creationId xmlns:p14="http://schemas.microsoft.com/office/powerpoint/2010/main" val="168233332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Список литературы</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2969568"/>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lvl="0" algn="just"/>
            <a:r>
              <a:rPr lang="ru-RU" sz="4000" dirty="0">
                <a:solidFill>
                  <a:srgbClr val="253957"/>
                </a:solidFill>
                <a:latin typeface="+mn-lt"/>
              </a:rPr>
              <a:t>9</a:t>
            </a:r>
            <a:r>
              <a:rPr lang="ru-RU" sz="4000" dirty="0">
                <a:solidFill>
                  <a:srgbClr val="253957"/>
                </a:solidFill>
                <a:latin typeface="+mn-lt"/>
              </a:rPr>
              <a:t>.	</a:t>
            </a:r>
            <a:r>
              <a:rPr lang="en-US" sz="4000" dirty="0">
                <a:solidFill>
                  <a:srgbClr val="253957"/>
                </a:solidFill>
                <a:latin typeface="+mn-lt"/>
              </a:rPr>
              <a:t>Light R. A. </a:t>
            </a:r>
            <a:r>
              <a:rPr lang="en-US" sz="4000" dirty="0" err="1">
                <a:solidFill>
                  <a:srgbClr val="253957"/>
                </a:solidFill>
                <a:latin typeface="+mn-lt"/>
              </a:rPr>
              <a:t>Mosquitto</a:t>
            </a:r>
            <a:r>
              <a:rPr lang="en-US" sz="4000" dirty="0">
                <a:solidFill>
                  <a:srgbClr val="253957"/>
                </a:solidFill>
                <a:latin typeface="+mn-lt"/>
              </a:rPr>
              <a:t>: server and client implementation of the MQTT protocol //The Journal of Open Source Software. – 2017. – </a:t>
            </a:r>
            <a:r>
              <a:rPr lang="ru-RU" sz="4000" dirty="0">
                <a:solidFill>
                  <a:srgbClr val="253957"/>
                </a:solidFill>
                <a:latin typeface="+mn-lt"/>
              </a:rPr>
              <a:t>Т. 2. – №. 13. – С. 265.</a:t>
            </a:r>
          </a:p>
          <a:p>
            <a:pPr lvl="0" algn="just"/>
            <a:r>
              <a:rPr lang="ru-RU" sz="4000" dirty="0">
                <a:solidFill>
                  <a:srgbClr val="253957"/>
                </a:solidFill>
                <a:latin typeface="+mn-lt"/>
              </a:rPr>
              <a:t>10.	 </a:t>
            </a:r>
            <a:r>
              <a:rPr lang="en-US" sz="4000" dirty="0" err="1">
                <a:solidFill>
                  <a:srgbClr val="253957"/>
                </a:solidFill>
                <a:latin typeface="+mn-lt"/>
              </a:rPr>
              <a:t>Fernández-Ahumada</a:t>
            </a:r>
            <a:r>
              <a:rPr lang="en-US" sz="4000" dirty="0">
                <a:solidFill>
                  <a:srgbClr val="253957"/>
                </a:solidFill>
                <a:latin typeface="+mn-lt"/>
              </a:rPr>
              <a:t> L. M. et al. Proposal for the Design of Monitoring and Operating Irrigation Networks Based on IoT, Cloud Computing and Free Hardware Technologies //Sensors. – 2019. – </a:t>
            </a:r>
            <a:r>
              <a:rPr lang="ru-RU" sz="4000" dirty="0">
                <a:solidFill>
                  <a:srgbClr val="253957"/>
                </a:solidFill>
                <a:latin typeface="+mn-lt"/>
              </a:rPr>
              <a:t>Т. 19. – №. 10. – С. 2318.</a:t>
            </a:r>
          </a:p>
          <a:p>
            <a:pPr lvl="0" algn="just"/>
            <a:r>
              <a:rPr lang="ru-RU" sz="4000" dirty="0">
                <a:solidFill>
                  <a:srgbClr val="253957"/>
                </a:solidFill>
                <a:latin typeface="+mn-lt"/>
              </a:rPr>
              <a:t>11.	 </a:t>
            </a:r>
            <a:r>
              <a:rPr lang="en-US" sz="4000" dirty="0">
                <a:solidFill>
                  <a:srgbClr val="253957"/>
                </a:solidFill>
                <a:latin typeface="+mn-lt"/>
              </a:rPr>
              <a:t>Al-</a:t>
            </a:r>
            <a:r>
              <a:rPr lang="en-US" sz="4000" dirty="0" err="1">
                <a:solidFill>
                  <a:srgbClr val="253957"/>
                </a:solidFill>
                <a:latin typeface="+mn-lt"/>
              </a:rPr>
              <a:t>Sarawi</a:t>
            </a:r>
            <a:r>
              <a:rPr lang="en-US" sz="4000" dirty="0">
                <a:solidFill>
                  <a:srgbClr val="253957"/>
                </a:solidFill>
                <a:latin typeface="+mn-lt"/>
              </a:rPr>
              <a:t> S. et al. Internet of Things (IoT) communication protocols //2017 8th International Conference on Information Technology (ICIT). – IEEE, 2017. – </a:t>
            </a:r>
            <a:r>
              <a:rPr lang="ru-RU" sz="4000" dirty="0">
                <a:solidFill>
                  <a:srgbClr val="253957"/>
                </a:solidFill>
                <a:latin typeface="+mn-lt"/>
              </a:rPr>
              <a:t>С. 685-690.</a:t>
            </a:r>
          </a:p>
          <a:p>
            <a:pPr lvl="0" algn="just"/>
            <a:r>
              <a:rPr lang="ru-RU" sz="4000" dirty="0">
                <a:solidFill>
                  <a:srgbClr val="253957"/>
                </a:solidFill>
                <a:latin typeface="+mn-lt"/>
              </a:rPr>
              <a:t>12.	 </a:t>
            </a:r>
            <a:r>
              <a:rPr lang="en-US" sz="4000" dirty="0">
                <a:solidFill>
                  <a:srgbClr val="253957"/>
                </a:solidFill>
                <a:latin typeface="+mn-lt"/>
              </a:rPr>
              <a:t>Abraham S. Using internet of things (IoT) as a platform to enhance interest in electrical and computer engineering //Proc. ASEE-2016, 123rd Ann. Conference and Exposition, New Orleans, La. – 2016.</a:t>
            </a:r>
          </a:p>
          <a:p>
            <a:pPr lvl="0" algn="just"/>
            <a:r>
              <a:rPr lang="en-US" sz="4000" dirty="0">
                <a:solidFill>
                  <a:srgbClr val="253957"/>
                </a:solidFill>
                <a:latin typeface="+mn-lt"/>
              </a:rPr>
              <a:t>13.	 </a:t>
            </a:r>
            <a:r>
              <a:rPr lang="en-US" sz="4000" dirty="0" err="1">
                <a:solidFill>
                  <a:srgbClr val="253957"/>
                </a:solidFill>
                <a:latin typeface="+mn-lt"/>
              </a:rPr>
              <a:t>ThingWorx</a:t>
            </a:r>
            <a:r>
              <a:rPr lang="en-US" sz="4000" dirty="0">
                <a:solidFill>
                  <a:srgbClr val="253957"/>
                </a:solidFill>
                <a:latin typeface="+mn-lt"/>
              </a:rPr>
              <a:t> </a:t>
            </a:r>
            <a:r>
              <a:rPr lang="en-US" sz="4000" dirty="0" err="1">
                <a:solidFill>
                  <a:srgbClr val="253957"/>
                </a:solidFill>
                <a:latin typeface="+mn-lt"/>
              </a:rPr>
              <a:t>Iot</a:t>
            </a:r>
            <a:r>
              <a:rPr lang="en-US" sz="4000" dirty="0">
                <a:solidFill>
                  <a:srgbClr val="253957"/>
                </a:solidFill>
                <a:latin typeface="+mn-lt"/>
              </a:rPr>
              <a:t> //https://developer.thingworx.com/en/platform# (</a:t>
            </a:r>
            <a:r>
              <a:rPr lang="ru-RU" sz="4000" dirty="0">
                <a:solidFill>
                  <a:srgbClr val="253957"/>
                </a:solidFill>
                <a:latin typeface="+mn-lt"/>
              </a:rPr>
              <a:t>дата обращения: 07.05.2019)</a:t>
            </a:r>
          </a:p>
          <a:p>
            <a:pPr lvl="0" algn="just"/>
            <a:r>
              <a:rPr lang="ru-RU" sz="4000" dirty="0">
                <a:solidFill>
                  <a:srgbClr val="253957"/>
                </a:solidFill>
                <a:latin typeface="+mn-lt"/>
              </a:rPr>
              <a:t>14.	 </a:t>
            </a:r>
            <a:r>
              <a:rPr lang="en-US" sz="4000" dirty="0" err="1">
                <a:solidFill>
                  <a:srgbClr val="253957"/>
                </a:solidFill>
                <a:latin typeface="+mn-lt"/>
              </a:rPr>
              <a:t>Husni</a:t>
            </a:r>
            <a:r>
              <a:rPr lang="en-US" sz="4000" dirty="0">
                <a:solidFill>
                  <a:srgbClr val="253957"/>
                </a:solidFill>
                <a:latin typeface="+mn-lt"/>
              </a:rPr>
              <a:t> E. et al. Applied Internet of Things (IoT): car monitoring system using IBM </a:t>
            </a:r>
            <a:r>
              <a:rPr lang="en-US" sz="4000" dirty="0" err="1">
                <a:solidFill>
                  <a:srgbClr val="253957"/>
                </a:solidFill>
                <a:latin typeface="+mn-lt"/>
              </a:rPr>
              <a:t>BlueMix</a:t>
            </a:r>
            <a:r>
              <a:rPr lang="en-US" sz="4000" dirty="0">
                <a:solidFill>
                  <a:srgbClr val="253957"/>
                </a:solidFill>
                <a:latin typeface="+mn-lt"/>
              </a:rPr>
              <a:t> //2016 International Seminar on Intelligent Technology and Its Applications (ISITIA). – IEEE, 2016. – </a:t>
            </a:r>
            <a:r>
              <a:rPr lang="ru-RU" sz="4000" dirty="0">
                <a:solidFill>
                  <a:srgbClr val="253957"/>
                </a:solidFill>
                <a:latin typeface="+mn-lt"/>
              </a:rPr>
              <a:t>С. 417-422.</a:t>
            </a:r>
          </a:p>
          <a:p>
            <a:pPr lvl="0" algn="just"/>
            <a:r>
              <a:rPr lang="ru-RU" sz="4000" dirty="0">
                <a:solidFill>
                  <a:srgbClr val="253957"/>
                </a:solidFill>
                <a:latin typeface="+mn-lt"/>
              </a:rPr>
              <a:t>15.	 </a:t>
            </a:r>
            <a:r>
              <a:rPr lang="en-US" sz="4000" dirty="0" err="1">
                <a:solidFill>
                  <a:srgbClr val="253957"/>
                </a:solidFill>
                <a:latin typeface="+mn-lt"/>
              </a:rPr>
              <a:t>Hyseni</a:t>
            </a:r>
            <a:r>
              <a:rPr lang="en-US" sz="4000" dirty="0">
                <a:solidFill>
                  <a:srgbClr val="253957"/>
                </a:solidFill>
                <a:latin typeface="+mn-lt"/>
              </a:rPr>
              <a:t> L. N., </a:t>
            </a:r>
            <a:r>
              <a:rPr lang="en-US" sz="4000" dirty="0" err="1">
                <a:solidFill>
                  <a:srgbClr val="253957"/>
                </a:solidFill>
                <a:latin typeface="+mn-lt"/>
              </a:rPr>
              <a:t>Ibrahimi</a:t>
            </a:r>
            <a:r>
              <a:rPr lang="en-US" sz="4000" dirty="0">
                <a:solidFill>
                  <a:srgbClr val="253957"/>
                </a:solidFill>
                <a:latin typeface="+mn-lt"/>
              </a:rPr>
              <a:t> A. Comparison of the cloud computing platforms provided by Amazon and Google //2017 Computing Conference. – IEEE, 2017. – </a:t>
            </a:r>
            <a:r>
              <a:rPr lang="ru-RU" sz="4000" dirty="0">
                <a:solidFill>
                  <a:srgbClr val="253957"/>
                </a:solidFill>
                <a:latin typeface="+mn-lt"/>
              </a:rPr>
              <a:t>С. 236-243.</a:t>
            </a:r>
          </a:p>
          <a:p>
            <a:pPr lvl="0" algn="just"/>
            <a:r>
              <a:rPr lang="ru-RU" sz="4000" dirty="0">
                <a:solidFill>
                  <a:srgbClr val="253957"/>
                </a:solidFill>
                <a:latin typeface="+mn-lt"/>
              </a:rPr>
              <a:t>16.	 </a:t>
            </a:r>
            <a:r>
              <a:rPr lang="en-US" sz="4000" dirty="0">
                <a:solidFill>
                  <a:srgbClr val="253957"/>
                </a:solidFill>
                <a:latin typeface="+mn-lt"/>
              </a:rPr>
              <a:t>Google cloud solution for IoT //https://cloud.google.com/solutions/iot/ (</a:t>
            </a:r>
            <a:r>
              <a:rPr lang="ru-RU" sz="4000" dirty="0">
                <a:solidFill>
                  <a:srgbClr val="253957"/>
                </a:solidFill>
                <a:latin typeface="+mn-lt"/>
              </a:rPr>
              <a:t>дата обращения: 26.04.2019)</a:t>
            </a:r>
            <a:endParaRPr lang="ru-RU" sz="5400" dirty="0">
              <a:solidFill>
                <a:srgbClr val="253957"/>
              </a:solidFill>
              <a:latin typeface="+mn-lt"/>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25</a:t>
            </a:fld>
            <a:endParaRPr lang="ru-RU"/>
          </a:p>
        </p:txBody>
      </p:sp>
    </p:spTree>
    <p:extLst>
      <p:ext uri="{BB962C8B-B14F-4D97-AF65-F5344CB8AC3E}">
        <p14:creationId xmlns:p14="http://schemas.microsoft.com/office/powerpoint/2010/main" val="410915129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33155" y="4481736"/>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nSpc>
                <a:spcPct val="150000"/>
              </a:lnSpc>
            </a:pPr>
            <a:r>
              <a:rPr lang="ru-RU" sz="16600" dirty="0" smtClean="0">
                <a:solidFill>
                  <a:srgbClr val="253957"/>
                </a:solidFill>
                <a:latin typeface="+mn-lt"/>
              </a:rPr>
              <a:t>Спасибо за внимание!</a:t>
            </a: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26</a:t>
            </a:fld>
            <a:endParaRPr lang="ru-RU"/>
          </a:p>
        </p:txBody>
      </p:sp>
    </p:spTree>
    <p:extLst>
      <p:ext uri="{BB962C8B-B14F-4D97-AF65-F5344CB8AC3E}">
        <p14:creationId xmlns:p14="http://schemas.microsoft.com/office/powerpoint/2010/main" val="30241143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Цель и задачи работы</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0317" y="4436659"/>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6600" dirty="0">
              <a:solidFill>
                <a:srgbClr val="253957"/>
              </a:solidFill>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393504"/>
            <a:ext cx="21506374" cy="1051316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lnSpc>
                <a:spcPct val="150000"/>
              </a:lnSpc>
            </a:pPr>
            <a:r>
              <a:rPr lang="ru-RU" dirty="0" smtClean="0">
                <a:solidFill>
                  <a:srgbClr val="253957"/>
                </a:solidFill>
                <a:latin typeface="+mn-lt"/>
              </a:rPr>
              <a:t>	Целью работы является исследование и разработка элементов инфраструктуры для реализации научно-исследовательских и учебных проектов в области интернета вещей и </a:t>
            </a:r>
            <a:r>
              <a:rPr lang="ru-RU" dirty="0" err="1" smtClean="0">
                <a:solidFill>
                  <a:srgbClr val="253957"/>
                </a:solidFill>
                <a:latin typeface="+mn-lt"/>
              </a:rPr>
              <a:t>кибер</a:t>
            </a:r>
            <a:r>
              <a:rPr lang="ru-RU" dirty="0" smtClean="0">
                <a:solidFill>
                  <a:srgbClr val="253957"/>
                </a:solidFill>
                <a:latin typeface="+mn-lt"/>
              </a:rPr>
              <a:t>-физических систем</a:t>
            </a:r>
            <a:endParaRPr lang="ru-RU" dirty="0">
              <a:solidFill>
                <a:srgbClr val="253957"/>
              </a:solidFill>
              <a:latin typeface="+mn-lt"/>
            </a:endParaRPr>
          </a:p>
          <a:p>
            <a:pPr algn="l">
              <a:lnSpc>
                <a:spcPct val="150000"/>
              </a:lnSpc>
            </a:pPr>
            <a:r>
              <a:rPr lang="ru-RU" dirty="0" smtClean="0">
                <a:solidFill>
                  <a:srgbClr val="253957"/>
                </a:solidFill>
                <a:latin typeface="+mn-lt"/>
              </a:rPr>
              <a:t>Задачи:</a:t>
            </a:r>
          </a:p>
          <a:p>
            <a:pPr marL="685800" indent="-685800" algn="l">
              <a:lnSpc>
                <a:spcPct val="150000"/>
              </a:lnSpc>
              <a:buFont typeface="Arial" panose="020B0604020202020204" pitchFamily="34" charset="0"/>
              <a:buChar char="•"/>
            </a:pPr>
            <a:r>
              <a:rPr lang="ru-RU" dirty="0" smtClean="0">
                <a:solidFill>
                  <a:srgbClr val="253957"/>
                </a:solidFill>
                <a:latin typeface="+mn-lt"/>
              </a:rPr>
              <a:t>Обзор и анализ предметной области</a:t>
            </a:r>
          </a:p>
          <a:p>
            <a:pPr marL="685800" indent="-685800" algn="l">
              <a:lnSpc>
                <a:spcPct val="150000"/>
              </a:lnSpc>
              <a:buFont typeface="Arial" panose="020B0604020202020204" pitchFamily="34" charset="0"/>
              <a:buChar char="•"/>
            </a:pPr>
            <a:r>
              <a:rPr lang="ru-RU" dirty="0" smtClean="0">
                <a:solidFill>
                  <a:srgbClr val="253957"/>
                </a:solidFill>
                <a:latin typeface="+mn-lt"/>
              </a:rPr>
              <a:t>Обзор и анализ инструментов и метод для решения задач</a:t>
            </a:r>
            <a:endParaRPr lang="ru-RU" dirty="0">
              <a:solidFill>
                <a:srgbClr val="253957"/>
              </a:solidFill>
              <a:latin typeface="+mn-lt"/>
            </a:endParaRPr>
          </a:p>
          <a:p>
            <a:pPr marL="685800" indent="-685800" algn="l">
              <a:lnSpc>
                <a:spcPct val="150000"/>
              </a:lnSpc>
              <a:buFont typeface="Arial" panose="020B0604020202020204" pitchFamily="34" charset="0"/>
              <a:buChar char="•"/>
            </a:pPr>
            <a:r>
              <a:rPr lang="ru-RU" dirty="0" smtClean="0">
                <a:solidFill>
                  <a:srgbClr val="253957"/>
                </a:solidFill>
                <a:latin typeface="+mn-lt"/>
              </a:rPr>
              <a:t>Проектирование элементов инфраструктуры</a:t>
            </a:r>
          </a:p>
          <a:p>
            <a:pPr marL="685800" indent="-685800" algn="l">
              <a:lnSpc>
                <a:spcPct val="150000"/>
              </a:lnSpc>
              <a:buFont typeface="Arial" panose="020B0604020202020204" pitchFamily="34" charset="0"/>
              <a:buChar char="•"/>
            </a:pPr>
            <a:r>
              <a:rPr lang="ru-RU" dirty="0" smtClean="0">
                <a:solidFill>
                  <a:srgbClr val="253957"/>
                </a:solidFill>
                <a:latin typeface="+mn-lt"/>
              </a:rPr>
              <a:t>Разработка программного </a:t>
            </a:r>
            <a:r>
              <a:rPr lang="ru-RU" dirty="0">
                <a:solidFill>
                  <a:srgbClr val="253957"/>
                </a:solidFill>
                <a:latin typeface="+mn-lt"/>
              </a:rPr>
              <a:t>обеспечения элементов </a:t>
            </a:r>
            <a:r>
              <a:rPr lang="ru-RU" dirty="0" smtClean="0">
                <a:solidFill>
                  <a:srgbClr val="253957"/>
                </a:solidFill>
                <a:latin typeface="+mn-lt"/>
              </a:rPr>
              <a:t>инфраструктуры</a:t>
            </a:r>
          </a:p>
          <a:p>
            <a:pPr marL="685800" indent="-685800" algn="l">
              <a:lnSpc>
                <a:spcPct val="150000"/>
              </a:lnSpc>
              <a:buFont typeface="Arial" panose="020B0604020202020204" pitchFamily="34" charset="0"/>
              <a:buChar char="•"/>
            </a:pPr>
            <a:r>
              <a:rPr lang="ru-RU" dirty="0" smtClean="0">
                <a:solidFill>
                  <a:srgbClr val="253957"/>
                </a:solidFill>
                <a:latin typeface="+mn-lt"/>
              </a:rPr>
              <a:t>Проведение экспериментов</a:t>
            </a:r>
            <a:endParaRPr lang="ru-RU" dirty="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dirty="0"/>
          </a:p>
        </p:txBody>
      </p:sp>
    </p:spTree>
    <p:extLst>
      <p:ext uri="{BB962C8B-B14F-4D97-AF65-F5344CB8AC3E}">
        <p14:creationId xmlns:p14="http://schemas.microsoft.com/office/powerpoint/2010/main" val="303023788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02968" y="586179"/>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Обзор и анализ</a:t>
            </a:r>
            <a:r>
              <a:rPr lang="en-US" dirty="0" smtClean="0"/>
              <a:t> </a:t>
            </a:r>
            <a:r>
              <a:rPr lang="ru-RU" dirty="0" smtClean="0"/>
              <a:t>предметной области</a:t>
            </a:r>
            <a:endParaRPr lang="ru-RU"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17792" y="4416770"/>
            <a:ext cx="21506374" cy="48426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lang="en-US" sz="6600" dirty="0">
              <a:solidFill>
                <a:srgbClr val="253957"/>
              </a:solidFill>
            </a:endParaRP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51531996"/>
              </p:ext>
            </p:extLst>
          </p:nvPr>
        </p:nvGraphicFramePr>
        <p:xfrm>
          <a:off x="1813998" y="4247210"/>
          <a:ext cx="20280506" cy="7579342"/>
        </p:xfrm>
        <a:graphic>
          <a:graphicData uri="http://schemas.openxmlformats.org/drawingml/2006/table">
            <a:tbl>
              <a:tblPr bandRow="1">
                <a:tableStyleId>{3B4B98B0-60AC-42C2-AFA5-B58CD77FA1E5}</a:tableStyleId>
              </a:tblPr>
              <a:tblGrid>
                <a:gridCol w="3185152"/>
                <a:gridCol w="3379743"/>
                <a:gridCol w="2384254"/>
                <a:gridCol w="2339191"/>
                <a:gridCol w="3578432"/>
                <a:gridCol w="2646441"/>
                <a:gridCol w="2767293"/>
              </a:tblGrid>
              <a:tr h="1015003">
                <a:tc>
                  <a:txBody>
                    <a:bodyPr/>
                    <a:lstStyle/>
                    <a:p>
                      <a:pPr algn="ctr">
                        <a:lnSpc>
                          <a:spcPct val="150000"/>
                        </a:lnSpc>
                        <a:spcAft>
                          <a:spcPts val="800"/>
                        </a:spcAft>
                      </a:pPr>
                      <a:r>
                        <a:rPr lang="ru-RU" sz="2400" dirty="0" smtClean="0">
                          <a:effectLst/>
                        </a:rPr>
                        <a:t>Параметры</a:t>
                      </a:r>
                      <a:endParaRPr lang="ru-RU" sz="2800" dirty="0">
                        <a:effectLst/>
                      </a:endParaRPr>
                    </a:p>
                  </a:txBody>
                  <a:tcPr marL="68580" marR="68580" marT="0" marB="0" anchor="ctr"/>
                </a:tc>
                <a:tc>
                  <a:txBody>
                    <a:bodyPr/>
                    <a:lstStyle/>
                    <a:p>
                      <a:pPr algn="ctr">
                        <a:lnSpc>
                          <a:spcPct val="150000"/>
                        </a:lnSpc>
                        <a:spcAft>
                          <a:spcPts val="800"/>
                        </a:spcAft>
                      </a:pPr>
                      <a:r>
                        <a:rPr lang="ru-RU" sz="2400" dirty="0" err="1" smtClean="0">
                          <a:effectLst/>
                        </a:rPr>
                        <a:t>WiFi</a:t>
                      </a:r>
                      <a:endParaRPr lang="ru-RU" sz="2800" dirty="0">
                        <a:effectLst/>
                      </a:endParaRPr>
                    </a:p>
                  </a:txBody>
                  <a:tcPr marL="68580" marR="68580" marT="0" marB="0" anchor="ctr"/>
                </a:tc>
                <a:tc>
                  <a:txBody>
                    <a:bodyPr/>
                    <a:lstStyle/>
                    <a:p>
                      <a:pPr algn="ctr">
                        <a:lnSpc>
                          <a:spcPct val="150000"/>
                        </a:lnSpc>
                        <a:spcAft>
                          <a:spcPts val="800"/>
                        </a:spcAft>
                      </a:pPr>
                      <a:r>
                        <a:rPr lang="ru-RU" sz="2400" dirty="0" err="1">
                          <a:effectLst/>
                        </a:rPr>
                        <a:t>WiMAX</a:t>
                      </a:r>
                      <a:endParaRPr lang="ru-RU" sz="2800" dirty="0">
                        <a:effectLst/>
                        <a:latin typeface="Times New Roman"/>
                        <a:ea typeface="Times New Roman"/>
                      </a:endParaRPr>
                    </a:p>
                  </a:txBody>
                  <a:tcPr marL="68580" marR="68580" marT="0" marB="0" anchor="ctr"/>
                </a:tc>
                <a:tc>
                  <a:txBody>
                    <a:bodyPr/>
                    <a:lstStyle/>
                    <a:p>
                      <a:pPr algn="ctr">
                        <a:lnSpc>
                          <a:spcPct val="150000"/>
                        </a:lnSpc>
                        <a:spcAft>
                          <a:spcPts val="800"/>
                        </a:spcAft>
                      </a:pPr>
                      <a:r>
                        <a:rPr lang="ru-RU" sz="2400">
                          <a:effectLst/>
                        </a:rPr>
                        <a:t>LR-WPAN </a:t>
                      </a:r>
                      <a:endParaRPr lang="ru-RU" sz="2800">
                        <a:effectLst/>
                        <a:latin typeface="Times New Roman"/>
                        <a:ea typeface="Times New Roman"/>
                      </a:endParaRPr>
                    </a:p>
                  </a:txBody>
                  <a:tcPr marL="68580" marR="68580" marT="0" marB="0" anchor="ctr"/>
                </a:tc>
                <a:tc>
                  <a:txBody>
                    <a:bodyPr/>
                    <a:lstStyle/>
                    <a:p>
                      <a:pPr algn="ctr">
                        <a:lnSpc>
                          <a:spcPct val="150000"/>
                        </a:lnSpc>
                        <a:spcAft>
                          <a:spcPts val="800"/>
                        </a:spcAft>
                      </a:pPr>
                      <a:r>
                        <a:rPr lang="ru-RU" sz="2400">
                          <a:effectLst/>
                        </a:rPr>
                        <a:t>Мобильная связь</a:t>
                      </a:r>
                      <a:endParaRPr lang="ru-RU" sz="2800">
                        <a:effectLst/>
                        <a:latin typeface="Times New Roman"/>
                        <a:ea typeface="Times New Roman"/>
                      </a:endParaRPr>
                    </a:p>
                  </a:txBody>
                  <a:tcPr marL="68580" marR="68580" marT="0" marB="0" anchor="ctr"/>
                </a:tc>
                <a:tc>
                  <a:txBody>
                    <a:bodyPr/>
                    <a:lstStyle/>
                    <a:p>
                      <a:pPr algn="ctr">
                        <a:lnSpc>
                          <a:spcPct val="150000"/>
                        </a:lnSpc>
                        <a:spcAft>
                          <a:spcPts val="800"/>
                        </a:spcAft>
                      </a:pPr>
                      <a:r>
                        <a:rPr lang="ru-RU" sz="2400">
                          <a:effectLst/>
                        </a:rPr>
                        <a:t>Bluetooth</a:t>
                      </a:r>
                      <a:endParaRPr lang="ru-RU" sz="2800">
                        <a:effectLst/>
                        <a:latin typeface="Times New Roman"/>
                        <a:ea typeface="Times New Roman"/>
                      </a:endParaRPr>
                    </a:p>
                  </a:txBody>
                  <a:tcPr marL="68580" marR="68580" marT="0" marB="0" anchor="ctr"/>
                </a:tc>
                <a:tc>
                  <a:txBody>
                    <a:bodyPr/>
                    <a:lstStyle/>
                    <a:p>
                      <a:pPr algn="ctr">
                        <a:lnSpc>
                          <a:spcPct val="150000"/>
                        </a:lnSpc>
                        <a:spcAft>
                          <a:spcPts val="800"/>
                        </a:spcAft>
                      </a:pPr>
                      <a:r>
                        <a:rPr lang="ru-RU" sz="2400" dirty="0" err="1">
                          <a:effectLst/>
                        </a:rPr>
                        <a:t>LoRa</a:t>
                      </a:r>
                      <a:r>
                        <a:rPr lang="ru-RU" sz="2400" dirty="0">
                          <a:effectLst/>
                        </a:rPr>
                        <a:t> </a:t>
                      </a:r>
                      <a:endParaRPr lang="ru-RU" sz="2800" dirty="0">
                        <a:effectLst/>
                        <a:latin typeface="Times New Roman"/>
                        <a:ea typeface="Times New Roman"/>
                      </a:endParaRPr>
                    </a:p>
                  </a:txBody>
                  <a:tcPr marL="68580" marR="68580" marT="0" marB="0" anchor="ctr"/>
                </a:tc>
              </a:tr>
              <a:tr h="1714776">
                <a:tc>
                  <a:txBody>
                    <a:bodyPr/>
                    <a:lstStyle/>
                    <a:p>
                      <a:pPr algn="l">
                        <a:lnSpc>
                          <a:spcPct val="150000"/>
                        </a:lnSpc>
                        <a:spcAft>
                          <a:spcPts val="800"/>
                        </a:spcAft>
                      </a:pPr>
                      <a:r>
                        <a:rPr lang="ru-RU" sz="2400" dirty="0">
                          <a:effectLst/>
                        </a:rPr>
                        <a:t>Стандарт</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en-US" sz="2400" dirty="0">
                          <a:effectLst/>
                        </a:rPr>
                        <a:t>IEEE 802.11 a/c/b/ d/g/n </a:t>
                      </a:r>
                      <a:endParaRPr lang="ru-RU" sz="2800" dirty="0">
                        <a:effectLst/>
                      </a:endParaRPr>
                    </a:p>
                    <a:p>
                      <a:pPr algn="l">
                        <a:lnSpc>
                          <a:spcPct val="150000"/>
                        </a:lnSpc>
                        <a:spcAft>
                          <a:spcPts val="800"/>
                        </a:spcAft>
                      </a:pPr>
                      <a:r>
                        <a:rPr lang="ru-RU" sz="2400" dirty="0">
                          <a:effectLst/>
                        </a:rPr>
                        <a:t> </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IEEE 802.16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IEEE 802.15.4 (</a:t>
                      </a:r>
                      <a:r>
                        <a:rPr lang="ru-RU" sz="2400" dirty="0" err="1">
                          <a:effectLst/>
                        </a:rPr>
                        <a:t>ZigBee</a:t>
                      </a:r>
                      <a:r>
                        <a:rPr lang="ru-RU" sz="2400" dirty="0">
                          <a:effectLst/>
                        </a:rPr>
                        <a:t>) </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2G-GSМ, CDМA 3G-UМTS, CDМA2000 4G-LTE</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IEEE 802.15.1</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err="1">
                          <a:effectLst/>
                        </a:rPr>
                        <a:t>LoRaWAN</a:t>
                      </a:r>
                      <a:r>
                        <a:rPr lang="ru-RU" sz="2400" dirty="0">
                          <a:effectLst/>
                        </a:rPr>
                        <a:t> R1.0 </a:t>
                      </a:r>
                      <a:endParaRPr lang="ru-RU" sz="2800" dirty="0">
                        <a:effectLst/>
                        <a:latin typeface="Times New Roman"/>
                        <a:ea typeface="Times New Roman"/>
                      </a:endParaRPr>
                    </a:p>
                  </a:txBody>
                  <a:tcPr marL="68580" marR="68580" marT="0" marB="0"/>
                </a:tc>
              </a:tr>
              <a:tr h="1697103">
                <a:tc>
                  <a:txBody>
                    <a:bodyPr/>
                    <a:lstStyle/>
                    <a:p>
                      <a:pPr algn="l">
                        <a:lnSpc>
                          <a:spcPct val="150000"/>
                        </a:lnSpc>
                        <a:spcAft>
                          <a:spcPts val="800"/>
                        </a:spcAft>
                      </a:pPr>
                      <a:r>
                        <a:rPr lang="ru-RU" sz="2400">
                          <a:effectLst/>
                        </a:rPr>
                        <a:t>Диапазон частот</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5-60 ГГц</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2-66 ГГц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868/915 МГц, 2.4 ГГц</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865 МГц, 2.4 ГГц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2.4 ГГц</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smtClean="0">
                          <a:effectLst/>
                        </a:rPr>
                        <a:t>433,</a:t>
                      </a:r>
                      <a:r>
                        <a:rPr lang="ru-RU" sz="2400" baseline="0" dirty="0" smtClean="0">
                          <a:effectLst/>
                        </a:rPr>
                        <a:t> </a:t>
                      </a:r>
                      <a:r>
                        <a:rPr lang="ru-RU" sz="2400" dirty="0" smtClean="0">
                          <a:effectLst/>
                        </a:rPr>
                        <a:t>868/900 </a:t>
                      </a:r>
                      <a:r>
                        <a:rPr lang="ru-RU" sz="2400" dirty="0">
                          <a:effectLst/>
                        </a:rPr>
                        <a:t>МГц </a:t>
                      </a:r>
                      <a:endParaRPr lang="ru-RU" sz="2800" dirty="0">
                        <a:effectLst/>
                        <a:latin typeface="Times New Roman"/>
                        <a:ea typeface="Times New Roman"/>
                      </a:endParaRPr>
                    </a:p>
                  </a:txBody>
                  <a:tcPr marL="68580" marR="68580" marT="0" marB="0"/>
                </a:tc>
              </a:tr>
              <a:tr h="2044845">
                <a:tc>
                  <a:txBody>
                    <a:bodyPr/>
                    <a:lstStyle/>
                    <a:p>
                      <a:pPr algn="l">
                        <a:lnSpc>
                          <a:spcPct val="150000"/>
                        </a:lnSpc>
                        <a:spcAft>
                          <a:spcPts val="800"/>
                        </a:spcAft>
                      </a:pPr>
                      <a:r>
                        <a:rPr lang="ru-RU" sz="2400">
                          <a:effectLst/>
                        </a:rPr>
                        <a:t>Скорость передачи данных</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a:effectLst/>
                        </a:rPr>
                        <a:t>1 Мб/с-6.75 Гб/с</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1 Мб/с-1 Гб/с (Фикс) 50-100 Мб/с (мобильная)</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40-250 Кб/с</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2G: 50-100 кб/с</a:t>
                      </a:r>
                      <a:endParaRPr lang="ru-RU" sz="2800">
                        <a:effectLst/>
                      </a:endParaRPr>
                    </a:p>
                    <a:p>
                      <a:pPr algn="l">
                        <a:lnSpc>
                          <a:spcPct val="150000"/>
                        </a:lnSpc>
                        <a:spcAft>
                          <a:spcPts val="800"/>
                        </a:spcAft>
                      </a:pPr>
                      <a:r>
                        <a:rPr lang="ru-RU" sz="2400">
                          <a:effectLst/>
                        </a:rPr>
                        <a:t>3G: 200 кб/с 4G: 0.1-1 Гб/с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1-24 Мб/с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0.3-50 Кб/с</a:t>
                      </a:r>
                      <a:endParaRPr lang="ru-RU" sz="2800">
                        <a:effectLst/>
                        <a:latin typeface="Times New Roman"/>
                        <a:ea typeface="Times New Roman"/>
                      </a:endParaRPr>
                    </a:p>
                  </a:txBody>
                  <a:tcPr marL="68580" marR="68580" marT="0" marB="0"/>
                </a:tc>
              </a:tr>
              <a:tr h="1107615">
                <a:tc>
                  <a:txBody>
                    <a:bodyPr/>
                    <a:lstStyle/>
                    <a:p>
                      <a:pPr algn="l">
                        <a:lnSpc>
                          <a:spcPct val="150000"/>
                        </a:lnSpc>
                        <a:spcAft>
                          <a:spcPts val="800"/>
                        </a:spcAft>
                      </a:pPr>
                      <a:r>
                        <a:rPr lang="ru-RU" sz="2400">
                          <a:effectLst/>
                        </a:rPr>
                        <a:t>Дальность передачи</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20-100 м</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smtClean="0">
                          <a:effectLst/>
                        </a:rPr>
                        <a:t>более</a:t>
                      </a:r>
                      <a:r>
                        <a:rPr lang="ru-RU" sz="2400" baseline="0" dirty="0" smtClean="0">
                          <a:effectLst/>
                        </a:rPr>
                        <a:t> </a:t>
                      </a:r>
                      <a:r>
                        <a:rPr lang="ru-RU" sz="2400" dirty="0" smtClean="0">
                          <a:effectLst/>
                        </a:rPr>
                        <a:t>50 </a:t>
                      </a:r>
                      <a:r>
                        <a:rPr lang="ru-RU" sz="2400" dirty="0">
                          <a:effectLst/>
                        </a:rPr>
                        <a:t>Км</a:t>
                      </a:r>
                      <a:endParaRPr lang="ru-RU" sz="2800" dirty="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1020 м</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Вся сотовая зона</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a:effectLst/>
                        </a:rPr>
                        <a:t>8-10 м </a:t>
                      </a:r>
                      <a:endParaRPr lang="ru-RU" sz="2800">
                        <a:effectLst/>
                        <a:latin typeface="Times New Roman"/>
                        <a:ea typeface="Times New Roman"/>
                      </a:endParaRPr>
                    </a:p>
                  </a:txBody>
                  <a:tcPr marL="68580" marR="68580" marT="0" marB="0"/>
                </a:tc>
                <a:tc>
                  <a:txBody>
                    <a:bodyPr/>
                    <a:lstStyle/>
                    <a:p>
                      <a:pPr algn="l">
                        <a:lnSpc>
                          <a:spcPct val="150000"/>
                        </a:lnSpc>
                        <a:spcAft>
                          <a:spcPts val="800"/>
                        </a:spcAft>
                      </a:pPr>
                      <a:r>
                        <a:rPr lang="ru-RU" sz="2400" dirty="0" smtClean="0">
                          <a:effectLst/>
                        </a:rPr>
                        <a:t>менее</a:t>
                      </a:r>
                      <a:r>
                        <a:rPr lang="ru-RU" sz="2400" baseline="0" dirty="0" smtClean="0">
                          <a:effectLst/>
                        </a:rPr>
                        <a:t> </a:t>
                      </a:r>
                      <a:r>
                        <a:rPr lang="ru-RU" sz="2400" dirty="0" smtClean="0">
                          <a:effectLst/>
                        </a:rPr>
                        <a:t>10 </a:t>
                      </a:r>
                      <a:r>
                        <a:rPr lang="ru-RU" sz="2400" dirty="0">
                          <a:effectLst/>
                        </a:rPr>
                        <a:t>Км </a:t>
                      </a:r>
                      <a:endParaRPr lang="ru-RU" sz="2800" dirty="0">
                        <a:effectLst/>
                        <a:latin typeface="Times New Roman"/>
                        <a:ea typeface="Times New Roman"/>
                      </a:endParaRPr>
                    </a:p>
                  </a:txBody>
                  <a:tcPr marL="68580" marR="68580" marT="0" marB="0"/>
                </a:tc>
              </a:tr>
            </a:tbl>
          </a:graphicData>
        </a:graphic>
      </p:graphicFrame>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214562"/>
            <a:ext cx="13295191" cy="144720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lnSpc>
                <a:spcPct val="150000"/>
              </a:lnSpc>
            </a:pPr>
            <a:r>
              <a:rPr lang="ru-RU" sz="5400" dirty="0" smtClean="0">
                <a:solidFill>
                  <a:srgbClr val="253957"/>
                </a:solidFill>
                <a:latin typeface="+mn-lt"/>
              </a:rPr>
              <a:t>Беспроводные коммуникационные протоколы</a:t>
            </a:r>
            <a:endParaRPr lang="ru-RU" sz="5400" dirty="0">
              <a:solidFill>
                <a:srgbClr val="253957"/>
              </a:solidFill>
              <a:latin typeface="+mn-lt"/>
            </a:endParaRPr>
          </a:p>
        </p:txBody>
      </p:sp>
    </p:spTree>
    <p:extLst>
      <p:ext uri="{BB962C8B-B14F-4D97-AF65-F5344CB8AC3E}">
        <p14:creationId xmlns:p14="http://schemas.microsoft.com/office/powerpoint/2010/main" val="22437971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elte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7816" y="9594304"/>
            <a:ext cx="2418621" cy="25304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controleng.ru/wp-content/uploads/N_euromobile_1-pic.png">
            <a:extLst>
              <a:ext uri="{FF2B5EF4-FFF2-40B4-BE49-F238E27FC236}">
                <a16:creationId xmlns="" xmlns:a16="http://schemas.microsoft.com/office/drawing/2014/main" id="{9D6B77D9-70B4-4E10-8296-2436BAFF4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0124" y="6836967"/>
            <a:ext cx="2841863" cy="21010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AutoShape 12" descr="Virtual reality free icon">
            <a:extLst>
              <a:ext uri="{FF2B5EF4-FFF2-40B4-BE49-F238E27FC236}">
                <a16:creationId xmlns="" xmlns:a16="http://schemas.microsoft.com/office/drawing/2014/main" id="{057D4F82-A5CB-4F1C-A7F2-926467DFB0D3}"/>
              </a:ext>
            </a:extLst>
          </p:cNvPr>
          <p:cNvSpPr>
            <a:spLocks noChangeAspect="1" noChangeArrowheads="1"/>
          </p:cNvSpPr>
          <p:nvPr/>
        </p:nvSpPr>
        <p:spPr bwMode="auto">
          <a:xfrm>
            <a:off x="14207256" y="4020375"/>
            <a:ext cx="323597" cy="338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Picture 2" descr="https://obrienlabs.net/wp-content/uploads/2018/09/mosquitto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9585" y="4379593"/>
            <a:ext cx="1492041" cy="13300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10" descr="Image result for bluetooth log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4721" y="6728177"/>
            <a:ext cx="2267679" cy="23725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Image result for raspberry logo"/>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666928" y="9954344"/>
            <a:ext cx="2142034" cy="18467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mqtt logo"/>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6269937" y="7421774"/>
            <a:ext cx="1970735" cy="9853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32" name="Очень крутой заголовок…"/>
          <p:cNvSpPr txBox="1"/>
          <p:nvPr/>
        </p:nvSpPr>
        <p:spPr>
          <a:xfrm>
            <a:off x="2902968" y="586179"/>
            <a:ext cx="21170352"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элементы ИНФРАСТРУКТУРЫ</a:t>
            </a:r>
            <a:endParaRPr lang="ru-RU" dirty="0"/>
          </a:p>
        </p:txBody>
      </p:sp>
      <p:pic>
        <p:nvPicPr>
          <p:cNvPr id="33" name="Изображение" descr="Изображение"/>
          <p:cNvPicPr>
            <a:picLocks noChangeAspect="1"/>
          </p:cNvPicPr>
          <p:nvPr/>
        </p:nvPicPr>
        <p:blipFill>
          <a:blip r:embed="rId9">
            <a:extLst/>
          </a:blip>
          <a:stretch>
            <a:fillRect/>
          </a:stretch>
        </p:blipFill>
        <p:spPr>
          <a:xfrm>
            <a:off x="1226606" y="586180"/>
            <a:ext cx="1199579" cy="1199579"/>
          </a:xfrm>
          <a:prstGeom prst="rect">
            <a:avLst/>
          </a:prstGeom>
          <a:ln w="12700">
            <a:miter lim="400000"/>
          </a:ln>
        </p:spPr>
      </p:pic>
      <p:sp>
        <p:nvSpPr>
          <p:cNvPr id="6" name="Номер слайда 5"/>
          <p:cNvSpPr>
            <a:spLocks noGrp="1"/>
          </p:cNvSpPr>
          <p:nvPr>
            <p:ph type="sldNum" sz="quarter" idx="2"/>
          </p:nvPr>
        </p:nvSpPr>
        <p:spPr>
          <a:xfrm>
            <a:off x="11865746" y="13011564"/>
            <a:ext cx="542278" cy="543180"/>
          </a:xfrm>
        </p:spPr>
        <p:txBody>
          <a:bodyPr/>
          <a:lstStyle/>
          <a:p>
            <a:fld id="{86CB4B4D-7CA3-9044-876B-883B54F8677D}" type="slidenum">
              <a:rPr lang="ru-RU" smtClean="0"/>
              <a:t>5</a:t>
            </a:fld>
            <a:endParaRPr lang="ru-RU" dirty="0"/>
          </a:p>
        </p:txBody>
      </p:sp>
      <p:sp>
        <p:nvSpPr>
          <p:cNvPr id="36" name="Линия"/>
          <p:cNvSpPr/>
          <p:nvPr/>
        </p:nvSpPr>
        <p:spPr>
          <a:xfrm flipV="1">
            <a:off x="2151278" y="6209928"/>
            <a:ext cx="20002992" cy="71437"/>
          </a:xfrm>
          <a:prstGeom prst="line">
            <a:avLst/>
          </a:prstGeom>
          <a:ln w="12700">
            <a:solidFill>
              <a:srgbClr val="253957"/>
            </a:solidFill>
            <a:miter lim="400000"/>
          </a:ln>
        </p:spPr>
        <p:txBody>
          <a:bodyPr lIns="71437" tIns="71437" rIns="71437" bIns="71437" anchor="ctr"/>
          <a:lstStyle/>
          <a:p>
            <a:pPr>
              <a:defRPr sz="3200"/>
            </a:pPr>
            <a:endParaRPr/>
          </a:p>
        </p:txBody>
      </p:sp>
      <p:sp>
        <p:nvSpPr>
          <p:cNvPr id="38" name="Линия"/>
          <p:cNvSpPr/>
          <p:nvPr/>
        </p:nvSpPr>
        <p:spPr>
          <a:xfrm flipV="1">
            <a:off x="2151277" y="9269905"/>
            <a:ext cx="20002992" cy="71437"/>
          </a:xfrm>
          <a:prstGeom prst="line">
            <a:avLst/>
          </a:prstGeom>
          <a:ln w="12700">
            <a:solidFill>
              <a:srgbClr val="253957"/>
            </a:solidFill>
            <a:miter lim="400000"/>
          </a:ln>
        </p:spPr>
        <p:txBody>
          <a:bodyPr lIns="71437" tIns="71437" rIns="71437" bIns="71437" anchor="ctr"/>
          <a:lstStyle/>
          <a:p>
            <a:pPr>
              <a:defRPr sz="3200"/>
            </a:pPr>
            <a:endParaRPr/>
          </a:p>
        </p:txBody>
      </p:sp>
      <p:sp>
        <p:nvSpPr>
          <p:cNvPr id="39" name="Линия"/>
          <p:cNvSpPr/>
          <p:nvPr/>
        </p:nvSpPr>
        <p:spPr>
          <a:xfrm flipV="1">
            <a:off x="6520211" y="3833664"/>
            <a:ext cx="0" cy="7920880"/>
          </a:xfrm>
          <a:prstGeom prst="line">
            <a:avLst/>
          </a:prstGeom>
          <a:ln w="12700">
            <a:solidFill>
              <a:srgbClr val="253957"/>
            </a:solidFill>
            <a:miter lim="400000"/>
          </a:ln>
        </p:spPr>
        <p:txBody>
          <a:bodyPr lIns="71437" tIns="71437" rIns="71437" bIns="71437" anchor="ctr"/>
          <a:lstStyle/>
          <a:p>
            <a:pPr>
              <a:defRPr sz="3200"/>
            </a:pPr>
            <a:endParaRPr/>
          </a:p>
        </p:txBody>
      </p:sp>
      <p:pic>
        <p:nvPicPr>
          <p:cNvPr id="7" name="Picture 2" descr="ÐÐ°ÑÑÐ¸Ð½ÐºÐ¸ Ð¿Ð¾ Ð·Ð°Ð¿ÑÐ¾ÑÑ wifi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72876" y="7198168"/>
            <a:ext cx="1927236" cy="1172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03678" y="9790576"/>
            <a:ext cx="3848035"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smtClean="0"/>
              <a:t>Уровень устройств</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41" name="TextBox 40"/>
          <p:cNvSpPr txBox="1"/>
          <p:nvPr/>
        </p:nvSpPr>
        <p:spPr>
          <a:xfrm>
            <a:off x="2303677" y="6942592"/>
            <a:ext cx="3848035"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smtClean="0"/>
              <a:t>Сетевой уровень</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sp>
        <p:nvSpPr>
          <p:cNvPr id="42" name="TextBox 41"/>
          <p:cNvSpPr txBox="1"/>
          <p:nvPr/>
        </p:nvSpPr>
        <p:spPr>
          <a:xfrm>
            <a:off x="2303678" y="4203023"/>
            <a:ext cx="3848035" cy="16831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dirty="0" smtClean="0"/>
              <a:t>Сервисный уровень</a:t>
            </a:r>
            <a:endParaRPr kumimoji="0" lang="ru-RU" sz="5000" b="0" i="0" u="none" strike="noStrike" cap="none" spc="0" normalizeH="0" baseline="0" dirty="0">
              <a:ln>
                <a:noFill/>
              </a:ln>
              <a:solidFill>
                <a:srgbClr val="000000"/>
              </a:solidFill>
              <a:effectLst/>
              <a:uFillTx/>
              <a:latin typeface="+mj-lt"/>
              <a:ea typeface="+mj-ea"/>
              <a:cs typeface="+mj-cs"/>
              <a:sym typeface="Helvetica Light"/>
            </a:endParaRPr>
          </a:p>
        </p:txBody>
      </p:sp>
      <p:pic>
        <p:nvPicPr>
          <p:cNvPr id="21" name="Picture 2" descr="ÐÐ°ÑÑÐ¸Ð½ÐºÐ¸ Ð¿Ð¾ Ð·Ð°Ð¿ÑÐ¾ÑÑ cloud platfor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65572" y="3960447"/>
            <a:ext cx="2168303" cy="216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8507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dirty="0"/>
          </a:p>
        </p:txBody>
      </p:sp>
      <p:sp>
        <p:nvSpPr>
          <p:cNvPr id="59" name="Очень крутой заголовок…"/>
          <p:cNvSpPr txBox="1"/>
          <p:nvPr/>
        </p:nvSpPr>
        <p:spPr>
          <a:xfrm>
            <a:off x="2902968" y="586179"/>
            <a:ext cx="1980447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Логическая схема системы</a:t>
            </a:r>
            <a:endParaRPr lang="ru-RU" sz="7000" b="1" cap="all" dirty="0">
              <a:solidFill>
                <a:srgbClr val="253957"/>
              </a:solidFill>
              <a:sym typeface="Arial Narrow"/>
            </a:endParaRP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93" name="Picture 16" descr="https://camo.githubusercontent.com/f88f95cf889071fb9a6770e84f3c7e115ca11d7b/687474703a2f2f692e696d6775722e636f6d2f745764456769452e706e67">
            <a:extLst>
              <a:ext uri="{FF2B5EF4-FFF2-40B4-BE49-F238E27FC236}">
                <a16:creationId xmlns="" xmlns:a16="http://schemas.microsoft.com/office/drawing/2014/main" id="{1CEF922F-5167-456F-B313-54A8A08C9960}"/>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7306" t="16914" r="17306" b="20606"/>
          <a:stretch/>
        </p:blipFill>
        <p:spPr bwMode="auto">
          <a:xfrm rot="10800000">
            <a:off x="13012980" y="5497446"/>
            <a:ext cx="5003687" cy="4096858"/>
          </a:xfrm>
          <a:prstGeom prst="rect">
            <a:avLst/>
          </a:prstGeom>
          <a:noFill/>
          <a:extLst>
            <a:ext uri="{909E8E84-426E-40DD-AFC4-6F175D3DCCD1}">
              <a14:hiddenFill xmlns:a14="http://schemas.microsoft.com/office/drawing/2010/main">
                <a:solidFill>
                  <a:srgbClr val="FFFFFF"/>
                </a:solidFill>
              </a14:hiddenFill>
            </a:ext>
          </a:extLst>
        </p:spPr>
      </p:pic>
      <p:sp>
        <p:nvSpPr>
          <p:cNvPr id="94" name="Прямоугольник 93"/>
          <p:cNvSpPr/>
          <p:nvPr/>
        </p:nvSpPr>
        <p:spPr>
          <a:xfrm>
            <a:off x="19896856" y="6797991"/>
            <a:ext cx="2504438" cy="1375376"/>
          </a:xfrm>
          <a:prstGeom prst="rect">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4000" b="1" dirty="0" smtClean="0">
                <a:solidFill>
                  <a:srgbClr val="FFFFFF"/>
                </a:solidFill>
                <a:latin typeface="Arial Narrow (Основной текст)"/>
                <a:cs typeface="Times New Roman" panose="02020603050405020304" pitchFamily="18" charset="0"/>
              </a:rPr>
              <a:t>MQTT </a:t>
            </a:r>
            <a:r>
              <a:rPr lang="ru-RU" sz="4000" b="1" dirty="0" smtClean="0">
                <a:solidFill>
                  <a:srgbClr val="FFFFFF"/>
                </a:solidFill>
                <a:latin typeface="Arial Narrow (Основной текст)"/>
                <a:cs typeface="Times New Roman" panose="02020603050405020304" pitchFamily="18" charset="0"/>
              </a:rPr>
              <a:t>брокер</a:t>
            </a:r>
            <a:endParaRPr kumimoji="0" lang="ru-RU" sz="4000" b="1" i="0" u="none" strike="noStrike" cap="none" spc="0" normalizeH="0" baseline="0" dirty="0">
              <a:ln>
                <a:noFill/>
              </a:ln>
              <a:solidFill>
                <a:srgbClr val="FFFFFF"/>
              </a:solidFill>
              <a:effectLst/>
              <a:uFillTx/>
              <a:latin typeface="Arial Narrow (Основной текст)"/>
              <a:cs typeface="Times New Roman" panose="02020603050405020304" pitchFamily="18" charset="0"/>
              <a:sym typeface="Helvetica Light"/>
            </a:endParaRPr>
          </a:p>
        </p:txBody>
      </p:sp>
      <p:cxnSp>
        <p:nvCxnSpPr>
          <p:cNvPr id="97" name="Прямая со стрелкой 8"/>
          <p:cNvCxnSpPr/>
          <p:nvPr/>
        </p:nvCxnSpPr>
        <p:spPr>
          <a:xfrm>
            <a:off x="5423248" y="7485679"/>
            <a:ext cx="2232248" cy="12700"/>
          </a:xfrm>
          <a:prstGeom prst="bentConnector3">
            <a:avLst>
              <a:gd name="adj1" fmla="val 50000"/>
            </a:avLst>
          </a:prstGeom>
          <a:noFill/>
          <a:ln w="25400" cap="flat">
            <a:solidFill>
              <a:srgbClr val="000000"/>
            </a:solidFill>
            <a:prstDash val="dash"/>
            <a:miter lim="400000"/>
            <a:headEnd type="arrow"/>
            <a:tailEnd type="arrow"/>
          </a:ln>
          <a:effectLst/>
          <a:sp3d/>
        </p:spPr>
        <p:style>
          <a:lnRef idx="0">
            <a:scrgbClr r="0" g="0" b="0"/>
          </a:lnRef>
          <a:fillRef idx="0">
            <a:scrgbClr r="0" g="0" b="0"/>
          </a:fillRef>
          <a:effectRef idx="0">
            <a:scrgbClr r="0" g="0" b="0"/>
          </a:effectRef>
          <a:fontRef idx="none"/>
        </p:style>
      </p:cxnSp>
      <p:pic>
        <p:nvPicPr>
          <p:cNvPr id="99" name="Picture 2" descr="https://controleng.ru/wp-content/uploads/N_euromobile_1-pic.png">
            <a:extLst>
              <a:ext uri="{FF2B5EF4-FFF2-40B4-BE49-F238E27FC236}">
                <a16:creationId xmlns="" xmlns:a16="http://schemas.microsoft.com/office/drawing/2014/main" id="{B6435049-2222-4B5C-9BAF-E715DC8AC00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10" t="19445" r="16051" b="19974"/>
          <a:stretch/>
        </p:blipFill>
        <p:spPr bwMode="auto">
          <a:xfrm>
            <a:off x="5781976" y="6396482"/>
            <a:ext cx="1514791" cy="1037582"/>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Прямая со стрелкой 53"/>
          <p:cNvCxnSpPr/>
          <p:nvPr/>
        </p:nvCxnSpPr>
        <p:spPr>
          <a:xfrm flipH="1">
            <a:off x="21171779" y="8498838"/>
            <a:ext cx="1" cy="1167474"/>
          </a:xfrm>
          <a:prstGeom prst="straightConnector1">
            <a:avLst/>
          </a:prstGeom>
          <a:noFill/>
          <a:ln w="25400" cap="flat">
            <a:solidFill>
              <a:srgbClr val="000000"/>
            </a:solidFill>
            <a:prstDash val="dash"/>
            <a:miter lim="400000"/>
            <a:tailEnd type="arrow"/>
          </a:ln>
          <a:effectLst/>
          <a:sp3d/>
        </p:spPr>
        <p:style>
          <a:lnRef idx="0">
            <a:scrgbClr r="0" g="0" b="0"/>
          </a:lnRef>
          <a:fillRef idx="0">
            <a:scrgbClr r="0" g="0" b="0"/>
          </a:fillRef>
          <a:effectRef idx="0">
            <a:scrgbClr r="0" g="0" b="0"/>
          </a:effectRef>
          <a:fontRef idx="none"/>
        </p:style>
      </p:cxnSp>
      <p:sp>
        <p:nvSpPr>
          <p:cNvPr id="107" name="Прямоугольник 106"/>
          <p:cNvSpPr/>
          <p:nvPr/>
        </p:nvSpPr>
        <p:spPr>
          <a:xfrm>
            <a:off x="20100201" y="8741568"/>
            <a:ext cx="2028903" cy="636712"/>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3200" b="1" dirty="0" smtClean="0">
                <a:solidFill>
                  <a:schemeClr val="tx1"/>
                </a:solidFill>
                <a:latin typeface="Arial Narrow (Основной текст)"/>
              </a:rPr>
              <a:t>MQTT</a:t>
            </a:r>
            <a:endParaRPr kumimoji="0" lang="ru-RU" sz="3200" b="1" i="0" u="none" strike="noStrike" cap="none" spc="0" normalizeH="0" baseline="0" dirty="0">
              <a:ln>
                <a:noFill/>
              </a:ln>
              <a:solidFill>
                <a:schemeClr val="tx1"/>
              </a:solidFill>
              <a:effectLst/>
              <a:uFillTx/>
              <a:latin typeface="Arial Narrow (Основной текст)"/>
              <a:sym typeface="Helvetica Light"/>
            </a:endParaRPr>
          </a:p>
        </p:txBody>
      </p:sp>
      <p:sp>
        <p:nvSpPr>
          <p:cNvPr id="108" name="Прямоугольник 107"/>
          <p:cNvSpPr/>
          <p:nvPr/>
        </p:nvSpPr>
        <p:spPr>
          <a:xfrm>
            <a:off x="10997458" y="6759114"/>
            <a:ext cx="2490686"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3200" b="1" dirty="0" smtClean="0">
                <a:solidFill>
                  <a:schemeClr val="tx1"/>
                </a:solidFill>
                <a:latin typeface="Helvetica Light (Заголовки)"/>
                <a:cs typeface="Times New Roman" panose="02020603050405020304" pitchFamily="18" charset="0"/>
              </a:rPr>
              <a:t>COM</a:t>
            </a:r>
            <a:endParaRPr kumimoji="0" lang="ru-RU" sz="3200" b="1" i="0" u="none" strike="noStrike" cap="none" spc="0" normalizeH="0" baseline="0" dirty="0">
              <a:ln>
                <a:noFill/>
              </a:ln>
              <a:solidFill>
                <a:schemeClr val="tx1"/>
              </a:solidFill>
              <a:effectLst/>
              <a:uFillTx/>
              <a:latin typeface="Helvetica Light (Заголовки)"/>
              <a:cs typeface="Times New Roman" panose="02020603050405020304" pitchFamily="18" charset="0"/>
              <a:sym typeface="Helvetica Light"/>
            </a:endParaRPr>
          </a:p>
        </p:txBody>
      </p:sp>
      <p:pic>
        <p:nvPicPr>
          <p:cNvPr id="1026" name="Picture 2" descr="ÐÐ°ÑÑÐ¸Ð½ÐºÐ¸ Ð¿Ð¾ Ð·Ð°Ð¿ÑÐ¾ÑÑ cloud platfor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6085" y="9306272"/>
            <a:ext cx="2851051" cy="285105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ÐÐ°ÑÑÐ¸Ð½ÐºÐ¸ Ð¿Ð¾ Ð·Ð°Ð¿ÑÐ¾ÑÑ computer applica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ÐÐ°ÑÑÐ¸Ð½ÐºÐ¸ Ð¿Ð¾ Ð·Ð°Ð¿ÑÐ¾ÑÑ computer application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ÐÐ°ÑÑÐ¸Ð½ÐºÐ¸ Ð¿Ð¾ Ð·Ð°Ð¿ÑÐ¾ÑÑ computer application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4" descr="ÐÐ°ÑÑÐ¸Ð½ÐºÐ¸ Ð¿Ð¾ Ð·Ð°Ð¿ÑÐ¾ÑÑ computer application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AutoShape 16" descr="ÐÐ°ÑÑÐ¸Ð½ÐºÐ¸ Ð¿Ð¾ Ð·Ð°Ð¿ÑÐ¾ÑÑ computer application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8" descr="ÐÐ°ÑÑÐ¸Ð½ÐºÐ¸ Ð¿Ð¾ Ð·Ð°Ð¿ÑÐ¾ÑÑ computer application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20" descr="ÐÐ°ÑÑÐ¸Ð½ÐºÐ¸ Ð¿Ð¾ Ð·Ð°Ð¿ÑÐ¾ÑÑ computer application ico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22" descr="ÐÐ°ÑÑÐ¸Ð½ÐºÐ¸ Ð¿Ð¾ Ð·Ð°Ð¿ÑÐ¾ÑÑ computer application icon"/>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AutoShape 24" descr="ÐÐ°ÑÑÐ¸Ð½ÐºÐ¸ Ð¿Ð¾ Ð·Ð°Ð¿ÑÐ¾ÑÑ computer application icon"/>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AutoShape 26" descr="ÐÐ°ÑÑÐ¸Ð½ÐºÐ¸ Ð¿Ð¾ Ð·Ð°Ð¿ÑÐ¾ÑÑ computer application icon"/>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28" descr="ÐÐ°ÑÑÐ¸Ð½ÐºÐ¸ Ð¿Ð¾ Ð·Ð°Ð¿ÑÐ¾ÑÑ computer application icon"/>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30" descr="ÐÐ°ÑÑÐ¸Ð½ÐºÐ¸ Ð¿Ð¾ Ð·Ð°Ð¿ÑÐ¾ÑÑ computer application icon"/>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32" descr="ÐÐ°ÑÑÐ¸Ð½ÐºÐ¸ Ð¿Ð¾ Ð·Ð°Ð¿ÑÐ¾ÑÑ computer application icon"/>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34" descr="ÐÐ°ÑÑÐ¸Ð½ÐºÐ¸ Ð¿Ð¾ Ð·Ð°Ð¿ÑÐ¾ÑÑ computer application icon"/>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49" name="Номер слайда 2048"/>
          <p:cNvSpPr>
            <a:spLocks noGrp="1"/>
          </p:cNvSpPr>
          <p:nvPr>
            <p:ph type="sldNum" sz="quarter" idx="2"/>
          </p:nvPr>
        </p:nvSpPr>
        <p:spPr/>
        <p:txBody>
          <a:bodyPr/>
          <a:lstStyle/>
          <a:p>
            <a:fld id="{86CB4B4D-7CA3-9044-876B-883B54F8677D}" type="slidenum">
              <a:rPr lang="ru-RU" smtClean="0"/>
              <a:t>6</a:t>
            </a:fld>
            <a:endParaRPr lang="ru-RU"/>
          </a:p>
        </p:txBody>
      </p:sp>
      <p:pic>
        <p:nvPicPr>
          <p:cNvPr id="50" name="Picture 2" descr="ÐÐ°ÑÑÐ¸Ð½ÐºÐ¸ Ð¿Ð¾ Ð·Ð°Ð¿ÑÐ¾ÑÑ heltec with sensors"/>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6130" y="5685592"/>
            <a:ext cx="3493584" cy="32490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ÐÐ°ÑÑÐ¸Ð½ÐºÐ¸ Ð¿Ð¾ Ð·Ð°Ð¿ÑÐ¾ÑÑ heltec with sensors"/>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7649" y="5708343"/>
            <a:ext cx="3444655" cy="320352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Прямая со стрелкой 37"/>
          <p:cNvCxnSpPr/>
          <p:nvPr/>
        </p:nvCxnSpPr>
        <p:spPr>
          <a:xfrm>
            <a:off x="11509769" y="7459906"/>
            <a:ext cx="1466065" cy="0"/>
          </a:xfrm>
          <a:prstGeom prst="straightConnector1">
            <a:avLst/>
          </a:prstGeom>
          <a:noFill/>
          <a:ln w="25400" cap="flat">
            <a:solidFill>
              <a:srgbClr val="000000"/>
            </a:solidFill>
            <a:prstDash val="solid"/>
            <a:miter lim="400000"/>
            <a:headEnd type="arrow"/>
            <a:tailEnd type="arrow"/>
          </a:ln>
          <a:effectLst/>
          <a:sp3d/>
        </p:spPr>
        <p:style>
          <a:lnRef idx="0">
            <a:scrgbClr r="0" g="0" b="0"/>
          </a:lnRef>
          <a:fillRef idx="0">
            <a:scrgbClr r="0" g="0" b="0"/>
          </a:fillRef>
          <a:effectRef idx="0">
            <a:scrgbClr r="0" g="0" b="0"/>
          </a:effectRef>
          <a:fontRef idx="none"/>
        </p:style>
      </p:cxnSp>
      <p:cxnSp>
        <p:nvCxnSpPr>
          <p:cNvPr id="41" name="Прямая со стрелкой 40"/>
          <p:cNvCxnSpPr/>
          <p:nvPr/>
        </p:nvCxnSpPr>
        <p:spPr>
          <a:xfrm>
            <a:off x="18016668" y="7459904"/>
            <a:ext cx="1592156" cy="2"/>
          </a:xfrm>
          <a:prstGeom prst="straightConnector1">
            <a:avLst/>
          </a:prstGeom>
          <a:noFill/>
          <a:ln w="25400" cap="flat">
            <a:solidFill>
              <a:srgbClr val="000000"/>
            </a:solidFill>
            <a:prstDash val="dash"/>
            <a:miter lim="400000"/>
            <a:tailEnd type="arrow"/>
          </a:ln>
          <a:effectLst/>
          <a:sp3d/>
        </p:spPr>
        <p:style>
          <a:lnRef idx="0">
            <a:scrgbClr r="0" g="0" b="0"/>
          </a:lnRef>
          <a:fillRef idx="0">
            <a:scrgbClr r="0" g="0" b="0"/>
          </a:fillRef>
          <a:effectRef idx="0">
            <a:scrgbClr r="0" g="0" b="0"/>
          </a:effectRef>
          <a:fontRef idx="none"/>
        </p:style>
      </p:cxnSp>
      <p:sp>
        <p:nvSpPr>
          <p:cNvPr id="77" name="Прямоугольник 76"/>
          <p:cNvSpPr/>
          <p:nvPr/>
        </p:nvSpPr>
        <p:spPr>
          <a:xfrm>
            <a:off x="18081000" y="6785992"/>
            <a:ext cx="1414746" cy="636712"/>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3200" b="1" dirty="0" smtClean="0">
                <a:solidFill>
                  <a:schemeClr val="tx1"/>
                </a:solidFill>
                <a:latin typeface="Arial Narrow (Основной текст)"/>
              </a:rPr>
              <a:t>MQTT</a:t>
            </a:r>
            <a:endParaRPr kumimoji="0" lang="ru-RU" sz="3200" b="1" i="0" u="none" strike="noStrike" cap="none" spc="0" normalizeH="0" baseline="0" dirty="0">
              <a:ln>
                <a:noFill/>
              </a:ln>
              <a:solidFill>
                <a:schemeClr val="tx1"/>
              </a:solidFill>
              <a:effectLst/>
              <a:uFillTx/>
              <a:latin typeface="Arial Narrow (Основной текст)"/>
              <a:sym typeface="Helvetica Light"/>
            </a:endParaRPr>
          </a:p>
        </p:txBody>
      </p:sp>
      <p:sp>
        <p:nvSpPr>
          <p:cNvPr id="80" name="Прямоугольник 79"/>
          <p:cNvSpPr/>
          <p:nvPr/>
        </p:nvSpPr>
        <p:spPr>
          <a:xfrm>
            <a:off x="1283508" y="3977680"/>
            <a:ext cx="4378806" cy="112915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3200" b="1" dirty="0" smtClean="0">
                <a:solidFill>
                  <a:schemeClr val="tx1"/>
                </a:solidFill>
                <a:latin typeface="Arial Narrow (Основной текст)"/>
              </a:rPr>
              <a:t>Конечное устройство</a:t>
            </a:r>
            <a:endParaRPr kumimoji="0" lang="ru-RU" sz="3200" b="1" i="0" u="none" strike="noStrike" cap="none" spc="0" normalizeH="0" baseline="0" dirty="0">
              <a:ln>
                <a:noFill/>
              </a:ln>
              <a:solidFill>
                <a:schemeClr val="tx1"/>
              </a:solidFill>
              <a:effectLst/>
              <a:uFillTx/>
              <a:latin typeface="Arial Narrow (Основной текст)"/>
              <a:sym typeface="Helvetica Light"/>
            </a:endParaRPr>
          </a:p>
        </p:txBody>
      </p:sp>
      <p:sp>
        <p:nvSpPr>
          <p:cNvPr id="81" name="Прямоугольник 80"/>
          <p:cNvSpPr/>
          <p:nvPr/>
        </p:nvSpPr>
        <p:spPr>
          <a:xfrm>
            <a:off x="7309138" y="3977680"/>
            <a:ext cx="4378806" cy="1129154"/>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3200" b="1" dirty="0" smtClean="0">
                <a:solidFill>
                  <a:schemeClr val="tx1"/>
                </a:solidFill>
                <a:latin typeface="Arial Narrow (Основной текст)"/>
              </a:rPr>
              <a:t>Базовая</a:t>
            </a:r>
            <a:endParaRPr lang="ru-RU" sz="3200" b="1" dirty="0" smtClean="0">
              <a:solidFill>
                <a:schemeClr val="tx1"/>
              </a:solidFill>
              <a:latin typeface="Arial Narrow (Основной текст)"/>
            </a:endParaRPr>
          </a:p>
          <a:p>
            <a:pPr marL="0" marR="0" indent="0" algn="ctr" defTabSz="821531" rtl="0" fontAlgn="auto" latinLnBrk="0" hangingPunct="0">
              <a:lnSpc>
                <a:spcPct val="100000"/>
              </a:lnSpc>
              <a:spcBef>
                <a:spcPts val="0"/>
              </a:spcBef>
              <a:spcAft>
                <a:spcPts val="0"/>
              </a:spcAft>
              <a:buClrTx/>
              <a:buSzTx/>
              <a:buFontTx/>
              <a:buNone/>
              <a:tabLst/>
            </a:pPr>
            <a:r>
              <a:rPr lang="ru-RU" sz="3200" b="1" dirty="0" smtClean="0">
                <a:solidFill>
                  <a:schemeClr val="tx1"/>
                </a:solidFill>
                <a:latin typeface="Arial Narrow (Основной текст)"/>
              </a:rPr>
              <a:t>станция</a:t>
            </a:r>
            <a:endParaRPr kumimoji="0" lang="ru-RU" sz="3200" b="1" i="0" u="none" strike="noStrike" cap="none" spc="0" normalizeH="0" baseline="0" dirty="0">
              <a:ln>
                <a:noFill/>
              </a:ln>
              <a:solidFill>
                <a:schemeClr val="tx1"/>
              </a:solidFill>
              <a:effectLst/>
              <a:uFillTx/>
              <a:latin typeface="Arial Narrow (Основной текст)"/>
              <a:sym typeface="Helvetica Light"/>
            </a:endParaRPr>
          </a:p>
        </p:txBody>
      </p:sp>
      <p:sp>
        <p:nvSpPr>
          <p:cNvPr id="82" name="Прямоугольник 81"/>
          <p:cNvSpPr/>
          <p:nvPr/>
        </p:nvSpPr>
        <p:spPr>
          <a:xfrm>
            <a:off x="13325420" y="4625752"/>
            <a:ext cx="4378806" cy="69826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3600" b="1" dirty="0" smtClean="0">
                <a:solidFill>
                  <a:schemeClr val="tx1"/>
                </a:solidFill>
                <a:latin typeface="Arial Narrow (Основной текст)"/>
              </a:rPr>
              <a:t>Raspberry</a:t>
            </a:r>
            <a:endParaRPr kumimoji="0" lang="ru-RU" sz="3600" b="1" i="0" u="none" strike="noStrike" cap="none" spc="0" normalizeH="0" baseline="0" dirty="0">
              <a:ln>
                <a:noFill/>
              </a:ln>
              <a:solidFill>
                <a:schemeClr val="tx1"/>
              </a:solidFill>
              <a:effectLst/>
              <a:uFillTx/>
              <a:latin typeface="Arial Narrow (Основной текст)"/>
              <a:sym typeface="Helvetica Light"/>
            </a:endParaRPr>
          </a:p>
        </p:txBody>
      </p:sp>
      <p:sp>
        <p:nvSpPr>
          <p:cNvPr id="55" name="AutoShape 6" descr="ÐÐ°ÑÑÐ¸Ð½ÐºÐ¸ Ð¿Ð¾ Ð·Ð°Ð¿ÑÐ¾ÑÑ iot sensor icon illumination"/>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6" name="AutoShape 8" descr="ÐÐ°ÑÑÐ¸Ð½ÐºÐ¸ Ð¿Ð¾ Ð·Ð°Ð¿ÑÐ¾ÑÑ iot sensor icon illumination"/>
          <p:cNvSpPr>
            <a:spLocks noChangeAspect="1" noChangeArrowheads="1"/>
          </p:cNvSpPr>
          <p:nvPr/>
        </p:nvSpPr>
        <p:spPr bwMode="auto">
          <a:xfrm>
            <a:off x="2441575" y="2141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7" name="AutoShape 10" descr="ÐÐ°ÑÑÐ¸Ð½ÐºÐ¸ Ð¿Ð¾ Ð·Ð°Ð¿ÑÐ¾ÑÑ iot sensor icon illumination"/>
          <p:cNvSpPr>
            <a:spLocks noChangeAspect="1" noChangeArrowheads="1"/>
          </p:cNvSpPr>
          <p:nvPr/>
        </p:nvSpPr>
        <p:spPr bwMode="auto">
          <a:xfrm>
            <a:off x="2593975" y="2293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0" name="AutoShape 12" descr="ÐÐ°ÑÑÐ¸Ð½ÐºÐ¸ Ð¿Ð¾ Ð·Ð°Ð¿ÑÐ¾ÑÑ iot sensor icon illumination"/>
          <p:cNvSpPr>
            <a:spLocks noChangeAspect="1" noChangeArrowheads="1"/>
          </p:cNvSpPr>
          <p:nvPr/>
        </p:nvSpPr>
        <p:spPr bwMode="auto">
          <a:xfrm>
            <a:off x="2746375" y="2446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nvGrpSpPr>
          <p:cNvPr id="62" name="Группа 61"/>
          <p:cNvGrpSpPr/>
          <p:nvPr/>
        </p:nvGrpSpPr>
        <p:grpSpPr>
          <a:xfrm>
            <a:off x="1130759" y="10097815"/>
            <a:ext cx="5416625" cy="1639460"/>
            <a:chOff x="1230759" y="9043832"/>
            <a:chExt cx="5416625" cy="1639460"/>
          </a:xfrm>
        </p:grpSpPr>
        <p:sp>
          <p:nvSpPr>
            <p:cNvPr id="61" name="Прямоугольник 60"/>
            <p:cNvSpPr/>
            <p:nvPr/>
          </p:nvSpPr>
          <p:spPr>
            <a:xfrm>
              <a:off x="1230759" y="9043832"/>
              <a:ext cx="5416625" cy="1639460"/>
            </a:xfrm>
            <a:prstGeom prst="rect">
              <a:avLst/>
            </a:prstGeom>
            <a:solidFill>
              <a:schemeClr val="bg1"/>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pic>
          <p:nvPicPr>
            <p:cNvPr id="2062" name="Picture 14" descr="ÐÐ¾ÑÐ¾Ð¶ÐµÐµ Ð¸Ð·Ð¾Ð±ÑÐ°Ð¶ÐµÐ½Ð¸Ðµ"/>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3539" y="9098571"/>
              <a:ext cx="1431837" cy="143183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ÐÐ°ÑÑÐ¸Ð½ÐºÐ¸ Ð¿Ð¾ Ð·Ð°Ð¿ÑÐ¾ÑÑ iot sensor icon temperatu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6784" y="9215820"/>
              <a:ext cx="1314588" cy="1314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ÐÐ°ÑÑÐ¸Ð½ÐºÐ¸ Ð¿Ð¾ Ð·Ð°Ð¿ÑÐ¾ÑÑ iot sensor icon movemen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8049"/>
            <a:stretch/>
          </p:blipFill>
          <p:spPr bwMode="auto">
            <a:xfrm>
              <a:off x="2559643" y="9084839"/>
              <a:ext cx="1443026" cy="143302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Image result for microphone logo"/>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4002669" y="9202126"/>
              <a:ext cx="1304827" cy="132287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51" name="Прямая со стрелкой 2050"/>
          <p:cNvCxnSpPr/>
          <p:nvPr/>
        </p:nvCxnSpPr>
        <p:spPr>
          <a:xfrm flipV="1">
            <a:off x="3839072" y="8950060"/>
            <a:ext cx="0" cy="932276"/>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pic>
        <p:nvPicPr>
          <p:cNvPr id="47" name="Picture 2" descr="ÐÐ°ÑÑÐ¸Ð½ÐºÐ¸ Ð¿Ð¾ Ð·Ð°Ð¿ÑÐ¾ÑÑ wifi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6141" y="7722096"/>
            <a:ext cx="966462" cy="587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8" name="Picture 10" descr="Image result for bluetooth logo png"/>
          <p:cNvPicPr>
            <a:picLocks noChangeAspect="1" noChangeArrowheads="1"/>
          </p:cNvPicPr>
          <p:nvPr/>
        </p:nvPicPr>
        <p:blipFill rotWithShape="1">
          <a:blip r:embed="rId13">
            <a:extLst>
              <a:ext uri="{28A0092B-C50C-407E-A947-70E740481C1C}">
                <a14:useLocalDpi xmlns:a14="http://schemas.microsoft.com/office/drawing/2010/main" val="0"/>
              </a:ext>
            </a:extLst>
          </a:blip>
          <a:srcRect t="34465" b="32768"/>
          <a:stretch/>
        </p:blipFill>
        <p:spPr bwMode="auto">
          <a:xfrm>
            <a:off x="5711280" y="8291697"/>
            <a:ext cx="1489126" cy="5105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0952" y="5059243"/>
            <a:ext cx="338393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2800" b="0" i="0" u="none" strike="noStrike" cap="none" spc="0" normalizeH="0" baseline="0" dirty="0" smtClean="0">
                <a:ln>
                  <a:noFill/>
                </a:ln>
                <a:solidFill>
                  <a:srgbClr val="000000"/>
                </a:solidFill>
                <a:effectLst/>
                <a:uFillTx/>
                <a:latin typeface="Arial Narrow (Основной текст)"/>
                <a:sym typeface="Helvetica Light"/>
              </a:rPr>
              <a:t>(433МГц</a:t>
            </a:r>
            <a:r>
              <a:rPr kumimoji="0" lang="ru-RU" sz="2800" b="0" i="0" u="none" strike="noStrike" cap="none" spc="0" normalizeH="0" dirty="0" smtClean="0">
                <a:ln>
                  <a:noFill/>
                </a:ln>
                <a:solidFill>
                  <a:srgbClr val="000000"/>
                </a:solidFill>
                <a:effectLst/>
                <a:uFillTx/>
                <a:latin typeface="Arial Narrow (Основной текст)"/>
                <a:sym typeface="Helvetica Light"/>
              </a:rPr>
              <a:t> и 868МГц)</a:t>
            </a:r>
            <a:endParaRPr kumimoji="0" lang="ru-RU" sz="2800" b="0" i="0" u="none" strike="noStrike" cap="none" spc="0" normalizeH="0" baseline="0" dirty="0">
              <a:ln>
                <a:noFill/>
              </a:ln>
              <a:solidFill>
                <a:srgbClr val="000000"/>
              </a:solidFill>
              <a:effectLst/>
              <a:uFillTx/>
              <a:latin typeface="Arial Narrow (Основной текст)"/>
              <a:sym typeface="Helvetica Light"/>
            </a:endParaRPr>
          </a:p>
        </p:txBody>
      </p:sp>
      <p:sp>
        <p:nvSpPr>
          <p:cNvPr id="51" name="TextBox 50"/>
          <p:cNvSpPr txBox="1"/>
          <p:nvPr/>
        </p:nvSpPr>
        <p:spPr>
          <a:xfrm>
            <a:off x="1818006" y="5059243"/>
            <a:ext cx="3383939" cy="5751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2800" b="0" i="0" u="none" strike="noStrike" cap="none" spc="0" normalizeH="0" baseline="0" dirty="0" smtClean="0">
                <a:ln>
                  <a:noFill/>
                </a:ln>
                <a:solidFill>
                  <a:srgbClr val="000000"/>
                </a:solidFill>
                <a:effectLst/>
                <a:uFillTx/>
                <a:latin typeface="Arial Narrow (Основной текст)"/>
                <a:sym typeface="Helvetica Light"/>
              </a:rPr>
              <a:t>(433МГц и</a:t>
            </a:r>
            <a:r>
              <a:rPr kumimoji="0" lang="ru-RU" sz="2800" b="0" i="0" u="none" strike="noStrike" cap="none" spc="0" normalizeH="0" dirty="0" smtClean="0">
                <a:ln>
                  <a:noFill/>
                </a:ln>
                <a:solidFill>
                  <a:srgbClr val="000000"/>
                </a:solidFill>
                <a:effectLst/>
                <a:uFillTx/>
                <a:latin typeface="Arial Narrow (Основной текст)"/>
                <a:sym typeface="Helvetica Light"/>
              </a:rPr>
              <a:t> 868МГц)</a:t>
            </a:r>
            <a:endParaRPr kumimoji="0" lang="ru-RU" sz="2800" b="0" i="0" u="none" strike="noStrike" cap="none" spc="0" normalizeH="0" baseline="0" dirty="0">
              <a:ln>
                <a:noFill/>
              </a:ln>
              <a:solidFill>
                <a:srgbClr val="000000"/>
              </a:solidFill>
              <a:effectLst/>
              <a:uFillTx/>
              <a:latin typeface="Arial Narrow (Основной текст)"/>
              <a:sym typeface="Helvetica Light"/>
            </a:endParaRPr>
          </a:p>
        </p:txBody>
      </p:sp>
      <p:sp>
        <p:nvSpPr>
          <p:cNvPr id="52" name="Прямоугольник 51"/>
          <p:cNvSpPr/>
          <p:nvPr/>
        </p:nvSpPr>
        <p:spPr>
          <a:xfrm>
            <a:off x="1649669" y="11765904"/>
            <a:ext cx="4378806" cy="636712"/>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defTabSz="821531" rtl="0" fontAlgn="auto" latinLnBrk="0" hangingPunct="0">
              <a:lnSpc>
                <a:spcPct val="100000"/>
              </a:lnSpc>
              <a:spcBef>
                <a:spcPts val="0"/>
              </a:spcBef>
              <a:spcAft>
                <a:spcPts val="0"/>
              </a:spcAft>
              <a:buClrTx/>
              <a:buSzTx/>
              <a:buFontTx/>
              <a:buNone/>
              <a:tabLst/>
            </a:pPr>
            <a:r>
              <a:rPr lang="ru-RU" sz="3200" b="1" dirty="0" smtClean="0">
                <a:solidFill>
                  <a:schemeClr val="tx1"/>
                </a:solidFill>
                <a:latin typeface="Arial Narrow (Основной текст)"/>
              </a:rPr>
              <a:t>Сенсоры</a:t>
            </a:r>
            <a:endParaRPr kumimoji="0" lang="ru-RU" sz="3200" b="1" i="0" u="none" strike="noStrike" cap="none" spc="0" normalizeH="0" baseline="0" dirty="0">
              <a:ln>
                <a:noFill/>
              </a:ln>
              <a:solidFill>
                <a:schemeClr val="tx1"/>
              </a:solidFill>
              <a:effectLst/>
              <a:uFillTx/>
              <a:latin typeface="Arial Narrow (Основной текст)"/>
              <a:sym typeface="Helvetica Light"/>
            </a:endParaRPr>
          </a:p>
        </p:txBody>
      </p:sp>
    </p:spTree>
    <p:extLst>
      <p:ext uri="{BB962C8B-B14F-4D97-AF65-F5344CB8AC3E}">
        <p14:creationId xmlns:p14="http://schemas.microsoft.com/office/powerpoint/2010/main" val="344166117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36733" y="246551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64527" y="586180"/>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Программное обеспечение системы</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828600"/>
            <a:ext cx="6607164" cy="943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r>
              <a:rPr lang="ru-RU" sz="5400" dirty="0" smtClean="0">
                <a:solidFill>
                  <a:srgbClr val="253957"/>
                </a:solidFill>
                <a:latin typeface="+mn-lt"/>
              </a:rPr>
              <a:t>Схема алгоритма работы конечного устройства</a:t>
            </a:r>
            <a:endParaRPr lang="ru-RU" sz="6000" dirty="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7</a:t>
            </a:fld>
            <a:endParaRPr lang="ru-RU"/>
          </a:p>
        </p:txBody>
      </p:sp>
      <p:pic>
        <p:nvPicPr>
          <p:cNvPr id="8" name="Рисунок 7" descr="C:\Users\User\Documents\Малахов Иван\ВКР\End device picture.png"/>
          <p:cNvPicPr/>
          <p:nvPr/>
        </p:nvPicPr>
        <p:blipFill>
          <a:blip r:embed="rId3">
            <a:extLst>
              <a:ext uri="{28A0092B-C50C-407E-A947-70E740481C1C}">
                <a14:useLocalDpi xmlns:a14="http://schemas.microsoft.com/office/drawing/2010/main" val="0"/>
              </a:ext>
            </a:extLst>
          </a:blip>
          <a:srcRect/>
          <a:stretch>
            <a:fillRect/>
          </a:stretch>
        </p:blipFill>
        <p:spPr bwMode="auto">
          <a:xfrm>
            <a:off x="7727504" y="3329608"/>
            <a:ext cx="14871398" cy="9286773"/>
          </a:xfrm>
          <a:prstGeom prst="rect">
            <a:avLst/>
          </a:prstGeom>
          <a:noFill/>
          <a:ln>
            <a:noFill/>
          </a:ln>
        </p:spPr>
      </p:pic>
    </p:spTree>
    <p:extLst>
      <p:ext uri="{BB962C8B-B14F-4D97-AF65-F5344CB8AC3E}">
        <p14:creationId xmlns:p14="http://schemas.microsoft.com/office/powerpoint/2010/main" val="360105562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36733" y="246551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64527" y="586180"/>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Программное обеспечение системы</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2686944" y="2914000"/>
            <a:ext cx="6607164" cy="943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r>
              <a:rPr lang="ru-RU" sz="5400" dirty="0" smtClean="0">
                <a:solidFill>
                  <a:srgbClr val="253957"/>
                </a:solidFill>
                <a:latin typeface="+mn-lt"/>
              </a:rPr>
              <a:t>Схема алгоритма работы </a:t>
            </a:r>
            <a:r>
              <a:rPr lang="ru-RU" sz="5400" dirty="0" smtClean="0">
                <a:solidFill>
                  <a:srgbClr val="253957"/>
                </a:solidFill>
                <a:latin typeface="+mn-lt"/>
              </a:rPr>
              <a:t>базовой станции</a:t>
            </a:r>
            <a:endParaRPr lang="ru-RU" sz="6000" dirty="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8</a:t>
            </a:fld>
            <a:endParaRPr lang="ru-RU"/>
          </a:p>
        </p:txBody>
      </p:sp>
      <p:pic>
        <p:nvPicPr>
          <p:cNvPr id="9" name="Рисунок 8" descr="C:\Users\User\Documents\Малахов Иван\ВКР\Base device picture.png"/>
          <p:cNvPicPr/>
          <p:nvPr/>
        </p:nvPicPr>
        <p:blipFill>
          <a:blip r:embed="rId3">
            <a:extLst>
              <a:ext uri="{28A0092B-C50C-407E-A947-70E740481C1C}">
                <a14:useLocalDpi xmlns:a14="http://schemas.microsoft.com/office/drawing/2010/main" val="0"/>
              </a:ext>
            </a:extLst>
          </a:blip>
          <a:srcRect/>
          <a:stretch>
            <a:fillRect/>
          </a:stretch>
        </p:blipFill>
        <p:spPr bwMode="auto">
          <a:xfrm>
            <a:off x="10607824" y="3230613"/>
            <a:ext cx="8843088" cy="8640960"/>
          </a:xfrm>
          <a:prstGeom prst="rect">
            <a:avLst/>
          </a:prstGeom>
          <a:noFill/>
          <a:ln>
            <a:noFill/>
          </a:ln>
        </p:spPr>
      </p:pic>
    </p:spTree>
    <p:extLst>
      <p:ext uri="{BB962C8B-B14F-4D97-AF65-F5344CB8AC3E}">
        <p14:creationId xmlns:p14="http://schemas.microsoft.com/office/powerpoint/2010/main" val="15676194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36733" y="246551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964527" y="586180"/>
            <a:ext cx="16073440" cy="119958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Программное обеспечение системы</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1C84C3-5536-4FF8-A064-FC903DBA61F0}"/>
              </a:ext>
            </a:extLst>
          </p:cNvPr>
          <p:cNvSpPr txBox="1"/>
          <p:nvPr/>
        </p:nvSpPr>
        <p:spPr>
          <a:xfrm>
            <a:off x="1226606" y="2828600"/>
            <a:ext cx="6607164" cy="9430000"/>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lstStyle/>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endParaRPr lang="ru-RU" sz="5400" dirty="0" smtClean="0">
              <a:solidFill>
                <a:srgbClr val="253957"/>
              </a:solidFill>
              <a:latin typeface="+mn-lt"/>
            </a:endParaRPr>
          </a:p>
          <a:p>
            <a:pPr lvl="8" indent="0" algn="l"/>
            <a:endParaRPr lang="ru-RU" sz="5400" dirty="0">
              <a:solidFill>
                <a:srgbClr val="253957"/>
              </a:solidFill>
              <a:latin typeface="+mn-lt"/>
            </a:endParaRPr>
          </a:p>
          <a:p>
            <a:pPr lvl="8" indent="0" algn="l"/>
            <a:r>
              <a:rPr lang="ru-RU" sz="5400" dirty="0" smtClean="0">
                <a:solidFill>
                  <a:srgbClr val="253957"/>
                </a:solidFill>
                <a:latin typeface="+mn-lt"/>
              </a:rPr>
              <a:t>Схема алгоритма работы </a:t>
            </a:r>
            <a:r>
              <a:rPr lang="en-US" sz="5400" dirty="0" smtClean="0">
                <a:solidFill>
                  <a:srgbClr val="253957"/>
                </a:solidFill>
                <a:latin typeface="+mn-lt"/>
              </a:rPr>
              <a:t>Raspberry</a:t>
            </a:r>
            <a:endParaRPr lang="ru-RU" sz="6000" dirty="0">
              <a:solidFill>
                <a:srgbClr val="253957"/>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t>9</a:t>
            </a:fld>
            <a:endParaRPr lang="ru-RU"/>
          </a:p>
        </p:txBody>
      </p:sp>
      <p:pic>
        <p:nvPicPr>
          <p:cNvPr id="9" name="Рисунок 8" descr="C:\Users\User\Documents\Малахов Иван\ВКР\Rasp base picture.png"/>
          <p:cNvPicPr/>
          <p:nvPr/>
        </p:nvPicPr>
        <p:blipFill>
          <a:blip r:embed="rId3">
            <a:extLst>
              <a:ext uri="{28A0092B-C50C-407E-A947-70E740481C1C}">
                <a14:useLocalDpi xmlns:a14="http://schemas.microsoft.com/office/drawing/2010/main" val="0"/>
              </a:ext>
            </a:extLst>
          </a:blip>
          <a:srcRect/>
          <a:stretch>
            <a:fillRect/>
          </a:stretch>
        </p:blipFill>
        <p:spPr bwMode="auto">
          <a:xfrm>
            <a:off x="8447584" y="3616914"/>
            <a:ext cx="12634184" cy="8314471"/>
          </a:xfrm>
          <a:prstGeom prst="rect">
            <a:avLst/>
          </a:prstGeom>
          <a:noFill/>
          <a:ln>
            <a:noFill/>
          </a:ln>
        </p:spPr>
      </p:pic>
    </p:spTree>
    <p:extLst>
      <p:ext uri="{BB962C8B-B14F-4D97-AF65-F5344CB8AC3E}">
        <p14:creationId xmlns:p14="http://schemas.microsoft.com/office/powerpoint/2010/main" val="156761944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3297</TotalTime>
  <Words>959</Words>
  <Application>Microsoft Office PowerPoint</Application>
  <PresentationFormat>Произвольный</PresentationFormat>
  <Paragraphs>305</Paragraphs>
  <Slides>26</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Студент НИУ ВШЭ</cp:lastModifiedBy>
  <cp:revision>211</cp:revision>
  <dcterms:modified xsi:type="dcterms:W3CDTF">2019-06-09T21:48:47Z</dcterms:modified>
</cp:coreProperties>
</file>