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4"/>
  </p:notesMasterIdLst>
  <p:sldIdLst>
    <p:sldId id="256" r:id="rId2"/>
    <p:sldId id="259" r:id="rId3"/>
    <p:sldId id="264" r:id="rId4"/>
    <p:sldId id="267" r:id="rId5"/>
    <p:sldId id="268" r:id="rId6"/>
    <p:sldId id="271" r:id="rId7"/>
    <p:sldId id="274" r:id="rId8"/>
    <p:sldId id="275" r:id="rId9"/>
    <p:sldId id="272" r:id="rId10"/>
    <p:sldId id="273" r:id="rId11"/>
    <p:sldId id="266" r:id="rId12"/>
    <p:sldId id="263"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82535" autoAdjust="0"/>
  </p:normalViewPr>
  <p:slideViewPr>
    <p:cSldViewPr>
      <p:cViewPr varScale="1">
        <p:scale>
          <a:sx n="45" d="100"/>
          <a:sy n="45" d="100"/>
        </p:scale>
        <p:origin x="1464" y="208"/>
      </p:cViewPr>
      <p:guideLst>
        <p:guide orient="horz" pos="4320"/>
        <p:guide pos="76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288952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sz="2400" dirty="0"/>
          </a:p>
        </p:txBody>
      </p:sp>
    </p:spTree>
    <p:extLst>
      <p:ext uri="{BB962C8B-B14F-4D97-AF65-F5344CB8AC3E}">
        <p14:creationId xmlns:p14="http://schemas.microsoft.com/office/powerpoint/2010/main" val="2225644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744469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11731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167916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sz="2400" dirty="0"/>
          </a:p>
        </p:txBody>
      </p:sp>
    </p:spTree>
    <p:extLst>
      <p:ext uri="{BB962C8B-B14F-4D97-AF65-F5344CB8AC3E}">
        <p14:creationId xmlns:p14="http://schemas.microsoft.com/office/powerpoint/2010/main" val="245720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sz="2400" dirty="0"/>
          </a:p>
        </p:txBody>
      </p:sp>
    </p:spTree>
    <p:extLst>
      <p:ext uri="{BB962C8B-B14F-4D97-AF65-F5344CB8AC3E}">
        <p14:creationId xmlns:p14="http://schemas.microsoft.com/office/powerpoint/2010/main" val="3423767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sz="2400" dirty="0"/>
          </a:p>
        </p:txBody>
      </p:sp>
    </p:spTree>
    <p:extLst>
      <p:ext uri="{BB962C8B-B14F-4D97-AF65-F5344CB8AC3E}">
        <p14:creationId xmlns:p14="http://schemas.microsoft.com/office/powerpoint/2010/main" val="2862429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sz="2400" dirty="0"/>
          </a:p>
        </p:txBody>
      </p:sp>
    </p:spTree>
    <p:extLst>
      <p:ext uri="{BB962C8B-B14F-4D97-AF65-F5344CB8AC3E}">
        <p14:creationId xmlns:p14="http://schemas.microsoft.com/office/powerpoint/2010/main" val="2359649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sz="2400" dirty="0"/>
          </a:p>
        </p:txBody>
      </p:sp>
    </p:spTree>
    <p:extLst>
      <p:ext uri="{BB962C8B-B14F-4D97-AF65-F5344CB8AC3E}">
        <p14:creationId xmlns:p14="http://schemas.microsoft.com/office/powerpoint/2010/main" val="1286448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sz="2400" dirty="0"/>
          </a:p>
        </p:txBody>
      </p:sp>
    </p:spTree>
    <p:extLst>
      <p:ext uri="{BB962C8B-B14F-4D97-AF65-F5344CB8AC3E}">
        <p14:creationId xmlns:p14="http://schemas.microsoft.com/office/powerpoint/2010/main" val="2917255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sz="2400" dirty="0"/>
          </a:p>
        </p:txBody>
      </p:sp>
    </p:spTree>
    <p:extLst>
      <p:ext uri="{BB962C8B-B14F-4D97-AF65-F5344CB8AC3E}">
        <p14:creationId xmlns:p14="http://schemas.microsoft.com/office/powerpoint/2010/main" val="2499133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hf hdr="0" ftr="0" dt="0"/>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9.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hemeOverride" Target="../theme/themeOverride10.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4.tif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4.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5.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file:////var/folders/zm/mdcf5nw51ss99j4c_gfn49vh0000gp/T/com.microsoft.Word/WebArchiveCopyPasteTempFiles/tJV0z9Swt1Y.jpg" TargetMode="External"/><Relationship Id="rId3" Type="http://schemas.openxmlformats.org/officeDocument/2006/relationships/notesSlide" Target="../notesSlides/notesSlide7.xml"/><Relationship Id="rId7"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themeOverride" Target="../theme/themeOverride6.xml"/><Relationship Id="rId6" Type="http://schemas.openxmlformats.org/officeDocument/2006/relationships/image" Target="file:////var/folders/zm/mdcf5nw51ss99j4c_gfn49vh0000gp/T/com.microsoft.Word/WebArchiveCopyPasteTempFiles/maKIyZB5e1k.jpg" TargetMode="External"/><Relationship Id="rId5" Type="http://schemas.openxmlformats.org/officeDocument/2006/relationships/image" Target="../media/image7.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7.xml"/><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6464754" y="3857628"/>
            <a:ext cx="17892510" cy="4156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sz="7000" cap="all" dirty="0">
                <a:sym typeface="Arial Narrow"/>
              </a:rPr>
              <a:t>Разработка интерактивного </a:t>
            </a:r>
            <a:r>
              <a:rPr lang="ru-RU" sz="7000" cap="all" dirty="0" err="1">
                <a:sym typeface="Arial Narrow"/>
              </a:rPr>
              <a:t>программно</a:t>
            </a:r>
            <a:r>
              <a:rPr lang="en-US" sz="7000" cap="all" dirty="0">
                <a:sym typeface="Arial Narrow"/>
              </a:rPr>
              <a:t>-</a:t>
            </a:r>
            <a:r>
              <a:rPr lang="ru-RU" sz="7000" cap="all" dirty="0">
                <a:sym typeface="Arial Narrow"/>
              </a:rPr>
              <a:t>аппаратного комплекса для демонстрации функционирования облачной платформы </a:t>
            </a:r>
            <a:r>
              <a:rPr lang="en-US" sz="7000" cap="all" dirty="0">
                <a:sym typeface="Arial Narrow"/>
              </a:rPr>
              <a:t>Rightech IOT cloud</a:t>
            </a:r>
            <a:endParaRPr dirty="0"/>
          </a:p>
        </p:txBody>
      </p:sp>
      <p:sp>
        <p:nvSpPr>
          <p:cNvPr id="53" name="Очень крутой подзаголовок презентации"/>
          <p:cNvSpPr txBox="1"/>
          <p:nvPr/>
        </p:nvSpPr>
        <p:spPr>
          <a:xfrm>
            <a:off x="6464754" y="9018240"/>
            <a:ext cx="12207966" cy="1173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ru-RU" dirty="0"/>
              <a:t>Студент группы БИВ-155 Мотайленко И.А.</a:t>
            </a:r>
          </a:p>
          <a:p>
            <a:r>
              <a:rPr lang="ru-RU" dirty="0"/>
              <a:t>Научный руководитель: </a:t>
            </a:r>
            <a:r>
              <a:rPr lang="ru-RU" dirty="0" err="1"/>
              <a:t>Ролич</a:t>
            </a:r>
            <a:r>
              <a:rPr lang="ru-RU" dirty="0"/>
              <a:t> А.Ю., ассистент ДКИ</a:t>
            </a:r>
            <a:endParaRPr dirty="0"/>
          </a:p>
        </p:txBody>
      </p:sp>
      <p:sp>
        <p:nvSpPr>
          <p:cNvPr id="54" name="Название подразделения,  лаборатории, факультета и т.д."/>
          <p:cNvSpPr txBox="1"/>
          <p:nvPr/>
        </p:nvSpPr>
        <p:spPr>
          <a:xfrm>
            <a:off x="6464754" y="1525842"/>
            <a:ext cx="9443423" cy="1436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l">
              <a:defRPr sz="4200">
                <a:solidFill>
                  <a:srgbClr val="253957"/>
                </a:solidFill>
                <a:latin typeface="+mn-lt"/>
                <a:ea typeface="+mn-ea"/>
                <a:cs typeface="+mn-cs"/>
                <a:sym typeface="Arial Narrow"/>
              </a:defRPr>
            </a:pPr>
            <a:r>
              <a:rPr lang="ru-RU" dirty="0"/>
              <a:t>НИУ ВШЭ, МИЭМ им. </a:t>
            </a:r>
            <a:r>
              <a:rPr lang="ru-RU" dirty="0" err="1"/>
              <a:t>А.Н.Тихонова</a:t>
            </a:r>
            <a:r>
              <a:rPr lang="ru-RU" dirty="0"/>
              <a:t>, Информатика и вычислительная техника</a:t>
            </a:r>
            <a:r>
              <a:rPr dirty="0"/>
              <a:t> </a:t>
            </a:r>
          </a:p>
        </p:txBody>
      </p:sp>
      <p:sp>
        <p:nvSpPr>
          <p:cNvPr id="55" name="Москва, 2017"/>
          <p:cNvSpPr txBox="1"/>
          <p:nvPr/>
        </p:nvSpPr>
        <p:spPr>
          <a:xfrm>
            <a:off x="6454146" y="11898560"/>
            <a:ext cx="9443424" cy="575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dirty="0" err="1"/>
              <a:t>Москва</a:t>
            </a:r>
            <a:r>
              <a:rPr dirty="0"/>
              <a:t>, 201</a:t>
            </a:r>
            <a:r>
              <a:rPr lang="en-US" dirty="0"/>
              <a:t>9</a:t>
            </a:r>
            <a:endParaRPr dirty="0"/>
          </a:p>
        </p:txBody>
      </p:sp>
      <p:pic>
        <p:nvPicPr>
          <p:cNvPr id="56" name="Изображение" descr="Изображение"/>
          <p:cNvPicPr>
            <a:picLocks noChangeAspect="1"/>
          </p:cNvPicPr>
          <p:nvPr/>
        </p:nvPicPr>
        <p:blipFill>
          <a:blip r:embed="rId3"/>
          <a:stretch>
            <a:fillRect/>
          </a:stretch>
        </p:blipFill>
        <p:spPr>
          <a:xfrm>
            <a:off x="1221970" y="1330739"/>
            <a:ext cx="2736119" cy="264554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 name="Очень крутой заголовок…"/>
          <p:cNvSpPr txBox="1"/>
          <p:nvPr/>
        </p:nvSpPr>
        <p:spPr>
          <a:xfrm>
            <a:off x="2686944" y="629145"/>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Тестирование </a:t>
            </a:r>
            <a:endParaRPr dirty="0"/>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77" name="Изображение" descr="Изображение"/>
          <p:cNvPicPr>
            <a:picLocks noChangeAspect="1"/>
          </p:cNvPicPr>
          <p:nvPr/>
        </p:nvPicPr>
        <p:blipFill>
          <a:blip r:embed="rId4"/>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10</a:t>
            </a:fld>
            <a:endParaRPr lang="ru-RU"/>
          </a:p>
        </p:txBody>
      </p:sp>
      <p:sp>
        <p:nvSpPr>
          <p:cNvPr id="1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67A17F5B-ECEE-B243-B1B2-56C10E5D38CB}"/>
              </a:ext>
            </a:extLst>
          </p:cNvPr>
          <p:cNvSpPr txBox="1"/>
          <p:nvPr/>
        </p:nvSpPr>
        <p:spPr>
          <a:xfrm>
            <a:off x="4199112" y="5124921"/>
            <a:ext cx="7319814" cy="4291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latin typeface="+mn-lt"/>
                <a:ea typeface="+mn-ea"/>
                <a:cs typeface="+mn-cs"/>
                <a:sym typeface="Arial Narrow"/>
              </a:rPr>
              <a:t>Локальный уровень </a:t>
            </a:r>
            <a:endParaRPr lang="en-US" sz="3600" dirty="0">
              <a:solidFill>
                <a:srgbClr val="253957"/>
              </a:solidFill>
              <a:latin typeface="+mn-lt"/>
              <a:ea typeface="+mn-ea"/>
              <a:cs typeface="+mn-cs"/>
              <a:sym typeface="Arial Narrow"/>
            </a:endParaRP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latin typeface="+mn-lt"/>
                <a:ea typeface="+mn-ea"/>
                <a:cs typeface="+mn-cs"/>
                <a:sym typeface="Arial Narrow"/>
              </a:rPr>
              <a:t>Сетевой уровень </a:t>
            </a:r>
            <a:endParaRPr lang="en-US" sz="3600" dirty="0">
              <a:solidFill>
                <a:srgbClr val="253957"/>
              </a:solidFill>
              <a:latin typeface="+mn-lt"/>
              <a:ea typeface="+mn-ea"/>
              <a:cs typeface="+mn-cs"/>
              <a:sym typeface="Arial Narrow"/>
            </a:endParaRP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latin typeface="+mn-lt"/>
                <a:ea typeface="+mn-ea"/>
                <a:cs typeface="+mn-cs"/>
                <a:sym typeface="Arial Narrow"/>
              </a:rPr>
              <a:t>Уровень платформы </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latin typeface="+mn-lt"/>
                <a:ea typeface="+mn-ea"/>
                <a:cs typeface="+mn-cs"/>
                <a:sym typeface="Arial Narrow"/>
              </a:rPr>
              <a:t>Полностью вся система</a:t>
            </a:r>
            <a:endParaRPr lang="en-US" sz="3600" dirty="0">
              <a:solidFill>
                <a:srgbClr val="253957"/>
              </a:solidFill>
              <a:latin typeface="+mn-lt"/>
              <a:ea typeface="+mn-ea"/>
              <a:cs typeface="+mn-cs"/>
              <a:sym typeface="Arial Narrow"/>
            </a:endParaRPr>
          </a:p>
        </p:txBody>
      </p:sp>
      <p:sp>
        <p:nvSpPr>
          <p:cNvPr id="8" name="Заголовок основного текста">
            <a:extLst>
              <a:ext uri="{FF2B5EF4-FFF2-40B4-BE49-F238E27FC236}">
                <a16:creationId xmlns:a16="http://schemas.microsoft.com/office/drawing/2014/main" id="{64093849-2492-A94F-A74C-5D689C4C934A}"/>
              </a:ext>
            </a:extLst>
          </p:cNvPr>
          <p:cNvSpPr txBox="1"/>
          <p:nvPr/>
        </p:nvSpPr>
        <p:spPr>
          <a:xfrm>
            <a:off x="2690095" y="3371175"/>
            <a:ext cx="2092743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4800" dirty="0"/>
              <a:t>4 уровня:</a:t>
            </a:r>
            <a:endParaRPr sz="4800" dirty="0"/>
          </a:p>
        </p:txBody>
      </p:sp>
    </p:spTree>
    <p:extLst>
      <p:ext uri="{BB962C8B-B14F-4D97-AF65-F5344CB8AC3E}">
        <p14:creationId xmlns:p14="http://schemas.microsoft.com/office/powerpoint/2010/main" val="944857477"/>
      </p:ext>
    </p:extLst>
  </p:cSld>
  <p:clrMapOvr>
    <a:overrideClrMapping bg1="lt1" tx1="dk1" bg2="lt2" tx2="dk2" accent1="accent1" accent2="accent2" accent3="accent3" accent4="accent4" accent5="accent5" accent6="accent6" hlink="hlink" folHlink="folHlink"/>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21494" y="5790164"/>
            <a:ext cx="21583666" cy="5604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endParaRPr lang="ru-RU" sz="4200" dirty="0">
              <a:solidFill>
                <a:srgbClr val="253957"/>
              </a:solidFill>
              <a:latin typeface="Helvetica Light"/>
              <a:sym typeface="Arial Narrow"/>
            </a:endParaRPr>
          </a:p>
        </p:txBody>
      </p:sp>
      <p:sp>
        <p:nvSpPr>
          <p:cNvPr id="73" name="Очень крутой заголовок…"/>
          <p:cNvSpPr txBox="1"/>
          <p:nvPr/>
        </p:nvSpPr>
        <p:spPr>
          <a:xfrm>
            <a:off x="2842539" y="586180"/>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Заключение</a:t>
            </a:r>
          </a:p>
        </p:txBody>
      </p:sp>
      <p:sp>
        <p:nvSpPr>
          <p:cNvPr id="74" name="Заголовок основного текста"/>
          <p:cNvSpPr txBox="1"/>
          <p:nvPr/>
        </p:nvSpPr>
        <p:spPr>
          <a:xfrm>
            <a:off x="1139278" y="3961070"/>
            <a:ext cx="2092743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77" name="Изображение" descr="Изображение"/>
          <p:cNvPicPr>
            <a:picLocks noChangeAspect="1"/>
          </p:cNvPicPr>
          <p:nvPr/>
        </p:nvPicPr>
        <p:blipFill>
          <a:blip r:embed="rId4"/>
          <a:stretch>
            <a:fillRect/>
          </a:stretch>
        </p:blipFill>
        <p:spPr>
          <a:xfrm>
            <a:off x="1226606" y="586180"/>
            <a:ext cx="1199579" cy="1199579"/>
          </a:xfrm>
          <a:prstGeom prst="rect">
            <a:avLst/>
          </a:prstGeom>
          <a:ln w="12700">
            <a:miter lim="400000"/>
          </a:ln>
        </p:spPr>
      </p:pic>
      <p:sp>
        <p:nvSpPr>
          <p:cNvPr id="2" name="AutoShape 2" descr="https://pp.userapi.com/O25w-oRQ9HGlJW_aYcT1F2iQdQr22M6BDMQt-Q/LkHYvlzlJXY.jpg"/>
          <p:cNvSpPr>
            <a:spLocks noChangeAspect="1" noChangeArrowheads="1"/>
          </p:cNvSpPr>
          <p:nvPr/>
        </p:nvSpPr>
        <p:spPr bwMode="auto">
          <a:xfrm>
            <a:off x="7511480" y="1029612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Номер слайда 2"/>
          <p:cNvSpPr>
            <a:spLocks noGrp="1"/>
          </p:cNvSpPr>
          <p:nvPr>
            <p:ph type="sldNum" sz="quarter" idx="2"/>
          </p:nvPr>
        </p:nvSpPr>
        <p:spPr/>
        <p:txBody>
          <a:bodyPr/>
          <a:lstStyle/>
          <a:p>
            <a:fld id="{86CB4B4D-7CA3-9044-876B-883B54F8677D}" type="slidenum">
              <a:rPr lang="ru-RU" smtClean="0"/>
              <a:t>11</a:t>
            </a:fld>
            <a:endParaRPr lang="ru-RU"/>
          </a:p>
        </p:txBody>
      </p:sp>
      <p:sp>
        <p:nvSpPr>
          <p:cNvPr id="4" name="TextBox 3"/>
          <p:cNvSpPr txBox="1"/>
          <p:nvPr/>
        </p:nvSpPr>
        <p:spPr>
          <a:xfrm>
            <a:off x="2426185" y="3662453"/>
            <a:ext cx="13825536" cy="78284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spcBef>
                <a:spcPts val="2800"/>
              </a:spcBef>
              <a:buSzPct val="100000"/>
              <a:defRPr sz="2800">
                <a:solidFill>
                  <a:srgbClr val="253957"/>
                </a:solidFill>
                <a:latin typeface="+mn-lt"/>
                <a:ea typeface="+mn-ea"/>
                <a:cs typeface="+mn-cs"/>
                <a:sym typeface="Arial Narrow"/>
              </a:defRPr>
            </a:pPr>
            <a:r>
              <a:rPr lang="ru-RU" sz="4800" dirty="0">
                <a:solidFill>
                  <a:srgbClr val="253957"/>
                </a:solidFill>
                <a:latin typeface="+mn-lt"/>
                <a:ea typeface="+mn-ea"/>
                <a:cs typeface="+mn-cs"/>
              </a:rPr>
              <a:t>Выполненные задачи: </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800" dirty="0">
                <a:solidFill>
                  <a:srgbClr val="253957"/>
                </a:solidFill>
                <a:latin typeface="+mn-lt"/>
                <a:ea typeface="+mn-ea"/>
                <a:cs typeface="+mn-cs"/>
              </a:rPr>
              <a:t>Обзор и анализ</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800" dirty="0">
                <a:solidFill>
                  <a:srgbClr val="253957"/>
                </a:solidFill>
                <a:latin typeface="+mn-lt"/>
                <a:ea typeface="+mn-ea"/>
                <a:cs typeface="+mn-cs"/>
              </a:rPr>
              <a:t>Исследование и анализ </a:t>
            </a:r>
            <a:r>
              <a:rPr lang="en-US" sz="4800" dirty="0">
                <a:solidFill>
                  <a:srgbClr val="253957"/>
                </a:solidFill>
                <a:latin typeface="+mn-lt"/>
                <a:ea typeface="+mn-ea"/>
                <a:cs typeface="+mn-cs"/>
              </a:rPr>
              <a:t>Rightech IoT Cloud</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800" dirty="0">
                <a:solidFill>
                  <a:srgbClr val="253957"/>
                </a:solidFill>
                <a:latin typeface="+mn-lt"/>
                <a:ea typeface="+mn-ea"/>
                <a:cs typeface="+mn-cs"/>
              </a:rPr>
              <a:t>3d-</a:t>
            </a:r>
            <a:r>
              <a:rPr lang="ru-RU" sz="4800" dirty="0">
                <a:solidFill>
                  <a:srgbClr val="253957"/>
                </a:solidFill>
                <a:latin typeface="+mn-lt"/>
                <a:ea typeface="+mn-ea"/>
                <a:cs typeface="+mn-cs"/>
              </a:rPr>
              <a:t>модель и физический прототип</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800" dirty="0">
                <a:solidFill>
                  <a:srgbClr val="253957"/>
                </a:solidFill>
                <a:latin typeface="+mn-lt"/>
                <a:ea typeface="+mn-ea"/>
                <a:cs typeface="+mn-cs"/>
              </a:rPr>
              <a:t>Программная и аппаратная реализация системы</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800" dirty="0">
                <a:solidFill>
                  <a:srgbClr val="253957"/>
                </a:solidFill>
                <a:latin typeface="+mn-lt"/>
                <a:ea typeface="+mn-ea"/>
                <a:cs typeface="+mn-cs"/>
              </a:rPr>
              <a:t>Логика автоматизации</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800" dirty="0">
                <a:solidFill>
                  <a:srgbClr val="253957"/>
                </a:solidFill>
                <a:latin typeface="+mn-lt"/>
                <a:ea typeface="+mn-ea"/>
                <a:cs typeface="+mn-cs"/>
              </a:rPr>
              <a:t>Тестирование</a:t>
            </a:r>
          </a:p>
        </p:txBody>
      </p:sp>
    </p:spTree>
    <p:extLst>
      <p:ext uri="{BB962C8B-B14F-4D97-AF65-F5344CB8AC3E}">
        <p14:creationId xmlns:p14="http://schemas.microsoft.com/office/powerpoint/2010/main" val="3414851334"/>
      </p:ext>
    </p:extLst>
  </p:cSld>
  <p:clrMapOvr>
    <a:overrideClrMapping bg1="lt1" tx1="dk1" bg2="lt2" tx2="dk2" accent1="accent1" accent2="accent2" accent3="accent3" accent4="accent4" accent5="accent5" accent6="accent6" hlink="hlink" folHlink="folHlink"/>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Адрес: ТехтТехтТехтТехтТехтТехтТехтТехтТехтТехтТехтТехтТехт"/>
          <p:cNvSpPr txBox="1"/>
          <p:nvPr/>
        </p:nvSpPr>
        <p:spPr>
          <a:xfrm>
            <a:off x="14712280" y="11494668"/>
            <a:ext cx="8579502"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defTabSz="642937">
              <a:defRPr sz="2400">
                <a:solidFill>
                  <a:srgbClr val="FFFFFF"/>
                </a:solidFill>
                <a:latin typeface="+mn-lt"/>
                <a:ea typeface="+mn-ea"/>
                <a:cs typeface="+mn-cs"/>
                <a:sym typeface="Arial Narrow"/>
              </a:defRPr>
            </a:lvl1pPr>
          </a:lstStyle>
          <a:p>
            <a:r>
              <a:rPr dirty="0" err="1"/>
              <a:t>Адрес</a:t>
            </a:r>
            <a:r>
              <a:rPr dirty="0"/>
              <a:t>:</a:t>
            </a:r>
            <a:r>
              <a:rPr lang="ru-RU" dirty="0"/>
              <a:t> Россия,</a:t>
            </a:r>
            <a:r>
              <a:rPr dirty="0"/>
              <a:t> </a:t>
            </a:r>
            <a:r>
              <a:rPr lang="ru-RU" dirty="0" err="1"/>
              <a:t>г.Москва</a:t>
            </a:r>
            <a:r>
              <a:rPr lang="ru-RU" dirty="0"/>
              <a:t>, ул. </a:t>
            </a:r>
            <a:r>
              <a:rPr lang="ru-RU" dirty="0" err="1"/>
              <a:t>Таллинская</a:t>
            </a:r>
            <a:r>
              <a:rPr lang="ru-RU" dirty="0"/>
              <a:t>, д.34</a:t>
            </a:r>
            <a:endParaRPr dirty="0"/>
          </a:p>
        </p:txBody>
      </p:sp>
      <p:sp>
        <p:nvSpPr>
          <p:cNvPr id="101" name="www.text"/>
          <p:cNvSpPr txBox="1"/>
          <p:nvPr/>
        </p:nvSpPr>
        <p:spPr>
          <a:xfrm>
            <a:off x="3623049" y="11494669"/>
            <a:ext cx="222066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rPr dirty="0"/>
              <a:t>www.</a:t>
            </a:r>
            <a:r>
              <a:rPr lang="en-US" dirty="0"/>
              <a:t>miem.hse.ru</a:t>
            </a:r>
            <a:endParaRPr dirty="0"/>
          </a:p>
        </p:txBody>
      </p:sp>
      <p:sp>
        <p:nvSpPr>
          <p:cNvPr id="102" name="Телефон.: +Х (ХХХ) ХХХ ХХХХ"/>
          <p:cNvSpPr txBox="1"/>
          <p:nvPr/>
        </p:nvSpPr>
        <p:spPr>
          <a:xfrm>
            <a:off x="5841030" y="6795165"/>
            <a:ext cx="13042378" cy="10675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pPr algn="ctr"/>
            <a:r>
              <a:rPr lang="ru-RU" sz="6000" dirty="0"/>
              <a:t>Спасибо за внимание!</a:t>
            </a:r>
          </a:p>
        </p:txBody>
      </p:sp>
      <p:pic>
        <p:nvPicPr>
          <p:cNvPr id="103" name="Изображение" descr="Изображение"/>
          <p:cNvPicPr>
            <a:picLocks noChangeAspect="1"/>
          </p:cNvPicPr>
          <p:nvPr/>
        </p:nvPicPr>
        <p:blipFill>
          <a:blip r:embed="rId3"/>
          <a:stretch>
            <a:fillRect/>
          </a:stretch>
        </p:blipFill>
        <p:spPr>
          <a:xfrm>
            <a:off x="10585145" y="2208401"/>
            <a:ext cx="3195850" cy="3090059"/>
          </a:xfrm>
          <a:prstGeom prst="rect">
            <a:avLst/>
          </a:prstGeom>
          <a:ln w="12700">
            <a:miter lim="400000"/>
          </a:ln>
        </p:spPr>
      </p:pic>
      <p:sp>
        <p:nvSpPr>
          <p:cNvPr id="6" name="www.text"/>
          <p:cNvSpPr txBox="1"/>
          <p:nvPr/>
        </p:nvSpPr>
        <p:spPr>
          <a:xfrm>
            <a:off x="10367416" y="11494668"/>
            <a:ext cx="4048910"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rPr lang="ru-RU" dirty="0"/>
              <a:t>Контакты: +7 (</a:t>
            </a:r>
            <a:r>
              <a:rPr lang="en-US" dirty="0"/>
              <a:t>910</a:t>
            </a:r>
            <a:r>
              <a:rPr lang="ru-RU" dirty="0"/>
              <a:t>) </a:t>
            </a:r>
            <a:r>
              <a:rPr lang="en-US" dirty="0"/>
              <a:t>087-41-33</a:t>
            </a:r>
            <a:endParaRPr lang="ru-RU" dirty="0"/>
          </a:p>
          <a:p>
            <a:r>
              <a:rPr lang="ru-RU" dirty="0"/>
              <a:t>              </a:t>
            </a:r>
            <a:endParaRPr dirty="0"/>
          </a:p>
        </p:txBody>
      </p:sp>
      <p:sp>
        <p:nvSpPr>
          <p:cNvPr id="2" name="Номер слайда 1"/>
          <p:cNvSpPr>
            <a:spLocks noGrp="1"/>
          </p:cNvSpPr>
          <p:nvPr>
            <p:ph type="sldNum" sz="quarter" idx="2"/>
          </p:nvPr>
        </p:nvSpPr>
        <p:spPr/>
        <p:txBody>
          <a:bodyPr/>
          <a:lstStyle/>
          <a:p>
            <a:fld id="{86CB4B4D-7CA3-9044-876B-883B54F8677D}" type="slidenum">
              <a:rPr lang="ru-RU" smtClean="0"/>
              <a:t>12</a:t>
            </a:fld>
            <a:endParaRPr lang="ru-RU"/>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14736" y="3316679"/>
            <a:ext cx="8814631"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endParaRPr dirty="0"/>
          </a:p>
        </p:txBody>
      </p:sp>
      <p:sp>
        <p:nvSpPr>
          <p:cNvPr id="73" name="Очень крутой заголовок…"/>
          <p:cNvSpPr txBox="1"/>
          <p:nvPr/>
        </p:nvSpPr>
        <p:spPr>
          <a:xfrm>
            <a:off x="2686944" y="683642"/>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Актуальность</a:t>
            </a:r>
            <a:endParaRPr dirty="0"/>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77" name="Изображение" descr="Изображение"/>
          <p:cNvPicPr>
            <a:picLocks noChangeAspect="1"/>
          </p:cNvPicPr>
          <p:nvPr/>
        </p:nvPicPr>
        <p:blipFill>
          <a:blip r:embed="rId4"/>
          <a:stretch>
            <a:fillRect/>
          </a:stretch>
        </p:blipFill>
        <p:spPr>
          <a:xfrm>
            <a:off x="1226606" y="586180"/>
            <a:ext cx="1199579" cy="1199579"/>
          </a:xfrm>
          <a:prstGeom prst="rect">
            <a:avLst/>
          </a:prstGeom>
          <a:ln w="12700">
            <a:miter lim="400000"/>
          </a:ln>
        </p:spPr>
      </p:pic>
      <p:sp>
        <p:nvSpPr>
          <p:cNvPr id="3" name="Номер слайда 2"/>
          <p:cNvSpPr>
            <a:spLocks noGrp="1"/>
          </p:cNvSpPr>
          <p:nvPr>
            <p:ph type="sldNum" sz="quarter" idx="2"/>
          </p:nvPr>
        </p:nvSpPr>
        <p:spPr/>
        <p:txBody>
          <a:bodyPr/>
          <a:lstStyle/>
          <a:p>
            <a:fld id="{86CB4B4D-7CA3-9044-876B-883B54F8677D}" type="slidenum">
              <a:rPr lang="ru-RU" smtClean="0"/>
              <a:t>2</a:t>
            </a:fld>
            <a:endParaRPr lang="ru-RU"/>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9DA1EBA7-6DA5-5E4B-A612-6290197F24A4}"/>
              </a:ext>
            </a:extLst>
          </p:cNvPr>
          <p:cNvSpPr txBox="1"/>
          <p:nvPr/>
        </p:nvSpPr>
        <p:spPr>
          <a:xfrm>
            <a:off x="1430428" y="3165100"/>
            <a:ext cx="10113500" cy="3620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ru-RU" sz="4400" b="1" dirty="0">
                <a:solidFill>
                  <a:srgbClr val="253957"/>
                </a:solidFill>
                <a:latin typeface="+mn-lt"/>
                <a:ea typeface="+mn-ea"/>
                <a:cs typeface="+mn-cs"/>
                <a:sym typeface="Arial Narrow"/>
              </a:rPr>
              <a:t>Умный дом </a:t>
            </a:r>
            <a:r>
              <a:rPr lang="en-US" sz="4400" dirty="0">
                <a:solidFill>
                  <a:srgbClr val="253957"/>
                </a:solidFill>
                <a:latin typeface="+mn-lt"/>
                <a:ea typeface="+mn-ea"/>
                <a:cs typeface="+mn-cs"/>
                <a:sym typeface="Arial Narrow"/>
              </a:rPr>
              <a:t>- </a:t>
            </a:r>
            <a:r>
              <a:rPr lang="ru-RU" sz="4400" dirty="0">
                <a:sym typeface="Arial Narrow"/>
              </a:rPr>
              <a:t> система, которая обеспечивает безопасность, ресурсосбережение и комфорт для всех пользователей.</a:t>
            </a:r>
            <a:endParaRPr sz="4400" dirty="0">
              <a:solidFill>
                <a:srgbClr val="253957"/>
              </a:solidFill>
              <a:latin typeface="+mn-lt"/>
              <a:ea typeface="+mn-ea"/>
              <a:cs typeface="+mn-cs"/>
            </a:endParaRPr>
          </a:p>
        </p:txBody>
      </p:sp>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7DA51BF9-935A-704D-A372-3A01820D09FB}"/>
              </a:ext>
            </a:extLst>
          </p:cNvPr>
          <p:cNvSpPr txBox="1"/>
          <p:nvPr/>
        </p:nvSpPr>
        <p:spPr>
          <a:xfrm>
            <a:off x="1804927" y="7218040"/>
            <a:ext cx="10113500" cy="3620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ru-RU" sz="4400" b="1" dirty="0">
                <a:solidFill>
                  <a:srgbClr val="253957"/>
                </a:solidFill>
                <a:latin typeface="+mn-lt"/>
                <a:ea typeface="+mn-ea"/>
                <a:cs typeface="+mn-cs"/>
                <a:sym typeface="Arial Narrow"/>
              </a:rPr>
              <a:t>Востребованность комплекса:</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400" b="1" dirty="0">
                <a:solidFill>
                  <a:srgbClr val="253957"/>
                </a:solidFill>
                <a:latin typeface="+mn-lt"/>
                <a:ea typeface="+mn-ea"/>
                <a:cs typeface="+mn-cs"/>
                <a:sym typeface="Arial Narrow"/>
              </a:rPr>
              <a:t>Реклама</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400" b="1" dirty="0">
                <a:solidFill>
                  <a:srgbClr val="253957"/>
                </a:solidFill>
                <a:latin typeface="+mn-lt"/>
                <a:ea typeface="+mn-ea"/>
                <a:cs typeface="+mn-cs"/>
                <a:sym typeface="Arial Narrow"/>
              </a:rPr>
              <a:t>Образование</a:t>
            </a:r>
            <a:r>
              <a:rPr lang="ru-RU" sz="4400" dirty="0">
                <a:solidFill>
                  <a:srgbClr val="253957"/>
                </a:solidFill>
                <a:latin typeface="+mn-lt"/>
                <a:ea typeface="+mn-ea"/>
                <a:cs typeface="+mn-cs"/>
                <a:sym typeface="Arial Narrow"/>
              </a:rPr>
              <a:t> </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400" b="1" dirty="0">
                <a:solidFill>
                  <a:srgbClr val="253957"/>
                </a:solidFill>
                <a:latin typeface="+mn-lt"/>
                <a:ea typeface="+mn-ea"/>
                <a:cs typeface="+mn-cs"/>
                <a:sym typeface="Arial Narrow"/>
              </a:rPr>
              <a:t>Готовое решение</a:t>
            </a:r>
            <a:endParaRPr sz="4400" b="1" dirty="0">
              <a:solidFill>
                <a:srgbClr val="253957"/>
              </a:solidFill>
              <a:latin typeface="+mn-lt"/>
              <a:ea typeface="+mn-ea"/>
              <a:cs typeface="+mn-cs"/>
            </a:endParaRPr>
          </a:p>
        </p:txBody>
      </p:sp>
      <p:pic>
        <p:nvPicPr>
          <p:cNvPr id="11" name="Picture 10">
            <a:extLst>
              <a:ext uri="{FF2B5EF4-FFF2-40B4-BE49-F238E27FC236}">
                <a16:creationId xmlns:a16="http://schemas.microsoft.com/office/drawing/2014/main" id="{FFC828C8-8D0C-D942-820B-D945DC86CD34}"/>
              </a:ext>
            </a:extLst>
          </p:cNvPr>
          <p:cNvPicPr>
            <a:picLocks noChangeAspect="1"/>
          </p:cNvPicPr>
          <p:nvPr/>
        </p:nvPicPr>
        <p:blipFill>
          <a:blip r:embed="rId5"/>
          <a:stretch>
            <a:fillRect/>
          </a:stretch>
        </p:blipFill>
        <p:spPr>
          <a:xfrm>
            <a:off x="10777314" y="4765901"/>
            <a:ext cx="13416004" cy="6786920"/>
          </a:xfrm>
          <a:prstGeom prst="rect">
            <a:avLst/>
          </a:prstGeom>
        </p:spPr>
      </p:pic>
    </p:spTree>
  </p:cSld>
  <p:clrMapOvr>
    <a:overrideClrMapping bg1="lt1" tx1="dk1" bg2="lt2" tx2="dk2" accent1="accent1" accent2="accent2" accent3="accent3" accent4="accent4" accent5="accent5" accent6="accent6" hlink="hlink" folHlink="folHlink"/>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421499" y="3459953"/>
            <a:ext cx="21523142" cy="10678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ru-RU" sz="3600" dirty="0">
                <a:sym typeface="Arial Narrow"/>
              </a:rPr>
              <a:t>Целью исследования </a:t>
            </a:r>
            <a:r>
              <a:rPr lang="ru-RU" sz="3600" dirty="0">
                <a:solidFill>
                  <a:srgbClr val="253957"/>
                </a:solidFill>
                <a:latin typeface="+mn-lt"/>
                <a:ea typeface="+mn-ea"/>
                <a:cs typeface="+mn-cs"/>
                <a:sym typeface="Arial Narrow"/>
              </a:rPr>
              <a:t>является разработка интерактивного макета «умный дом» с системой управления на базе облачной платформы Rightech IoT Cloud.</a:t>
            </a:r>
            <a:endParaRPr sz="3600" dirty="0">
              <a:solidFill>
                <a:srgbClr val="253957"/>
              </a:solidFill>
              <a:latin typeface="+mn-lt"/>
              <a:ea typeface="+mn-ea"/>
              <a:cs typeface="+mn-cs"/>
            </a:endParaRPr>
          </a:p>
        </p:txBody>
      </p:sp>
      <p:sp>
        <p:nvSpPr>
          <p:cNvPr id="73" name="Очень крутой заголовок…"/>
          <p:cNvSpPr txBox="1"/>
          <p:nvPr/>
        </p:nvSpPr>
        <p:spPr>
          <a:xfrm>
            <a:off x="2686944" y="629145"/>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Цель и задачи</a:t>
            </a:r>
            <a:endParaRPr dirty="0"/>
          </a:p>
        </p:txBody>
      </p:sp>
      <p:sp>
        <p:nvSpPr>
          <p:cNvPr id="74" name="Заголовок основного текста"/>
          <p:cNvSpPr txBox="1"/>
          <p:nvPr/>
        </p:nvSpPr>
        <p:spPr>
          <a:xfrm>
            <a:off x="1201065" y="1897190"/>
            <a:ext cx="2092743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dirty="0"/>
              <a:t>Цель</a:t>
            </a:r>
            <a:endParaRPr dirty="0"/>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77" name="Изображение" descr="Изображение"/>
          <p:cNvPicPr>
            <a:picLocks noChangeAspect="1"/>
          </p:cNvPicPr>
          <p:nvPr/>
        </p:nvPicPr>
        <p:blipFill>
          <a:blip r:embed="rId4"/>
          <a:stretch>
            <a:fillRect/>
          </a:stretch>
        </p:blipFill>
        <p:spPr>
          <a:xfrm>
            <a:off x="1226606" y="586180"/>
            <a:ext cx="1199579" cy="1199579"/>
          </a:xfrm>
          <a:prstGeom prst="rect">
            <a:avLst/>
          </a:prstGeom>
          <a:ln w="12700">
            <a:miter lim="400000"/>
          </a:ln>
        </p:spPr>
      </p:pic>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2415594" y="5737502"/>
            <a:ext cx="21523142" cy="4291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sym typeface="Arial Narrow"/>
              </a:rPr>
              <a:t>Исследование предметной области</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sym typeface="Arial Narrow"/>
              </a:rPr>
              <a:t>Анализ возможностей </a:t>
            </a:r>
            <a:r>
              <a:rPr lang="en-US" sz="3600" dirty="0">
                <a:solidFill>
                  <a:srgbClr val="253957"/>
                </a:solidFill>
                <a:sym typeface="Arial Narrow"/>
              </a:rPr>
              <a:t>Rightech IoT Cloud</a:t>
            </a:r>
            <a:r>
              <a:rPr lang="ru-RU" sz="3600" dirty="0">
                <a:solidFill>
                  <a:srgbClr val="253957"/>
                </a:solidFill>
                <a:sym typeface="Arial Narrow"/>
              </a:rPr>
              <a:t> </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sym typeface="Arial Narrow"/>
              </a:rPr>
              <a:t>Сценарии демонстрации </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sym typeface="Arial Narrow"/>
              </a:rPr>
              <a:t>Аппаратная часть комплекса</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sym typeface="Arial Narrow"/>
              </a:rPr>
              <a:t>Информационное проектирование и прототипирование</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sym typeface="Arial Narrow"/>
              </a:rPr>
              <a:t>Программная часть комплекса</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sym typeface="Arial Narrow"/>
              </a:rPr>
              <a:t>Логика работы системы</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sym typeface="Arial Narrow"/>
              </a:rPr>
              <a:t>Тестирование комплекса</a:t>
            </a:r>
            <a:endParaRPr sz="3600" dirty="0">
              <a:solidFill>
                <a:srgbClr val="253957"/>
              </a:solidFill>
              <a:latin typeface="+mn-lt"/>
              <a:ea typeface="+mn-ea"/>
              <a:cs typeface="+mn-cs"/>
            </a:endParaRPr>
          </a:p>
        </p:txBody>
      </p:sp>
      <p:sp>
        <p:nvSpPr>
          <p:cNvPr id="11" name="Заголовок основного текста"/>
          <p:cNvSpPr txBox="1"/>
          <p:nvPr/>
        </p:nvSpPr>
        <p:spPr>
          <a:xfrm>
            <a:off x="1234346" y="4431846"/>
            <a:ext cx="2092743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dirty="0"/>
              <a:t>Основные задачи</a:t>
            </a:r>
            <a:endParaRPr dirty="0"/>
          </a:p>
        </p:txBody>
      </p:sp>
      <p:sp>
        <p:nvSpPr>
          <p:cNvPr id="2" name="Номер слайда 1"/>
          <p:cNvSpPr>
            <a:spLocks noGrp="1"/>
          </p:cNvSpPr>
          <p:nvPr>
            <p:ph type="sldNum" sz="quarter" idx="2"/>
          </p:nvPr>
        </p:nvSpPr>
        <p:spPr/>
        <p:txBody>
          <a:bodyPr/>
          <a:lstStyle/>
          <a:p>
            <a:fld id="{86CB4B4D-7CA3-9044-876B-883B54F8677D}" type="slidenum">
              <a:rPr lang="ru-RU" smtClean="0"/>
              <a:t>3</a:t>
            </a:fld>
            <a:endParaRPr lang="ru-RU"/>
          </a:p>
        </p:txBody>
      </p:sp>
    </p:spTree>
    <p:extLst>
      <p:ext uri="{BB962C8B-B14F-4D97-AF65-F5344CB8AC3E}">
        <p14:creationId xmlns:p14="http://schemas.microsoft.com/office/powerpoint/2010/main" val="1704949591"/>
      </p:ext>
    </p:extLst>
  </p:cSld>
  <p:clrMapOvr>
    <a:overrideClrMapping bg1="lt1" tx1="dk1" bg2="lt2" tx2="dk2" accent1="accent1" accent2="accent2" accent3="accent3" accent4="accent4" accent5="accent5" accent6="accent6" hlink="hlink" folHlink="folHlink"/>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 name="Очень крутой заголовок…"/>
          <p:cNvSpPr txBox="1"/>
          <p:nvPr/>
        </p:nvSpPr>
        <p:spPr>
          <a:xfrm>
            <a:off x="2686944" y="629145"/>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Система «умный дом»</a:t>
            </a:r>
            <a:endParaRPr dirty="0"/>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77" name="Изображение" descr="Изображение"/>
          <p:cNvPicPr>
            <a:picLocks noChangeAspect="1"/>
          </p:cNvPicPr>
          <p:nvPr/>
        </p:nvPicPr>
        <p:blipFill>
          <a:blip r:embed="rId4"/>
          <a:stretch>
            <a:fillRect/>
          </a:stretch>
        </p:blipFill>
        <p:spPr>
          <a:xfrm>
            <a:off x="1226606" y="586180"/>
            <a:ext cx="1199579" cy="1199579"/>
          </a:xfrm>
          <a:prstGeom prst="rect">
            <a:avLst/>
          </a:prstGeom>
          <a:ln w="12700">
            <a:miter lim="400000"/>
          </a:ln>
        </p:spPr>
      </p:pic>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2641990" y="5251583"/>
            <a:ext cx="9517938" cy="4291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sym typeface="Arial Narrow"/>
              </a:rPr>
              <a:t>Контроль температурного режима</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sym typeface="Arial Narrow"/>
              </a:rPr>
              <a:t>Обеспечение безопасности</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sym typeface="Arial Narrow"/>
              </a:rPr>
              <a:t>Пресечение аварийных ситуаций</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sym typeface="Arial Narrow"/>
              </a:rPr>
              <a:t>Экономия ресурсов</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sym typeface="Arial Narrow"/>
              </a:rPr>
              <a:t>Удобное управление</a:t>
            </a:r>
          </a:p>
          <a:p>
            <a:pPr algn="l">
              <a:spcBef>
                <a:spcPts val="2800"/>
              </a:spcBef>
              <a:buSzPct val="100000"/>
              <a:defRPr sz="2800">
                <a:solidFill>
                  <a:srgbClr val="253957"/>
                </a:solidFill>
                <a:latin typeface="+mn-lt"/>
                <a:ea typeface="+mn-ea"/>
                <a:cs typeface="+mn-cs"/>
                <a:sym typeface="Arial Narrow"/>
              </a:defRPr>
            </a:pPr>
            <a:endParaRPr sz="3600" dirty="0">
              <a:solidFill>
                <a:srgbClr val="253957"/>
              </a:solidFill>
              <a:latin typeface="+mn-lt"/>
              <a:ea typeface="+mn-ea"/>
              <a:cs typeface="+mn-cs"/>
            </a:endParaRPr>
          </a:p>
        </p:txBody>
      </p:sp>
      <p:sp>
        <p:nvSpPr>
          <p:cNvPr id="11" name="Заголовок основного текста"/>
          <p:cNvSpPr txBox="1"/>
          <p:nvPr/>
        </p:nvSpPr>
        <p:spPr>
          <a:xfrm>
            <a:off x="1966610" y="3713018"/>
            <a:ext cx="2092743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4000" dirty="0"/>
              <a:t>Основные задачи:</a:t>
            </a:r>
            <a:endParaRPr sz="4000" dirty="0"/>
          </a:p>
        </p:txBody>
      </p:sp>
      <p:sp>
        <p:nvSpPr>
          <p:cNvPr id="2" name="Номер слайда 1"/>
          <p:cNvSpPr>
            <a:spLocks noGrp="1"/>
          </p:cNvSpPr>
          <p:nvPr>
            <p:ph type="sldNum" sz="quarter" idx="2"/>
          </p:nvPr>
        </p:nvSpPr>
        <p:spPr/>
        <p:txBody>
          <a:bodyPr/>
          <a:lstStyle/>
          <a:p>
            <a:fld id="{86CB4B4D-7CA3-9044-876B-883B54F8677D}" type="slidenum">
              <a:rPr lang="ru-RU" smtClean="0"/>
              <a:t>4</a:t>
            </a:fld>
            <a:endParaRPr lang="ru-RU"/>
          </a:p>
        </p:txBody>
      </p:sp>
      <p:sp>
        <p:nvSpPr>
          <p:cNvPr id="1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127EFD96-2132-0C41-B14F-B59E1480C2A0}"/>
              </a:ext>
            </a:extLst>
          </p:cNvPr>
          <p:cNvSpPr txBox="1"/>
          <p:nvPr/>
        </p:nvSpPr>
        <p:spPr>
          <a:xfrm>
            <a:off x="14352240" y="5251583"/>
            <a:ext cx="9517938" cy="4291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sym typeface="Arial Narrow"/>
              </a:rPr>
              <a:t>Централизованная</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sym typeface="Arial Narrow"/>
              </a:rPr>
              <a:t>Децентрализованная </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sym typeface="Arial Narrow"/>
              </a:rPr>
              <a:t>Смешенная</a:t>
            </a:r>
          </a:p>
          <a:p>
            <a:pPr algn="l">
              <a:spcBef>
                <a:spcPts val="2800"/>
              </a:spcBef>
              <a:buSzPct val="100000"/>
              <a:defRPr sz="2800">
                <a:solidFill>
                  <a:srgbClr val="253957"/>
                </a:solidFill>
                <a:latin typeface="+mn-lt"/>
                <a:ea typeface="+mn-ea"/>
                <a:cs typeface="+mn-cs"/>
                <a:sym typeface="Arial Narrow"/>
              </a:defRPr>
            </a:pPr>
            <a:endParaRPr sz="3600" dirty="0">
              <a:solidFill>
                <a:srgbClr val="253957"/>
              </a:solidFill>
              <a:latin typeface="+mn-lt"/>
              <a:ea typeface="+mn-ea"/>
              <a:cs typeface="+mn-cs"/>
            </a:endParaRPr>
          </a:p>
        </p:txBody>
      </p:sp>
      <p:sp>
        <p:nvSpPr>
          <p:cNvPr id="14" name="Заголовок основного текста">
            <a:extLst>
              <a:ext uri="{FF2B5EF4-FFF2-40B4-BE49-F238E27FC236}">
                <a16:creationId xmlns:a16="http://schemas.microsoft.com/office/drawing/2014/main" id="{74097ECD-FBBF-1D40-AEF4-BABEE21EA2D7}"/>
              </a:ext>
            </a:extLst>
          </p:cNvPr>
          <p:cNvSpPr txBox="1"/>
          <p:nvPr/>
        </p:nvSpPr>
        <p:spPr>
          <a:xfrm>
            <a:off x="13729601" y="3759870"/>
            <a:ext cx="2092743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4000" dirty="0"/>
              <a:t>Типы систем</a:t>
            </a:r>
            <a:r>
              <a:rPr lang="en-US" sz="4000" dirty="0"/>
              <a:t>:</a:t>
            </a:r>
            <a:endParaRPr sz="4000" dirty="0"/>
          </a:p>
        </p:txBody>
      </p:sp>
    </p:spTree>
    <p:extLst>
      <p:ext uri="{BB962C8B-B14F-4D97-AF65-F5344CB8AC3E}">
        <p14:creationId xmlns:p14="http://schemas.microsoft.com/office/powerpoint/2010/main" val="178294687"/>
      </p:ext>
    </p:extLst>
  </p:cSld>
  <p:clrMapOvr>
    <a:overrideClrMapping bg1="lt1" tx1="dk1" bg2="lt2" tx2="dk2" accent1="accent1" accent2="accent2" accent3="accent3" accent4="accent4" accent5="accent5" accent6="accent6" hlink="hlink" folHlink="folHlink"/>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 name="Очень крутой заголовок…"/>
          <p:cNvSpPr txBox="1"/>
          <p:nvPr/>
        </p:nvSpPr>
        <p:spPr>
          <a:xfrm>
            <a:off x="2686944" y="629145"/>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Rightech </a:t>
            </a:r>
            <a:r>
              <a:rPr lang="en-US" dirty="0" err="1"/>
              <a:t>iot</a:t>
            </a:r>
            <a:r>
              <a:rPr lang="en-US" dirty="0"/>
              <a:t> cloud</a:t>
            </a:r>
            <a:endParaRPr dirty="0"/>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77" name="Изображение" descr="Изображение"/>
          <p:cNvPicPr>
            <a:picLocks noChangeAspect="1"/>
          </p:cNvPicPr>
          <p:nvPr/>
        </p:nvPicPr>
        <p:blipFill>
          <a:blip r:embed="rId4"/>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5</a:t>
            </a:fld>
            <a:endParaRPr lang="ru-RU"/>
          </a:p>
        </p:txBody>
      </p:sp>
      <p:sp>
        <p:nvSpPr>
          <p:cNvPr id="1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67A17F5B-ECEE-B243-B1B2-56C10E5D38CB}"/>
              </a:ext>
            </a:extLst>
          </p:cNvPr>
          <p:cNvSpPr txBox="1"/>
          <p:nvPr/>
        </p:nvSpPr>
        <p:spPr>
          <a:xfrm>
            <a:off x="1226606" y="3856635"/>
            <a:ext cx="7319814" cy="4291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latin typeface="+mn-lt"/>
                <a:ea typeface="+mn-ea"/>
                <a:cs typeface="+mn-cs"/>
                <a:sym typeface="Arial Narrow"/>
              </a:rPr>
              <a:t>Подключение устройств с различными протоколами</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latin typeface="+mn-lt"/>
                <a:ea typeface="+mn-ea"/>
                <a:cs typeface="+mn-cs"/>
                <a:sym typeface="Arial Narrow"/>
              </a:rPr>
              <a:t>Быстрое проектирование сложных сценариев автоматизации</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latin typeface="+mn-lt"/>
                <a:ea typeface="+mn-ea"/>
                <a:cs typeface="+mn-cs"/>
                <a:sym typeface="Arial Narrow"/>
              </a:rPr>
              <a:t>Хранение и обработка данных</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latin typeface="+mn-lt"/>
                <a:ea typeface="+mn-ea"/>
                <a:cs typeface="+mn-cs"/>
                <a:sym typeface="Arial Narrow"/>
              </a:rPr>
              <a:t>Динамическое масштабирование</a:t>
            </a:r>
            <a:endParaRPr lang="en-US" sz="3600" dirty="0">
              <a:solidFill>
                <a:srgbClr val="253957"/>
              </a:solidFill>
              <a:latin typeface="+mn-lt"/>
              <a:ea typeface="+mn-ea"/>
              <a:cs typeface="+mn-cs"/>
              <a:sym typeface="Arial Narrow"/>
            </a:endParaRP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latin typeface="+mn-lt"/>
                <a:ea typeface="+mn-ea"/>
                <a:cs typeface="+mn-cs"/>
                <a:sym typeface="Arial Narrow"/>
              </a:rPr>
              <a:t>Безопасность</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latin typeface="+mn-lt"/>
                <a:ea typeface="+mn-ea"/>
                <a:cs typeface="+mn-cs"/>
                <a:sym typeface="Arial Narrow"/>
              </a:rPr>
              <a:t>Интерфейсы пользователей и интеграция со сторонними системами</a:t>
            </a:r>
          </a:p>
        </p:txBody>
      </p:sp>
      <p:pic>
        <p:nvPicPr>
          <p:cNvPr id="5" name="Picture 4">
            <a:extLst>
              <a:ext uri="{FF2B5EF4-FFF2-40B4-BE49-F238E27FC236}">
                <a16:creationId xmlns:a16="http://schemas.microsoft.com/office/drawing/2014/main" id="{0AA73302-C256-3646-89B6-E73F8D5FF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41897" y="3811440"/>
            <a:ext cx="14814222" cy="6579721"/>
          </a:xfrm>
          <a:prstGeom prst="rect">
            <a:avLst/>
          </a:prstGeom>
        </p:spPr>
      </p:pic>
    </p:spTree>
    <p:extLst>
      <p:ext uri="{BB962C8B-B14F-4D97-AF65-F5344CB8AC3E}">
        <p14:creationId xmlns:p14="http://schemas.microsoft.com/office/powerpoint/2010/main" val="4200280592"/>
      </p:ext>
    </p:extLst>
  </p:cSld>
  <p:clrMapOvr>
    <a:overrideClrMapping bg1="lt1" tx1="dk1" bg2="lt2" tx2="dk2" accent1="accent1" accent2="accent2" accent3="accent3" accent4="accent4" accent5="accent5" accent6="accent6" hlink="hlink" folHlink="folHlink"/>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 name="Очень крутой заголовок…"/>
          <p:cNvSpPr txBox="1"/>
          <p:nvPr/>
        </p:nvSpPr>
        <p:spPr>
          <a:xfrm>
            <a:off x="2686944" y="629145"/>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Разработка сценариев</a:t>
            </a:r>
            <a:endParaRPr dirty="0"/>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77" name="Изображение" descr="Изображение"/>
          <p:cNvPicPr>
            <a:picLocks noChangeAspect="1"/>
          </p:cNvPicPr>
          <p:nvPr/>
        </p:nvPicPr>
        <p:blipFill>
          <a:blip r:embed="rId4"/>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6</a:t>
            </a:fld>
            <a:endParaRPr lang="ru-RU"/>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99C0C0BD-8C11-A04E-B2C7-D2EF2D676E10}"/>
              </a:ext>
            </a:extLst>
          </p:cNvPr>
          <p:cNvSpPr txBox="1"/>
          <p:nvPr/>
        </p:nvSpPr>
        <p:spPr>
          <a:xfrm>
            <a:off x="1201065" y="6332608"/>
            <a:ext cx="7319814" cy="4291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3200" dirty="0">
              <a:solidFill>
                <a:srgbClr val="253957"/>
              </a:solidFill>
              <a:latin typeface="+mn-lt"/>
              <a:ea typeface="+mn-ea"/>
              <a:cs typeface="+mn-cs"/>
              <a:sym typeface="Arial Narrow"/>
            </a:endParaRPr>
          </a:p>
        </p:txBody>
      </p:sp>
      <p:sp>
        <p:nvSpPr>
          <p:cNvPr id="9" name="Заголовок основного текста">
            <a:extLst>
              <a:ext uri="{FF2B5EF4-FFF2-40B4-BE49-F238E27FC236}">
                <a16:creationId xmlns:a16="http://schemas.microsoft.com/office/drawing/2014/main" id="{996DC24B-5226-674A-A2EA-DFB52ED455B5}"/>
              </a:ext>
            </a:extLst>
          </p:cNvPr>
          <p:cNvSpPr txBox="1"/>
          <p:nvPr/>
        </p:nvSpPr>
        <p:spPr>
          <a:xfrm>
            <a:off x="2426185" y="2781838"/>
            <a:ext cx="2092743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dirty="0"/>
              <a:t>Сценарии демонстрации:</a:t>
            </a:r>
            <a:endParaRPr dirty="0"/>
          </a:p>
        </p:txBody>
      </p:sp>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C8E557E1-5E89-CD4D-B484-C60DE462A82D}"/>
              </a:ext>
            </a:extLst>
          </p:cNvPr>
          <p:cNvSpPr txBox="1"/>
          <p:nvPr/>
        </p:nvSpPr>
        <p:spPr>
          <a:xfrm>
            <a:off x="3407024" y="4527789"/>
            <a:ext cx="7319814" cy="4291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ym typeface="Arial Narrow"/>
              </a:rPr>
              <a:t>Проникновение через окно </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ym typeface="Arial Narrow"/>
              </a:rPr>
              <a:t>Проникновение через дверь</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ym typeface="Arial Narrow"/>
              </a:rPr>
              <a:t>Автоматическое открытие гаража</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ym typeface="Arial Narrow"/>
              </a:rPr>
              <a:t>Контроль температуры воздуха</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ym typeface="Arial Narrow"/>
              </a:rPr>
              <a:t>Адаптивное освещение </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ym typeface="Arial Narrow"/>
              </a:rPr>
              <a:t>Электронный звонок </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ym typeface="Arial Narrow"/>
              </a:rPr>
              <a:t>Превышении допустимой нормы звука </a:t>
            </a:r>
            <a:endParaRPr lang="ru-RU" sz="3600" dirty="0">
              <a:solidFill>
                <a:srgbClr val="253957"/>
              </a:solidFill>
              <a:latin typeface="+mn-lt"/>
              <a:ea typeface="+mn-ea"/>
              <a:cs typeface="+mn-cs"/>
              <a:sym typeface="Arial Narrow"/>
            </a:endParaRPr>
          </a:p>
        </p:txBody>
      </p:sp>
      <p:pic>
        <p:nvPicPr>
          <p:cNvPr id="11" name="Picture 10">
            <a:extLst>
              <a:ext uri="{FF2B5EF4-FFF2-40B4-BE49-F238E27FC236}">
                <a16:creationId xmlns:a16="http://schemas.microsoft.com/office/drawing/2014/main" id="{E0067672-2637-5049-A381-C7EDF83ADC2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1471919" y="3799980"/>
            <a:ext cx="11881699" cy="7090468"/>
          </a:xfrm>
          <a:prstGeom prst="rect">
            <a:avLst/>
          </a:prstGeom>
        </p:spPr>
      </p:pic>
    </p:spTree>
    <p:extLst>
      <p:ext uri="{BB962C8B-B14F-4D97-AF65-F5344CB8AC3E}">
        <p14:creationId xmlns:p14="http://schemas.microsoft.com/office/powerpoint/2010/main" val="1192271872"/>
      </p:ext>
    </p:extLst>
  </p:cSld>
  <p:clrMapOvr>
    <a:overrideClrMapping bg1="lt1" tx1="dk1" bg2="lt2" tx2="dk2" accent1="accent1" accent2="accent2" accent3="accent3" accent4="accent4" accent5="accent5" accent6="accent6" hlink="hlink" folHlink="folHlink"/>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 name="Очень крутой заголовок…"/>
          <p:cNvSpPr txBox="1"/>
          <p:nvPr/>
        </p:nvSpPr>
        <p:spPr>
          <a:xfrm>
            <a:off x="2686944" y="629145"/>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3</a:t>
            </a:r>
            <a:r>
              <a:rPr lang="en-US" dirty="0"/>
              <a:t>d</a:t>
            </a:r>
            <a:r>
              <a:rPr lang="ru-RU" dirty="0"/>
              <a:t>-модели</a:t>
            </a:r>
            <a:endParaRPr dirty="0"/>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77" name="Изображение" descr="Изображение"/>
          <p:cNvPicPr>
            <a:picLocks noChangeAspect="1"/>
          </p:cNvPicPr>
          <p:nvPr/>
        </p:nvPicPr>
        <p:blipFill>
          <a:blip r:embed="rId4"/>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7</a:t>
            </a:fld>
            <a:endParaRPr lang="ru-RU"/>
          </a:p>
        </p:txBody>
      </p:sp>
      <p:sp>
        <p:nvSpPr>
          <p:cNvPr id="3" name="Rectangle 2">
            <a:extLst>
              <a:ext uri="{FF2B5EF4-FFF2-40B4-BE49-F238E27FC236}">
                <a16:creationId xmlns:a16="http://schemas.microsoft.com/office/drawing/2014/main" id="{E172591A-9002-444D-BF9E-48C2E1189B8D}"/>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5" name="Picture 12" descr="/var/folders/zm/mdcf5nw51ss99j4c_gfn49vh0000gp/T/com.microsoft.Word/WebArchiveCopyPasteTempFiles/maKIyZB5e1k.jpg">
            <a:extLst>
              <a:ext uri="{FF2B5EF4-FFF2-40B4-BE49-F238E27FC236}">
                <a16:creationId xmlns:a16="http://schemas.microsoft.com/office/drawing/2014/main" id="{6050ED80-57D1-7649-A3E3-1CF01534A059}"/>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122707" y="5505366"/>
            <a:ext cx="10307620" cy="55606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7B210FB6-C063-194B-8C6F-CE0E243A6F5E}"/>
              </a:ext>
            </a:extLst>
          </p:cNvPr>
          <p:cNvSpPr>
            <a:spLocks noChangeArrowheads="1"/>
          </p:cNvSpPr>
          <p:nvPr/>
        </p:nvSpPr>
        <p:spPr bwMode="auto">
          <a:xfrm>
            <a:off x="14640272" y="5417840"/>
            <a:ext cx="367495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1027" name="Picture 3" descr="/var/folders/zm/mdcf5nw51ss99j4c_gfn49vh0000gp/T/com.microsoft.Word/WebArchiveCopyPasteTempFiles/tJV0z9Swt1Y.jpg">
            <a:extLst>
              <a:ext uri="{FF2B5EF4-FFF2-40B4-BE49-F238E27FC236}">
                <a16:creationId xmlns:a16="http://schemas.microsoft.com/office/drawing/2014/main" id="{3B879E65-939F-E44D-A921-AD7D8CA86412}"/>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4064208" y="5505366"/>
            <a:ext cx="8402633" cy="55698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A9F00CA2-6A7B-5E41-83D8-A0E1E86A41AD}"/>
              </a:ext>
            </a:extLst>
          </p:cNvPr>
          <p:cNvSpPr txBox="1"/>
          <p:nvPr/>
        </p:nvSpPr>
        <p:spPr>
          <a:xfrm>
            <a:off x="1430428" y="3165100"/>
            <a:ext cx="22138835" cy="10678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3600" b="1" dirty="0">
                <a:solidFill>
                  <a:srgbClr val="253957"/>
                </a:solidFill>
                <a:latin typeface="+mn-lt"/>
                <a:ea typeface="+mn-ea"/>
                <a:cs typeface="+mn-cs"/>
                <a:sym typeface="Arial Narrow"/>
              </a:rPr>
              <a:t>Autodesk 3Ds Max </a:t>
            </a:r>
            <a:r>
              <a:rPr lang="en-US" sz="3600" dirty="0">
                <a:solidFill>
                  <a:srgbClr val="253957"/>
                </a:solidFill>
                <a:latin typeface="+mn-lt"/>
                <a:ea typeface="+mn-ea"/>
                <a:cs typeface="+mn-cs"/>
                <a:sym typeface="Arial Narrow"/>
              </a:rPr>
              <a:t>- </a:t>
            </a:r>
            <a:r>
              <a:rPr lang="ru-RU" sz="3600" dirty="0">
                <a:solidFill>
                  <a:srgbClr val="253957"/>
                </a:solidFill>
                <a:latin typeface="+mn-lt"/>
                <a:ea typeface="+mn-ea"/>
                <a:cs typeface="+mn-cs"/>
                <a:sym typeface="Arial Narrow"/>
              </a:rPr>
              <a:t>профессиональное программное обеспечение для 3</a:t>
            </a:r>
            <a:r>
              <a:rPr lang="en-US" sz="3600" dirty="0">
                <a:solidFill>
                  <a:srgbClr val="253957"/>
                </a:solidFill>
                <a:latin typeface="+mn-lt"/>
                <a:ea typeface="+mn-ea"/>
                <a:cs typeface="+mn-cs"/>
                <a:sym typeface="Arial Narrow"/>
              </a:rPr>
              <a:t>D-</a:t>
            </a:r>
            <a:r>
              <a:rPr lang="ru-RU" sz="3600" dirty="0">
                <a:solidFill>
                  <a:srgbClr val="253957"/>
                </a:solidFill>
                <a:latin typeface="+mn-lt"/>
                <a:ea typeface="+mn-ea"/>
                <a:cs typeface="+mn-cs"/>
                <a:sym typeface="Arial Narrow"/>
              </a:rPr>
              <a:t>моделирования, анимации и визуализации при создании игр и проектировании.</a:t>
            </a:r>
            <a:endParaRPr sz="3600" dirty="0">
              <a:solidFill>
                <a:srgbClr val="253957"/>
              </a:solidFill>
              <a:latin typeface="+mn-lt"/>
              <a:ea typeface="+mn-ea"/>
              <a:cs typeface="+mn-cs"/>
            </a:endParaRPr>
          </a:p>
        </p:txBody>
      </p:sp>
    </p:spTree>
    <p:extLst>
      <p:ext uri="{BB962C8B-B14F-4D97-AF65-F5344CB8AC3E}">
        <p14:creationId xmlns:p14="http://schemas.microsoft.com/office/powerpoint/2010/main" val="3851458352"/>
      </p:ext>
    </p:extLst>
  </p:cSld>
  <p:clrMapOvr>
    <a:overrideClrMapping bg1="lt1" tx1="dk1" bg2="lt2" tx2="dk2" accent1="accent1" accent2="accent2" accent3="accent3" accent4="accent4" accent5="accent5" accent6="accent6" hlink="hlink" folHlink="folHlink"/>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 name="Очень крутой заголовок…"/>
          <p:cNvSpPr txBox="1"/>
          <p:nvPr/>
        </p:nvSpPr>
        <p:spPr>
          <a:xfrm>
            <a:off x="2686944" y="629145"/>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Аппаратное обеспечение</a:t>
            </a:r>
            <a:endParaRPr dirty="0"/>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77" name="Изображение" descr="Изображение"/>
          <p:cNvPicPr>
            <a:picLocks noChangeAspect="1"/>
          </p:cNvPicPr>
          <p:nvPr/>
        </p:nvPicPr>
        <p:blipFill>
          <a:blip r:embed="rId4"/>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8</a:t>
            </a:fld>
            <a:endParaRPr lang="ru-RU"/>
          </a:p>
        </p:txBody>
      </p:sp>
      <p:pic>
        <p:nvPicPr>
          <p:cNvPr id="4" name="Picture 3">
            <a:extLst>
              <a:ext uri="{FF2B5EF4-FFF2-40B4-BE49-F238E27FC236}">
                <a16:creationId xmlns:a16="http://schemas.microsoft.com/office/drawing/2014/main" id="{D4E8E01E-B270-0F4B-9F98-F5AC7FCAFE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47696" y="3534464"/>
            <a:ext cx="10044980" cy="9476090"/>
          </a:xfrm>
          <a:prstGeom prst="rect">
            <a:avLst/>
          </a:prstGeom>
        </p:spPr>
      </p:pic>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DA7E5B4E-2D93-104B-BEA9-F5193AF0359B}"/>
              </a:ext>
            </a:extLst>
          </p:cNvPr>
          <p:cNvSpPr txBox="1"/>
          <p:nvPr/>
        </p:nvSpPr>
        <p:spPr>
          <a:xfrm>
            <a:off x="1826395" y="4364450"/>
            <a:ext cx="10101298" cy="4291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ym typeface="Arial Narrow"/>
              </a:rPr>
              <a:t>Датчик удара KY-031 </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ym typeface="Arial Narrow"/>
              </a:rPr>
              <a:t>Кнопка KY-004 </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ym typeface="Arial Narrow"/>
              </a:rPr>
              <a:t>Датчик магнитного поля KY-025</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ym typeface="Arial Narrow"/>
              </a:rPr>
              <a:t>Датчик звука KY-037 </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ym typeface="Arial Narrow"/>
              </a:rPr>
              <a:t>Датчик температуры и влажности KY-015 </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ym typeface="Arial Narrow"/>
              </a:rPr>
              <a:t>Фоторезистор KY-018  </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ym typeface="Arial Narrow"/>
              </a:rPr>
              <a:t>Светодиоды KY-009, KY-016, KY-011</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ym typeface="Arial Narrow"/>
              </a:rPr>
              <a:t>Сервопривод </a:t>
            </a:r>
            <a:r>
              <a:rPr lang="ru-RU" sz="3600" dirty="0" err="1">
                <a:sym typeface="Arial Narrow"/>
              </a:rPr>
              <a:t>S</a:t>
            </a:r>
            <a:r>
              <a:rPr lang="en-US" sz="3600" dirty="0">
                <a:sym typeface="Arial Narrow"/>
              </a:rPr>
              <a:t>G</a:t>
            </a:r>
            <a:r>
              <a:rPr lang="ru-RU" sz="3600" dirty="0">
                <a:sym typeface="Arial Narrow"/>
              </a:rPr>
              <a:t>92</a:t>
            </a:r>
            <a:r>
              <a:rPr lang="en-US" sz="3600" dirty="0">
                <a:sym typeface="Arial Narrow"/>
              </a:rPr>
              <a:t>R</a:t>
            </a:r>
            <a:r>
              <a:rPr lang="ru-RU" sz="3600" dirty="0">
                <a:sym typeface="Arial Narrow"/>
              </a:rPr>
              <a:t> </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ym typeface="Arial Narrow"/>
              </a:rPr>
              <a:t>Пассивный зуммер KY-006 и активный зуммер KY-012  </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3600" dirty="0">
              <a:solidFill>
                <a:srgbClr val="253957"/>
              </a:solidFill>
              <a:latin typeface="+mn-lt"/>
              <a:ea typeface="+mn-ea"/>
              <a:cs typeface="+mn-cs"/>
              <a:sym typeface="Arial Narrow"/>
            </a:endParaRPr>
          </a:p>
        </p:txBody>
      </p:sp>
      <p:sp>
        <p:nvSpPr>
          <p:cNvPr id="11" name="Заголовок основного текста">
            <a:extLst>
              <a:ext uri="{FF2B5EF4-FFF2-40B4-BE49-F238E27FC236}">
                <a16:creationId xmlns:a16="http://schemas.microsoft.com/office/drawing/2014/main" id="{D6DEDC0B-04C2-0245-871B-7B4FF72E4061}"/>
              </a:ext>
            </a:extLst>
          </p:cNvPr>
          <p:cNvSpPr txBox="1"/>
          <p:nvPr/>
        </p:nvSpPr>
        <p:spPr>
          <a:xfrm>
            <a:off x="1226606" y="2621305"/>
            <a:ext cx="2092743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dirty="0"/>
              <a:t>Используемая периферия:</a:t>
            </a:r>
            <a:endParaRPr dirty="0"/>
          </a:p>
        </p:txBody>
      </p:sp>
    </p:spTree>
    <p:extLst>
      <p:ext uri="{BB962C8B-B14F-4D97-AF65-F5344CB8AC3E}">
        <p14:creationId xmlns:p14="http://schemas.microsoft.com/office/powerpoint/2010/main" val="20556544"/>
      </p:ext>
    </p:extLst>
  </p:cSld>
  <p:clrMapOvr>
    <a:overrideClrMapping bg1="lt1" tx1="dk1" bg2="lt2" tx2="dk2" accent1="accent1" accent2="accent2" accent3="accent3" accent4="accent4" accent5="accent5" accent6="accent6" hlink="hlink" folHlink="folHlink"/>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 name="Очень крутой заголовок…"/>
          <p:cNvSpPr txBox="1"/>
          <p:nvPr/>
        </p:nvSpPr>
        <p:spPr>
          <a:xfrm>
            <a:off x="2686944" y="629145"/>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Программное обеспечение</a:t>
            </a:r>
            <a:endParaRPr dirty="0"/>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77" name="Изображение" descr="Изображение"/>
          <p:cNvPicPr>
            <a:picLocks noChangeAspect="1"/>
          </p:cNvPicPr>
          <p:nvPr/>
        </p:nvPicPr>
        <p:blipFill>
          <a:blip r:embed="rId4"/>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9</a:t>
            </a:fld>
            <a:endParaRPr lang="ru-RU"/>
          </a:p>
        </p:txBody>
      </p:sp>
      <p:pic>
        <p:nvPicPr>
          <p:cNvPr id="6" name="Picture 5">
            <a:extLst>
              <a:ext uri="{FF2B5EF4-FFF2-40B4-BE49-F238E27FC236}">
                <a16:creationId xmlns:a16="http://schemas.microsoft.com/office/drawing/2014/main" id="{65F58692-41CB-3449-BD4F-E99A374DD0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605" y="4913784"/>
            <a:ext cx="11008948" cy="6419971"/>
          </a:xfrm>
          <a:prstGeom prst="rect">
            <a:avLst/>
          </a:prstGeom>
        </p:spPr>
      </p:pic>
      <p:sp>
        <p:nvSpPr>
          <p:cNvPr id="11" name="Заголовок основного текста">
            <a:extLst>
              <a:ext uri="{FF2B5EF4-FFF2-40B4-BE49-F238E27FC236}">
                <a16:creationId xmlns:a16="http://schemas.microsoft.com/office/drawing/2014/main" id="{01287BFB-E8C5-724B-AEF3-7237C550E7F5}"/>
              </a:ext>
            </a:extLst>
          </p:cNvPr>
          <p:cNvSpPr txBox="1"/>
          <p:nvPr/>
        </p:nvSpPr>
        <p:spPr>
          <a:xfrm>
            <a:off x="1226606" y="2432228"/>
            <a:ext cx="2092743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4000" dirty="0"/>
              <a:t>Графический интерфейс:</a:t>
            </a:r>
            <a:endParaRPr sz="4000" dirty="0"/>
          </a:p>
        </p:txBody>
      </p:sp>
      <p:pic>
        <p:nvPicPr>
          <p:cNvPr id="12" name="Picture 11">
            <a:extLst>
              <a:ext uri="{FF2B5EF4-FFF2-40B4-BE49-F238E27FC236}">
                <a16:creationId xmlns:a16="http://schemas.microsoft.com/office/drawing/2014/main" id="{4E8C5F4B-6C89-8345-9FFF-E75B04396BE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3562423" y="4527789"/>
            <a:ext cx="9145016" cy="7384084"/>
          </a:xfrm>
          <a:prstGeom prst="rect">
            <a:avLst/>
          </a:prstGeom>
        </p:spPr>
      </p:pic>
      <p:sp>
        <p:nvSpPr>
          <p:cNvPr id="14" name="Заголовок основного текста">
            <a:extLst>
              <a:ext uri="{FF2B5EF4-FFF2-40B4-BE49-F238E27FC236}">
                <a16:creationId xmlns:a16="http://schemas.microsoft.com/office/drawing/2014/main" id="{DBE4DC87-DAC9-B944-A3C8-242100A84BFD}"/>
              </a:ext>
            </a:extLst>
          </p:cNvPr>
          <p:cNvSpPr txBox="1"/>
          <p:nvPr/>
        </p:nvSpPr>
        <p:spPr>
          <a:xfrm>
            <a:off x="13559844" y="2239230"/>
            <a:ext cx="2092743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4000" dirty="0"/>
              <a:t>Структура модели умного дома:</a:t>
            </a:r>
            <a:endParaRPr sz="4000" dirty="0"/>
          </a:p>
        </p:txBody>
      </p:sp>
    </p:spTree>
    <p:extLst>
      <p:ext uri="{BB962C8B-B14F-4D97-AF65-F5344CB8AC3E}">
        <p14:creationId xmlns:p14="http://schemas.microsoft.com/office/powerpoint/2010/main" val="3836393736"/>
      </p:ext>
    </p:extLst>
  </p:cSld>
  <p:clrMapOvr>
    <a:overrideClrMapping bg1="lt1" tx1="dk1" bg2="lt2" tx2="dk2" accent1="accent1" accent2="accent2" accent3="accent3" accent4="accent4" accent5="accent5" accent6="accent6" hlink="hlink" folHlink="folHlink"/>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10.xml><?xml version="1.0" encoding="utf-8"?>
<a:themeOverride xmlns:a="http://schemas.openxmlformats.org/drawingml/2006/main">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2.xml><?xml version="1.0" encoding="utf-8"?>
<a:themeOverride xmlns:a="http://schemas.openxmlformats.org/drawingml/2006/main">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3.xml><?xml version="1.0" encoding="utf-8"?>
<a:themeOverride xmlns:a="http://schemas.openxmlformats.org/drawingml/2006/main">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4.xml><?xml version="1.0" encoding="utf-8"?>
<a:themeOverride xmlns:a="http://schemas.openxmlformats.org/drawingml/2006/main">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5.xml><?xml version="1.0" encoding="utf-8"?>
<a:themeOverride xmlns:a="http://schemas.openxmlformats.org/drawingml/2006/main">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6.xml><?xml version="1.0" encoding="utf-8"?>
<a:themeOverride xmlns:a="http://schemas.openxmlformats.org/drawingml/2006/main">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7.xml><?xml version="1.0" encoding="utf-8"?>
<a:themeOverride xmlns:a="http://schemas.openxmlformats.org/drawingml/2006/main">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8.xml><?xml version="1.0" encoding="utf-8"?>
<a:themeOverride xmlns:a="http://schemas.openxmlformats.org/drawingml/2006/main">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9.xml><?xml version="1.0" encoding="utf-8"?>
<a:themeOverride xmlns:a="http://schemas.openxmlformats.org/drawingml/2006/main">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4355</TotalTime>
  <Words>354</Words>
  <Application>Microsoft Macintosh PowerPoint</Application>
  <PresentationFormat>Custom</PresentationFormat>
  <Paragraphs>96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Narrow</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Илья Мотайленко</cp:lastModifiedBy>
  <cp:revision>106</cp:revision>
  <dcterms:modified xsi:type="dcterms:W3CDTF">2019-06-12T16:26:37Z</dcterms:modified>
</cp:coreProperties>
</file>